
<file path=[Content_Types].xml><?xml version="1.0" encoding="utf-8"?>
<Types xmlns="http://schemas.openxmlformats.org/package/2006/content-types">
  <Default Extension="emf" ContentType="image/x-emf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30"/>
  </p:notesMasterIdLst>
  <p:sldIdLst>
    <p:sldId id="256" r:id="rId5"/>
    <p:sldId id="373" r:id="rId6"/>
    <p:sldId id="424" r:id="rId7"/>
    <p:sldId id="393" r:id="rId8"/>
    <p:sldId id="399" r:id="rId9"/>
    <p:sldId id="394" r:id="rId10"/>
    <p:sldId id="395" r:id="rId11"/>
    <p:sldId id="417" r:id="rId12"/>
    <p:sldId id="419" r:id="rId13"/>
    <p:sldId id="418" r:id="rId14"/>
    <p:sldId id="403" r:id="rId15"/>
    <p:sldId id="421" r:id="rId16"/>
    <p:sldId id="398" r:id="rId17"/>
    <p:sldId id="404" r:id="rId18"/>
    <p:sldId id="405" r:id="rId19"/>
    <p:sldId id="406" r:id="rId20"/>
    <p:sldId id="407" r:id="rId21"/>
    <p:sldId id="409" r:id="rId22"/>
    <p:sldId id="408" r:id="rId23"/>
    <p:sldId id="411" r:id="rId24"/>
    <p:sldId id="415" r:id="rId25"/>
    <p:sldId id="423" r:id="rId26"/>
    <p:sldId id="410" r:id="rId27"/>
    <p:sldId id="422" r:id="rId28"/>
    <p:sldId id="412" r:id="rId2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41D34"/>
    <a:srgbClr val="F1294D"/>
    <a:srgbClr val="000000"/>
    <a:srgbClr val="FFAEBA"/>
    <a:srgbClr val="FF2F59"/>
    <a:srgbClr val="002571"/>
    <a:srgbClr val="39FE1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E27E6C7-F8DE-491B-B0AD-7F57C5DBC6F0}" v="6" dt="2022-11-07T21:40:25.626"/>
    <p1510:client id="{D8FF13CE-F059-0544-A46D-EF438880DCD5}" v="1288" dt="2022-11-09T15:08:45.077"/>
    <p1510:client id="{FF46A475-4936-461D-9D0E-9961243B52AA}" v="334" dt="2022-11-07T23:33:58.16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34"/>
    <p:restoredTop sz="94648"/>
  </p:normalViewPr>
  <p:slideViewPr>
    <p:cSldViewPr snapToGrid="0">
      <p:cViewPr varScale="1">
        <p:scale>
          <a:sx n="117" d="100"/>
          <a:sy n="117" d="100"/>
        </p:scale>
        <p:origin x="256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notesMaster" Target="notesMasters/notesMaster1.xml"/><Relationship Id="rId35" Type="http://schemas.microsoft.com/office/2015/10/relationships/revisionInfo" Target="revisionInfo.xml"/><Relationship Id="rId8" Type="http://schemas.openxmlformats.org/officeDocument/2006/relationships/slide" Target="slides/slide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F92AFE9-03D7-B940-9B4E-B2D9622A36D0}" type="datetimeFigureOut">
              <a:rPr lang="en-US" smtClean="0"/>
              <a:t>11/5/23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07032D8-22A4-A044-8B8B-D8CE5626AC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1599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07032D8-22A4-A044-8B8B-D8CE5626AC6C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83575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07032D8-22A4-A044-8B8B-D8CE5626AC6C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927612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07032D8-22A4-A044-8B8B-D8CE5626AC6C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515334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07032D8-22A4-A044-8B8B-D8CE5626AC6C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672755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07032D8-22A4-A044-8B8B-D8CE5626AC6C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474691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07032D8-22A4-A044-8B8B-D8CE5626AC6C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883088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07032D8-22A4-A044-8B8B-D8CE5626AC6C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909256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07032D8-22A4-A044-8B8B-D8CE5626AC6C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536850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en-US"/>
              <a:t>setup time is because D changes have to propagate into the feedback loop</a:t>
            </a:r>
          </a:p>
          <a:p>
            <a:pPr marL="171450" indent="-171450">
              <a:buFontTx/>
              <a:buChar char="-"/>
            </a:pPr>
            <a:r>
              <a:rPr lang="en-US"/>
              <a:t>hold time is because G has to propagate to the feedback loop</a:t>
            </a:r>
          </a:p>
          <a:p>
            <a:pPr marL="171450" indent="-171450">
              <a:buFontTx/>
              <a:buChar char="-"/>
            </a:pPr>
            <a:r>
              <a:rPr lang="en-US"/>
              <a:t>actually the Earle latch and the SR latch need different analysis to figure out setup and hold times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07032D8-22A4-A044-8B8B-D8CE5626AC6C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71574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the analysis here depends on </a:t>
            </a:r>
            <a:r>
              <a:rPr lang="en-US" err="1"/>
              <a:t>clk</a:t>
            </a:r>
            <a:r>
              <a:rPr lang="en-US"/>
              <a:t> going from low to high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07032D8-22A4-A044-8B8B-D8CE5626AC6C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849409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07032D8-22A4-A044-8B8B-D8CE5626AC6C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47238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4D2B7D-00A1-100A-DC12-6CC91168ECA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 cap="none" baseline="0">
                <a:solidFill>
                  <a:srgbClr val="A41D34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88FC215-702F-3F95-DF27-7340F0647FA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7E2200D-0469-D170-5CF1-98C0755A79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D21FA7-EEED-CD4E-A5C8-FDADDD406C2C}" type="datetimeFigureOut">
              <a:rPr lang="en-US" smtClean="0"/>
              <a:t>11/5/23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AAB0B1D-1ED6-60AF-B44D-4009C54FE2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32D594A-179C-2FDD-7665-C3CEDBAF6D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24E17B-C40A-4346-8D5F-996A4D3711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40907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E520B9-538D-CC03-5F0E-8D540FEEEB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10D7D86-FEC9-D122-5395-8E194BF0D8B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F10F751-D9D0-6282-DB3C-30AA3E8692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D21FA7-EEED-CD4E-A5C8-FDADDD406C2C}" type="datetimeFigureOut">
              <a:rPr lang="en-US" smtClean="0"/>
              <a:t>11/5/23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66B08D5-A75F-9FCF-DCA9-107D4A2197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B02267D-2EF3-866C-7F33-76A7D9585E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24E17B-C40A-4346-8D5F-996A4D3711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83612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0C4CB8A-A41F-49F2-ECF0-2295FD2BB8C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BFDDD48-F036-B970-8876-D00B227B031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6E2CF21-1B70-DCEA-5E9B-45F6A1F264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D21FA7-EEED-CD4E-A5C8-FDADDD406C2C}" type="datetimeFigureOut">
              <a:rPr lang="en-US" smtClean="0"/>
              <a:t>11/5/23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CCA8B0A-2E0D-0288-D001-1A3AF4A7F3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27AF7C4-8865-5D54-E764-476B98A933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24E17B-C40A-4346-8D5F-996A4D3711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47359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7B69EE-E070-6342-7577-8739F0455A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F8BD1AE-8244-8B29-1E4A-CF79564FF3E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264600" indent="-264600"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47BE58E-221B-1FA8-BDF3-4DBE66EDDF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D21FA7-EEED-CD4E-A5C8-FDADDD406C2C}" type="datetimeFigureOut">
              <a:rPr lang="en-US" smtClean="0"/>
              <a:t>11/5/23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657C9FF-BED8-8232-090A-7DE0CDA596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AEEE42D-BCBC-FD4E-EAD9-8658544961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24E17B-C40A-4346-8D5F-996A4D3711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6035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A974B2-CFFD-5422-6BDB-7765BD9777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AF783FE-1798-2B6D-83D7-0A9CFF03903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4663337-3F97-458D-8451-54D9F8308D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D21FA7-EEED-CD4E-A5C8-FDADDD406C2C}" type="datetimeFigureOut">
              <a:rPr lang="en-US" smtClean="0"/>
              <a:t>11/5/23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DC1D92E-647A-D1C8-A678-5809E8B545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7C4CE5A-001D-099D-67CD-371D709C81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24E17B-C40A-4346-8D5F-996A4D3711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91214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04ECAA-9409-23C7-292D-695CEEDBE0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F14BB9A-FBB0-9E20-5933-2A633DE9EF9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0F9A898-9578-EDD2-92BE-EC1C20873AA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66FE485-F210-1BE6-C904-EAC770E12B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D21FA7-EEED-CD4E-A5C8-FDADDD406C2C}" type="datetimeFigureOut">
              <a:rPr lang="en-US" smtClean="0"/>
              <a:t>11/5/23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2FCA717-4E8F-BC5D-B139-487223F504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BBCCED2-855F-7405-A3C1-1A06A698F5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24E17B-C40A-4346-8D5F-996A4D3711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98406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A6EFB2-FE21-2D79-1C8B-C9CF27677F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A1AD24E-42C6-9198-FED9-3CEEFF01F11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A951916-0875-7AFE-96F5-F6DD2503D39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B660BF0-1441-E397-96DA-62777BABE28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8971A66-12BB-DBC4-D7F8-25AC46974F3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D435B4D-9297-380A-B15C-9DEBBEF68B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D21FA7-EEED-CD4E-A5C8-FDADDD406C2C}" type="datetimeFigureOut">
              <a:rPr lang="en-US" smtClean="0"/>
              <a:t>11/5/23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F6C7386-2E29-8D6D-4D24-C69F075E9D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46186BC-E181-D6EB-C3FD-D6E5DD5283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24E17B-C40A-4346-8D5F-996A4D3711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8093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14CF96-484F-F420-0DDA-B26C7FDD34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E668D83-0220-A881-CC2D-6A347E3F3F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D21FA7-EEED-CD4E-A5C8-FDADDD406C2C}" type="datetimeFigureOut">
              <a:rPr lang="en-US" smtClean="0"/>
              <a:t>11/5/23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219B9BA-B83A-A8C6-6988-126C6E427E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920DA71-4371-6588-4085-CE28A3704A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24E17B-C40A-4346-8D5F-996A4D3711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99881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B55A1E0-C4A7-71EB-3943-83066903F8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D21FA7-EEED-CD4E-A5C8-FDADDD406C2C}" type="datetimeFigureOut">
              <a:rPr lang="en-US" smtClean="0"/>
              <a:t>11/5/23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C2CF28D-08BD-5B31-1573-957059B045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503EF30-CA6F-5292-0E55-719D08661E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24E17B-C40A-4346-8D5F-996A4D3711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57279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60F5C2-1D67-6407-72F9-7395A48654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6FD66B0-84CC-4D63-B32F-15D00319391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9C7C949-381D-7CB2-30AB-D57991386DD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414DAF0-AE6A-FDDD-B737-6100A9E177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D21FA7-EEED-CD4E-A5C8-FDADDD406C2C}" type="datetimeFigureOut">
              <a:rPr lang="en-US" smtClean="0"/>
              <a:t>11/5/23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2BF366F-951A-2BB1-B32F-645E621EEF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AA113CA-7CDF-4536-5253-C3A89F1569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24E17B-C40A-4346-8D5F-996A4D3711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42740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EC56DE-95D0-458B-B2A0-EC5578317B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4D997DD-1A5B-2990-815B-5D96C6BBDD0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CE7C36A-C2EF-3E99-BAB5-F884C38EE1B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8D4C575-12A9-E961-56A4-76E3FED9C3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D21FA7-EEED-CD4E-A5C8-FDADDD406C2C}" type="datetimeFigureOut">
              <a:rPr lang="en-US" smtClean="0"/>
              <a:t>11/5/23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8C044CD-7645-25B4-8901-4159462FEF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B3F4140-68A0-28A6-40C3-342F2E08F9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24E17B-C40A-4346-8D5F-996A4D3711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48233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76F0BB8-E58B-1030-DE84-0780FFC43AE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F4AAB54-48DD-67B4-72EC-526B9CB20B6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D21FA7-EEED-CD4E-A5C8-FDADDD406C2C}" type="datetimeFigureOut">
              <a:rPr lang="en-US" smtClean="0"/>
              <a:t>11/5/23</a:t>
            </a:fld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233BEF9-3C1D-ED9F-9E2B-CAAEF6970DE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24E17B-C40A-4346-8D5F-996A4D3711CD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itle Placeholder 6">
            <a:extLst>
              <a:ext uri="{FF2B5EF4-FFF2-40B4-BE49-F238E27FC236}">
                <a16:creationId xmlns:a16="http://schemas.microsoft.com/office/drawing/2014/main" id="{4F8AFCBF-C3E7-49C3-DA2A-62FD4E3E62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0774919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 cap="none" baseline="0">
          <a:solidFill>
            <a:srgbClr val="A41D34"/>
          </a:solidFill>
          <a:latin typeface="Calibri" panose="020F050202020403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System Font Regular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System Font Regular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System Font Regular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System Font Regular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System Font Regular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e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e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em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png"/><Relationship Id="rId4" Type="http://schemas.openxmlformats.org/officeDocument/2006/relationships/image" Target="../media/image28.em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emf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emf"/><Relationship Id="rId3" Type="http://schemas.openxmlformats.org/officeDocument/2006/relationships/image" Target="../media/image4.emf"/><Relationship Id="rId7" Type="http://schemas.openxmlformats.org/officeDocument/2006/relationships/image" Target="../media/image8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emf"/><Relationship Id="rId5" Type="http://schemas.openxmlformats.org/officeDocument/2006/relationships/image" Target="../media/image6.emf"/><Relationship Id="rId4" Type="http://schemas.openxmlformats.org/officeDocument/2006/relationships/image" Target="../media/image5.emf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emf"/><Relationship Id="rId3" Type="http://schemas.openxmlformats.org/officeDocument/2006/relationships/image" Target="../media/image10.png"/><Relationship Id="rId7" Type="http://schemas.openxmlformats.org/officeDocument/2006/relationships/image" Target="../media/image14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emf"/><Relationship Id="rId5" Type="http://schemas.openxmlformats.org/officeDocument/2006/relationships/image" Target="../media/image12.emf"/><Relationship Id="rId4" Type="http://schemas.openxmlformats.org/officeDocument/2006/relationships/image" Target="../media/image11.svg"/><Relationship Id="rId9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emf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2B79F8-79AE-49B1-C58A-0E0C4F8F307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7491" y="890450"/>
            <a:ext cx="11917018" cy="2387600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Slide Set 13: Timing</a:t>
            </a:r>
          </a:p>
        </p:txBody>
      </p:sp>
    </p:spTree>
    <p:extLst>
      <p:ext uri="{BB962C8B-B14F-4D97-AF65-F5344CB8AC3E}">
        <p14:creationId xmlns:p14="http://schemas.microsoft.com/office/powerpoint/2010/main" val="232547029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69A4FF-5BDA-150D-69C9-5D7818BA95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Inside a latch: </a:t>
            </a:r>
            <a:r>
              <a:rPr lang="en-US">
                <a:solidFill>
                  <a:schemeClr val="tx1"/>
                </a:solidFill>
              </a:rPr>
              <a:t>setup time</a:t>
            </a:r>
            <a:r>
              <a:rPr lang="en-US"/>
              <a:t> and </a:t>
            </a:r>
            <a:r>
              <a:rPr lang="en-US">
                <a:solidFill>
                  <a:schemeClr val="tx1"/>
                </a:solidFill>
              </a:rPr>
              <a:t>hold time</a:t>
            </a:r>
          </a:p>
        </p:txBody>
      </p:sp>
      <p:sp>
        <p:nvSpPr>
          <p:cNvPr id="25" name="Content Placeholder 24">
            <a:extLst>
              <a:ext uri="{FF2B5EF4-FFF2-40B4-BE49-F238E27FC236}">
                <a16:creationId xmlns:a16="http://schemas.microsoft.com/office/drawing/2014/main" id="{FF34B75F-B00A-E6C9-C38F-03444C934E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5"/>
            <a:ext cx="11113477" cy="4897560"/>
          </a:xfrm>
        </p:spPr>
        <p:txBody>
          <a:bodyPr>
            <a:normAutofit/>
          </a:bodyPr>
          <a:lstStyle/>
          <a:p>
            <a:r>
              <a:rPr lang="en-US" dirty="0"/>
              <a:t>latches capture input in </a:t>
            </a:r>
            <a:r>
              <a:rPr lang="en-US" b="1" dirty="0"/>
              <a:t>feedback loops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lvl="4"/>
            <a:endParaRPr lang="en-US" sz="600" dirty="0"/>
          </a:p>
          <a:p>
            <a:r>
              <a:rPr lang="en-US" dirty="0"/>
              <a:t>change </a:t>
            </a:r>
            <a:r>
              <a:rPr lang="en-US" b="1" dirty="0"/>
              <a:t>only one input</a:t>
            </a:r>
            <a:r>
              <a:rPr lang="en-US" dirty="0"/>
              <a:t> at a time, or else loop can go metastable</a:t>
            </a: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*</a:t>
            </a:r>
          </a:p>
          <a:p>
            <a:r>
              <a:rPr lang="en-US" dirty="0"/>
              <a:t>to capture stable signal, D must be stable </a:t>
            </a:r>
            <a:r>
              <a:rPr lang="en-US" b="1" dirty="0"/>
              <a:t>before</a:t>
            </a:r>
            <a:r>
              <a:rPr lang="en-US" dirty="0"/>
              <a:t> and </a:t>
            </a:r>
            <a:r>
              <a:rPr lang="en-US" b="1" dirty="0"/>
              <a:t>after</a:t>
            </a:r>
            <a:r>
              <a:rPr lang="en-US" dirty="0"/>
              <a:t> G falls</a:t>
            </a:r>
          </a:p>
          <a:p>
            <a:r>
              <a:rPr lang="en-US" dirty="0"/>
              <a:t>these constraints are called </a:t>
            </a:r>
            <a:r>
              <a:rPr lang="en-US" b="1" dirty="0"/>
              <a:t>setup time (</a:t>
            </a:r>
            <a:r>
              <a:rPr lang="en-US" b="1" dirty="0" err="1"/>
              <a:t>t</a:t>
            </a:r>
            <a:r>
              <a:rPr lang="en-US" b="1" baseline="-25000" dirty="0" err="1"/>
              <a:t>S</a:t>
            </a:r>
            <a:r>
              <a:rPr lang="en-US" b="1" dirty="0"/>
              <a:t>)</a:t>
            </a:r>
            <a:r>
              <a:rPr lang="en-US" dirty="0"/>
              <a:t> and </a:t>
            </a:r>
            <a:r>
              <a:rPr lang="en-US" b="1" dirty="0"/>
              <a:t>hold time (</a:t>
            </a:r>
            <a:r>
              <a:rPr lang="en-US" b="1" dirty="0" err="1"/>
              <a:t>t</a:t>
            </a:r>
            <a:r>
              <a:rPr lang="en-US" b="1" baseline="-25000" dirty="0" err="1"/>
              <a:t>H</a:t>
            </a:r>
            <a:r>
              <a:rPr lang="en-US" b="1" dirty="0"/>
              <a:t>)</a:t>
            </a: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5295C69E-149B-21A9-8FD6-684F183391DB}"/>
              </a:ext>
            </a:extLst>
          </p:cNvPr>
          <p:cNvGrpSpPr/>
          <p:nvPr/>
        </p:nvGrpSpPr>
        <p:grpSpPr>
          <a:xfrm>
            <a:off x="1732931" y="2470267"/>
            <a:ext cx="4093675" cy="2429933"/>
            <a:chOff x="1732931" y="1690688"/>
            <a:chExt cx="4093675" cy="2429933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FA0D1C99-801B-0812-25F1-1B91D08F866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945217" y="1690688"/>
              <a:ext cx="3644900" cy="2387600"/>
            </a:xfrm>
            <a:prstGeom prst="rect">
              <a:avLst/>
            </a:prstGeom>
          </p:spPr>
        </p:pic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A89E3C88-F341-8EE1-A14E-50DDCB0C2A8F}"/>
                </a:ext>
              </a:extLst>
            </p:cNvPr>
            <p:cNvSpPr txBox="1"/>
            <p:nvPr/>
          </p:nvSpPr>
          <p:spPr>
            <a:xfrm>
              <a:off x="1732931" y="3751289"/>
              <a:ext cx="32733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/>
                <a:t>D</a:t>
              </a: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4F3AE659-38BC-7F0F-E2E7-B4B72BBBB99F}"/>
                </a:ext>
              </a:extLst>
            </p:cNvPr>
            <p:cNvSpPr txBox="1"/>
            <p:nvPr/>
          </p:nvSpPr>
          <p:spPr>
            <a:xfrm>
              <a:off x="5486448" y="2865453"/>
              <a:ext cx="34015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/>
                <a:t>Q</a:t>
              </a: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B6F8CC83-63D1-5771-7698-5A0FA5635241}"/>
                </a:ext>
              </a:extLst>
            </p:cNvPr>
            <p:cNvSpPr txBox="1"/>
            <p:nvPr/>
          </p:nvSpPr>
          <p:spPr>
            <a:xfrm>
              <a:off x="1734129" y="2201891"/>
              <a:ext cx="33054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/>
                <a:t>G</a:t>
              </a: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11781E23-C355-1145-6F58-71521F18A730}"/>
              </a:ext>
            </a:extLst>
          </p:cNvPr>
          <p:cNvGrpSpPr/>
          <p:nvPr/>
        </p:nvGrpSpPr>
        <p:grpSpPr>
          <a:xfrm>
            <a:off x="7092348" y="2634335"/>
            <a:ext cx="3788875" cy="2007632"/>
            <a:chOff x="7092348" y="1854756"/>
            <a:chExt cx="3788875" cy="2007632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79FF9593-E73A-A080-C995-EDDFB934BC1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7277100" y="1906588"/>
              <a:ext cx="3327400" cy="1955800"/>
            </a:xfrm>
            <a:prstGeom prst="rect">
              <a:avLst/>
            </a:prstGeom>
          </p:spPr>
        </p:pic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AEC4C0AB-6401-3BBE-95C6-CD3DFFB9464E}"/>
                </a:ext>
              </a:extLst>
            </p:cNvPr>
            <p:cNvSpPr txBox="1"/>
            <p:nvPr/>
          </p:nvSpPr>
          <p:spPr>
            <a:xfrm>
              <a:off x="7092348" y="3404154"/>
              <a:ext cx="32733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/>
                <a:t>D</a:t>
              </a: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8B29F8DE-6680-D0A9-4F01-F36F25668FCB}"/>
                </a:ext>
              </a:extLst>
            </p:cNvPr>
            <p:cNvSpPr txBox="1"/>
            <p:nvPr/>
          </p:nvSpPr>
          <p:spPr>
            <a:xfrm>
              <a:off x="10541065" y="2157460"/>
              <a:ext cx="34015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/>
                <a:t>Q</a:t>
              </a: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CE9F455D-7614-0EFD-E205-BF96A5C41C7F}"/>
                </a:ext>
              </a:extLst>
            </p:cNvPr>
            <p:cNvSpPr txBox="1"/>
            <p:nvPr/>
          </p:nvSpPr>
          <p:spPr>
            <a:xfrm>
              <a:off x="7093546" y="1854756"/>
              <a:ext cx="33054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/>
                <a:t>G</a:t>
              </a:r>
            </a:p>
          </p:txBody>
        </p:sp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4C627C7D-D9D7-32DD-0822-DA2F1AAEF79B}"/>
                </a:ext>
              </a:extLst>
            </p:cNvPr>
            <p:cNvGrpSpPr/>
            <p:nvPr/>
          </p:nvGrpSpPr>
          <p:grpSpPr>
            <a:xfrm>
              <a:off x="10541065" y="3107328"/>
              <a:ext cx="340158" cy="369332"/>
              <a:chOff x="10541065" y="3107328"/>
              <a:chExt cx="340158" cy="369332"/>
            </a:xfrm>
          </p:grpSpPr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287B5DE9-EF9C-E223-C47F-FCD69EE70AA7}"/>
                  </a:ext>
                </a:extLst>
              </p:cNvPr>
              <p:cNvSpPr txBox="1"/>
              <p:nvPr/>
            </p:nvSpPr>
            <p:spPr>
              <a:xfrm>
                <a:off x="10541065" y="3107328"/>
                <a:ext cx="34015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/>
                  <a:t>Q</a:t>
                </a:r>
              </a:p>
            </p:txBody>
          </p:sp>
          <p:cxnSp>
            <p:nvCxnSpPr>
              <p:cNvPr id="14" name="Straight Connector 13">
                <a:extLst>
                  <a:ext uri="{FF2B5EF4-FFF2-40B4-BE49-F238E27FC236}">
                    <a16:creationId xmlns:a16="http://schemas.microsoft.com/office/drawing/2014/main" id="{165DE63E-3009-36D6-EB45-E20D0AC0E763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0612967" y="3175517"/>
                <a:ext cx="170079" cy="0"/>
              </a:xfrm>
              <a:prstGeom prst="line">
                <a:avLst/>
              </a:prstGeom>
              <a:ln w="1905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</p:grpSp>
      <p:sp>
        <p:nvSpPr>
          <p:cNvPr id="20" name="Freeform 19">
            <a:extLst>
              <a:ext uri="{FF2B5EF4-FFF2-40B4-BE49-F238E27FC236}">
                <a16:creationId xmlns:a16="http://schemas.microsoft.com/office/drawing/2014/main" id="{71E77E35-A90A-1BE7-024F-7F48ECD8BC57}"/>
              </a:ext>
            </a:extLst>
          </p:cNvPr>
          <p:cNvSpPr/>
          <p:nvPr/>
        </p:nvSpPr>
        <p:spPr>
          <a:xfrm>
            <a:off x="3280366" y="2487399"/>
            <a:ext cx="2010918" cy="1349950"/>
          </a:xfrm>
          <a:custGeom>
            <a:avLst/>
            <a:gdLst>
              <a:gd name="connsiteX0" fmla="*/ 943509 w 2034725"/>
              <a:gd name="connsiteY0" fmla="*/ 1306314 h 1348739"/>
              <a:gd name="connsiteX1" fmla="*/ 1366842 w 2034725"/>
              <a:gd name="connsiteY1" fmla="*/ 1323248 h 1348739"/>
              <a:gd name="connsiteX2" fmla="*/ 1815575 w 2034725"/>
              <a:gd name="connsiteY2" fmla="*/ 1331714 h 1348739"/>
              <a:gd name="connsiteX3" fmla="*/ 1993375 w 2034725"/>
              <a:gd name="connsiteY3" fmla="*/ 1077714 h 1348739"/>
              <a:gd name="connsiteX4" fmla="*/ 2027242 w 2034725"/>
              <a:gd name="connsiteY4" fmla="*/ 366514 h 1348739"/>
              <a:gd name="connsiteX5" fmla="*/ 1883309 w 2034725"/>
              <a:gd name="connsiteY5" fmla="*/ 53248 h 1348739"/>
              <a:gd name="connsiteX6" fmla="*/ 1324509 w 2034725"/>
              <a:gd name="connsiteY6" fmla="*/ 2448 h 1348739"/>
              <a:gd name="connsiteX7" fmla="*/ 452442 w 2034725"/>
              <a:gd name="connsiteY7" fmla="*/ 10914 h 1348739"/>
              <a:gd name="connsiteX8" fmla="*/ 198442 w 2034725"/>
              <a:gd name="connsiteY8" fmla="*/ 36314 h 1348739"/>
              <a:gd name="connsiteX9" fmla="*/ 20642 w 2034725"/>
              <a:gd name="connsiteY9" fmla="*/ 137914 h 1348739"/>
              <a:gd name="connsiteX10" fmla="*/ 3709 w 2034725"/>
              <a:gd name="connsiteY10" fmla="*/ 290314 h 1348739"/>
              <a:gd name="connsiteX11" fmla="*/ 20642 w 2034725"/>
              <a:gd name="connsiteY11" fmla="*/ 908381 h 1348739"/>
              <a:gd name="connsiteX12" fmla="*/ 139175 w 2034725"/>
              <a:gd name="connsiteY12" fmla="*/ 1213181 h 1348739"/>
              <a:gd name="connsiteX13" fmla="*/ 841909 w 2034725"/>
              <a:gd name="connsiteY13" fmla="*/ 1314781 h 1348739"/>
              <a:gd name="connsiteX0" fmla="*/ 1113494 w 2034725"/>
              <a:gd name="connsiteY0" fmla="*/ 1335622 h 1348739"/>
              <a:gd name="connsiteX1" fmla="*/ 1366842 w 2034725"/>
              <a:gd name="connsiteY1" fmla="*/ 1323248 h 1348739"/>
              <a:gd name="connsiteX2" fmla="*/ 1815575 w 2034725"/>
              <a:gd name="connsiteY2" fmla="*/ 1331714 h 1348739"/>
              <a:gd name="connsiteX3" fmla="*/ 1993375 w 2034725"/>
              <a:gd name="connsiteY3" fmla="*/ 1077714 h 1348739"/>
              <a:gd name="connsiteX4" fmla="*/ 2027242 w 2034725"/>
              <a:gd name="connsiteY4" fmla="*/ 366514 h 1348739"/>
              <a:gd name="connsiteX5" fmla="*/ 1883309 w 2034725"/>
              <a:gd name="connsiteY5" fmla="*/ 53248 h 1348739"/>
              <a:gd name="connsiteX6" fmla="*/ 1324509 w 2034725"/>
              <a:gd name="connsiteY6" fmla="*/ 2448 h 1348739"/>
              <a:gd name="connsiteX7" fmla="*/ 452442 w 2034725"/>
              <a:gd name="connsiteY7" fmla="*/ 10914 h 1348739"/>
              <a:gd name="connsiteX8" fmla="*/ 198442 w 2034725"/>
              <a:gd name="connsiteY8" fmla="*/ 36314 h 1348739"/>
              <a:gd name="connsiteX9" fmla="*/ 20642 w 2034725"/>
              <a:gd name="connsiteY9" fmla="*/ 137914 h 1348739"/>
              <a:gd name="connsiteX10" fmla="*/ 3709 w 2034725"/>
              <a:gd name="connsiteY10" fmla="*/ 290314 h 1348739"/>
              <a:gd name="connsiteX11" fmla="*/ 20642 w 2034725"/>
              <a:gd name="connsiteY11" fmla="*/ 908381 h 1348739"/>
              <a:gd name="connsiteX12" fmla="*/ 139175 w 2034725"/>
              <a:gd name="connsiteY12" fmla="*/ 1213181 h 1348739"/>
              <a:gd name="connsiteX13" fmla="*/ 841909 w 2034725"/>
              <a:gd name="connsiteY13" fmla="*/ 1314781 h 1348739"/>
              <a:gd name="connsiteX0" fmla="*/ 1113494 w 2034725"/>
              <a:gd name="connsiteY0" fmla="*/ 1335622 h 1357806"/>
              <a:gd name="connsiteX1" fmla="*/ 1530965 w 2034725"/>
              <a:gd name="connsiteY1" fmla="*/ 1346694 h 1357806"/>
              <a:gd name="connsiteX2" fmla="*/ 1815575 w 2034725"/>
              <a:gd name="connsiteY2" fmla="*/ 1331714 h 1357806"/>
              <a:gd name="connsiteX3" fmla="*/ 1993375 w 2034725"/>
              <a:gd name="connsiteY3" fmla="*/ 1077714 h 1357806"/>
              <a:gd name="connsiteX4" fmla="*/ 2027242 w 2034725"/>
              <a:gd name="connsiteY4" fmla="*/ 366514 h 1357806"/>
              <a:gd name="connsiteX5" fmla="*/ 1883309 w 2034725"/>
              <a:gd name="connsiteY5" fmla="*/ 53248 h 1357806"/>
              <a:gd name="connsiteX6" fmla="*/ 1324509 w 2034725"/>
              <a:gd name="connsiteY6" fmla="*/ 2448 h 1357806"/>
              <a:gd name="connsiteX7" fmla="*/ 452442 w 2034725"/>
              <a:gd name="connsiteY7" fmla="*/ 10914 h 1357806"/>
              <a:gd name="connsiteX8" fmla="*/ 198442 w 2034725"/>
              <a:gd name="connsiteY8" fmla="*/ 36314 h 1357806"/>
              <a:gd name="connsiteX9" fmla="*/ 20642 w 2034725"/>
              <a:gd name="connsiteY9" fmla="*/ 137914 h 1357806"/>
              <a:gd name="connsiteX10" fmla="*/ 3709 w 2034725"/>
              <a:gd name="connsiteY10" fmla="*/ 290314 h 1357806"/>
              <a:gd name="connsiteX11" fmla="*/ 20642 w 2034725"/>
              <a:gd name="connsiteY11" fmla="*/ 908381 h 1357806"/>
              <a:gd name="connsiteX12" fmla="*/ 139175 w 2034725"/>
              <a:gd name="connsiteY12" fmla="*/ 1213181 h 1357806"/>
              <a:gd name="connsiteX13" fmla="*/ 841909 w 2034725"/>
              <a:gd name="connsiteY13" fmla="*/ 1314781 h 1357806"/>
              <a:gd name="connsiteX0" fmla="*/ 1289340 w 2034725"/>
              <a:gd name="connsiteY0" fmla="*/ 1341483 h 1357806"/>
              <a:gd name="connsiteX1" fmla="*/ 1530965 w 2034725"/>
              <a:gd name="connsiteY1" fmla="*/ 1346694 h 1357806"/>
              <a:gd name="connsiteX2" fmla="*/ 1815575 w 2034725"/>
              <a:gd name="connsiteY2" fmla="*/ 1331714 h 1357806"/>
              <a:gd name="connsiteX3" fmla="*/ 1993375 w 2034725"/>
              <a:gd name="connsiteY3" fmla="*/ 1077714 h 1357806"/>
              <a:gd name="connsiteX4" fmla="*/ 2027242 w 2034725"/>
              <a:gd name="connsiteY4" fmla="*/ 366514 h 1357806"/>
              <a:gd name="connsiteX5" fmla="*/ 1883309 w 2034725"/>
              <a:gd name="connsiteY5" fmla="*/ 53248 h 1357806"/>
              <a:gd name="connsiteX6" fmla="*/ 1324509 w 2034725"/>
              <a:gd name="connsiteY6" fmla="*/ 2448 h 1357806"/>
              <a:gd name="connsiteX7" fmla="*/ 452442 w 2034725"/>
              <a:gd name="connsiteY7" fmla="*/ 10914 h 1357806"/>
              <a:gd name="connsiteX8" fmla="*/ 198442 w 2034725"/>
              <a:gd name="connsiteY8" fmla="*/ 36314 h 1357806"/>
              <a:gd name="connsiteX9" fmla="*/ 20642 w 2034725"/>
              <a:gd name="connsiteY9" fmla="*/ 137914 h 1357806"/>
              <a:gd name="connsiteX10" fmla="*/ 3709 w 2034725"/>
              <a:gd name="connsiteY10" fmla="*/ 290314 h 1357806"/>
              <a:gd name="connsiteX11" fmla="*/ 20642 w 2034725"/>
              <a:gd name="connsiteY11" fmla="*/ 908381 h 1357806"/>
              <a:gd name="connsiteX12" fmla="*/ 139175 w 2034725"/>
              <a:gd name="connsiteY12" fmla="*/ 1213181 h 1357806"/>
              <a:gd name="connsiteX13" fmla="*/ 841909 w 2034725"/>
              <a:gd name="connsiteY13" fmla="*/ 1314781 h 1357806"/>
              <a:gd name="connsiteX0" fmla="*/ 1289340 w 2032557"/>
              <a:gd name="connsiteY0" fmla="*/ 1341483 h 1347602"/>
              <a:gd name="connsiteX1" fmla="*/ 1530965 w 2032557"/>
              <a:gd name="connsiteY1" fmla="*/ 1346694 h 1347602"/>
              <a:gd name="connsiteX2" fmla="*/ 1915221 w 2032557"/>
              <a:gd name="connsiteY2" fmla="*/ 1296545 h 1347602"/>
              <a:gd name="connsiteX3" fmla="*/ 1993375 w 2032557"/>
              <a:gd name="connsiteY3" fmla="*/ 1077714 h 1347602"/>
              <a:gd name="connsiteX4" fmla="*/ 2027242 w 2032557"/>
              <a:gd name="connsiteY4" fmla="*/ 366514 h 1347602"/>
              <a:gd name="connsiteX5" fmla="*/ 1883309 w 2032557"/>
              <a:gd name="connsiteY5" fmla="*/ 53248 h 1347602"/>
              <a:gd name="connsiteX6" fmla="*/ 1324509 w 2032557"/>
              <a:gd name="connsiteY6" fmla="*/ 2448 h 1347602"/>
              <a:gd name="connsiteX7" fmla="*/ 452442 w 2032557"/>
              <a:gd name="connsiteY7" fmla="*/ 10914 h 1347602"/>
              <a:gd name="connsiteX8" fmla="*/ 198442 w 2032557"/>
              <a:gd name="connsiteY8" fmla="*/ 36314 h 1347602"/>
              <a:gd name="connsiteX9" fmla="*/ 20642 w 2032557"/>
              <a:gd name="connsiteY9" fmla="*/ 137914 h 1347602"/>
              <a:gd name="connsiteX10" fmla="*/ 3709 w 2032557"/>
              <a:gd name="connsiteY10" fmla="*/ 290314 h 1347602"/>
              <a:gd name="connsiteX11" fmla="*/ 20642 w 2032557"/>
              <a:gd name="connsiteY11" fmla="*/ 908381 h 1347602"/>
              <a:gd name="connsiteX12" fmla="*/ 139175 w 2032557"/>
              <a:gd name="connsiteY12" fmla="*/ 1213181 h 1347602"/>
              <a:gd name="connsiteX13" fmla="*/ 841909 w 2032557"/>
              <a:gd name="connsiteY13" fmla="*/ 1314781 h 1347602"/>
              <a:gd name="connsiteX0" fmla="*/ 1289340 w 2012530"/>
              <a:gd name="connsiteY0" fmla="*/ 1341483 h 1347602"/>
              <a:gd name="connsiteX1" fmla="*/ 1530965 w 2012530"/>
              <a:gd name="connsiteY1" fmla="*/ 1346694 h 1347602"/>
              <a:gd name="connsiteX2" fmla="*/ 1915221 w 2012530"/>
              <a:gd name="connsiteY2" fmla="*/ 1296545 h 1347602"/>
              <a:gd name="connsiteX3" fmla="*/ 1993375 w 2012530"/>
              <a:gd name="connsiteY3" fmla="*/ 1077714 h 1347602"/>
              <a:gd name="connsiteX4" fmla="*/ 2003796 w 2012530"/>
              <a:gd name="connsiteY4" fmla="*/ 360652 h 1347602"/>
              <a:gd name="connsiteX5" fmla="*/ 1883309 w 2012530"/>
              <a:gd name="connsiteY5" fmla="*/ 53248 h 1347602"/>
              <a:gd name="connsiteX6" fmla="*/ 1324509 w 2012530"/>
              <a:gd name="connsiteY6" fmla="*/ 2448 h 1347602"/>
              <a:gd name="connsiteX7" fmla="*/ 452442 w 2012530"/>
              <a:gd name="connsiteY7" fmla="*/ 10914 h 1347602"/>
              <a:gd name="connsiteX8" fmla="*/ 198442 w 2012530"/>
              <a:gd name="connsiteY8" fmla="*/ 36314 h 1347602"/>
              <a:gd name="connsiteX9" fmla="*/ 20642 w 2012530"/>
              <a:gd name="connsiteY9" fmla="*/ 137914 h 1347602"/>
              <a:gd name="connsiteX10" fmla="*/ 3709 w 2012530"/>
              <a:gd name="connsiteY10" fmla="*/ 290314 h 1347602"/>
              <a:gd name="connsiteX11" fmla="*/ 20642 w 2012530"/>
              <a:gd name="connsiteY11" fmla="*/ 908381 h 1347602"/>
              <a:gd name="connsiteX12" fmla="*/ 139175 w 2012530"/>
              <a:gd name="connsiteY12" fmla="*/ 1213181 h 1347602"/>
              <a:gd name="connsiteX13" fmla="*/ 841909 w 2012530"/>
              <a:gd name="connsiteY13" fmla="*/ 1314781 h 1347602"/>
              <a:gd name="connsiteX0" fmla="*/ 1289340 w 2004736"/>
              <a:gd name="connsiteY0" fmla="*/ 1341483 h 1347602"/>
              <a:gd name="connsiteX1" fmla="*/ 1530965 w 2004736"/>
              <a:gd name="connsiteY1" fmla="*/ 1346694 h 1347602"/>
              <a:gd name="connsiteX2" fmla="*/ 1915221 w 2004736"/>
              <a:gd name="connsiteY2" fmla="*/ 1296545 h 1347602"/>
              <a:gd name="connsiteX3" fmla="*/ 1993375 w 2004736"/>
              <a:gd name="connsiteY3" fmla="*/ 1077714 h 1347602"/>
              <a:gd name="connsiteX4" fmla="*/ 2003796 w 2004736"/>
              <a:gd name="connsiteY4" fmla="*/ 360652 h 1347602"/>
              <a:gd name="connsiteX5" fmla="*/ 1883309 w 2004736"/>
              <a:gd name="connsiteY5" fmla="*/ 53248 h 1347602"/>
              <a:gd name="connsiteX6" fmla="*/ 1324509 w 2004736"/>
              <a:gd name="connsiteY6" fmla="*/ 2448 h 1347602"/>
              <a:gd name="connsiteX7" fmla="*/ 452442 w 2004736"/>
              <a:gd name="connsiteY7" fmla="*/ 10914 h 1347602"/>
              <a:gd name="connsiteX8" fmla="*/ 198442 w 2004736"/>
              <a:gd name="connsiteY8" fmla="*/ 36314 h 1347602"/>
              <a:gd name="connsiteX9" fmla="*/ 20642 w 2004736"/>
              <a:gd name="connsiteY9" fmla="*/ 137914 h 1347602"/>
              <a:gd name="connsiteX10" fmla="*/ 3709 w 2004736"/>
              <a:gd name="connsiteY10" fmla="*/ 290314 h 1347602"/>
              <a:gd name="connsiteX11" fmla="*/ 20642 w 2004736"/>
              <a:gd name="connsiteY11" fmla="*/ 908381 h 1347602"/>
              <a:gd name="connsiteX12" fmla="*/ 139175 w 2004736"/>
              <a:gd name="connsiteY12" fmla="*/ 1213181 h 1347602"/>
              <a:gd name="connsiteX13" fmla="*/ 841909 w 2004736"/>
              <a:gd name="connsiteY13" fmla="*/ 1314781 h 1347602"/>
              <a:gd name="connsiteX0" fmla="*/ 1289340 w 2009926"/>
              <a:gd name="connsiteY0" fmla="*/ 1341483 h 1347602"/>
              <a:gd name="connsiteX1" fmla="*/ 1530965 w 2009926"/>
              <a:gd name="connsiteY1" fmla="*/ 1346694 h 1347602"/>
              <a:gd name="connsiteX2" fmla="*/ 1915221 w 2009926"/>
              <a:gd name="connsiteY2" fmla="*/ 1296545 h 1347602"/>
              <a:gd name="connsiteX3" fmla="*/ 1993375 w 2009926"/>
              <a:gd name="connsiteY3" fmla="*/ 1077714 h 1347602"/>
              <a:gd name="connsiteX4" fmla="*/ 2003796 w 2009926"/>
              <a:gd name="connsiteY4" fmla="*/ 360652 h 1347602"/>
              <a:gd name="connsiteX5" fmla="*/ 1883309 w 2009926"/>
              <a:gd name="connsiteY5" fmla="*/ 53248 h 1347602"/>
              <a:gd name="connsiteX6" fmla="*/ 1324509 w 2009926"/>
              <a:gd name="connsiteY6" fmla="*/ 2448 h 1347602"/>
              <a:gd name="connsiteX7" fmla="*/ 452442 w 2009926"/>
              <a:gd name="connsiteY7" fmla="*/ 10914 h 1347602"/>
              <a:gd name="connsiteX8" fmla="*/ 198442 w 2009926"/>
              <a:gd name="connsiteY8" fmla="*/ 36314 h 1347602"/>
              <a:gd name="connsiteX9" fmla="*/ 20642 w 2009926"/>
              <a:gd name="connsiteY9" fmla="*/ 137914 h 1347602"/>
              <a:gd name="connsiteX10" fmla="*/ 3709 w 2009926"/>
              <a:gd name="connsiteY10" fmla="*/ 290314 h 1347602"/>
              <a:gd name="connsiteX11" fmla="*/ 20642 w 2009926"/>
              <a:gd name="connsiteY11" fmla="*/ 908381 h 1347602"/>
              <a:gd name="connsiteX12" fmla="*/ 139175 w 2009926"/>
              <a:gd name="connsiteY12" fmla="*/ 1213181 h 1347602"/>
              <a:gd name="connsiteX13" fmla="*/ 841909 w 2009926"/>
              <a:gd name="connsiteY13" fmla="*/ 1314781 h 1347602"/>
              <a:gd name="connsiteX0" fmla="*/ 1289340 w 2009926"/>
              <a:gd name="connsiteY0" fmla="*/ 1341483 h 1347602"/>
              <a:gd name="connsiteX1" fmla="*/ 1530965 w 2009926"/>
              <a:gd name="connsiteY1" fmla="*/ 1346694 h 1347602"/>
              <a:gd name="connsiteX2" fmla="*/ 1915221 w 2009926"/>
              <a:gd name="connsiteY2" fmla="*/ 1296545 h 1347602"/>
              <a:gd name="connsiteX3" fmla="*/ 1993375 w 2009926"/>
              <a:gd name="connsiteY3" fmla="*/ 1077714 h 1347602"/>
              <a:gd name="connsiteX4" fmla="*/ 2003796 w 2009926"/>
              <a:gd name="connsiteY4" fmla="*/ 360652 h 1347602"/>
              <a:gd name="connsiteX5" fmla="*/ 1883309 w 2009926"/>
              <a:gd name="connsiteY5" fmla="*/ 53248 h 1347602"/>
              <a:gd name="connsiteX6" fmla="*/ 1324509 w 2009926"/>
              <a:gd name="connsiteY6" fmla="*/ 2448 h 1347602"/>
              <a:gd name="connsiteX7" fmla="*/ 452442 w 2009926"/>
              <a:gd name="connsiteY7" fmla="*/ 10914 h 1347602"/>
              <a:gd name="connsiteX8" fmla="*/ 198442 w 2009926"/>
              <a:gd name="connsiteY8" fmla="*/ 36314 h 1347602"/>
              <a:gd name="connsiteX9" fmla="*/ 20642 w 2009926"/>
              <a:gd name="connsiteY9" fmla="*/ 137914 h 1347602"/>
              <a:gd name="connsiteX10" fmla="*/ 3709 w 2009926"/>
              <a:gd name="connsiteY10" fmla="*/ 290314 h 1347602"/>
              <a:gd name="connsiteX11" fmla="*/ 20642 w 2009926"/>
              <a:gd name="connsiteY11" fmla="*/ 908381 h 1347602"/>
              <a:gd name="connsiteX12" fmla="*/ 139175 w 2009926"/>
              <a:gd name="connsiteY12" fmla="*/ 1213181 h 1347602"/>
              <a:gd name="connsiteX13" fmla="*/ 1246355 w 2009926"/>
              <a:gd name="connsiteY13" fmla="*/ 1332365 h 1347602"/>
              <a:gd name="connsiteX0" fmla="*/ 1289340 w 2009926"/>
              <a:gd name="connsiteY0" fmla="*/ 1341483 h 1349950"/>
              <a:gd name="connsiteX1" fmla="*/ 1530965 w 2009926"/>
              <a:gd name="connsiteY1" fmla="*/ 1346694 h 1349950"/>
              <a:gd name="connsiteX2" fmla="*/ 1915221 w 2009926"/>
              <a:gd name="connsiteY2" fmla="*/ 1296545 h 1349950"/>
              <a:gd name="connsiteX3" fmla="*/ 1993375 w 2009926"/>
              <a:gd name="connsiteY3" fmla="*/ 1077714 h 1349950"/>
              <a:gd name="connsiteX4" fmla="*/ 2003796 w 2009926"/>
              <a:gd name="connsiteY4" fmla="*/ 360652 h 1349950"/>
              <a:gd name="connsiteX5" fmla="*/ 1883309 w 2009926"/>
              <a:gd name="connsiteY5" fmla="*/ 53248 h 1349950"/>
              <a:gd name="connsiteX6" fmla="*/ 1324509 w 2009926"/>
              <a:gd name="connsiteY6" fmla="*/ 2448 h 1349950"/>
              <a:gd name="connsiteX7" fmla="*/ 452442 w 2009926"/>
              <a:gd name="connsiteY7" fmla="*/ 10914 h 1349950"/>
              <a:gd name="connsiteX8" fmla="*/ 198442 w 2009926"/>
              <a:gd name="connsiteY8" fmla="*/ 36314 h 1349950"/>
              <a:gd name="connsiteX9" fmla="*/ 20642 w 2009926"/>
              <a:gd name="connsiteY9" fmla="*/ 137914 h 1349950"/>
              <a:gd name="connsiteX10" fmla="*/ 3709 w 2009926"/>
              <a:gd name="connsiteY10" fmla="*/ 290314 h 1349950"/>
              <a:gd name="connsiteX11" fmla="*/ 20642 w 2009926"/>
              <a:gd name="connsiteY11" fmla="*/ 908381 h 1349950"/>
              <a:gd name="connsiteX12" fmla="*/ 139175 w 2009926"/>
              <a:gd name="connsiteY12" fmla="*/ 1213181 h 1349950"/>
              <a:gd name="connsiteX13" fmla="*/ 1293248 w 2009926"/>
              <a:gd name="connsiteY13" fmla="*/ 1349950 h 1349950"/>
              <a:gd name="connsiteX0" fmla="*/ 1289340 w 2009926"/>
              <a:gd name="connsiteY0" fmla="*/ 1341483 h 1349950"/>
              <a:gd name="connsiteX1" fmla="*/ 1530965 w 2009926"/>
              <a:gd name="connsiteY1" fmla="*/ 1346694 h 1349950"/>
              <a:gd name="connsiteX2" fmla="*/ 1915221 w 2009926"/>
              <a:gd name="connsiteY2" fmla="*/ 1296545 h 1349950"/>
              <a:gd name="connsiteX3" fmla="*/ 1993375 w 2009926"/>
              <a:gd name="connsiteY3" fmla="*/ 1077714 h 1349950"/>
              <a:gd name="connsiteX4" fmla="*/ 2003796 w 2009926"/>
              <a:gd name="connsiteY4" fmla="*/ 360652 h 1349950"/>
              <a:gd name="connsiteX5" fmla="*/ 1883309 w 2009926"/>
              <a:gd name="connsiteY5" fmla="*/ 53248 h 1349950"/>
              <a:gd name="connsiteX6" fmla="*/ 1324509 w 2009926"/>
              <a:gd name="connsiteY6" fmla="*/ 2448 h 1349950"/>
              <a:gd name="connsiteX7" fmla="*/ 452442 w 2009926"/>
              <a:gd name="connsiteY7" fmla="*/ 10914 h 1349950"/>
              <a:gd name="connsiteX8" fmla="*/ 198442 w 2009926"/>
              <a:gd name="connsiteY8" fmla="*/ 36314 h 1349950"/>
              <a:gd name="connsiteX9" fmla="*/ 20642 w 2009926"/>
              <a:gd name="connsiteY9" fmla="*/ 137914 h 1349950"/>
              <a:gd name="connsiteX10" fmla="*/ 3709 w 2009926"/>
              <a:gd name="connsiteY10" fmla="*/ 290314 h 1349950"/>
              <a:gd name="connsiteX11" fmla="*/ 20642 w 2009926"/>
              <a:gd name="connsiteY11" fmla="*/ 908381 h 1349950"/>
              <a:gd name="connsiteX12" fmla="*/ 139175 w 2009926"/>
              <a:gd name="connsiteY12" fmla="*/ 1213181 h 1349950"/>
              <a:gd name="connsiteX13" fmla="*/ 1293248 w 2009926"/>
              <a:gd name="connsiteY13" fmla="*/ 1349950 h 1349950"/>
              <a:gd name="connsiteX0" fmla="*/ 1289340 w 2009926"/>
              <a:gd name="connsiteY0" fmla="*/ 1341483 h 1349950"/>
              <a:gd name="connsiteX1" fmla="*/ 1530965 w 2009926"/>
              <a:gd name="connsiteY1" fmla="*/ 1346694 h 1349950"/>
              <a:gd name="connsiteX2" fmla="*/ 1915221 w 2009926"/>
              <a:gd name="connsiteY2" fmla="*/ 1296545 h 1349950"/>
              <a:gd name="connsiteX3" fmla="*/ 1993375 w 2009926"/>
              <a:gd name="connsiteY3" fmla="*/ 1077714 h 1349950"/>
              <a:gd name="connsiteX4" fmla="*/ 2003796 w 2009926"/>
              <a:gd name="connsiteY4" fmla="*/ 360652 h 1349950"/>
              <a:gd name="connsiteX5" fmla="*/ 1883309 w 2009926"/>
              <a:gd name="connsiteY5" fmla="*/ 53248 h 1349950"/>
              <a:gd name="connsiteX6" fmla="*/ 1324509 w 2009926"/>
              <a:gd name="connsiteY6" fmla="*/ 2448 h 1349950"/>
              <a:gd name="connsiteX7" fmla="*/ 452442 w 2009926"/>
              <a:gd name="connsiteY7" fmla="*/ 10914 h 1349950"/>
              <a:gd name="connsiteX8" fmla="*/ 198442 w 2009926"/>
              <a:gd name="connsiteY8" fmla="*/ 36314 h 1349950"/>
              <a:gd name="connsiteX9" fmla="*/ 20642 w 2009926"/>
              <a:gd name="connsiteY9" fmla="*/ 137914 h 1349950"/>
              <a:gd name="connsiteX10" fmla="*/ 3709 w 2009926"/>
              <a:gd name="connsiteY10" fmla="*/ 290314 h 1349950"/>
              <a:gd name="connsiteX11" fmla="*/ 20642 w 2009926"/>
              <a:gd name="connsiteY11" fmla="*/ 908381 h 1349950"/>
              <a:gd name="connsiteX12" fmla="*/ 121591 w 2009926"/>
              <a:gd name="connsiteY12" fmla="*/ 1207320 h 1349950"/>
              <a:gd name="connsiteX13" fmla="*/ 1293248 w 2009926"/>
              <a:gd name="connsiteY13" fmla="*/ 1349950 h 1349950"/>
              <a:gd name="connsiteX0" fmla="*/ 1295514 w 2016100"/>
              <a:gd name="connsiteY0" fmla="*/ 1341483 h 1349950"/>
              <a:gd name="connsiteX1" fmla="*/ 1537139 w 2016100"/>
              <a:gd name="connsiteY1" fmla="*/ 1346694 h 1349950"/>
              <a:gd name="connsiteX2" fmla="*/ 1921395 w 2016100"/>
              <a:gd name="connsiteY2" fmla="*/ 1296545 h 1349950"/>
              <a:gd name="connsiteX3" fmla="*/ 1999549 w 2016100"/>
              <a:gd name="connsiteY3" fmla="*/ 1077714 h 1349950"/>
              <a:gd name="connsiteX4" fmla="*/ 2009970 w 2016100"/>
              <a:gd name="connsiteY4" fmla="*/ 360652 h 1349950"/>
              <a:gd name="connsiteX5" fmla="*/ 1889483 w 2016100"/>
              <a:gd name="connsiteY5" fmla="*/ 53248 h 1349950"/>
              <a:gd name="connsiteX6" fmla="*/ 1330683 w 2016100"/>
              <a:gd name="connsiteY6" fmla="*/ 2448 h 1349950"/>
              <a:gd name="connsiteX7" fmla="*/ 458616 w 2016100"/>
              <a:gd name="connsiteY7" fmla="*/ 10914 h 1349950"/>
              <a:gd name="connsiteX8" fmla="*/ 204616 w 2016100"/>
              <a:gd name="connsiteY8" fmla="*/ 36314 h 1349950"/>
              <a:gd name="connsiteX9" fmla="*/ 26816 w 2016100"/>
              <a:gd name="connsiteY9" fmla="*/ 137914 h 1349950"/>
              <a:gd name="connsiteX10" fmla="*/ 9883 w 2016100"/>
              <a:gd name="connsiteY10" fmla="*/ 290314 h 1349950"/>
              <a:gd name="connsiteX11" fmla="*/ 9232 w 2016100"/>
              <a:gd name="connsiteY11" fmla="*/ 943550 h 1349950"/>
              <a:gd name="connsiteX12" fmla="*/ 127765 w 2016100"/>
              <a:gd name="connsiteY12" fmla="*/ 1207320 h 1349950"/>
              <a:gd name="connsiteX13" fmla="*/ 1299422 w 2016100"/>
              <a:gd name="connsiteY13" fmla="*/ 1349950 h 1349950"/>
              <a:gd name="connsiteX0" fmla="*/ 1290332 w 2010918"/>
              <a:gd name="connsiteY0" fmla="*/ 1341483 h 1349950"/>
              <a:gd name="connsiteX1" fmla="*/ 1531957 w 2010918"/>
              <a:gd name="connsiteY1" fmla="*/ 1346694 h 1349950"/>
              <a:gd name="connsiteX2" fmla="*/ 1916213 w 2010918"/>
              <a:gd name="connsiteY2" fmla="*/ 1296545 h 1349950"/>
              <a:gd name="connsiteX3" fmla="*/ 1994367 w 2010918"/>
              <a:gd name="connsiteY3" fmla="*/ 1077714 h 1349950"/>
              <a:gd name="connsiteX4" fmla="*/ 2004788 w 2010918"/>
              <a:gd name="connsiteY4" fmla="*/ 360652 h 1349950"/>
              <a:gd name="connsiteX5" fmla="*/ 1884301 w 2010918"/>
              <a:gd name="connsiteY5" fmla="*/ 53248 h 1349950"/>
              <a:gd name="connsiteX6" fmla="*/ 1325501 w 2010918"/>
              <a:gd name="connsiteY6" fmla="*/ 2448 h 1349950"/>
              <a:gd name="connsiteX7" fmla="*/ 453434 w 2010918"/>
              <a:gd name="connsiteY7" fmla="*/ 10914 h 1349950"/>
              <a:gd name="connsiteX8" fmla="*/ 199434 w 2010918"/>
              <a:gd name="connsiteY8" fmla="*/ 36314 h 1349950"/>
              <a:gd name="connsiteX9" fmla="*/ 21634 w 2010918"/>
              <a:gd name="connsiteY9" fmla="*/ 137914 h 1349950"/>
              <a:gd name="connsiteX10" fmla="*/ 4701 w 2010918"/>
              <a:gd name="connsiteY10" fmla="*/ 290314 h 1349950"/>
              <a:gd name="connsiteX11" fmla="*/ 4050 w 2010918"/>
              <a:gd name="connsiteY11" fmla="*/ 943550 h 1349950"/>
              <a:gd name="connsiteX12" fmla="*/ 122583 w 2010918"/>
              <a:gd name="connsiteY12" fmla="*/ 1207320 h 1349950"/>
              <a:gd name="connsiteX13" fmla="*/ 1294240 w 2010918"/>
              <a:gd name="connsiteY13" fmla="*/ 1349950 h 13499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2010918" h="1349950">
                <a:moveTo>
                  <a:pt x="1290332" y="1341483"/>
                </a:moveTo>
                <a:cubicBezTo>
                  <a:pt x="1431443" y="1347128"/>
                  <a:pt x="1390846" y="1341049"/>
                  <a:pt x="1531957" y="1346694"/>
                </a:cubicBezTo>
                <a:cubicBezTo>
                  <a:pt x="1677301" y="1350927"/>
                  <a:pt x="1839145" y="1341375"/>
                  <a:pt x="1916213" y="1296545"/>
                </a:cubicBezTo>
                <a:cubicBezTo>
                  <a:pt x="1993281" y="1251715"/>
                  <a:pt x="1979604" y="1233696"/>
                  <a:pt x="1994367" y="1077714"/>
                </a:cubicBezTo>
                <a:cubicBezTo>
                  <a:pt x="2009130" y="921732"/>
                  <a:pt x="2017270" y="502088"/>
                  <a:pt x="2004788" y="360652"/>
                </a:cubicBezTo>
                <a:cubicBezTo>
                  <a:pt x="1992306" y="219216"/>
                  <a:pt x="1997516" y="112949"/>
                  <a:pt x="1884301" y="53248"/>
                </a:cubicBezTo>
                <a:cubicBezTo>
                  <a:pt x="1771087" y="-6453"/>
                  <a:pt x="1563979" y="9504"/>
                  <a:pt x="1325501" y="2448"/>
                </a:cubicBezTo>
                <a:cubicBezTo>
                  <a:pt x="1087023" y="-4608"/>
                  <a:pt x="641112" y="5270"/>
                  <a:pt x="453434" y="10914"/>
                </a:cubicBezTo>
                <a:cubicBezTo>
                  <a:pt x="265756" y="16558"/>
                  <a:pt x="271401" y="15147"/>
                  <a:pt x="199434" y="36314"/>
                </a:cubicBezTo>
                <a:cubicBezTo>
                  <a:pt x="127467" y="57481"/>
                  <a:pt x="54089" y="95581"/>
                  <a:pt x="21634" y="137914"/>
                </a:cubicBezTo>
                <a:cubicBezTo>
                  <a:pt x="-10821" y="180247"/>
                  <a:pt x="7632" y="156041"/>
                  <a:pt x="4701" y="290314"/>
                </a:cubicBezTo>
                <a:cubicBezTo>
                  <a:pt x="1770" y="424587"/>
                  <a:pt x="-3874" y="778993"/>
                  <a:pt x="4050" y="943550"/>
                </a:cubicBezTo>
                <a:cubicBezTo>
                  <a:pt x="11974" y="1108107"/>
                  <a:pt x="-14295" y="1139587"/>
                  <a:pt x="122583" y="1207320"/>
                </a:cubicBezTo>
                <a:cubicBezTo>
                  <a:pt x="259461" y="1275053"/>
                  <a:pt x="917527" y="1338877"/>
                  <a:pt x="1294240" y="1349950"/>
                </a:cubicBezTo>
              </a:path>
            </a:pathLst>
          </a:custGeom>
          <a:noFill/>
          <a:ln w="38100">
            <a:solidFill>
              <a:srgbClr val="A41D34"/>
            </a:solidFill>
            <a:prstDash val="sysDash"/>
            <a:tailEnd type="triangle" w="med" len="lg"/>
          </a:ln>
          <a:effectLst>
            <a:glow rad="1397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Freeform 21">
            <a:extLst>
              <a:ext uri="{FF2B5EF4-FFF2-40B4-BE49-F238E27FC236}">
                <a16:creationId xmlns:a16="http://schemas.microsoft.com/office/drawing/2014/main" id="{60DDD9D0-7B4F-BA9C-30EF-5DEB8EF34FC2}"/>
              </a:ext>
            </a:extLst>
          </p:cNvPr>
          <p:cNvSpPr/>
          <p:nvPr/>
        </p:nvSpPr>
        <p:spPr>
          <a:xfrm>
            <a:off x="3300046" y="2889142"/>
            <a:ext cx="1278060" cy="777937"/>
          </a:xfrm>
          <a:custGeom>
            <a:avLst/>
            <a:gdLst>
              <a:gd name="connsiteX0" fmla="*/ 0 w 1248508"/>
              <a:gd name="connsiteY0" fmla="*/ 18175 h 776359"/>
              <a:gd name="connsiteX1" fmla="*/ 334108 w 1248508"/>
              <a:gd name="connsiteY1" fmla="*/ 12314 h 776359"/>
              <a:gd name="connsiteX2" fmla="*/ 720969 w 1248508"/>
              <a:gd name="connsiteY2" fmla="*/ 158852 h 776359"/>
              <a:gd name="connsiteX3" fmla="*/ 984739 w 1248508"/>
              <a:gd name="connsiteY3" fmla="*/ 152991 h 776359"/>
              <a:gd name="connsiteX4" fmla="*/ 1060939 w 1248508"/>
              <a:gd name="connsiteY4" fmla="*/ 240914 h 776359"/>
              <a:gd name="connsiteX5" fmla="*/ 1078523 w 1248508"/>
              <a:gd name="connsiteY5" fmla="*/ 598468 h 776359"/>
              <a:gd name="connsiteX6" fmla="*/ 1101969 w 1248508"/>
              <a:gd name="connsiteY6" fmla="*/ 756729 h 776359"/>
              <a:gd name="connsiteX7" fmla="*/ 1248508 w 1248508"/>
              <a:gd name="connsiteY7" fmla="*/ 768452 h 776359"/>
              <a:gd name="connsiteX0" fmla="*/ 0 w 1248508"/>
              <a:gd name="connsiteY0" fmla="*/ 18175 h 776359"/>
              <a:gd name="connsiteX1" fmla="*/ 334108 w 1248508"/>
              <a:gd name="connsiteY1" fmla="*/ 12314 h 776359"/>
              <a:gd name="connsiteX2" fmla="*/ 720969 w 1248508"/>
              <a:gd name="connsiteY2" fmla="*/ 158852 h 776359"/>
              <a:gd name="connsiteX3" fmla="*/ 984739 w 1248508"/>
              <a:gd name="connsiteY3" fmla="*/ 152991 h 776359"/>
              <a:gd name="connsiteX4" fmla="*/ 1060939 w 1248508"/>
              <a:gd name="connsiteY4" fmla="*/ 240914 h 776359"/>
              <a:gd name="connsiteX5" fmla="*/ 1037492 w 1248508"/>
              <a:gd name="connsiteY5" fmla="*/ 709837 h 776359"/>
              <a:gd name="connsiteX6" fmla="*/ 1101969 w 1248508"/>
              <a:gd name="connsiteY6" fmla="*/ 756729 h 776359"/>
              <a:gd name="connsiteX7" fmla="*/ 1248508 w 1248508"/>
              <a:gd name="connsiteY7" fmla="*/ 768452 h 776359"/>
              <a:gd name="connsiteX0" fmla="*/ 0 w 1312985"/>
              <a:gd name="connsiteY0" fmla="*/ 18175 h 773566"/>
              <a:gd name="connsiteX1" fmla="*/ 334108 w 1312985"/>
              <a:gd name="connsiteY1" fmla="*/ 12314 h 773566"/>
              <a:gd name="connsiteX2" fmla="*/ 720969 w 1312985"/>
              <a:gd name="connsiteY2" fmla="*/ 158852 h 773566"/>
              <a:gd name="connsiteX3" fmla="*/ 984739 w 1312985"/>
              <a:gd name="connsiteY3" fmla="*/ 152991 h 773566"/>
              <a:gd name="connsiteX4" fmla="*/ 1060939 w 1312985"/>
              <a:gd name="connsiteY4" fmla="*/ 240914 h 773566"/>
              <a:gd name="connsiteX5" fmla="*/ 1037492 w 1312985"/>
              <a:gd name="connsiteY5" fmla="*/ 709837 h 773566"/>
              <a:gd name="connsiteX6" fmla="*/ 1101969 w 1312985"/>
              <a:gd name="connsiteY6" fmla="*/ 756729 h 773566"/>
              <a:gd name="connsiteX7" fmla="*/ 1312985 w 1312985"/>
              <a:gd name="connsiteY7" fmla="*/ 762591 h 773566"/>
              <a:gd name="connsiteX0" fmla="*/ 0 w 1271954"/>
              <a:gd name="connsiteY0" fmla="*/ 18175 h 776359"/>
              <a:gd name="connsiteX1" fmla="*/ 334108 w 1271954"/>
              <a:gd name="connsiteY1" fmla="*/ 12314 h 776359"/>
              <a:gd name="connsiteX2" fmla="*/ 720969 w 1271954"/>
              <a:gd name="connsiteY2" fmla="*/ 158852 h 776359"/>
              <a:gd name="connsiteX3" fmla="*/ 984739 w 1271954"/>
              <a:gd name="connsiteY3" fmla="*/ 152991 h 776359"/>
              <a:gd name="connsiteX4" fmla="*/ 1060939 w 1271954"/>
              <a:gd name="connsiteY4" fmla="*/ 240914 h 776359"/>
              <a:gd name="connsiteX5" fmla="*/ 1037492 w 1271954"/>
              <a:gd name="connsiteY5" fmla="*/ 709837 h 776359"/>
              <a:gd name="connsiteX6" fmla="*/ 1101969 w 1271954"/>
              <a:gd name="connsiteY6" fmla="*/ 756729 h 776359"/>
              <a:gd name="connsiteX7" fmla="*/ 1271954 w 1271954"/>
              <a:gd name="connsiteY7" fmla="*/ 768452 h 776359"/>
              <a:gd name="connsiteX0" fmla="*/ 0 w 1312985"/>
              <a:gd name="connsiteY0" fmla="*/ 18175 h 776359"/>
              <a:gd name="connsiteX1" fmla="*/ 334108 w 1312985"/>
              <a:gd name="connsiteY1" fmla="*/ 12314 h 776359"/>
              <a:gd name="connsiteX2" fmla="*/ 720969 w 1312985"/>
              <a:gd name="connsiteY2" fmla="*/ 158852 h 776359"/>
              <a:gd name="connsiteX3" fmla="*/ 984739 w 1312985"/>
              <a:gd name="connsiteY3" fmla="*/ 152991 h 776359"/>
              <a:gd name="connsiteX4" fmla="*/ 1060939 w 1312985"/>
              <a:gd name="connsiteY4" fmla="*/ 240914 h 776359"/>
              <a:gd name="connsiteX5" fmla="*/ 1037492 w 1312985"/>
              <a:gd name="connsiteY5" fmla="*/ 709837 h 776359"/>
              <a:gd name="connsiteX6" fmla="*/ 1101969 w 1312985"/>
              <a:gd name="connsiteY6" fmla="*/ 756729 h 776359"/>
              <a:gd name="connsiteX7" fmla="*/ 1312985 w 1312985"/>
              <a:gd name="connsiteY7" fmla="*/ 768452 h 776359"/>
              <a:gd name="connsiteX0" fmla="*/ 0 w 1312985"/>
              <a:gd name="connsiteY0" fmla="*/ 18175 h 776359"/>
              <a:gd name="connsiteX1" fmla="*/ 334108 w 1312985"/>
              <a:gd name="connsiteY1" fmla="*/ 12314 h 776359"/>
              <a:gd name="connsiteX2" fmla="*/ 720969 w 1312985"/>
              <a:gd name="connsiteY2" fmla="*/ 158852 h 776359"/>
              <a:gd name="connsiteX3" fmla="*/ 984739 w 1312985"/>
              <a:gd name="connsiteY3" fmla="*/ 152991 h 776359"/>
              <a:gd name="connsiteX4" fmla="*/ 1060939 w 1312985"/>
              <a:gd name="connsiteY4" fmla="*/ 240914 h 776359"/>
              <a:gd name="connsiteX5" fmla="*/ 1027967 w 1312985"/>
              <a:gd name="connsiteY5" fmla="*/ 706662 h 776359"/>
              <a:gd name="connsiteX6" fmla="*/ 1101969 w 1312985"/>
              <a:gd name="connsiteY6" fmla="*/ 756729 h 776359"/>
              <a:gd name="connsiteX7" fmla="*/ 1312985 w 1312985"/>
              <a:gd name="connsiteY7" fmla="*/ 768452 h 776359"/>
              <a:gd name="connsiteX0" fmla="*/ 0 w 1312985"/>
              <a:gd name="connsiteY0" fmla="*/ 18175 h 777937"/>
              <a:gd name="connsiteX1" fmla="*/ 334108 w 1312985"/>
              <a:gd name="connsiteY1" fmla="*/ 12314 h 777937"/>
              <a:gd name="connsiteX2" fmla="*/ 720969 w 1312985"/>
              <a:gd name="connsiteY2" fmla="*/ 158852 h 777937"/>
              <a:gd name="connsiteX3" fmla="*/ 984739 w 1312985"/>
              <a:gd name="connsiteY3" fmla="*/ 152991 h 777937"/>
              <a:gd name="connsiteX4" fmla="*/ 1060939 w 1312985"/>
              <a:gd name="connsiteY4" fmla="*/ 240914 h 777937"/>
              <a:gd name="connsiteX5" fmla="*/ 1027967 w 1312985"/>
              <a:gd name="connsiteY5" fmla="*/ 706662 h 777937"/>
              <a:gd name="connsiteX6" fmla="*/ 1047994 w 1312985"/>
              <a:gd name="connsiteY6" fmla="*/ 759904 h 777937"/>
              <a:gd name="connsiteX7" fmla="*/ 1312985 w 1312985"/>
              <a:gd name="connsiteY7" fmla="*/ 768452 h 777937"/>
              <a:gd name="connsiteX0" fmla="*/ 0 w 1293935"/>
              <a:gd name="connsiteY0" fmla="*/ 18175 h 779534"/>
              <a:gd name="connsiteX1" fmla="*/ 334108 w 1293935"/>
              <a:gd name="connsiteY1" fmla="*/ 12314 h 779534"/>
              <a:gd name="connsiteX2" fmla="*/ 720969 w 1293935"/>
              <a:gd name="connsiteY2" fmla="*/ 158852 h 779534"/>
              <a:gd name="connsiteX3" fmla="*/ 984739 w 1293935"/>
              <a:gd name="connsiteY3" fmla="*/ 152991 h 779534"/>
              <a:gd name="connsiteX4" fmla="*/ 1060939 w 1293935"/>
              <a:gd name="connsiteY4" fmla="*/ 240914 h 779534"/>
              <a:gd name="connsiteX5" fmla="*/ 1027967 w 1293935"/>
              <a:gd name="connsiteY5" fmla="*/ 706662 h 779534"/>
              <a:gd name="connsiteX6" fmla="*/ 1047994 w 1293935"/>
              <a:gd name="connsiteY6" fmla="*/ 759904 h 779534"/>
              <a:gd name="connsiteX7" fmla="*/ 1293935 w 1293935"/>
              <a:gd name="connsiteY7" fmla="*/ 771627 h 779534"/>
              <a:gd name="connsiteX0" fmla="*/ 0 w 1278060"/>
              <a:gd name="connsiteY0" fmla="*/ 18175 h 777937"/>
              <a:gd name="connsiteX1" fmla="*/ 334108 w 1278060"/>
              <a:gd name="connsiteY1" fmla="*/ 12314 h 777937"/>
              <a:gd name="connsiteX2" fmla="*/ 720969 w 1278060"/>
              <a:gd name="connsiteY2" fmla="*/ 158852 h 777937"/>
              <a:gd name="connsiteX3" fmla="*/ 984739 w 1278060"/>
              <a:gd name="connsiteY3" fmla="*/ 152991 h 777937"/>
              <a:gd name="connsiteX4" fmla="*/ 1060939 w 1278060"/>
              <a:gd name="connsiteY4" fmla="*/ 240914 h 777937"/>
              <a:gd name="connsiteX5" fmla="*/ 1027967 w 1278060"/>
              <a:gd name="connsiteY5" fmla="*/ 706662 h 777937"/>
              <a:gd name="connsiteX6" fmla="*/ 1047994 w 1278060"/>
              <a:gd name="connsiteY6" fmla="*/ 759904 h 777937"/>
              <a:gd name="connsiteX7" fmla="*/ 1278060 w 1278060"/>
              <a:gd name="connsiteY7" fmla="*/ 768452 h 777937"/>
              <a:gd name="connsiteX0" fmla="*/ 0 w 1278060"/>
              <a:gd name="connsiteY0" fmla="*/ 18175 h 777937"/>
              <a:gd name="connsiteX1" fmla="*/ 334108 w 1278060"/>
              <a:gd name="connsiteY1" fmla="*/ 12314 h 777937"/>
              <a:gd name="connsiteX2" fmla="*/ 720969 w 1278060"/>
              <a:gd name="connsiteY2" fmla="*/ 158852 h 777937"/>
              <a:gd name="connsiteX3" fmla="*/ 984739 w 1278060"/>
              <a:gd name="connsiteY3" fmla="*/ 152991 h 777937"/>
              <a:gd name="connsiteX4" fmla="*/ 1060939 w 1278060"/>
              <a:gd name="connsiteY4" fmla="*/ 240914 h 777937"/>
              <a:gd name="connsiteX5" fmla="*/ 1031142 w 1278060"/>
              <a:gd name="connsiteY5" fmla="*/ 643162 h 777937"/>
              <a:gd name="connsiteX6" fmla="*/ 1047994 w 1278060"/>
              <a:gd name="connsiteY6" fmla="*/ 759904 h 777937"/>
              <a:gd name="connsiteX7" fmla="*/ 1278060 w 1278060"/>
              <a:gd name="connsiteY7" fmla="*/ 768452 h 777937"/>
              <a:gd name="connsiteX0" fmla="*/ 0 w 1278060"/>
              <a:gd name="connsiteY0" fmla="*/ 18175 h 777937"/>
              <a:gd name="connsiteX1" fmla="*/ 334108 w 1278060"/>
              <a:gd name="connsiteY1" fmla="*/ 12314 h 777937"/>
              <a:gd name="connsiteX2" fmla="*/ 720969 w 1278060"/>
              <a:gd name="connsiteY2" fmla="*/ 158852 h 777937"/>
              <a:gd name="connsiteX3" fmla="*/ 984739 w 1278060"/>
              <a:gd name="connsiteY3" fmla="*/ 152991 h 777937"/>
              <a:gd name="connsiteX4" fmla="*/ 1060939 w 1278060"/>
              <a:gd name="connsiteY4" fmla="*/ 240914 h 777937"/>
              <a:gd name="connsiteX5" fmla="*/ 1069242 w 1278060"/>
              <a:gd name="connsiteY5" fmla="*/ 528862 h 777937"/>
              <a:gd name="connsiteX6" fmla="*/ 1047994 w 1278060"/>
              <a:gd name="connsiteY6" fmla="*/ 759904 h 777937"/>
              <a:gd name="connsiteX7" fmla="*/ 1278060 w 1278060"/>
              <a:gd name="connsiteY7" fmla="*/ 768452 h 7779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78060" h="777937">
                <a:moveTo>
                  <a:pt x="0" y="18175"/>
                </a:moveTo>
                <a:cubicBezTo>
                  <a:pt x="106973" y="3521"/>
                  <a:pt x="213947" y="-11132"/>
                  <a:pt x="334108" y="12314"/>
                </a:cubicBezTo>
                <a:cubicBezTo>
                  <a:pt x="454270" y="35760"/>
                  <a:pt x="612531" y="135406"/>
                  <a:pt x="720969" y="158852"/>
                </a:cubicBezTo>
                <a:cubicBezTo>
                  <a:pt x="829407" y="182298"/>
                  <a:pt x="928077" y="139314"/>
                  <a:pt x="984739" y="152991"/>
                </a:cubicBezTo>
                <a:cubicBezTo>
                  <a:pt x="1041401" y="166668"/>
                  <a:pt x="1046855" y="178269"/>
                  <a:pt x="1060939" y="240914"/>
                </a:cubicBezTo>
                <a:cubicBezTo>
                  <a:pt x="1075023" y="303559"/>
                  <a:pt x="1071399" y="442364"/>
                  <a:pt x="1069242" y="528862"/>
                </a:cubicBezTo>
                <a:cubicBezTo>
                  <a:pt x="1067085" y="615360"/>
                  <a:pt x="1019663" y="731573"/>
                  <a:pt x="1047994" y="759904"/>
                </a:cubicBezTo>
                <a:cubicBezTo>
                  <a:pt x="1076325" y="788235"/>
                  <a:pt x="1218956" y="776756"/>
                  <a:pt x="1278060" y="768452"/>
                </a:cubicBezTo>
              </a:path>
            </a:pathLst>
          </a:custGeom>
          <a:noFill/>
          <a:ln w="38100">
            <a:solidFill>
              <a:srgbClr val="A41D34"/>
            </a:solidFill>
            <a:prstDash val="sysDash"/>
            <a:tailEnd type="triangle" w="med" len="lg"/>
          </a:ln>
          <a:effectLst>
            <a:glow rad="1397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Freeform 22">
            <a:extLst>
              <a:ext uri="{FF2B5EF4-FFF2-40B4-BE49-F238E27FC236}">
                <a16:creationId xmlns:a16="http://schemas.microsoft.com/office/drawing/2014/main" id="{5B0953CB-2F03-6465-FA06-CD55C7A7546E}"/>
              </a:ext>
            </a:extLst>
          </p:cNvPr>
          <p:cNvSpPr/>
          <p:nvPr/>
        </p:nvSpPr>
        <p:spPr>
          <a:xfrm>
            <a:off x="9269453" y="3092797"/>
            <a:ext cx="1002183" cy="985274"/>
          </a:xfrm>
          <a:custGeom>
            <a:avLst/>
            <a:gdLst>
              <a:gd name="connsiteX0" fmla="*/ 285827 w 950526"/>
              <a:gd name="connsiteY0" fmla="*/ 193108 h 981782"/>
              <a:gd name="connsiteX1" fmla="*/ 377650 w 950526"/>
              <a:gd name="connsiteY1" fmla="*/ 181630 h 981782"/>
              <a:gd name="connsiteX2" fmla="*/ 706680 w 950526"/>
              <a:gd name="connsiteY2" fmla="*/ 20940 h 981782"/>
              <a:gd name="connsiteX3" fmla="*/ 894152 w 950526"/>
              <a:gd name="connsiteY3" fmla="*/ 5636 h 981782"/>
              <a:gd name="connsiteX4" fmla="*/ 920933 w 950526"/>
              <a:gd name="connsiteY4" fmla="*/ 55374 h 981782"/>
              <a:gd name="connsiteX5" fmla="*/ 913281 w 950526"/>
              <a:gd name="connsiteY5" fmla="*/ 315538 h 981782"/>
              <a:gd name="connsiteX6" fmla="*/ 710506 w 950526"/>
              <a:gd name="connsiteY6" fmla="*/ 369101 h 981782"/>
              <a:gd name="connsiteX7" fmla="*/ 125137 w 950526"/>
              <a:gd name="connsiteY7" fmla="*/ 583354 h 981782"/>
              <a:gd name="connsiteX8" fmla="*/ 37141 w 950526"/>
              <a:gd name="connsiteY8" fmla="*/ 721087 h 981782"/>
              <a:gd name="connsiteX9" fmla="*/ 71574 w 950526"/>
              <a:gd name="connsiteY9" fmla="*/ 824388 h 981782"/>
              <a:gd name="connsiteX10" fmla="*/ 450342 w 950526"/>
              <a:gd name="connsiteY10" fmla="*/ 870299 h 981782"/>
              <a:gd name="connsiteX11" fmla="*/ 752592 w 950526"/>
              <a:gd name="connsiteY11" fmla="*/ 969774 h 981782"/>
              <a:gd name="connsiteX12" fmla="*/ 897978 w 950526"/>
              <a:gd name="connsiteY12" fmla="*/ 958296 h 981782"/>
              <a:gd name="connsiteX13" fmla="*/ 940063 w 950526"/>
              <a:gd name="connsiteY13" fmla="*/ 774651 h 981782"/>
              <a:gd name="connsiteX14" fmla="*/ 718158 w 950526"/>
              <a:gd name="connsiteY14" fmla="*/ 644569 h 981782"/>
              <a:gd name="connsiteX15" fmla="*/ 155745 w 950526"/>
              <a:gd name="connsiteY15" fmla="*/ 441794 h 981782"/>
              <a:gd name="connsiteX16" fmla="*/ 25663 w 950526"/>
              <a:gd name="connsiteY16" fmla="*/ 353797 h 981782"/>
              <a:gd name="connsiteX17" fmla="*/ 2707 w 950526"/>
              <a:gd name="connsiteY17" fmla="*/ 242845 h 981782"/>
              <a:gd name="connsiteX18" fmla="*/ 63922 w 950526"/>
              <a:gd name="connsiteY18" fmla="*/ 162500 h 981782"/>
              <a:gd name="connsiteX19" fmla="*/ 220786 w 950526"/>
              <a:gd name="connsiteY19" fmla="*/ 185456 h 981782"/>
              <a:gd name="connsiteX0" fmla="*/ 321968 w 986667"/>
              <a:gd name="connsiteY0" fmla="*/ 193108 h 981782"/>
              <a:gd name="connsiteX1" fmla="*/ 413791 w 986667"/>
              <a:gd name="connsiteY1" fmla="*/ 181630 h 981782"/>
              <a:gd name="connsiteX2" fmla="*/ 742821 w 986667"/>
              <a:gd name="connsiteY2" fmla="*/ 20940 h 981782"/>
              <a:gd name="connsiteX3" fmla="*/ 930293 w 986667"/>
              <a:gd name="connsiteY3" fmla="*/ 5636 h 981782"/>
              <a:gd name="connsiteX4" fmla="*/ 957074 w 986667"/>
              <a:gd name="connsiteY4" fmla="*/ 55374 h 981782"/>
              <a:gd name="connsiteX5" fmla="*/ 949422 w 986667"/>
              <a:gd name="connsiteY5" fmla="*/ 315538 h 981782"/>
              <a:gd name="connsiteX6" fmla="*/ 746647 w 986667"/>
              <a:gd name="connsiteY6" fmla="*/ 369101 h 981782"/>
              <a:gd name="connsiteX7" fmla="*/ 161278 w 986667"/>
              <a:gd name="connsiteY7" fmla="*/ 583354 h 981782"/>
              <a:gd name="connsiteX8" fmla="*/ 73282 w 986667"/>
              <a:gd name="connsiteY8" fmla="*/ 721087 h 981782"/>
              <a:gd name="connsiteX9" fmla="*/ 107715 w 986667"/>
              <a:gd name="connsiteY9" fmla="*/ 824388 h 981782"/>
              <a:gd name="connsiteX10" fmla="*/ 486483 w 986667"/>
              <a:gd name="connsiteY10" fmla="*/ 870299 h 981782"/>
              <a:gd name="connsiteX11" fmla="*/ 788733 w 986667"/>
              <a:gd name="connsiteY11" fmla="*/ 969774 h 981782"/>
              <a:gd name="connsiteX12" fmla="*/ 934119 w 986667"/>
              <a:gd name="connsiteY12" fmla="*/ 958296 h 981782"/>
              <a:gd name="connsiteX13" fmla="*/ 976204 w 986667"/>
              <a:gd name="connsiteY13" fmla="*/ 774651 h 981782"/>
              <a:gd name="connsiteX14" fmla="*/ 754299 w 986667"/>
              <a:gd name="connsiteY14" fmla="*/ 644569 h 981782"/>
              <a:gd name="connsiteX15" fmla="*/ 191886 w 986667"/>
              <a:gd name="connsiteY15" fmla="*/ 441794 h 981782"/>
              <a:gd name="connsiteX16" fmla="*/ 61804 w 986667"/>
              <a:gd name="connsiteY16" fmla="*/ 353797 h 981782"/>
              <a:gd name="connsiteX17" fmla="*/ 748 w 986667"/>
              <a:gd name="connsiteY17" fmla="*/ 188870 h 981782"/>
              <a:gd name="connsiteX18" fmla="*/ 100063 w 986667"/>
              <a:gd name="connsiteY18" fmla="*/ 162500 h 981782"/>
              <a:gd name="connsiteX19" fmla="*/ 256927 w 986667"/>
              <a:gd name="connsiteY19" fmla="*/ 185456 h 981782"/>
              <a:gd name="connsiteX0" fmla="*/ 325324 w 990023"/>
              <a:gd name="connsiteY0" fmla="*/ 193108 h 981782"/>
              <a:gd name="connsiteX1" fmla="*/ 417147 w 990023"/>
              <a:gd name="connsiteY1" fmla="*/ 181630 h 981782"/>
              <a:gd name="connsiteX2" fmla="*/ 746177 w 990023"/>
              <a:gd name="connsiteY2" fmla="*/ 20940 h 981782"/>
              <a:gd name="connsiteX3" fmla="*/ 933649 w 990023"/>
              <a:gd name="connsiteY3" fmla="*/ 5636 h 981782"/>
              <a:gd name="connsiteX4" fmla="*/ 960430 w 990023"/>
              <a:gd name="connsiteY4" fmla="*/ 55374 h 981782"/>
              <a:gd name="connsiteX5" fmla="*/ 952778 w 990023"/>
              <a:gd name="connsiteY5" fmla="*/ 315538 h 981782"/>
              <a:gd name="connsiteX6" fmla="*/ 750003 w 990023"/>
              <a:gd name="connsiteY6" fmla="*/ 369101 h 981782"/>
              <a:gd name="connsiteX7" fmla="*/ 164634 w 990023"/>
              <a:gd name="connsiteY7" fmla="*/ 583354 h 981782"/>
              <a:gd name="connsiteX8" fmla="*/ 76638 w 990023"/>
              <a:gd name="connsiteY8" fmla="*/ 721087 h 981782"/>
              <a:gd name="connsiteX9" fmla="*/ 111071 w 990023"/>
              <a:gd name="connsiteY9" fmla="*/ 824388 h 981782"/>
              <a:gd name="connsiteX10" fmla="*/ 489839 w 990023"/>
              <a:gd name="connsiteY10" fmla="*/ 870299 h 981782"/>
              <a:gd name="connsiteX11" fmla="*/ 792089 w 990023"/>
              <a:gd name="connsiteY11" fmla="*/ 969774 h 981782"/>
              <a:gd name="connsiteX12" fmla="*/ 937475 w 990023"/>
              <a:gd name="connsiteY12" fmla="*/ 958296 h 981782"/>
              <a:gd name="connsiteX13" fmla="*/ 979560 w 990023"/>
              <a:gd name="connsiteY13" fmla="*/ 774651 h 981782"/>
              <a:gd name="connsiteX14" fmla="*/ 757655 w 990023"/>
              <a:gd name="connsiteY14" fmla="*/ 644569 h 981782"/>
              <a:gd name="connsiteX15" fmla="*/ 195242 w 990023"/>
              <a:gd name="connsiteY15" fmla="*/ 441794 h 981782"/>
              <a:gd name="connsiteX16" fmla="*/ 36585 w 990023"/>
              <a:gd name="connsiteY16" fmla="*/ 376022 h 981782"/>
              <a:gd name="connsiteX17" fmla="*/ 4104 w 990023"/>
              <a:gd name="connsiteY17" fmla="*/ 188870 h 981782"/>
              <a:gd name="connsiteX18" fmla="*/ 103419 w 990023"/>
              <a:gd name="connsiteY18" fmla="*/ 162500 h 981782"/>
              <a:gd name="connsiteX19" fmla="*/ 260283 w 990023"/>
              <a:gd name="connsiteY19" fmla="*/ 185456 h 981782"/>
              <a:gd name="connsiteX0" fmla="*/ 325547 w 990246"/>
              <a:gd name="connsiteY0" fmla="*/ 193108 h 981782"/>
              <a:gd name="connsiteX1" fmla="*/ 417370 w 990246"/>
              <a:gd name="connsiteY1" fmla="*/ 181630 h 981782"/>
              <a:gd name="connsiteX2" fmla="*/ 746400 w 990246"/>
              <a:gd name="connsiteY2" fmla="*/ 20940 h 981782"/>
              <a:gd name="connsiteX3" fmla="*/ 933872 w 990246"/>
              <a:gd name="connsiteY3" fmla="*/ 5636 h 981782"/>
              <a:gd name="connsiteX4" fmla="*/ 960653 w 990246"/>
              <a:gd name="connsiteY4" fmla="*/ 55374 h 981782"/>
              <a:gd name="connsiteX5" fmla="*/ 953001 w 990246"/>
              <a:gd name="connsiteY5" fmla="*/ 315538 h 981782"/>
              <a:gd name="connsiteX6" fmla="*/ 750226 w 990246"/>
              <a:gd name="connsiteY6" fmla="*/ 369101 h 981782"/>
              <a:gd name="connsiteX7" fmla="*/ 164857 w 990246"/>
              <a:gd name="connsiteY7" fmla="*/ 583354 h 981782"/>
              <a:gd name="connsiteX8" fmla="*/ 76861 w 990246"/>
              <a:gd name="connsiteY8" fmla="*/ 721087 h 981782"/>
              <a:gd name="connsiteX9" fmla="*/ 111294 w 990246"/>
              <a:gd name="connsiteY9" fmla="*/ 824388 h 981782"/>
              <a:gd name="connsiteX10" fmla="*/ 490062 w 990246"/>
              <a:gd name="connsiteY10" fmla="*/ 870299 h 981782"/>
              <a:gd name="connsiteX11" fmla="*/ 792312 w 990246"/>
              <a:gd name="connsiteY11" fmla="*/ 969774 h 981782"/>
              <a:gd name="connsiteX12" fmla="*/ 937698 w 990246"/>
              <a:gd name="connsiteY12" fmla="*/ 958296 h 981782"/>
              <a:gd name="connsiteX13" fmla="*/ 979783 w 990246"/>
              <a:gd name="connsiteY13" fmla="*/ 774651 h 981782"/>
              <a:gd name="connsiteX14" fmla="*/ 757878 w 990246"/>
              <a:gd name="connsiteY14" fmla="*/ 644569 h 981782"/>
              <a:gd name="connsiteX15" fmla="*/ 195465 w 990246"/>
              <a:gd name="connsiteY15" fmla="*/ 441794 h 981782"/>
              <a:gd name="connsiteX16" fmla="*/ 36808 w 990246"/>
              <a:gd name="connsiteY16" fmla="*/ 376022 h 981782"/>
              <a:gd name="connsiteX17" fmla="*/ 4327 w 990246"/>
              <a:gd name="connsiteY17" fmla="*/ 188870 h 981782"/>
              <a:gd name="connsiteX18" fmla="*/ 106817 w 990246"/>
              <a:gd name="connsiteY18" fmla="*/ 184725 h 981782"/>
              <a:gd name="connsiteX19" fmla="*/ 260506 w 990246"/>
              <a:gd name="connsiteY19" fmla="*/ 185456 h 981782"/>
              <a:gd name="connsiteX0" fmla="*/ 284272 w 990246"/>
              <a:gd name="connsiteY0" fmla="*/ 180408 h 981782"/>
              <a:gd name="connsiteX1" fmla="*/ 417370 w 990246"/>
              <a:gd name="connsiteY1" fmla="*/ 181630 h 981782"/>
              <a:gd name="connsiteX2" fmla="*/ 746400 w 990246"/>
              <a:gd name="connsiteY2" fmla="*/ 20940 h 981782"/>
              <a:gd name="connsiteX3" fmla="*/ 933872 w 990246"/>
              <a:gd name="connsiteY3" fmla="*/ 5636 h 981782"/>
              <a:gd name="connsiteX4" fmla="*/ 960653 w 990246"/>
              <a:gd name="connsiteY4" fmla="*/ 55374 h 981782"/>
              <a:gd name="connsiteX5" fmla="*/ 953001 w 990246"/>
              <a:gd name="connsiteY5" fmla="*/ 315538 h 981782"/>
              <a:gd name="connsiteX6" fmla="*/ 750226 w 990246"/>
              <a:gd name="connsiteY6" fmla="*/ 369101 h 981782"/>
              <a:gd name="connsiteX7" fmla="*/ 164857 w 990246"/>
              <a:gd name="connsiteY7" fmla="*/ 583354 h 981782"/>
              <a:gd name="connsiteX8" fmla="*/ 76861 w 990246"/>
              <a:gd name="connsiteY8" fmla="*/ 721087 h 981782"/>
              <a:gd name="connsiteX9" fmla="*/ 111294 w 990246"/>
              <a:gd name="connsiteY9" fmla="*/ 824388 h 981782"/>
              <a:gd name="connsiteX10" fmla="*/ 490062 w 990246"/>
              <a:gd name="connsiteY10" fmla="*/ 870299 h 981782"/>
              <a:gd name="connsiteX11" fmla="*/ 792312 w 990246"/>
              <a:gd name="connsiteY11" fmla="*/ 969774 h 981782"/>
              <a:gd name="connsiteX12" fmla="*/ 937698 w 990246"/>
              <a:gd name="connsiteY12" fmla="*/ 958296 h 981782"/>
              <a:gd name="connsiteX13" fmla="*/ 979783 w 990246"/>
              <a:gd name="connsiteY13" fmla="*/ 774651 h 981782"/>
              <a:gd name="connsiteX14" fmla="*/ 757878 w 990246"/>
              <a:gd name="connsiteY14" fmla="*/ 644569 h 981782"/>
              <a:gd name="connsiteX15" fmla="*/ 195465 w 990246"/>
              <a:gd name="connsiteY15" fmla="*/ 441794 h 981782"/>
              <a:gd name="connsiteX16" fmla="*/ 36808 w 990246"/>
              <a:gd name="connsiteY16" fmla="*/ 376022 h 981782"/>
              <a:gd name="connsiteX17" fmla="*/ 4327 w 990246"/>
              <a:gd name="connsiteY17" fmla="*/ 188870 h 981782"/>
              <a:gd name="connsiteX18" fmla="*/ 106817 w 990246"/>
              <a:gd name="connsiteY18" fmla="*/ 184725 h 981782"/>
              <a:gd name="connsiteX19" fmla="*/ 260506 w 990246"/>
              <a:gd name="connsiteY19" fmla="*/ 185456 h 981782"/>
              <a:gd name="connsiteX0" fmla="*/ 274747 w 990246"/>
              <a:gd name="connsiteY0" fmla="*/ 180408 h 981782"/>
              <a:gd name="connsiteX1" fmla="*/ 417370 w 990246"/>
              <a:gd name="connsiteY1" fmla="*/ 181630 h 981782"/>
              <a:gd name="connsiteX2" fmla="*/ 746400 w 990246"/>
              <a:gd name="connsiteY2" fmla="*/ 20940 h 981782"/>
              <a:gd name="connsiteX3" fmla="*/ 933872 w 990246"/>
              <a:gd name="connsiteY3" fmla="*/ 5636 h 981782"/>
              <a:gd name="connsiteX4" fmla="*/ 960653 w 990246"/>
              <a:gd name="connsiteY4" fmla="*/ 55374 h 981782"/>
              <a:gd name="connsiteX5" fmla="*/ 953001 w 990246"/>
              <a:gd name="connsiteY5" fmla="*/ 315538 h 981782"/>
              <a:gd name="connsiteX6" fmla="*/ 750226 w 990246"/>
              <a:gd name="connsiteY6" fmla="*/ 369101 h 981782"/>
              <a:gd name="connsiteX7" fmla="*/ 164857 w 990246"/>
              <a:gd name="connsiteY7" fmla="*/ 583354 h 981782"/>
              <a:gd name="connsiteX8" fmla="*/ 76861 w 990246"/>
              <a:gd name="connsiteY8" fmla="*/ 721087 h 981782"/>
              <a:gd name="connsiteX9" fmla="*/ 111294 w 990246"/>
              <a:gd name="connsiteY9" fmla="*/ 824388 h 981782"/>
              <a:gd name="connsiteX10" fmla="*/ 490062 w 990246"/>
              <a:gd name="connsiteY10" fmla="*/ 870299 h 981782"/>
              <a:gd name="connsiteX11" fmla="*/ 792312 w 990246"/>
              <a:gd name="connsiteY11" fmla="*/ 969774 h 981782"/>
              <a:gd name="connsiteX12" fmla="*/ 937698 w 990246"/>
              <a:gd name="connsiteY12" fmla="*/ 958296 h 981782"/>
              <a:gd name="connsiteX13" fmla="*/ 979783 w 990246"/>
              <a:gd name="connsiteY13" fmla="*/ 774651 h 981782"/>
              <a:gd name="connsiteX14" fmla="*/ 757878 w 990246"/>
              <a:gd name="connsiteY14" fmla="*/ 644569 h 981782"/>
              <a:gd name="connsiteX15" fmla="*/ 195465 w 990246"/>
              <a:gd name="connsiteY15" fmla="*/ 441794 h 981782"/>
              <a:gd name="connsiteX16" fmla="*/ 36808 w 990246"/>
              <a:gd name="connsiteY16" fmla="*/ 376022 h 981782"/>
              <a:gd name="connsiteX17" fmla="*/ 4327 w 990246"/>
              <a:gd name="connsiteY17" fmla="*/ 188870 h 981782"/>
              <a:gd name="connsiteX18" fmla="*/ 106817 w 990246"/>
              <a:gd name="connsiteY18" fmla="*/ 184725 h 981782"/>
              <a:gd name="connsiteX19" fmla="*/ 260506 w 990246"/>
              <a:gd name="connsiteY19" fmla="*/ 185456 h 981782"/>
              <a:gd name="connsiteX0" fmla="*/ 286684 w 1002183"/>
              <a:gd name="connsiteY0" fmla="*/ 180408 h 981782"/>
              <a:gd name="connsiteX1" fmla="*/ 429307 w 1002183"/>
              <a:gd name="connsiteY1" fmla="*/ 181630 h 981782"/>
              <a:gd name="connsiteX2" fmla="*/ 758337 w 1002183"/>
              <a:gd name="connsiteY2" fmla="*/ 20940 h 981782"/>
              <a:gd name="connsiteX3" fmla="*/ 945809 w 1002183"/>
              <a:gd name="connsiteY3" fmla="*/ 5636 h 981782"/>
              <a:gd name="connsiteX4" fmla="*/ 972590 w 1002183"/>
              <a:gd name="connsiteY4" fmla="*/ 55374 h 981782"/>
              <a:gd name="connsiteX5" fmla="*/ 964938 w 1002183"/>
              <a:gd name="connsiteY5" fmla="*/ 315538 h 981782"/>
              <a:gd name="connsiteX6" fmla="*/ 762163 w 1002183"/>
              <a:gd name="connsiteY6" fmla="*/ 369101 h 981782"/>
              <a:gd name="connsiteX7" fmla="*/ 176794 w 1002183"/>
              <a:gd name="connsiteY7" fmla="*/ 583354 h 981782"/>
              <a:gd name="connsiteX8" fmla="*/ 88798 w 1002183"/>
              <a:gd name="connsiteY8" fmla="*/ 721087 h 981782"/>
              <a:gd name="connsiteX9" fmla="*/ 123231 w 1002183"/>
              <a:gd name="connsiteY9" fmla="*/ 824388 h 981782"/>
              <a:gd name="connsiteX10" fmla="*/ 501999 w 1002183"/>
              <a:gd name="connsiteY10" fmla="*/ 870299 h 981782"/>
              <a:gd name="connsiteX11" fmla="*/ 804249 w 1002183"/>
              <a:gd name="connsiteY11" fmla="*/ 969774 h 981782"/>
              <a:gd name="connsiteX12" fmla="*/ 949635 w 1002183"/>
              <a:gd name="connsiteY12" fmla="*/ 958296 h 981782"/>
              <a:gd name="connsiteX13" fmla="*/ 991720 w 1002183"/>
              <a:gd name="connsiteY13" fmla="*/ 774651 h 981782"/>
              <a:gd name="connsiteX14" fmla="*/ 769815 w 1002183"/>
              <a:gd name="connsiteY14" fmla="*/ 644569 h 981782"/>
              <a:gd name="connsiteX15" fmla="*/ 207402 w 1002183"/>
              <a:gd name="connsiteY15" fmla="*/ 441794 h 981782"/>
              <a:gd name="connsiteX16" fmla="*/ 20170 w 1002183"/>
              <a:gd name="connsiteY16" fmla="*/ 385547 h 981782"/>
              <a:gd name="connsiteX17" fmla="*/ 16264 w 1002183"/>
              <a:gd name="connsiteY17" fmla="*/ 188870 h 981782"/>
              <a:gd name="connsiteX18" fmla="*/ 118754 w 1002183"/>
              <a:gd name="connsiteY18" fmla="*/ 184725 h 981782"/>
              <a:gd name="connsiteX19" fmla="*/ 272443 w 1002183"/>
              <a:gd name="connsiteY19" fmla="*/ 185456 h 981782"/>
              <a:gd name="connsiteX0" fmla="*/ 286684 w 1002183"/>
              <a:gd name="connsiteY0" fmla="*/ 180408 h 981782"/>
              <a:gd name="connsiteX1" fmla="*/ 429307 w 1002183"/>
              <a:gd name="connsiteY1" fmla="*/ 181630 h 981782"/>
              <a:gd name="connsiteX2" fmla="*/ 758337 w 1002183"/>
              <a:gd name="connsiteY2" fmla="*/ 20940 h 981782"/>
              <a:gd name="connsiteX3" fmla="*/ 945809 w 1002183"/>
              <a:gd name="connsiteY3" fmla="*/ 5636 h 981782"/>
              <a:gd name="connsiteX4" fmla="*/ 972590 w 1002183"/>
              <a:gd name="connsiteY4" fmla="*/ 55374 h 981782"/>
              <a:gd name="connsiteX5" fmla="*/ 964938 w 1002183"/>
              <a:gd name="connsiteY5" fmla="*/ 315538 h 981782"/>
              <a:gd name="connsiteX6" fmla="*/ 762163 w 1002183"/>
              <a:gd name="connsiteY6" fmla="*/ 369101 h 981782"/>
              <a:gd name="connsiteX7" fmla="*/ 176794 w 1002183"/>
              <a:gd name="connsiteY7" fmla="*/ 583354 h 981782"/>
              <a:gd name="connsiteX8" fmla="*/ 44348 w 1002183"/>
              <a:gd name="connsiteY8" fmla="*/ 730612 h 981782"/>
              <a:gd name="connsiteX9" fmla="*/ 123231 w 1002183"/>
              <a:gd name="connsiteY9" fmla="*/ 824388 h 981782"/>
              <a:gd name="connsiteX10" fmla="*/ 501999 w 1002183"/>
              <a:gd name="connsiteY10" fmla="*/ 870299 h 981782"/>
              <a:gd name="connsiteX11" fmla="*/ 804249 w 1002183"/>
              <a:gd name="connsiteY11" fmla="*/ 969774 h 981782"/>
              <a:gd name="connsiteX12" fmla="*/ 949635 w 1002183"/>
              <a:gd name="connsiteY12" fmla="*/ 958296 h 981782"/>
              <a:gd name="connsiteX13" fmla="*/ 991720 w 1002183"/>
              <a:gd name="connsiteY13" fmla="*/ 774651 h 981782"/>
              <a:gd name="connsiteX14" fmla="*/ 769815 w 1002183"/>
              <a:gd name="connsiteY14" fmla="*/ 644569 h 981782"/>
              <a:gd name="connsiteX15" fmla="*/ 207402 w 1002183"/>
              <a:gd name="connsiteY15" fmla="*/ 441794 h 981782"/>
              <a:gd name="connsiteX16" fmla="*/ 20170 w 1002183"/>
              <a:gd name="connsiteY16" fmla="*/ 385547 h 981782"/>
              <a:gd name="connsiteX17" fmla="*/ 16264 w 1002183"/>
              <a:gd name="connsiteY17" fmla="*/ 188870 h 981782"/>
              <a:gd name="connsiteX18" fmla="*/ 118754 w 1002183"/>
              <a:gd name="connsiteY18" fmla="*/ 184725 h 981782"/>
              <a:gd name="connsiteX19" fmla="*/ 272443 w 1002183"/>
              <a:gd name="connsiteY19" fmla="*/ 185456 h 981782"/>
              <a:gd name="connsiteX0" fmla="*/ 286684 w 1002183"/>
              <a:gd name="connsiteY0" fmla="*/ 180408 h 981782"/>
              <a:gd name="connsiteX1" fmla="*/ 429307 w 1002183"/>
              <a:gd name="connsiteY1" fmla="*/ 181630 h 981782"/>
              <a:gd name="connsiteX2" fmla="*/ 758337 w 1002183"/>
              <a:gd name="connsiteY2" fmla="*/ 20940 h 981782"/>
              <a:gd name="connsiteX3" fmla="*/ 945809 w 1002183"/>
              <a:gd name="connsiteY3" fmla="*/ 5636 h 981782"/>
              <a:gd name="connsiteX4" fmla="*/ 972590 w 1002183"/>
              <a:gd name="connsiteY4" fmla="*/ 55374 h 981782"/>
              <a:gd name="connsiteX5" fmla="*/ 964938 w 1002183"/>
              <a:gd name="connsiteY5" fmla="*/ 315538 h 981782"/>
              <a:gd name="connsiteX6" fmla="*/ 762163 w 1002183"/>
              <a:gd name="connsiteY6" fmla="*/ 369101 h 981782"/>
              <a:gd name="connsiteX7" fmla="*/ 176794 w 1002183"/>
              <a:gd name="connsiteY7" fmla="*/ 583354 h 981782"/>
              <a:gd name="connsiteX8" fmla="*/ 44348 w 1002183"/>
              <a:gd name="connsiteY8" fmla="*/ 730612 h 981782"/>
              <a:gd name="connsiteX9" fmla="*/ 123231 w 1002183"/>
              <a:gd name="connsiteY9" fmla="*/ 824388 h 981782"/>
              <a:gd name="connsiteX10" fmla="*/ 501999 w 1002183"/>
              <a:gd name="connsiteY10" fmla="*/ 870299 h 981782"/>
              <a:gd name="connsiteX11" fmla="*/ 804249 w 1002183"/>
              <a:gd name="connsiteY11" fmla="*/ 969774 h 981782"/>
              <a:gd name="connsiteX12" fmla="*/ 949635 w 1002183"/>
              <a:gd name="connsiteY12" fmla="*/ 958296 h 981782"/>
              <a:gd name="connsiteX13" fmla="*/ 991720 w 1002183"/>
              <a:gd name="connsiteY13" fmla="*/ 774651 h 981782"/>
              <a:gd name="connsiteX14" fmla="*/ 769815 w 1002183"/>
              <a:gd name="connsiteY14" fmla="*/ 644569 h 981782"/>
              <a:gd name="connsiteX15" fmla="*/ 207402 w 1002183"/>
              <a:gd name="connsiteY15" fmla="*/ 441794 h 981782"/>
              <a:gd name="connsiteX16" fmla="*/ 20170 w 1002183"/>
              <a:gd name="connsiteY16" fmla="*/ 385547 h 981782"/>
              <a:gd name="connsiteX17" fmla="*/ 16264 w 1002183"/>
              <a:gd name="connsiteY17" fmla="*/ 188870 h 981782"/>
              <a:gd name="connsiteX18" fmla="*/ 118754 w 1002183"/>
              <a:gd name="connsiteY18" fmla="*/ 184725 h 981782"/>
              <a:gd name="connsiteX19" fmla="*/ 272443 w 1002183"/>
              <a:gd name="connsiteY19" fmla="*/ 185456 h 981782"/>
              <a:gd name="connsiteX0" fmla="*/ 286684 w 1002183"/>
              <a:gd name="connsiteY0" fmla="*/ 180408 h 981782"/>
              <a:gd name="connsiteX1" fmla="*/ 429307 w 1002183"/>
              <a:gd name="connsiteY1" fmla="*/ 181630 h 981782"/>
              <a:gd name="connsiteX2" fmla="*/ 758337 w 1002183"/>
              <a:gd name="connsiteY2" fmla="*/ 20940 h 981782"/>
              <a:gd name="connsiteX3" fmla="*/ 945809 w 1002183"/>
              <a:gd name="connsiteY3" fmla="*/ 5636 h 981782"/>
              <a:gd name="connsiteX4" fmla="*/ 972590 w 1002183"/>
              <a:gd name="connsiteY4" fmla="*/ 55374 h 981782"/>
              <a:gd name="connsiteX5" fmla="*/ 964938 w 1002183"/>
              <a:gd name="connsiteY5" fmla="*/ 315538 h 981782"/>
              <a:gd name="connsiteX6" fmla="*/ 762163 w 1002183"/>
              <a:gd name="connsiteY6" fmla="*/ 369101 h 981782"/>
              <a:gd name="connsiteX7" fmla="*/ 176794 w 1002183"/>
              <a:gd name="connsiteY7" fmla="*/ 583354 h 981782"/>
              <a:gd name="connsiteX8" fmla="*/ 25298 w 1002183"/>
              <a:gd name="connsiteY8" fmla="*/ 724262 h 981782"/>
              <a:gd name="connsiteX9" fmla="*/ 123231 w 1002183"/>
              <a:gd name="connsiteY9" fmla="*/ 824388 h 981782"/>
              <a:gd name="connsiteX10" fmla="*/ 501999 w 1002183"/>
              <a:gd name="connsiteY10" fmla="*/ 870299 h 981782"/>
              <a:gd name="connsiteX11" fmla="*/ 804249 w 1002183"/>
              <a:gd name="connsiteY11" fmla="*/ 969774 h 981782"/>
              <a:gd name="connsiteX12" fmla="*/ 949635 w 1002183"/>
              <a:gd name="connsiteY12" fmla="*/ 958296 h 981782"/>
              <a:gd name="connsiteX13" fmla="*/ 991720 w 1002183"/>
              <a:gd name="connsiteY13" fmla="*/ 774651 h 981782"/>
              <a:gd name="connsiteX14" fmla="*/ 769815 w 1002183"/>
              <a:gd name="connsiteY14" fmla="*/ 644569 h 981782"/>
              <a:gd name="connsiteX15" fmla="*/ 207402 w 1002183"/>
              <a:gd name="connsiteY15" fmla="*/ 441794 h 981782"/>
              <a:gd name="connsiteX16" fmla="*/ 20170 w 1002183"/>
              <a:gd name="connsiteY16" fmla="*/ 385547 h 981782"/>
              <a:gd name="connsiteX17" fmla="*/ 16264 w 1002183"/>
              <a:gd name="connsiteY17" fmla="*/ 188870 h 981782"/>
              <a:gd name="connsiteX18" fmla="*/ 118754 w 1002183"/>
              <a:gd name="connsiteY18" fmla="*/ 184725 h 981782"/>
              <a:gd name="connsiteX19" fmla="*/ 272443 w 1002183"/>
              <a:gd name="connsiteY19" fmla="*/ 185456 h 981782"/>
              <a:gd name="connsiteX0" fmla="*/ 286684 w 1002183"/>
              <a:gd name="connsiteY0" fmla="*/ 182521 h 983895"/>
              <a:gd name="connsiteX1" fmla="*/ 429307 w 1002183"/>
              <a:gd name="connsiteY1" fmla="*/ 183743 h 983895"/>
              <a:gd name="connsiteX2" fmla="*/ 758337 w 1002183"/>
              <a:gd name="connsiteY2" fmla="*/ 23053 h 983895"/>
              <a:gd name="connsiteX3" fmla="*/ 891834 w 1002183"/>
              <a:gd name="connsiteY3" fmla="*/ 4574 h 983895"/>
              <a:gd name="connsiteX4" fmla="*/ 972590 w 1002183"/>
              <a:gd name="connsiteY4" fmla="*/ 57487 h 983895"/>
              <a:gd name="connsiteX5" fmla="*/ 964938 w 1002183"/>
              <a:gd name="connsiteY5" fmla="*/ 317651 h 983895"/>
              <a:gd name="connsiteX6" fmla="*/ 762163 w 1002183"/>
              <a:gd name="connsiteY6" fmla="*/ 371214 h 983895"/>
              <a:gd name="connsiteX7" fmla="*/ 176794 w 1002183"/>
              <a:gd name="connsiteY7" fmla="*/ 585467 h 983895"/>
              <a:gd name="connsiteX8" fmla="*/ 25298 w 1002183"/>
              <a:gd name="connsiteY8" fmla="*/ 726375 h 983895"/>
              <a:gd name="connsiteX9" fmla="*/ 123231 w 1002183"/>
              <a:gd name="connsiteY9" fmla="*/ 826501 h 983895"/>
              <a:gd name="connsiteX10" fmla="*/ 501999 w 1002183"/>
              <a:gd name="connsiteY10" fmla="*/ 872412 h 983895"/>
              <a:gd name="connsiteX11" fmla="*/ 804249 w 1002183"/>
              <a:gd name="connsiteY11" fmla="*/ 971887 h 983895"/>
              <a:gd name="connsiteX12" fmla="*/ 949635 w 1002183"/>
              <a:gd name="connsiteY12" fmla="*/ 960409 h 983895"/>
              <a:gd name="connsiteX13" fmla="*/ 991720 w 1002183"/>
              <a:gd name="connsiteY13" fmla="*/ 776764 h 983895"/>
              <a:gd name="connsiteX14" fmla="*/ 769815 w 1002183"/>
              <a:gd name="connsiteY14" fmla="*/ 646682 h 983895"/>
              <a:gd name="connsiteX15" fmla="*/ 207402 w 1002183"/>
              <a:gd name="connsiteY15" fmla="*/ 443907 h 983895"/>
              <a:gd name="connsiteX16" fmla="*/ 20170 w 1002183"/>
              <a:gd name="connsiteY16" fmla="*/ 387660 h 983895"/>
              <a:gd name="connsiteX17" fmla="*/ 16264 w 1002183"/>
              <a:gd name="connsiteY17" fmla="*/ 190983 h 983895"/>
              <a:gd name="connsiteX18" fmla="*/ 118754 w 1002183"/>
              <a:gd name="connsiteY18" fmla="*/ 186838 h 983895"/>
              <a:gd name="connsiteX19" fmla="*/ 272443 w 1002183"/>
              <a:gd name="connsiteY19" fmla="*/ 187569 h 983895"/>
              <a:gd name="connsiteX0" fmla="*/ 286684 w 1002183"/>
              <a:gd name="connsiteY0" fmla="*/ 188079 h 989453"/>
              <a:gd name="connsiteX1" fmla="*/ 429307 w 1002183"/>
              <a:gd name="connsiteY1" fmla="*/ 189301 h 989453"/>
              <a:gd name="connsiteX2" fmla="*/ 758337 w 1002183"/>
              <a:gd name="connsiteY2" fmla="*/ 28611 h 989453"/>
              <a:gd name="connsiteX3" fmla="*/ 891834 w 1002183"/>
              <a:gd name="connsiteY3" fmla="*/ 10132 h 989453"/>
              <a:gd name="connsiteX4" fmla="*/ 972590 w 1002183"/>
              <a:gd name="connsiteY4" fmla="*/ 63045 h 989453"/>
              <a:gd name="connsiteX5" fmla="*/ 964938 w 1002183"/>
              <a:gd name="connsiteY5" fmla="*/ 323209 h 989453"/>
              <a:gd name="connsiteX6" fmla="*/ 762163 w 1002183"/>
              <a:gd name="connsiteY6" fmla="*/ 376772 h 989453"/>
              <a:gd name="connsiteX7" fmla="*/ 176794 w 1002183"/>
              <a:gd name="connsiteY7" fmla="*/ 591025 h 989453"/>
              <a:gd name="connsiteX8" fmla="*/ 25298 w 1002183"/>
              <a:gd name="connsiteY8" fmla="*/ 731933 h 989453"/>
              <a:gd name="connsiteX9" fmla="*/ 123231 w 1002183"/>
              <a:gd name="connsiteY9" fmla="*/ 832059 h 989453"/>
              <a:gd name="connsiteX10" fmla="*/ 501999 w 1002183"/>
              <a:gd name="connsiteY10" fmla="*/ 877970 h 989453"/>
              <a:gd name="connsiteX11" fmla="*/ 804249 w 1002183"/>
              <a:gd name="connsiteY11" fmla="*/ 977445 h 989453"/>
              <a:gd name="connsiteX12" fmla="*/ 949635 w 1002183"/>
              <a:gd name="connsiteY12" fmla="*/ 965967 h 989453"/>
              <a:gd name="connsiteX13" fmla="*/ 991720 w 1002183"/>
              <a:gd name="connsiteY13" fmla="*/ 782322 h 989453"/>
              <a:gd name="connsiteX14" fmla="*/ 769815 w 1002183"/>
              <a:gd name="connsiteY14" fmla="*/ 652240 h 989453"/>
              <a:gd name="connsiteX15" fmla="*/ 207402 w 1002183"/>
              <a:gd name="connsiteY15" fmla="*/ 449465 h 989453"/>
              <a:gd name="connsiteX16" fmla="*/ 20170 w 1002183"/>
              <a:gd name="connsiteY16" fmla="*/ 393218 h 989453"/>
              <a:gd name="connsiteX17" fmla="*/ 16264 w 1002183"/>
              <a:gd name="connsiteY17" fmla="*/ 196541 h 989453"/>
              <a:gd name="connsiteX18" fmla="*/ 118754 w 1002183"/>
              <a:gd name="connsiteY18" fmla="*/ 192396 h 989453"/>
              <a:gd name="connsiteX19" fmla="*/ 272443 w 1002183"/>
              <a:gd name="connsiteY19" fmla="*/ 193127 h 989453"/>
              <a:gd name="connsiteX0" fmla="*/ 286684 w 1002183"/>
              <a:gd name="connsiteY0" fmla="*/ 183900 h 985274"/>
              <a:gd name="connsiteX1" fmla="*/ 429307 w 1002183"/>
              <a:gd name="connsiteY1" fmla="*/ 185122 h 985274"/>
              <a:gd name="connsiteX2" fmla="*/ 758337 w 1002183"/>
              <a:gd name="connsiteY2" fmla="*/ 24432 h 985274"/>
              <a:gd name="connsiteX3" fmla="*/ 891834 w 1002183"/>
              <a:gd name="connsiteY3" fmla="*/ 5953 h 985274"/>
              <a:gd name="connsiteX4" fmla="*/ 972590 w 1002183"/>
              <a:gd name="connsiteY4" fmla="*/ 58866 h 985274"/>
              <a:gd name="connsiteX5" fmla="*/ 964938 w 1002183"/>
              <a:gd name="connsiteY5" fmla="*/ 319030 h 985274"/>
              <a:gd name="connsiteX6" fmla="*/ 762163 w 1002183"/>
              <a:gd name="connsiteY6" fmla="*/ 372593 h 985274"/>
              <a:gd name="connsiteX7" fmla="*/ 176794 w 1002183"/>
              <a:gd name="connsiteY7" fmla="*/ 586846 h 985274"/>
              <a:gd name="connsiteX8" fmla="*/ 25298 w 1002183"/>
              <a:gd name="connsiteY8" fmla="*/ 727754 h 985274"/>
              <a:gd name="connsiteX9" fmla="*/ 123231 w 1002183"/>
              <a:gd name="connsiteY9" fmla="*/ 827880 h 985274"/>
              <a:gd name="connsiteX10" fmla="*/ 501999 w 1002183"/>
              <a:gd name="connsiteY10" fmla="*/ 873791 h 985274"/>
              <a:gd name="connsiteX11" fmla="*/ 804249 w 1002183"/>
              <a:gd name="connsiteY11" fmla="*/ 973266 h 985274"/>
              <a:gd name="connsiteX12" fmla="*/ 949635 w 1002183"/>
              <a:gd name="connsiteY12" fmla="*/ 961788 h 985274"/>
              <a:gd name="connsiteX13" fmla="*/ 991720 w 1002183"/>
              <a:gd name="connsiteY13" fmla="*/ 778143 h 985274"/>
              <a:gd name="connsiteX14" fmla="*/ 769815 w 1002183"/>
              <a:gd name="connsiteY14" fmla="*/ 648061 h 985274"/>
              <a:gd name="connsiteX15" fmla="*/ 207402 w 1002183"/>
              <a:gd name="connsiteY15" fmla="*/ 445286 h 985274"/>
              <a:gd name="connsiteX16" fmla="*/ 20170 w 1002183"/>
              <a:gd name="connsiteY16" fmla="*/ 389039 h 985274"/>
              <a:gd name="connsiteX17" fmla="*/ 16264 w 1002183"/>
              <a:gd name="connsiteY17" fmla="*/ 192362 h 985274"/>
              <a:gd name="connsiteX18" fmla="*/ 118754 w 1002183"/>
              <a:gd name="connsiteY18" fmla="*/ 188217 h 985274"/>
              <a:gd name="connsiteX19" fmla="*/ 272443 w 1002183"/>
              <a:gd name="connsiteY19" fmla="*/ 188948 h 9852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1002183" h="985274">
                <a:moveTo>
                  <a:pt x="286684" y="183900"/>
                </a:moveTo>
                <a:cubicBezTo>
                  <a:pt x="297524" y="192508"/>
                  <a:pt x="350698" y="211700"/>
                  <a:pt x="429307" y="185122"/>
                </a:cubicBezTo>
                <a:cubicBezTo>
                  <a:pt x="507916" y="158544"/>
                  <a:pt x="681249" y="54293"/>
                  <a:pt x="758337" y="24432"/>
                </a:cubicBezTo>
                <a:cubicBezTo>
                  <a:pt x="835425" y="-5429"/>
                  <a:pt x="846600" y="-2961"/>
                  <a:pt x="891834" y="5953"/>
                </a:cubicBezTo>
                <a:cubicBezTo>
                  <a:pt x="937068" y="14867"/>
                  <a:pt x="960406" y="6687"/>
                  <a:pt x="972590" y="58866"/>
                </a:cubicBezTo>
                <a:cubicBezTo>
                  <a:pt x="984774" y="111045"/>
                  <a:pt x="1000009" y="266742"/>
                  <a:pt x="964938" y="319030"/>
                </a:cubicBezTo>
                <a:cubicBezTo>
                  <a:pt x="929867" y="371318"/>
                  <a:pt x="893520" y="327957"/>
                  <a:pt x="762163" y="372593"/>
                </a:cubicBezTo>
                <a:cubicBezTo>
                  <a:pt x="630806" y="417229"/>
                  <a:pt x="299605" y="527653"/>
                  <a:pt x="176794" y="586846"/>
                </a:cubicBezTo>
                <a:cubicBezTo>
                  <a:pt x="53983" y="646039"/>
                  <a:pt x="24700" y="655832"/>
                  <a:pt x="25298" y="727754"/>
                </a:cubicBezTo>
                <a:cubicBezTo>
                  <a:pt x="25896" y="799676"/>
                  <a:pt x="43781" y="803541"/>
                  <a:pt x="123231" y="827880"/>
                </a:cubicBezTo>
                <a:cubicBezTo>
                  <a:pt x="202681" y="852219"/>
                  <a:pt x="388496" y="849560"/>
                  <a:pt x="501999" y="873791"/>
                </a:cubicBezTo>
                <a:cubicBezTo>
                  <a:pt x="615502" y="898022"/>
                  <a:pt x="729643" y="958600"/>
                  <a:pt x="804249" y="973266"/>
                </a:cubicBezTo>
                <a:cubicBezTo>
                  <a:pt x="878855" y="987932"/>
                  <a:pt x="918390" y="994308"/>
                  <a:pt x="949635" y="961788"/>
                </a:cubicBezTo>
                <a:cubicBezTo>
                  <a:pt x="980880" y="929268"/>
                  <a:pt x="1021690" y="830431"/>
                  <a:pt x="991720" y="778143"/>
                </a:cubicBezTo>
                <a:cubicBezTo>
                  <a:pt x="961750" y="725855"/>
                  <a:pt x="900535" y="703537"/>
                  <a:pt x="769815" y="648061"/>
                </a:cubicBezTo>
                <a:cubicBezTo>
                  <a:pt x="639095" y="592585"/>
                  <a:pt x="332343" y="488456"/>
                  <a:pt x="207402" y="445286"/>
                </a:cubicBezTo>
                <a:cubicBezTo>
                  <a:pt x="82461" y="402116"/>
                  <a:pt x="52026" y="431193"/>
                  <a:pt x="20170" y="389039"/>
                </a:cubicBezTo>
                <a:cubicBezTo>
                  <a:pt x="-11686" y="346885"/>
                  <a:pt x="-167" y="225832"/>
                  <a:pt x="16264" y="192362"/>
                </a:cubicBezTo>
                <a:cubicBezTo>
                  <a:pt x="32695" y="158892"/>
                  <a:pt x="82408" y="197782"/>
                  <a:pt x="118754" y="188217"/>
                </a:cubicBezTo>
                <a:cubicBezTo>
                  <a:pt x="155100" y="178652"/>
                  <a:pt x="212184" y="172687"/>
                  <a:pt x="272443" y="188948"/>
                </a:cubicBezTo>
              </a:path>
            </a:pathLst>
          </a:custGeom>
          <a:noFill/>
          <a:ln w="38100">
            <a:solidFill>
              <a:srgbClr val="A41D34"/>
            </a:solidFill>
            <a:prstDash val="sysDash"/>
            <a:tailEnd type="triangle" w="med" len="lg"/>
          </a:ln>
          <a:effectLst>
            <a:glow rad="1397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E6DEC1A5-096B-3B60-E37D-ADC15C5F92B2}"/>
              </a:ext>
            </a:extLst>
          </p:cNvPr>
          <p:cNvSpPr txBox="1"/>
          <p:nvPr/>
        </p:nvSpPr>
        <p:spPr>
          <a:xfrm>
            <a:off x="8597298" y="6581001"/>
            <a:ext cx="3594702" cy="276999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/>
          <a:p>
            <a:pPr algn="r"/>
            <a:r>
              <a:rPr lang="en-US" sz="1200">
                <a:solidFill>
                  <a:schemeClr val="tx1">
                    <a:lumMod val="50000"/>
                    <a:lumOff val="50000"/>
                  </a:schemeClr>
                </a:solidFill>
              </a:rPr>
              <a:t>*details beyond the scope of 211, but it’s a bad thing™</a:t>
            </a:r>
          </a:p>
        </p:txBody>
      </p:sp>
    </p:spTree>
    <p:extLst>
      <p:ext uri="{BB962C8B-B14F-4D97-AF65-F5344CB8AC3E}">
        <p14:creationId xmlns:p14="http://schemas.microsoft.com/office/powerpoint/2010/main" val="3282033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uiExpand="1" build="p"/>
      <p:bldP spid="20" grpId="0" animBg="1"/>
      <p:bldP spid="22" grpId="0" animBg="1"/>
      <p:bldP spid="23" grpId="0" animBg="1"/>
      <p:bldP spid="2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42A2CC41-A084-AF5B-4559-C15ECDF5D0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What about flip-flop </a:t>
            </a:r>
            <a:r>
              <a:rPr lang="en-US">
                <a:solidFill>
                  <a:schemeClr val="tx1"/>
                </a:solidFill>
              </a:rPr>
              <a:t>propagation</a:t>
            </a:r>
            <a:r>
              <a:rPr lang="en-US"/>
              <a:t> time?</a:t>
            </a:r>
            <a:endParaRPr lang="en-US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AA697E3D-B1B2-8D42-FF8D-30A6EEA9FA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5123907"/>
            <a:ext cx="11353800" cy="1325563"/>
          </a:xfrm>
        </p:spPr>
        <p:txBody>
          <a:bodyPr>
            <a:normAutofit/>
          </a:bodyPr>
          <a:lstStyle/>
          <a:p>
            <a:r>
              <a:rPr lang="en-US"/>
              <a:t>D</a:t>
            </a:r>
            <a:r>
              <a:rPr lang="en-US">
                <a:sym typeface="Wingdings" pitchFamily="2" charset="2"/>
              </a:rPr>
              <a:t>Q propagation time not well-defined — Q changes when </a:t>
            </a:r>
            <a:r>
              <a:rPr lang="en-US" b="1" err="1">
                <a:sym typeface="Wingdings" pitchFamily="2" charset="2"/>
              </a:rPr>
              <a:t>clk</a:t>
            </a:r>
            <a:r>
              <a:rPr lang="en-US" b="1">
                <a:sym typeface="Wingdings" pitchFamily="2" charset="2"/>
              </a:rPr>
              <a:t> rises</a:t>
            </a:r>
            <a:endParaRPr lang="en-US" b="1"/>
          </a:p>
          <a:p>
            <a:pPr lvl="4"/>
            <a:endParaRPr lang="en-US" sz="600"/>
          </a:p>
          <a:p>
            <a:r>
              <a:rPr lang="en-US"/>
              <a:t>so actually we care about </a:t>
            </a:r>
            <a:r>
              <a:rPr lang="en-US" b="1"/>
              <a:t>clock-to-Q time (</a:t>
            </a:r>
            <a:r>
              <a:rPr lang="en-US" b="1" err="1"/>
              <a:t>t</a:t>
            </a:r>
            <a:r>
              <a:rPr lang="en-US" b="1" baseline="-25000" err="1"/>
              <a:t>CQ</a:t>
            </a:r>
            <a:r>
              <a:rPr lang="en-US" b="1"/>
              <a:t>)</a:t>
            </a:r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9B2415A-F4BC-8756-9913-ED4C0E5ACB3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41618" y="1808774"/>
            <a:ext cx="7289800" cy="2832100"/>
          </a:xfrm>
          <a:prstGeom prst="rect">
            <a:avLst/>
          </a:prstGeom>
        </p:spPr>
      </p:pic>
      <p:grpSp>
        <p:nvGrpSpPr>
          <p:cNvPr id="14" name="Group 13">
            <a:extLst>
              <a:ext uri="{FF2B5EF4-FFF2-40B4-BE49-F238E27FC236}">
                <a16:creationId xmlns:a16="http://schemas.microsoft.com/office/drawing/2014/main" id="{3D55474B-C15A-BA34-744E-C6E5BF2BFECD}"/>
              </a:ext>
            </a:extLst>
          </p:cNvPr>
          <p:cNvGrpSpPr/>
          <p:nvPr/>
        </p:nvGrpSpPr>
        <p:grpSpPr>
          <a:xfrm>
            <a:off x="1893551" y="1702515"/>
            <a:ext cx="7923473" cy="2976460"/>
            <a:chOff x="2462261" y="2048206"/>
            <a:chExt cx="7923473" cy="2976460"/>
          </a:xfrm>
        </p:grpSpPr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49CBAE97-6DD3-8919-6280-DE65252AFC15}"/>
                </a:ext>
              </a:extLst>
            </p:cNvPr>
            <p:cNvSpPr txBox="1"/>
            <p:nvPr/>
          </p:nvSpPr>
          <p:spPr>
            <a:xfrm>
              <a:off x="2574471" y="4655334"/>
              <a:ext cx="327334" cy="369332"/>
            </a:xfrm>
            <a:prstGeom prst="rect">
              <a:avLst/>
            </a:prstGeom>
            <a:noFill/>
          </p:spPr>
          <p:txBody>
            <a:bodyPr wrap="none" rtlCol="0" anchor="ctr">
              <a:spAutoFit/>
            </a:bodyPr>
            <a:lstStyle/>
            <a:p>
              <a:pPr algn="r"/>
              <a:r>
                <a:rPr lang="en-US"/>
                <a:t>D</a:t>
              </a: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207C942B-AEB4-F5F1-787F-6EFF213A609E}"/>
                </a:ext>
              </a:extLst>
            </p:cNvPr>
            <p:cNvSpPr txBox="1"/>
            <p:nvPr/>
          </p:nvSpPr>
          <p:spPr>
            <a:xfrm>
              <a:off x="2462261" y="2048206"/>
              <a:ext cx="439544" cy="369332"/>
            </a:xfrm>
            <a:prstGeom prst="rect">
              <a:avLst/>
            </a:prstGeom>
            <a:noFill/>
          </p:spPr>
          <p:txBody>
            <a:bodyPr wrap="none" rtlCol="0" anchor="ctr">
              <a:spAutoFit/>
            </a:bodyPr>
            <a:lstStyle/>
            <a:p>
              <a:pPr algn="r"/>
              <a:r>
                <a:rPr lang="en-US" err="1"/>
                <a:t>clk</a:t>
              </a:r>
              <a:endParaRPr lang="en-US"/>
            </a:p>
          </p:txBody>
        </p:sp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392AE55F-4140-78EC-6AB5-D1864DA54F53}"/>
                </a:ext>
              </a:extLst>
            </p:cNvPr>
            <p:cNvGrpSpPr/>
            <p:nvPr/>
          </p:nvGrpSpPr>
          <p:grpSpPr>
            <a:xfrm>
              <a:off x="4258404" y="2342120"/>
              <a:ext cx="439544" cy="369332"/>
              <a:chOff x="3899176" y="2701349"/>
              <a:chExt cx="439544" cy="369332"/>
            </a:xfrm>
          </p:grpSpPr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71E3BEEA-B7E5-ACA4-9269-1A5ABD65287A}"/>
                  </a:ext>
                </a:extLst>
              </p:cNvPr>
              <p:cNvSpPr txBox="1"/>
              <p:nvPr/>
            </p:nvSpPr>
            <p:spPr>
              <a:xfrm>
                <a:off x="3899176" y="2701349"/>
                <a:ext cx="439544" cy="369332"/>
              </a:xfrm>
              <a:prstGeom prst="rect">
                <a:avLst/>
              </a:prstGeom>
              <a:noFill/>
            </p:spPr>
            <p:txBody>
              <a:bodyPr wrap="none" rtlCol="0" anchor="ctr">
                <a:spAutoFit/>
              </a:bodyPr>
              <a:lstStyle/>
              <a:p>
                <a:pPr algn="r"/>
                <a:r>
                  <a:rPr lang="en-US" err="1"/>
                  <a:t>clk</a:t>
                </a:r>
                <a:endParaRPr lang="en-US"/>
              </a:p>
            </p:txBody>
          </p:sp>
          <p:cxnSp>
            <p:nvCxnSpPr>
              <p:cNvPr id="10" name="Straight Connector 9">
                <a:extLst>
                  <a:ext uri="{FF2B5EF4-FFF2-40B4-BE49-F238E27FC236}">
                    <a16:creationId xmlns:a16="http://schemas.microsoft.com/office/drawing/2014/main" id="{A60FC3FC-3D28-86D8-9218-158D670CF0B0}"/>
                  </a:ext>
                </a:extLst>
              </p:cNvPr>
              <p:cNvCxnSpPr/>
              <p:nvPr/>
            </p:nvCxnSpPr>
            <p:spPr>
              <a:xfrm>
                <a:off x="3984171" y="2776767"/>
                <a:ext cx="283029" cy="0"/>
              </a:xfrm>
              <a:prstGeom prst="line">
                <a:avLst/>
              </a:prstGeom>
              <a:ln w="127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21CD267F-6517-0EBD-0C71-2189162B2C2A}"/>
                </a:ext>
              </a:extLst>
            </p:cNvPr>
            <p:cNvSpPr txBox="1"/>
            <p:nvPr/>
          </p:nvSpPr>
          <p:spPr>
            <a:xfrm>
              <a:off x="10045576" y="3768149"/>
              <a:ext cx="340158" cy="369332"/>
            </a:xfrm>
            <a:prstGeom prst="rect">
              <a:avLst/>
            </a:prstGeom>
            <a:noFill/>
          </p:spPr>
          <p:txBody>
            <a:bodyPr wrap="none" rtlCol="0" anchor="ctr">
              <a:spAutoFit/>
            </a:bodyPr>
            <a:lstStyle/>
            <a:p>
              <a:r>
                <a:rPr lang="en-US"/>
                <a:t>Q</a:t>
              </a:r>
            </a:p>
          </p:txBody>
        </p:sp>
      </p:grpSp>
      <p:sp>
        <p:nvSpPr>
          <p:cNvPr id="18" name="Freeform 17">
            <a:extLst>
              <a:ext uri="{FF2B5EF4-FFF2-40B4-BE49-F238E27FC236}">
                <a16:creationId xmlns:a16="http://schemas.microsoft.com/office/drawing/2014/main" id="{97D6E3EC-1A33-B05B-7236-EE29CF194CDC}"/>
              </a:ext>
            </a:extLst>
          </p:cNvPr>
          <p:cNvSpPr/>
          <p:nvPr/>
        </p:nvSpPr>
        <p:spPr>
          <a:xfrm>
            <a:off x="2416171" y="1840146"/>
            <a:ext cx="7032171" cy="2527678"/>
          </a:xfrm>
          <a:custGeom>
            <a:avLst/>
            <a:gdLst>
              <a:gd name="connsiteX0" fmla="*/ 0 w 7032171"/>
              <a:gd name="connsiteY0" fmla="*/ 222065 h 2791557"/>
              <a:gd name="connsiteX1" fmla="*/ 3978728 w 7032171"/>
              <a:gd name="connsiteY1" fmla="*/ 222065 h 2791557"/>
              <a:gd name="connsiteX2" fmla="*/ 4109357 w 7032171"/>
              <a:gd name="connsiteY2" fmla="*/ 2529836 h 2791557"/>
              <a:gd name="connsiteX3" fmla="*/ 5622471 w 7032171"/>
              <a:gd name="connsiteY3" fmla="*/ 2665908 h 2791557"/>
              <a:gd name="connsiteX4" fmla="*/ 6313714 w 7032171"/>
              <a:gd name="connsiteY4" fmla="*/ 1876694 h 2791557"/>
              <a:gd name="connsiteX5" fmla="*/ 7032171 w 7032171"/>
              <a:gd name="connsiteY5" fmla="*/ 1887579 h 2791557"/>
              <a:gd name="connsiteX0" fmla="*/ 0 w 7032171"/>
              <a:gd name="connsiteY0" fmla="*/ 222065 h 2791557"/>
              <a:gd name="connsiteX1" fmla="*/ 3978728 w 7032171"/>
              <a:gd name="connsiteY1" fmla="*/ 222065 h 2791557"/>
              <a:gd name="connsiteX2" fmla="*/ 4109357 w 7032171"/>
              <a:gd name="connsiteY2" fmla="*/ 2529836 h 2791557"/>
              <a:gd name="connsiteX3" fmla="*/ 5622471 w 7032171"/>
              <a:gd name="connsiteY3" fmla="*/ 2665908 h 2791557"/>
              <a:gd name="connsiteX4" fmla="*/ 6313714 w 7032171"/>
              <a:gd name="connsiteY4" fmla="*/ 1876694 h 2791557"/>
              <a:gd name="connsiteX5" fmla="*/ 7032171 w 7032171"/>
              <a:gd name="connsiteY5" fmla="*/ 1887579 h 2791557"/>
              <a:gd name="connsiteX0" fmla="*/ 0 w 7032171"/>
              <a:gd name="connsiteY0" fmla="*/ 222065 h 2791557"/>
              <a:gd name="connsiteX1" fmla="*/ 3978728 w 7032171"/>
              <a:gd name="connsiteY1" fmla="*/ 222065 h 2791557"/>
              <a:gd name="connsiteX2" fmla="*/ 4109357 w 7032171"/>
              <a:gd name="connsiteY2" fmla="*/ 2529836 h 2791557"/>
              <a:gd name="connsiteX3" fmla="*/ 5622471 w 7032171"/>
              <a:gd name="connsiteY3" fmla="*/ 2665908 h 2791557"/>
              <a:gd name="connsiteX4" fmla="*/ 6313714 w 7032171"/>
              <a:gd name="connsiteY4" fmla="*/ 1876694 h 2791557"/>
              <a:gd name="connsiteX5" fmla="*/ 7032171 w 7032171"/>
              <a:gd name="connsiteY5" fmla="*/ 1914794 h 2791557"/>
              <a:gd name="connsiteX0" fmla="*/ 0 w 7032171"/>
              <a:gd name="connsiteY0" fmla="*/ 222065 h 2784994"/>
              <a:gd name="connsiteX1" fmla="*/ 3978728 w 7032171"/>
              <a:gd name="connsiteY1" fmla="*/ 222065 h 2784994"/>
              <a:gd name="connsiteX2" fmla="*/ 4109357 w 7032171"/>
              <a:gd name="connsiteY2" fmla="*/ 2529836 h 2784994"/>
              <a:gd name="connsiteX3" fmla="*/ 5622471 w 7032171"/>
              <a:gd name="connsiteY3" fmla="*/ 2665908 h 2784994"/>
              <a:gd name="connsiteX4" fmla="*/ 6183086 w 7032171"/>
              <a:gd name="connsiteY4" fmla="*/ 1985551 h 2784994"/>
              <a:gd name="connsiteX5" fmla="*/ 7032171 w 7032171"/>
              <a:gd name="connsiteY5" fmla="*/ 1914794 h 2784994"/>
              <a:gd name="connsiteX0" fmla="*/ 0 w 7032171"/>
              <a:gd name="connsiteY0" fmla="*/ 225135 h 2814905"/>
              <a:gd name="connsiteX1" fmla="*/ 3978728 w 7032171"/>
              <a:gd name="connsiteY1" fmla="*/ 225135 h 2814905"/>
              <a:gd name="connsiteX2" fmla="*/ 4163785 w 7032171"/>
              <a:gd name="connsiteY2" fmla="*/ 2576448 h 2814905"/>
              <a:gd name="connsiteX3" fmla="*/ 5622471 w 7032171"/>
              <a:gd name="connsiteY3" fmla="*/ 2668978 h 2814905"/>
              <a:gd name="connsiteX4" fmla="*/ 6183086 w 7032171"/>
              <a:gd name="connsiteY4" fmla="*/ 1988621 h 2814905"/>
              <a:gd name="connsiteX5" fmla="*/ 7032171 w 7032171"/>
              <a:gd name="connsiteY5" fmla="*/ 1917864 h 2814905"/>
              <a:gd name="connsiteX0" fmla="*/ 0 w 7032171"/>
              <a:gd name="connsiteY0" fmla="*/ 225135 h 2823917"/>
              <a:gd name="connsiteX1" fmla="*/ 3978728 w 7032171"/>
              <a:gd name="connsiteY1" fmla="*/ 225135 h 2823917"/>
              <a:gd name="connsiteX2" fmla="*/ 4163785 w 7032171"/>
              <a:gd name="connsiteY2" fmla="*/ 2576448 h 2823917"/>
              <a:gd name="connsiteX3" fmla="*/ 5622471 w 7032171"/>
              <a:gd name="connsiteY3" fmla="*/ 2668978 h 2823917"/>
              <a:gd name="connsiteX4" fmla="*/ 6183086 w 7032171"/>
              <a:gd name="connsiteY4" fmla="*/ 1988621 h 2823917"/>
              <a:gd name="connsiteX5" fmla="*/ 7032171 w 7032171"/>
              <a:gd name="connsiteY5" fmla="*/ 1917864 h 2823917"/>
              <a:gd name="connsiteX0" fmla="*/ 0 w 7032171"/>
              <a:gd name="connsiteY0" fmla="*/ 225135 h 2826181"/>
              <a:gd name="connsiteX1" fmla="*/ 3978728 w 7032171"/>
              <a:gd name="connsiteY1" fmla="*/ 225135 h 2826181"/>
              <a:gd name="connsiteX2" fmla="*/ 4163785 w 7032171"/>
              <a:gd name="connsiteY2" fmla="*/ 2576448 h 2826181"/>
              <a:gd name="connsiteX3" fmla="*/ 5622471 w 7032171"/>
              <a:gd name="connsiteY3" fmla="*/ 2668978 h 2826181"/>
              <a:gd name="connsiteX4" fmla="*/ 6183086 w 7032171"/>
              <a:gd name="connsiteY4" fmla="*/ 1988621 h 2826181"/>
              <a:gd name="connsiteX5" fmla="*/ 7032171 w 7032171"/>
              <a:gd name="connsiteY5" fmla="*/ 1917864 h 2826181"/>
              <a:gd name="connsiteX0" fmla="*/ 0 w 7032171"/>
              <a:gd name="connsiteY0" fmla="*/ 225135 h 2661566"/>
              <a:gd name="connsiteX1" fmla="*/ 3978728 w 7032171"/>
              <a:gd name="connsiteY1" fmla="*/ 225135 h 2661566"/>
              <a:gd name="connsiteX2" fmla="*/ 4163785 w 7032171"/>
              <a:gd name="connsiteY2" fmla="*/ 2576448 h 2661566"/>
              <a:gd name="connsiteX3" fmla="*/ 5660571 w 7032171"/>
              <a:gd name="connsiteY3" fmla="*/ 2130135 h 2661566"/>
              <a:gd name="connsiteX4" fmla="*/ 6183086 w 7032171"/>
              <a:gd name="connsiteY4" fmla="*/ 1988621 h 2661566"/>
              <a:gd name="connsiteX5" fmla="*/ 7032171 w 7032171"/>
              <a:gd name="connsiteY5" fmla="*/ 1917864 h 2661566"/>
              <a:gd name="connsiteX0" fmla="*/ 0 w 7032171"/>
              <a:gd name="connsiteY0" fmla="*/ 225135 h 2718432"/>
              <a:gd name="connsiteX1" fmla="*/ 3978728 w 7032171"/>
              <a:gd name="connsiteY1" fmla="*/ 225135 h 2718432"/>
              <a:gd name="connsiteX2" fmla="*/ 4163785 w 7032171"/>
              <a:gd name="connsiteY2" fmla="*/ 2576448 h 2718432"/>
              <a:gd name="connsiteX3" fmla="*/ 5081433 w 7032171"/>
              <a:gd name="connsiteY3" fmla="*/ 2420020 h 2718432"/>
              <a:gd name="connsiteX4" fmla="*/ 5660571 w 7032171"/>
              <a:gd name="connsiteY4" fmla="*/ 2130135 h 2718432"/>
              <a:gd name="connsiteX5" fmla="*/ 6183086 w 7032171"/>
              <a:gd name="connsiteY5" fmla="*/ 1988621 h 2718432"/>
              <a:gd name="connsiteX6" fmla="*/ 7032171 w 7032171"/>
              <a:gd name="connsiteY6" fmla="*/ 1917864 h 2718432"/>
              <a:gd name="connsiteX0" fmla="*/ 0 w 7032171"/>
              <a:gd name="connsiteY0" fmla="*/ 225135 h 2813121"/>
              <a:gd name="connsiteX1" fmla="*/ 3978728 w 7032171"/>
              <a:gd name="connsiteY1" fmla="*/ 225135 h 2813121"/>
              <a:gd name="connsiteX2" fmla="*/ 4163785 w 7032171"/>
              <a:gd name="connsiteY2" fmla="*/ 2576448 h 2813121"/>
              <a:gd name="connsiteX3" fmla="*/ 5429776 w 7032171"/>
              <a:gd name="connsiteY3" fmla="*/ 2681277 h 2813121"/>
              <a:gd name="connsiteX4" fmla="*/ 5660571 w 7032171"/>
              <a:gd name="connsiteY4" fmla="*/ 2130135 h 2813121"/>
              <a:gd name="connsiteX5" fmla="*/ 6183086 w 7032171"/>
              <a:gd name="connsiteY5" fmla="*/ 1988621 h 2813121"/>
              <a:gd name="connsiteX6" fmla="*/ 7032171 w 7032171"/>
              <a:gd name="connsiteY6" fmla="*/ 1917864 h 2813121"/>
              <a:gd name="connsiteX0" fmla="*/ 0 w 7032171"/>
              <a:gd name="connsiteY0" fmla="*/ 225135 h 2786552"/>
              <a:gd name="connsiteX1" fmla="*/ 3978728 w 7032171"/>
              <a:gd name="connsiteY1" fmla="*/ 225135 h 2786552"/>
              <a:gd name="connsiteX2" fmla="*/ 4163785 w 7032171"/>
              <a:gd name="connsiteY2" fmla="*/ 2576448 h 2786552"/>
              <a:gd name="connsiteX3" fmla="*/ 5429776 w 7032171"/>
              <a:gd name="connsiteY3" fmla="*/ 2681277 h 2786552"/>
              <a:gd name="connsiteX4" fmla="*/ 5660571 w 7032171"/>
              <a:gd name="connsiteY4" fmla="*/ 2130135 h 2786552"/>
              <a:gd name="connsiteX5" fmla="*/ 6183086 w 7032171"/>
              <a:gd name="connsiteY5" fmla="*/ 1988621 h 2786552"/>
              <a:gd name="connsiteX6" fmla="*/ 7032171 w 7032171"/>
              <a:gd name="connsiteY6" fmla="*/ 1917864 h 2786552"/>
              <a:gd name="connsiteX0" fmla="*/ 0 w 7032171"/>
              <a:gd name="connsiteY0" fmla="*/ 225135 h 2803236"/>
              <a:gd name="connsiteX1" fmla="*/ 3978728 w 7032171"/>
              <a:gd name="connsiteY1" fmla="*/ 225135 h 2803236"/>
              <a:gd name="connsiteX2" fmla="*/ 4163785 w 7032171"/>
              <a:gd name="connsiteY2" fmla="*/ 2576448 h 2803236"/>
              <a:gd name="connsiteX3" fmla="*/ 5408005 w 7032171"/>
              <a:gd name="connsiteY3" fmla="*/ 2719377 h 2803236"/>
              <a:gd name="connsiteX4" fmla="*/ 5660571 w 7032171"/>
              <a:gd name="connsiteY4" fmla="*/ 2130135 h 2803236"/>
              <a:gd name="connsiteX5" fmla="*/ 6183086 w 7032171"/>
              <a:gd name="connsiteY5" fmla="*/ 1988621 h 2803236"/>
              <a:gd name="connsiteX6" fmla="*/ 7032171 w 7032171"/>
              <a:gd name="connsiteY6" fmla="*/ 1917864 h 2803236"/>
              <a:gd name="connsiteX0" fmla="*/ 0 w 7032171"/>
              <a:gd name="connsiteY0" fmla="*/ 225135 h 2793508"/>
              <a:gd name="connsiteX1" fmla="*/ 3978728 w 7032171"/>
              <a:gd name="connsiteY1" fmla="*/ 225135 h 2793508"/>
              <a:gd name="connsiteX2" fmla="*/ 4163785 w 7032171"/>
              <a:gd name="connsiteY2" fmla="*/ 2576448 h 2793508"/>
              <a:gd name="connsiteX3" fmla="*/ 5505976 w 7032171"/>
              <a:gd name="connsiteY3" fmla="*/ 2697605 h 2793508"/>
              <a:gd name="connsiteX4" fmla="*/ 5660571 w 7032171"/>
              <a:gd name="connsiteY4" fmla="*/ 2130135 h 2793508"/>
              <a:gd name="connsiteX5" fmla="*/ 6183086 w 7032171"/>
              <a:gd name="connsiteY5" fmla="*/ 1988621 h 2793508"/>
              <a:gd name="connsiteX6" fmla="*/ 7032171 w 7032171"/>
              <a:gd name="connsiteY6" fmla="*/ 1917864 h 2793508"/>
              <a:gd name="connsiteX0" fmla="*/ 0 w 7032171"/>
              <a:gd name="connsiteY0" fmla="*/ 225135 h 2754329"/>
              <a:gd name="connsiteX1" fmla="*/ 3978728 w 7032171"/>
              <a:gd name="connsiteY1" fmla="*/ 225135 h 2754329"/>
              <a:gd name="connsiteX2" fmla="*/ 4163785 w 7032171"/>
              <a:gd name="connsiteY2" fmla="*/ 2576448 h 2754329"/>
              <a:gd name="connsiteX3" fmla="*/ 5505976 w 7032171"/>
              <a:gd name="connsiteY3" fmla="*/ 2697605 h 2754329"/>
              <a:gd name="connsiteX4" fmla="*/ 5660571 w 7032171"/>
              <a:gd name="connsiteY4" fmla="*/ 2130135 h 2754329"/>
              <a:gd name="connsiteX5" fmla="*/ 6183086 w 7032171"/>
              <a:gd name="connsiteY5" fmla="*/ 1988621 h 2754329"/>
              <a:gd name="connsiteX6" fmla="*/ 7032171 w 7032171"/>
              <a:gd name="connsiteY6" fmla="*/ 1917864 h 2754329"/>
              <a:gd name="connsiteX0" fmla="*/ 0 w 7032171"/>
              <a:gd name="connsiteY0" fmla="*/ 225135 h 2754329"/>
              <a:gd name="connsiteX1" fmla="*/ 3978728 w 7032171"/>
              <a:gd name="connsiteY1" fmla="*/ 225135 h 2754329"/>
              <a:gd name="connsiteX2" fmla="*/ 4163785 w 7032171"/>
              <a:gd name="connsiteY2" fmla="*/ 2576448 h 2754329"/>
              <a:gd name="connsiteX3" fmla="*/ 5505976 w 7032171"/>
              <a:gd name="connsiteY3" fmla="*/ 2697605 h 2754329"/>
              <a:gd name="connsiteX4" fmla="*/ 5660571 w 7032171"/>
              <a:gd name="connsiteY4" fmla="*/ 2130135 h 2754329"/>
              <a:gd name="connsiteX5" fmla="*/ 6183086 w 7032171"/>
              <a:gd name="connsiteY5" fmla="*/ 1988621 h 2754329"/>
              <a:gd name="connsiteX6" fmla="*/ 7032171 w 7032171"/>
              <a:gd name="connsiteY6" fmla="*/ 1917864 h 2754329"/>
              <a:gd name="connsiteX0" fmla="*/ 0 w 7032171"/>
              <a:gd name="connsiteY0" fmla="*/ 225135 h 2697605"/>
              <a:gd name="connsiteX1" fmla="*/ 3978728 w 7032171"/>
              <a:gd name="connsiteY1" fmla="*/ 225135 h 2697605"/>
              <a:gd name="connsiteX2" fmla="*/ 4163785 w 7032171"/>
              <a:gd name="connsiteY2" fmla="*/ 2576448 h 2697605"/>
              <a:gd name="connsiteX3" fmla="*/ 5505976 w 7032171"/>
              <a:gd name="connsiteY3" fmla="*/ 2697605 h 2697605"/>
              <a:gd name="connsiteX4" fmla="*/ 5660571 w 7032171"/>
              <a:gd name="connsiteY4" fmla="*/ 2130135 h 2697605"/>
              <a:gd name="connsiteX5" fmla="*/ 6183086 w 7032171"/>
              <a:gd name="connsiteY5" fmla="*/ 1988621 h 2697605"/>
              <a:gd name="connsiteX6" fmla="*/ 7032171 w 7032171"/>
              <a:gd name="connsiteY6" fmla="*/ 1917864 h 2697605"/>
              <a:gd name="connsiteX0" fmla="*/ 0 w 7032171"/>
              <a:gd name="connsiteY0" fmla="*/ 225135 h 2697605"/>
              <a:gd name="connsiteX1" fmla="*/ 3978728 w 7032171"/>
              <a:gd name="connsiteY1" fmla="*/ 225135 h 2697605"/>
              <a:gd name="connsiteX2" fmla="*/ 4163785 w 7032171"/>
              <a:gd name="connsiteY2" fmla="*/ 2576448 h 2697605"/>
              <a:gd name="connsiteX3" fmla="*/ 5505976 w 7032171"/>
              <a:gd name="connsiteY3" fmla="*/ 2697605 h 2697605"/>
              <a:gd name="connsiteX4" fmla="*/ 5660571 w 7032171"/>
              <a:gd name="connsiteY4" fmla="*/ 2130135 h 2697605"/>
              <a:gd name="connsiteX5" fmla="*/ 6183086 w 7032171"/>
              <a:gd name="connsiteY5" fmla="*/ 1988621 h 2697605"/>
              <a:gd name="connsiteX6" fmla="*/ 7032171 w 7032171"/>
              <a:gd name="connsiteY6" fmla="*/ 1917864 h 2697605"/>
              <a:gd name="connsiteX0" fmla="*/ 0 w 7032171"/>
              <a:gd name="connsiteY0" fmla="*/ 225135 h 2697605"/>
              <a:gd name="connsiteX1" fmla="*/ 3978728 w 7032171"/>
              <a:gd name="connsiteY1" fmla="*/ 225135 h 2697605"/>
              <a:gd name="connsiteX2" fmla="*/ 4163785 w 7032171"/>
              <a:gd name="connsiteY2" fmla="*/ 2576448 h 2697605"/>
              <a:gd name="connsiteX3" fmla="*/ 5505976 w 7032171"/>
              <a:gd name="connsiteY3" fmla="*/ 2697605 h 2697605"/>
              <a:gd name="connsiteX4" fmla="*/ 5660571 w 7032171"/>
              <a:gd name="connsiteY4" fmla="*/ 2130135 h 2697605"/>
              <a:gd name="connsiteX5" fmla="*/ 6183086 w 7032171"/>
              <a:gd name="connsiteY5" fmla="*/ 1988621 h 2697605"/>
              <a:gd name="connsiteX6" fmla="*/ 7032171 w 7032171"/>
              <a:gd name="connsiteY6" fmla="*/ 1917864 h 2697605"/>
              <a:gd name="connsiteX0" fmla="*/ 0 w 7032171"/>
              <a:gd name="connsiteY0" fmla="*/ 225135 h 2697605"/>
              <a:gd name="connsiteX1" fmla="*/ 3978728 w 7032171"/>
              <a:gd name="connsiteY1" fmla="*/ 225135 h 2697605"/>
              <a:gd name="connsiteX2" fmla="*/ 4163785 w 7032171"/>
              <a:gd name="connsiteY2" fmla="*/ 2576448 h 2697605"/>
              <a:gd name="connsiteX3" fmla="*/ 5505976 w 7032171"/>
              <a:gd name="connsiteY3" fmla="*/ 2697605 h 2697605"/>
              <a:gd name="connsiteX4" fmla="*/ 5660571 w 7032171"/>
              <a:gd name="connsiteY4" fmla="*/ 2130135 h 2697605"/>
              <a:gd name="connsiteX5" fmla="*/ 6183086 w 7032171"/>
              <a:gd name="connsiteY5" fmla="*/ 1988621 h 2697605"/>
              <a:gd name="connsiteX6" fmla="*/ 7032171 w 7032171"/>
              <a:gd name="connsiteY6" fmla="*/ 1917864 h 2697605"/>
              <a:gd name="connsiteX0" fmla="*/ 0 w 7032171"/>
              <a:gd name="connsiteY0" fmla="*/ 225135 h 2697605"/>
              <a:gd name="connsiteX1" fmla="*/ 3978728 w 7032171"/>
              <a:gd name="connsiteY1" fmla="*/ 225135 h 2697605"/>
              <a:gd name="connsiteX2" fmla="*/ 4163785 w 7032171"/>
              <a:gd name="connsiteY2" fmla="*/ 2576448 h 2697605"/>
              <a:gd name="connsiteX3" fmla="*/ 5505976 w 7032171"/>
              <a:gd name="connsiteY3" fmla="*/ 2697605 h 2697605"/>
              <a:gd name="connsiteX4" fmla="*/ 5660571 w 7032171"/>
              <a:gd name="connsiteY4" fmla="*/ 2130135 h 2697605"/>
              <a:gd name="connsiteX5" fmla="*/ 6183086 w 7032171"/>
              <a:gd name="connsiteY5" fmla="*/ 1988621 h 2697605"/>
              <a:gd name="connsiteX6" fmla="*/ 7032171 w 7032171"/>
              <a:gd name="connsiteY6" fmla="*/ 1917864 h 2697605"/>
              <a:gd name="connsiteX0" fmla="*/ 0 w 7032171"/>
              <a:gd name="connsiteY0" fmla="*/ 133572 h 2606042"/>
              <a:gd name="connsiteX1" fmla="*/ 3978728 w 7032171"/>
              <a:gd name="connsiteY1" fmla="*/ 133572 h 2606042"/>
              <a:gd name="connsiteX2" fmla="*/ 4163785 w 7032171"/>
              <a:gd name="connsiteY2" fmla="*/ 2484885 h 2606042"/>
              <a:gd name="connsiteX3" fmla="*/ 5505976 w 7032171"/>
              <a:gd name="connsiteY3" fmla="*/ 2606042 h 2606042"/>
              <a:gd name="connsiteX4" fmla="*/ 5660571 w 7032171"/>
              <a:gd name="connsiteY4" fmla="*/ 2038572 h 2606042"/>
              <a:gd name="connsiteX5" fmla="*/ 6183086 w 7032171"/>
              <a:gd name="connsiteY5" fmla="*/ 1897058 h 2606042"/>
              <a:gd name="connsiteX6" fmla="*/ 7032171 w 7032171"/>
              <a:gd name="connsiteY6" fmla="*/ 1826301 h 2606042"/>
              <a:gd name="connsiteX0" fmla="*/ 0 w 7032171"/>
              <a:gd name="connsiteY0" fmla="*/ 93158 h 2565628"/>
              <a:gd name="connsiteX1" fmla="*/ 3978728 w 7032171"/>
              <a:gd name="connsiteY1" fmla="*/ 93158 h 2565628"/>
              <a:gd name="connsiteX2" fmla="*/ 4163785 w 7032171"/>
              <a:gd name="connsiteY2" fmla="*/ 2444471 h 2565628"/>
              <a:gd name="connsiteX3" fmla="*/ 5505976 w 7032171"/>
              <a:gd name="connsiteY3" fmla="*/ 2565628 h 2565628"/>
              <a:gd name="connsiteX4" fmla="*/ 5660571 w 7032171"/>
              <a:gd name="connsiteY4" fmla="*/ 1998158 h 2565628"/>
              <a:gd name="connsiteX5" fmla="*/ 6183086 w 7032171"/>
              <a:gd name="connsiteY5" fmla="*/ 1856644 h 2565628"/>
              <a:gd name="connsiteX6" fmla="*/ 7032171 w 7032171"/>
              <a:gd name="connsiteY6" fmla="*/ 1785887 h 2565628"/>
              <a:gd name="connsiteX0" fmla="*/ 0 w 7032171"/>
              <a:gd name="connsiteY0" fmla="*/ 57833 h 2530303"/>
              <a:gd name="connsiteX1" fmla="*/ 3978728 w 7032171"/>
              <a:gd name="connsiteY1" fmla="*/ 57833 h 2530303"/>
              <a:gd name="connsiteX2" fmla="*/ 4163785 w 7032171"/>
              <a:gd name="connsiteY2" fmla="*/ 2409146 h 2530303"/>
              <a:gd name="connsiteX3" fmla="*/ 5505976 w 7032171"/>
              <a:gd name="connsiteY3" fmla="*/ 2530303 h 2530303"/>
              <a:gd name="connsiteX4" fmla="*/ 5660571 w 7032171"/>
              <a:gd name="connsiteY4" fmla="*/ 1962833 h 2530303"/>
              <a:gd name="connsiteX5" fmla="*/ 6183086 w 7032171"/>
              <a:gd name="connsiteY5" fmla="*/ 1821319 h 2530303"/>
              <a:gd name="connsiteX6" fmla="*/ 7032171 w 7032171"/>
              <a:gd name="connsiteY6" fmla="*/ 1750562 h 2530303"/>
              <a:gd name="connsiteX0" fmla="*/ 0 w 7032171"/>
              <a:gd name="connsiteY0" fmla="*/ 57833 h 2530303"/>
              <a:gd name="connsiteX1" fmla="*/ 3978728 w 7032171"/>
              <a:gd name="connsiteY1" fmla="*/ 57833 h 2530303"/>
              <a:gd name="connsiteX2" fmla="*/ 4163785 w 7032171"/>
              <a:gd name="connsiteY2" fmla="*/ 2409146 h 2530303"/>
              <a:gd name="connsiteX3" fmla="*/ 5505976 w 7032171"/>
              <a:gd name="connsiteY3" fmla="*/ 2530303 h 2530303"/>
              <a:gd name="connsiteX4" fmla="*/ 5660571 w 7032171"/>
              <a:gd name="connsiteY4" fmla="*/ 1962833 h 2530303"/>
              <a:gd name="connsiteX5" fmla="*/ 6183086 w 7032171"/>
              <a:gd name="connsiteY5" fmla="*/ 1821319 h 2530303"/>
              <a:gd name="connsiteX6" fmla="*/ 7032171 w 7032171"/>
              <a:gd name="connsiteY6" fmla="*/ 1750562 h 2530303"/>
              <a:gd name="connsiteX0" fmla="*/ 0 w 7032171"/>
              <a:gd name="connsiteY0" fmla="*/ 55208 h 2527678"/>
              <a:gd name="connsiteX1" fmla="*/ 4033156 w 7032171"/>
              <a:gd name="connsiteY1" fmla="*/ 60651 h 2527678"/>
              <a:gd name="connsiteX2" fmla="*/ 4163785 w 7032171"/>
              <a:gd name="connsiteY2" fmla="*/ 2406521 h 2527678"/>
              <a:gd name="connsiteX3" fmla="*/ 5505976 w 7032171"/>
              <a:gd name="connsiteY3" fmla="*/ 2527678 h 2527678"/>
              <a:gd name="connsiteX4" fmla="*/ 5660571 w 7032171"/>
              <a:gd name="connsiteY4" fmla="*/ 1960208 h 2527678"/>
              <a:gd name="connsiteX5" fmla="*/ 6183086 w 7032171"/>
              <a:gd name="connsiteY5" fmla="*/ 1818694 h 2527678"/>
              <a:gd name="connsiteX6" fmla="*/ 7032171 w 7032171"/>
              <a:gd name="connsiteY6" fmla="*/ 1747937 h 2527678"/>
              <a:gd name="connsiteX0" fmla="*/ 0 w 7032171"/>
              <a:gd name="connsiteY0" fmla="*/ 55208 h 2527678"/>
              <a:gd name="connsiteX1" fmla="*/ 4033156 w 7032171"/>
              <a:gd name="connsiteY1" fmla="*/ 60651 h 2527678"/>
              <a:gd name="connsiteX2" fmla="*/ 4250871 w 7032171"/>
              <a:gd name="connsiteY2" fmla="*/ 2401078 h 2527678"/>
              <a:gd name="connsiteX3" fmla="*/ 5505976 w 7032171"/>
              <a:gd name="connsiteY3" fmla="*/ 2527678 h 2527678"/>
              <a:gd name="connsiteX4" fmla="*/ 5660571 w 7032171"/>
              <a:gd name="connsiteY4" fmla="*/ 1960208 h 2527678"/>
              <a:gd name="connsiteX5" fmla="*/ 6183086 w 7032171"/>
              <a:gd name="connsiteY5" fmla="*/ 1818694 h 2527678"/>
              <a:gd name="connsiteX6" fmla="*/ 7032171 w 7032171"/>
              <a:gd name="connsiteY6" fmla="*/ 1747937 h 2527678"/>
              <a:gd name="connsiteX0" fmla="*/ 0 w 7032171"/>
              <a:gd name="connsiteY0" fmla="*/ 55208 h 2527678"/>
              <a:gd name="connsiteX1" fmla="*/ 4033156 w 7032171"/>
              <a:gd name="connsiteY1" fmla="*/ 60651 h 2527678"/>
              <a:gd name="connsiteX2" fmla="*/ 4250871 w 7032171"/>
              <a:gd name="connsiteY2" fmla="*/ 2401078 h 2527678"/>
              <a:gd name="connsiteX3" fmla="*/ 5505976 w 7032171"/>
              <a:gd name="connsiteY3" fmla="*/ 2527678 h 2527678"/>
              <a:gd name="connsiteX4" fmla="*/ 5660571 w 7032171"/>
              <a:gd name="connsiteY4" fmla="*/ 1960208 h 2527678"/>
              <a:gd name="connsiteX5" fmla="*/ 6183086 w 7032171"/>
              <a:gd name="connsiteY5" fmla="*/ 1818694 h 2527678"/>
              <a:gd name="connsiteX6" fmla="*/ 7032171 w 7032171"/>
              <a:gd name="connsiteY6" fmla="*/ 1747937 h 2527678"/>
              <a:gd name="connsiteX0" fmla="*/ 0 w 7032171"/>
              <a:gd name="connsiteY0" fmla="*/ 55208 h 2527678"/>
              <a:gd name="connsiteX1" fmla="*/ 4033156 w 7032171"/>
              <a:gd name="connsiteY1" fmla="*/ 60651 h 2527678"/>
              <a:gd name="connsiteX2" fmla="*/ 4191000 w 7032171"/>
              <a:gd name="connsiteY2" fmla="*/ 2411963 h 2527678"/>
              <a:gd name="connsiteX3" fmla="*/ 5505976 w 7032171"/>
              <a:gd name="connsiteY3" fmla="*/ 2527678 h 2527678"/>
              <a:gd name="connsiteX4" fmla="*/ 5660571 w 7032171"/>
              <a:gd name="connsiteY4" fmla="*/ 1960208 h 2527678"/>
              <a:gd name="connsiteX5" fmla="*/ 6183086 w 7032171"/>
              <a:gd name="connsiteY5" fmla="*/ 1818694 h 2527678"/>
              <a:gd name="connsiteX6" fmla="*/ 7032171 w 7032171"/>
              <a:gd name="connsiteY6" fmla="*/ 1747937 h 25276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032171" h="2527678">
                <a:moveTo>
                  <a:pt x="0" y="55208"/>
                </a:moveTo>
                <a:cubicBezTo>
                  <a:pt x="2158545" y="-22807"/>
                  <a:pt x="2174421" y="-15549"/>
                  <a:pt x="4033156" y="60651"/>
                </a:cubicBezTo>
                <a:cubicBezTo>
                  <a:pt x="4308020" y="82423"/>
                  <a:pt x="4039874" y="2413542"/>
                  <a:pt x="4191000" y="2411963"/>
                </a:cubicBezTo>
                <a:cubicBezTo>
                  <a:pt x="4804768" y="2404942"/>
                  <a:pt x="5256512" y="2514977"/>
                  <a:pt x="5505976" y="2527678"/>
                </a:cubicBezTo>
                <a:cubicBezTo>
                  <a:pt x="5755440" y="2453293"/>
                  <a:pt x="5547719" y="2078372"/>
                  <a:pt x="5660571" y="1960208"/>
                </a:cubicBezTo>
                <a:cubicBezTo>
                  <a:pt x="5773423" y="1842044"/>
                  <a:pt x="5948136" y="1948415"/>
                  <a:pt x="6183086" y="1818694"/>
                </a:cubicBezTo>
                <a:cubicBezTo>
                  <a:pt x="6418036" y="1688973"/>
                  <a:pt x="6714217" y="1753834"/>
                  <a:pt x="7032171" y="1747937"/>
                </a:cubicBezTo>
              </a:path>
            </a:pathLst>
          </a:custGeom>
          <a:noFill/>
          <a:ln w="38100">
            <a:solidFill>
              <a:srgbClr val="A41D34"/>
            </a:solidFill>
            <a:prstDash val="sysDash"/>
            <a:tailEnd type="triangle" w="med" len="lg"/>
          </a:ln>
          <a:effectLst>
            <a:glow rad="1397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24307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  <p:bldP spid="1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229961-8ACD-E7B5-700C-60DF455EB2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 flip-flop timing constraints redux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5CF048F-44FC-A8D5-F4FB-1CD7FA2CE6A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5"/>
            <a:ext cx="10679723" cy="4351338"/>
          </a:xfrm>
        </p:spPr>
        <p:txBody>
          <a:bodyPr/>
          <a:lstStyle/>
          <a:p>
            <a:r>
              <a:rPr lang="en-US" err="1"/>
              <a:t>t</a:t>
            </a:r>
            <a:r>
              <a:rPr lang="en-US" baseline="-25000" err="1"/>
              <a:t>S</a:t>
            </a:r>
            <a:r>
              <a:rPr lang="en-US"/>
              <a:t>: </a:t>
            </a:r>
            <a:r>
              <a:rPr lang="en-US" b="1"/>
              <a:t>setup time </a:t>
            </a:r>
            <a:r>
              <a:rPr lang="en-US"/>
              <a:t>— D input steady before </a:t>
            </a:r>
            <a:r>
              <a:rPr lang="en-US" err="1"/>
              <a:t>posedge</a:t>
            </a:r>
            <a:r>
              <a:rPr lang="en-US"/>
              <a:t> </a:t>
            </a:r>
            <a:r>
              <a:rPr lang="en-US" err="1"/>
              <a:t>clk</a:t>
            </a:r>
            <a:endParaRPr lang="en-US"/>
          </a:p>
          <a:p>
            <a:pPr lvl="1"/>
            <a:r>
              <a:rPr lang="en-US"/>
              <a:t>time to stabilize the first latch feedback loop before the gate (clock) changes</a:t>
            </a:r>
          </a:p>
          <a:p>
            <a:pPr lvl="3"/>
            <a:endParaRPr lang="en-US"/>
          </a:p>
          <a:p>
            <a:r>
              <a:rPr lang="en-US" err="1"/>
              <a:t>t</a:t>
            </a:r>
            <a:r>
              <a:rPr lang="en-US" baseline="-25000" err="1"/>
              <a:t>H</a:t>
            </a:r>
            <a:r>
              <a:rPr lang="en-US"/>
              <a:t>: </a:t>
            </a:r>
            <a:r>
              <a:rPr lang="en-US" b="1"/>
              <a:t>hold time </a:t>
            </a:r>
            <a:r>
              <a:rPr lang="en-US"/>
              <a:t>— D input steady after </a:t>
            </a:r>
            <a:r>
              <a:rPr lang="en-US" err="1"/>
              <a:t>posedge</a:t>
            </a:r>
            <a:r>
              <a:rPr lang="en-US"/>
              <a:t> </a:t>
            </a:r>
            <a:r>
              <a:rPr lang="en-US" err="1"/>
              <a:t>clk</a:t>
            </a:r>
            <a:endParaRPr lang="en-US"/>
          </a:p>
          <a:p>
            <a:pPr lvl="1"/>
            <a:r>
              <a:rPr lang="en-US"/>
              <a:t>time for the latch gate (</a:t>
            </a:r>
            <a:r>
              <a:rPr lang="en-US" err="1"/>
              <a:t>clk</a:t>
            </a:r>
            <a:r>
              <a:rPr lang="en-US"/>
              <a:t>) to propagate to isolate the first latch feedback loop</a:t>
            </a:r>
          </a:p>
          <a:p>
            <a:pPr lvl="4"/>
            <a:endParaRPr lang="en-US"/>
          </a:p>
          <a:p>
            <a:r>
              <a:rPr lang="en-US" err="1"/>
              <a:t>t</a:t>
            </a:r>
            <a:r>
              <a:rPr lang="en-US" baseline="-25000" err="1"/>
              <a:t>CQ</a:t>
            </a:r>
            <a:r>
              <a:rPr lang="en-US"/>
              <a:t>: </a:t>
            </a:r>
            <a:r>
              <a:rPr lang="en-US" b="1"/>
              <a:t>clock-to-Q time </a:t>
            </a:r>
            <a:r>
              <a:rPr lang="en-US"/>
              <a:t>— when output appears on Q after </a:t>
            </a:r>
            <a:r>
              <a:rPr lang="en-US" err="1"/>
              <a:t>posedge</a:t>
            </a:r>
            <a:r>
              <a:rPr lang="en-US"/>
              <a:t> </a:t>
            </a:r>
            <a:r>
              <a:rPr lang="en-US" err="1"/>
              <a:t>clk</a:t>
            </a:r>
            <a:endParaRPr lang="en-US"/>
          </a:p>
          <a:p>
            <a:pPr lvl="1"/>
            <a:r>
              <a:rPr lang="en-US"/>
              <a:t>time for the clock to propagate to the second latch output</a:t>
            </a:r>
          </a:p>
        </p:txBody>
      </p:sp>
    </p:spTree>
    <p:extLst>
      <p:ext uri="{BB962C8B-B14F-4D97-AF65-F5344CB8AC3E}">
        <p14:creationId xmlns:p14="http://schemas.microsoft.com/office/powerpoint/2010/main" val="4206079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2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8" name="Straight Connector 47">
            <a:extLst>
              <a:ext uri="{FF2B5EF4-FFF2-40B4-BE49-F238E27FC236}">
                <a16:creationId xmlns:a16="http://schemas.microsoft.com/office/drawing/2014/main" id="{6FFC516E-C7C5-C64C-B26B-4F1B1B3C5BEF}"/>
              </a:ext>
            </a:extLst>
          </p:cNvPr>
          <p:cNvCxnSpPr>
            <a:cxnSpLocks/>
          </p:cNvCxnSpPr>
          <p:nvPr/>
        </p:nvCxnSpPr>
        <p:spPr>
          <a:xfrm>
            <a:off x="5794148" y="1876217"/>
            <a:ext cx="0" cy="3569152"/>
          </a:xfrm>
          <a:prstGeom prst="line">
            <a:avLst/>
          </a:prstGeom>
          <a:ln w="12700">
            <a:solidFill>
              <a:schemeClr val="tx1">
                <a:lumMod val="50000"/>
                <a:lumOff val="50000"/>
              </a:schemeClr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9" name="Group 88">
            <a:extLst>
              <a:ext uri="{FF2B5EF4-FFF2-40B4-BE49-F238E27FC236}">
                <a16:creationId xmlns:a16="http://schemas.microsoft.com/office/drawing/2014/main" id="{AF750FD5-ADDD-C763-03D7-A51B876A5614}"/>
              </a:ext>
            </a:extLst>
          </p:cNvPr>
          <p:cNvGrpSpPr/>
          <p:nvPr/>
        </p:nvGrpSpPr>
        <p:grpSpPr>
          <a:xfrm>
            <a:off x="2434590" y="1868975"/>
            <a:ext cx="3371277" cy="3576394"/>
            <a:chOff x="2434590" y="1868975"/>
            <a:chExt cx="3371277" cy="3576394"/>
          </a:xfrm>
        </p:grpSpPr>
        <p:grpSp>
          <p:nvGrpSpPr>
            <p:cNvPr id="82" name="Group 81">
              <a:extLst>
                <a:ext uri="{FF2B5EF4-FFF2-40B4-BE49-F238E27FC236}">
                  <a16:creationId xmlns:a16="http://schemas.microsoft.com/office/drawing/2014/main" id="{D6D3BE91-CF0A-0BA4-153A-A2141AFAE421}"/>
                </a:ext>
              </a:extLst>
            </p:cNvPr>
            <p:cNvGrpSpPr/>
            <p:nvPr/>
          </p:nvGrpSpPr>
          <p:grpSpPr>
            <a:xfrm>
              <a:off x="2434590" y="1868975"/>
              <a:ext cx="3371277" cy="726051"/>
              <a:chOff x="2434590" y="1868975"/>
              <a:chExt cx="3371277" cy="726051"/>
            </a:xfrm>
          </p:grpSpPr>
          <p:sp>
            <p:nvSpPr>
              <p:cNvPr id="66" name="Rectangle 65">
                <a:extLst>
                  <a:ext uri="{FF2B5EF4-FFF2-40B4-BE49-F238E27FC236}">
                    <a16:creationId xmlns:a16="http://schemas.microsoft.com/office/drawing/2014/main" id="{9C4DA896-82A7-1810-198A-EE953316E6A3}"/>
                  </a:ext>
                </a:extLst>
              </p:cNvPr>
              <p:cNvSpPr/>
              <p:nvPr/>
            </p:nvSpPr>
            <p:spPr>
              <a:xfrm>
                <a:off x="4995361" y="2056033"/>
                <a:ext cx="810506" cy="538993"/>
              </a:xfrm>
              <a:prstGeom prst="rect">
                <a:avLst/>
              </a:prstGeom>
              <a:solidFill>
                <a:srgbClr val="FFAEB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/>
              </a:p>
            </p:txBody>
          </p:sp>
          <p:grpSp>
            <p:nvGrpSpPr>
              <p:cNvPr id="73" name="Group 72">
                <a:extLst>
                  <a:ext uri="{FF2B5EF4-FFF2-40B4-BE49-F238E27FC236}">
                    <a16:creationId xmlns:a16="http://schemas.microsoft.com/office/drawing/2014/main" id="{86EE1C22-3B03-2E1A-6B0C-1A31126DB80A}"/>
                  </a:ext>
                </a:extLst>
              </p:cNvPr>
              <p:cNvGrpSpPr/>
              <p:nvPr/>
            </p:nvGrpSpPr>
            <p:grpSpPr>
              <a:xfrm>
                <a:off x="2434590" y="1868975"/>
                <a:ext cx="2433037" cy="461665"/>
                <a:chOff x="8934056" y="2442085"/>
                <a:chExt cx="2433037" cy="461665"/>
              </a:xfrm>
            </p:grpSpPr>
            <p:sp>
              <p:nvSpPr>
                <p:cNvPr id="74" name="TextBox 73">
                  <a:extLst>
                    <a:ext uri="{FF2B5EF4-FFF2-40B4-BE49-F238E27FC236}">
                      <a16:creationId xmlns:a16="http://schemas.microsoft.com/office/drawing/2014/main" id="{442D6582-F246-2B18-7B97-E22825828DD3}"/>
                    </a:ext>
                  </a:extLst>
                </p:cNvPr>
                <p:cNvSpPr txBox="1"/>
                <p:nvPr/>
              </p:nvSpPr>
              <p:spPr>
                <a:xfrm>
                  <a:off x="8934056" y="2442085"/>
                  <a:ext cx="1767728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r"/>
                  <a:r>
                    <a:rPr lang="en-US" sz="2400">
                      <a:solidFill>
                        <a:srgbClr val="A41D34"/>
                      </a:solidFill>
                    </a:rPr>
                    <a:t>setup time</a:t>
                  </a:r>
                  <a:endParaRPr lang="en-US" sz="2400" baseline="-25000">
                    <a:solidFill>
                      <a:srgbClr val="A41D34"/>
                    </a:solidFill>
                  </a:endParaRPr>
                </a:p>
              </p:txBody>
            </p:sp>
            <p:cxnSp>
              <p:nvCxnSpPr>
                <p:cNvPr id="75" name="Straight Arrow Connector 74">
                  <a:extLst>
                    <a:ext uri="{FF2B5EF4-FFF2-40B4-BE49-F238E27FC236}">
                      <a16:creationId xmlns:a16="http://schemas.microsoft.com/office/drawing/2014/main" id="{9C864C42-396E-C14C-BB26-EF1174024D16}"/>
                    </a:ext>
                  </a:extLst>
                </p:cNvPr>
                <p:cNvCxnSpPr>
                  <a:cxnSpLocks/>
                  <a:stCxn id="74" idx="3"/>
                </p:cNvCxnSpPr>
                <p:nvPr/>
              </p:nvCxnSpPr>
              <p:spPr>
                <a:xfrm>
                  <a:off x="10701784" y="2672918"/>
                  <a:ext cx="665309" cy="191528"/>
                </a:xfrm>
                <a:prstGeom prst="straightConnector1">
                  <a:avLst/>
                </a:prstGeom>
                <a:ln w="25400">
                  <a:solidFill>
                    <a:srgbClr val="A41D34"/>
                  </a:solidFill>
                  <a:tailEnd type="triangle" w="med" len="lg"/>
                </a:ln>
                <a:effectLst>
                  <a:glow rad="63500">
                    <a:schemeClr val="bg1">
                      <a:alpha val="80000"/>
                    </a:schemeClr>
                  </a:glow>
                </a:effectLst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cxnSp>
          <p:nvCxnSpPr>
            <p:cNvPr id="50" name="Straight Connector 49">
              <a:extLst>
                <a:ext uri="{FF2B5EF4-FFF2-40B4-BE49-F238E27FC236}">
                  <a16:creationId xmlns:a16="http://schemas.microsoft.com/office/drawing/2014/main" id="{0E49600F-CF26-4995-4625-3167CE97AE7A}"/>
                </a:ext>
              </a:extLst>
            </p:cNvPr>
            <p:cNvCxnSpPr>
              <a:cxnSpLocks/>
            </p:cNvCxnSpPr>
            <p:nvPr/>
          </p:nvCxnSpPr>
          <p:spPr>
            <a:xfrm>
              <a:off x="4995361" y="1876217"/>
              <a:ext cx="0" cy="3569152"/>
            </a:xfrm>
            <a:prstGeom prst="line">
              <a:avLst/>
            </a:prstGeom>
            <a:ln w="12700">
              <a:solidFill>
                <a:schemeClr val="tx1">
                  <a:lumMod val="50000"/>
                  <a:lumOff val="50000"/>
                </a:scheme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0" name="Group 89">
            <a:extLst>
              <a:ext uri="{FF2B5EF4-FFF2-40B4-BE49-F238E27FC236}">
                <a16:creationId xmlns:a16="http://schemas.microsoft.com/office/drawing/2014/main" id="{23648CCC-7571-F8DF-C46E-0D36B4DA1896}"/>
              </a:ext>
            </a:extLst>
          </p:cNvPr>
          <p:cNvGrpSpPr/>
          <p:nvPr/>
        </p:nvGrpSpPr>
        <p:grpSpPr>
          <a:xfrm>
            <a:off x="5795725" y="1876217"/>
            <a:ext cx="3668401" cy="3569152"/>
            <a:chOff x="5795725" y="1876217"/>
            <a:chExt cx="3668401" cy="3569152"/>
          </a:xfrm>
        </p:grpSpPr>
        <p:grpSp>
          <p:nvGrpSpPr>
            <p:cNvPr id="83" name="Group 82">
              <a:extLst>
                <a:ext uri="{FF2B5EF4-FFF2-40B4-BE49-F238E27FC236}">
                  <a16:creationId xmlns:a16="http://schemas.microsoft.com/office/drawing/2014/main" id="{1C0FFB66-C1C7-BC4B-98A8-67889650E213}"/>
                </a:ext>
              </a:extLst>
            </p:cNvPr>
            <p:cNvGrpSpPr/>
            <p:nvPr/>
          </p:nvGrpSpPr>
          <p:grpSpPr>
            <a:xfrm>
              <a:off x="5795725" y="2066789"/>
              <a:ext cx="3668401" cy="635016"/>
              <a:chOff x="5795725" y="2066789"/>
              <a:chExt cx="3668401" cy="635016"/>
            </a:xfrm>
          </p:grpSpPr>
          <p:sp>
            <p:nvSpPr>
              <p:cNvPr id="67" name="Rectangle 66">
                <a:extLst>
                  <a:ext uri="{FF2B5EF4-FFF2-40B4-BE49-F238E27FC236}">
                    <a16:creationId xmlns:a16="http://schemas.microsoft.com/office/drawing/2014/main" id="{E3860753-97A9-F759-31AC-2D84260B73DE}"/>
                  </a:ext>
                </a:extLst>
              </p:cNvPr>
              <p:cNvSpPr/>
              <p:nvPr/>
            </p:nvSpPr>
            <p:spPr>
              <a:xfrm>
                <a:off x="5795725" y="2066789"/>
                <a:ext cx="590403" cy="548729"/>
              </a:xfrm>
              <a:prstGeom prst="rect">
                <a:avLst/>
              </a:prstGeom>
              <a:solidFill>
                <a:srgbClr val="FFAEB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/>
              </a:p>
            </p:txBody>
          </p:sp>
          <p:grpSp>
            <p:nvGrpSpPr>
              <p:cNvPr id="72" name="Group 71">
                <a:extLst>
                  <a:ext uri="{FF2B5EF4-FFF2-40B4-BE49-F238E27FC236}">
                    <a16:creationId xmlns:a16="http://schemas.microsoft.com/office/drawing/2014/main" id="{E6FC287F-62A3-1DE7-8707-02928B35AF69}"/>
                  </a:ext>
                </a:extLst>
              </p:cNvPr>
              <p:cNvGrpSpPr/>
              <p:nvPr/>
            </p:nvGrpSpPr>
            <p:grpSpPr>
              <a:xfrm>
                <a:off x="6485768" y="2240140"/>
                <a:ext cx="2978358" cy="461665"/>
                <a:chOff x="6485768" y="2240140"/>
                <a:chExt cx="2978358" cy="461665"/>
              </a:xfrm>
            </p:grpSpPr>
            <p:sp>
              <p:nvSpPr>
                <p:cNvPr id="68" name="TextBox 67">
                  <a:extLst>
                    <a:ext uri="{FF2B5EF4-FFF2-40B4-BE49-F238E27FC236}">
                      <a16:creationId xmlns:a16="http://schemas.microsoft.com/office/drawing/2014/main" id="{33A8D9E8-F345-EEB4-667D-AFD9486EB4F5}"/>
                    </a:ext>
                  </a:extLst>
                </p:cNvPr>
                <p:cNvSpPr txBox="1"/>
                <p:nvPr/>
              </p:nvSpPr>
              <p:spPr>
                <a:xfrm>
                  <a:off x="7555334" y="2240140"/>
                  <a:ext cx="1908792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2400">
                      <a:solidFill>
                        <a:srgbClr val="A41D34"/>
                      </a:solidFill>
                    </a:rPr>
                    <a:t>hold time</a:t>
                  </a:r>
                  <a:endParaRPr lang="en-US" sz="2400" baseline="-25000">
                    <a:solidFill>
                      <a:srgbClr val="A41D34"/>
                    </a:solidFill>
                  </a:endParaRPr>
                </a:p>
              </p:txBody>
            </p:sp>
            <p:cxnSp>
              <p:nvCxnSpPr>
                <p:cNvPr id="69" name="Straight Arrow Connector 68">
                  <a:extLst>
                    <a:ext uri="{FF2B5EF4-FFF2-40B4-BE49-F238E27FC236}">
                      <a16:creationId xmlns:a16="http://schemas.microsoft.com/office/drawing/2014/main" id="{FD7C8AF9-336C-A24D-4755-DFC239734E53}"/>
                    </a:ext>
                  </a:extLst>
                </p:cNvPr>
                <p:cNvCxnSpPr>
                  <a:cxnSpLocks/>
                  <a:stCxn id="68" idx="1"/>
                </p:cNvCxnSpPr>
                <p:nvPr/>
              </p:nvCxnSpPr>
              <p:spPr>
                <a:xfrm flipH="1" flipV="1">
                  <a:off x="6485768" y="2397352"/>
                  <a:ext cx="1069566" cy="73621"/>
                </a:xfrm>
                <a:prstGeom prst="straightConnector1">
                  <a:avLst/>
                </a:prstGeom>
                <a:ln w="25400">
                  <a:solidFill>
                    <a:srgbClr val="A41D34"/>
                  </a:solidFill>
                  <a:tailEnd type="triangle" w="med" len="lg"/>
                </a:ln>
                <a:effectLst>
                  <a:glow rad="63500">
                    <a:schemeClr val="bg1">
                      <a:alpha val="80000"/>
                    </a:schemeClr>
                  </a:glow>
                </a:effectLst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cxnSp>
          <p:nvCxnSpPr>
            <p:cNvPr id="51" name="Straight Connector 50">
              <a:extLst>
                <a:ext uri="{FF2B5EF4-FFF2-40B4-BE49-F238E27FC236}">
                  <a16:creationId xmlns:a16="http://schemas.microsoft.com/office/drawing/2014/main" id="{1821140E-F98A-C05C-A471-FB4DF56F7107}"/>
                </a:ext>
              </a:extLst>
            </p:cNvPr>
            <p:cNvCxnSpPr>
              <a:cxnSpLocks/>
            </p:cNvCxnSpPr>
            <p:nvPr/>
          </p:nvCxnSpPr>
          <p:spPr>
            <a:xfrm>
              <a:off x="6383896" y="1876217"/>
              <a:ext cx="0" cy="3569152"/>
            </a:xfrm>
            <a:prstGeom prst="line">
              <a:avLst/>
            </a:prstGeom>
            <a:ln w="12700">
              <a:solidFill>
                <a:schemeClr val="tx1">
                  <a:lumMod val="50000"/>
                  <a:lumOff val="50000"/>
                </a:scheme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" name="Title 3">
            <a:extLst>
              <a:ext uri="{FF2B5EF4-FFF2-40B4-BE49-F238E27FC236}">
                <a16:creationId xmlns:a16="http://schemas.microsoft.com/office/drawing/2014/main" id="{7733B068-DD3F-8373-F0B1-83E9270F18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Flip-flop timing waveforms: setup and hold</a:t>
            </a:r>
          </a:p>
        </p:txBody>
      </p:sp>
      <p:grpSp>
        <p:nvGrpSpPr>
          <p:cNvPr id="35" name="Group 34">
            <a:extLst>
              <a:ext uri="{FF2B5EF4-FFF2-40B4-BE49-F238E27FC236}">
                <a16:creationId xmlns:a16="http://schemas.microsoft.com/office/drawing/2014/main" id="{A5B7F477-B423-05A1-57B3-DC5E95B670B0}"/>
              </a:ext>
            </a:extLst>
          </p:cNvPr>
          <p:cNvGrpSpPr/>
          <p:nvPr/>
        </p:nvGrpSpPr>
        <p:grpSpPr>
          <a:xfrm>
            <a:off x="544545" y="2056033"/>
            <a:ext cx="9514148" cy="548729"/>
            <a:chOff x="7074529" y="2093843"/>
            <a:chExt cx="4279271" cy="606288"/>
          </a:xfrm>
        </p:grpSpPr>
        <p:cxnSp>
          <p:nvCxnSpPr>
            <p:cNvPr id="6" name="Elbow Connector 5">
              <a:extLst>
                <a:ext uri="{FF2B5EF4-FFF2-40B4-BE49-F238E27FC236}">
                  <a16:creationId xmlns:a16="http://schemas.microsoft.com/office/drawing/2014/main" id="{0CD0507F-6862-BB1D-03FB-D3862F824348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517575" y="2093843"/>
              <a:ext cx="3836225" cy="606288"/>
            </a:xfrm>
            <a:prstGeom prst="bentConnector3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36DC511D-92A9-47A4-4773-22F668C2434C}"/>
                </a:ext>
              </a:extLst>
            </p:cNvPr>
            <p:cNvSpPr txBox="1"/>
            <p:nvPr/>
          </p:nvSpPr>
          <p:spPr>
            <a:xfrm>
              <a:off x="7074529" y="2104599"/>
              <a:ext cx="32240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3200" err="1"/>
                <a:t>clk</a:t>
              </a:r>
              <a:endParaRPr lang="en-US" sz="3200"/>
            </a:p>
          </p:txBody>
        </p:sp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id="{699C8121-4E84-103E-2E53-CB1997E6750E}"/>
              </a:ext>
            </a:extLst>
          </p:cNvPr>
          <p:cNvGrpSpPr/>
          <p:nvPr/>
        </p:nvGrpSpPr>
        <p:grpSpPr>
          <a:xfrm>
            <a:off x="789279" y="3019386"/>
            <a:ext cx="9289134" cy="571153"/>
            <a:chOff x="7175736" y="3129791"/>
            <a:chExt cx="4178064" cy="631064"/>
          </a:xfrm>
        </p:grpSpPr>
        <p:grpSp>
          <p:nvGrpSpPr>
            <p:cNvPr id="23" name="Group 22">
              <a:extLst>
                <a:ext uri="{FF2B5EF4-FFF2-40B4-BE49-F238E27FC236}">
                  <a16:creationId xmlns:a16="http://schemas.microsoft.com/office/drawing/2014/main" id="{DEAD7F69-9FFD-F1F4-725B-FE448D696226}"/>
                </a:ext>
              </a:extLst>
            </p:cNvPr>
            <p:cNvGrpSpPr/>
            <p:nvPr/>
          </p:nvGrpSpPr>
          <p:grpSpPr>
            <a:xfrm>
              <a:off x="7517575" y="3129791"/>
              <a:ext cx="3836225" cy="631064"/>
              <a:chOff x="3187427" y="2137893"/>
              <a:chExt cx="3836225" cy="631064"/>
            </a:xfrm>
          </p:grpSpPr>
          <p:cxnSp>
            <p:nvCxnSpPr>
              <p:cNvPr id="12" name="Elbow Connector 11">
                <a:extLst>
                  <a:ext uri="{FF2B5EF4-FFF2-40B4-BE49-F238E27FC236}">
                    <a16:creationId xmlns:a16="http://schemas.microsoft.com/office/drawing/2014/main" id="{30496D00-DC59-E864-C20C-403CD55F4933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3187427" y="2137893"/>
                <a:ext cx="1609860" cy="631064"/>
              </a:xfrm>
              <a:prstGeom prst="bentConnector3">
                <a:avLst>
                  <a:gd name="adj1" fmla="val 90362"/>
                </a:avLst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Elbow Connector 12">
                <a:extLst>
                  <a:ext uri="{FF2B5EF4-FFF2-40B4-BE49-F238E27FC236}">
                    <a16:creationId xmlns:a16="http://schemas.microsoft.com/office/drawing/2014/main" id="{5516E83B-93A3-D3BF-2A7D-5A9C9FC97377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797287" y="2137893"/>
                <a:ext cx="2226365" cy="631064"/>
              </a:xfrm>
              <a:prstGeom prst="bentConnector3">
                <a:avLst>
                  <a:gd name="adj1" fmla="val 56548"/>
                </a:avLst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7BF2733D-3FC1-0245-A597-1F2DB7D469B8}"/>
                </a:ext>
              </a:extLst>
            </p:cNvPr>
            <p:cNvSpPr txBox="1"/>
            <p:nvPr/>
          </p:nvSpPr>
          <p:spPr>
            <a:xfrm>
              <a:off x="7175736" y="3152935"/>
              <a:ext cx="221199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3200"/>
                <a:t>D</a:t>
              </a:r>
            </a:p>
          </p:txBody>
        </p:sp>
      </p:grpSp>
      <p:grpSp>
        <p:nvGrpSpPr>
          <p:cNvPr id="54" name="Group 53">
            <a:extLst>
              <a:ext uri="{FF2B5EF4-FFF2-40B4-BE49-F238E27FC236}">
                <a16:creationId xmlns:a16="http://schemas.microsoft.com/office/drawing/2014/main" id="{EFDC97D8-5766-6EE8-2B10-1C325F5755BC}"/>
              </a:ext>
            </a:extLst>
          </p:cNvPr>
          <p:cNvGrpSpPr/>
          <p:nvPr/>
        </p:nvGrpSpPr>
        <p:grpSpPr>
          <a:xfrm>
            <a:off x="789279" y="3882073"/>
            <a:ext cx="9289134" cy="571154"/>
            <a:chOff x="7175736" y="3129791"/>
            <a:chExt cx="4178064" cy="631065"/>
          </a:xfrm>
        </p:grpSpPr>
        <p:grpSp>
          <p:nvGrpSpPr>
            <p:cNvPr id="55" name="Group 54">
              <a:extLst>
                <a:ext uri="{FF2B5EF4-FFF2-40B4-BE49-F238E27FC236}">
                  <a16:creationId xmlns:a16="http://schemas.microsoft.com/office/drawing/2014/main" id="{57CDB62E-B1B3-A88D-2C96-95018FD5C881}"/>
                </a:ext>
              </a:extLst>
            </p:cNvPr>
            <p:cNvGrpSpPr/>
            <p:nvPr/>
          </p:nvGrpSpPr>
          <p:grpSpPr>
            <a:xfrm>
              <a:off x="7517575" y="3129791"/>
              <a:ext cx="3836225" cy="631065"/>
              <a:chOff x="3187427" y="2137893"/>
              <a:chExt cx="3836225" cy="631065"/>
            </a:xfrm>
          </p:grpSpPr>
          <p:cxnSp>
            <p:nvCxnSpPr>
              <p:cNvPr id="57" name="Elbow Connector 56">
                <a:extLst>
                  <a:ext uri="{FF2B5EF4-FFF2-40B4-BE49-F238E27FC236}">
                    <a16:creationId xmlns:a16="http://schemas.microsoft.com/office/drawing/2014/main" id="{CBB55988-4DB2-3CC4-39A7-85308FF9B5D5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3187427" y="2137894"/>
                <a:ext cx="1609860" cy="631064"/>
              </a:xfrm>
              <a:prstGeom prst="bentConnector3">
                <a:avLst>
                  <a:gd name="adj1" fmla="val 99618"/>
                </a:avLst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8" name="Elbow Connector 57">
                <a:extLst>
                  <a:ext uri="{FF2B5EF4-FFF2-40B4-BE49-F238E27FC236}">
                    <a16:creationId xmlns:a16="http://schemas.microsoft.com/office/drawing/2014/main" id="{25C8351D-ABB3-A0E8-52C4-F9DD6FB0F190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797287" y="2137893"/>
                <a:ext cx="2226365" cy="631064"/>
              </a:xfrm>
              <a:prstGeom prst="bentConnector3">
                <a:avLst>
                  <a:gd name="adj1" fmla="val 29827"/>
                </a:avLst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56" name="TextBox 55">
              <a:extLst>
                <a:ext uri="{FF2B5EF4-FFF2-40B4-BE49-F238E27FC236}">
                  <a16:creationId xmlns:a16="http://schemas.microsoft.com/office/drawing/2014/main" id="{B4D05BEF-E310-5F26-4A44-A245A0013306}"/>
                </a:ext>
              </a:extLst>
            </p:cNvPr>
            <p:cNvSpPr txBox="1"/>
            <p:nvPr/>
          </p:nvSpPr>
          <p:spPr>
            <a:xfrm>
              <a:off x="7175736" y="3152935"/>
              <a:ext cx="221199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3200"/>
                <a:t>D</a:t>
              </a:r>
            </a:p>
          </p:txBody>
        </p:sp>
      </p:grpSp>
      <p:grpSp>
        <p:nvGrpSpPr>
          <p:cNvPr id="106" name="Group 105">
            <a:extLst>
              <a:ext uri="{FF2B5EF4-FFF2-40B4-BE49-F238E27FC236}">
                <a16:creationId xmlns:a16="http://schemas.microsoft.com/office/drawing/2014/main" id="{57136B37-EA80-9DDD-C767-BCBECF8AAF4C}"/>
              </a:ext>
            </a:extLst>
          </p:cNvPr>
          <p:cNvGrpSpPr/>
          <p:nvPr/>
        </p:nvGrpSpPr>
        <p:grpSpPr>
          <a:xfrm>
            <a:off x="789279" y="5778797"/>
            <a:ext cx="11082457" cy="707886"/>
            <a:chOff x="789279" y="5784989"/>
            <a:chExt cx="11082457" cy="707886"/>
          </a:xfrm>
        </p:grpSpPr>
        <p:sp>
          <p:nvSpPr>
            <p:cNvPr id="105" name="Rectangle 104">
              <a:extLst>
                <a:ext uri="{FF2B5EF4-FFF2-40B4-BE49-F238E27FC236}">
                  <a16:creationId xmlns:a16="http://schemas.microsoft.com/office/drawing/2014/main" id="{0766067F-E6F6-14C0-3A2E-839A61EFF09C}"/>
                </a:ext>
              </a:extLst>
            </p:cNvPr>
            <p:cNvSpPr/>
            <p:nvPr/>
          </p:nvSpPr>
          <p:spPr>
            <a:xfrm>
              <a:off x="8104477" y="5841166"/>
              <a:ext cx="3663454" cy="595531"/>
            </a:xfrm>
            <a:prstGeom prst="rect">
              <a:avLst/>
            </a:prstGeom>
            <a:solidFill>
              <a:srgbClr val="FFAEB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TextBox 64">
              <a:extLst>
                <a:ext uri="{FF2B5EF4-FFF2-40B4-BE49-F238E27FC236}">
                  <a16:creationId xmlns:a16="http://schemas.microsoft.com/office/drawing/2014/main" id="{079CF168-E52E-BD79-BE9C-A2708F055B17}"/>
                </a:ext>
              </a:extLst>
            </p:cNvPr>
            <p:cNvSpPr txBox="1"/>
            <p:nvPr/>
          </p:nvSpPr>
          <p:spPr>
            <a:xfrm>
              <a:off x="789279" y="5784989"/>
              <a:ext cx="11082457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4000" b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TL;DR:</a:t>
              </a:r>
              <a:r>
                <a:rPr lang="en-US" sz="4000" b="1"/>
                <a:t> </a:t>
              </a:r>
              <a:r>
                <a:rPr lang="en-US" sz="4000" b="1">
                  <a:solidFill>
                    <a:srgbClr val="A41D34"/>
                  </a:solidFill>
                </a:rPr>
                <a:t>D input can’t change in the </a:t>
              </a:r>
              <a:r>
                <a:rPr lang="en-US" sz="4000" b="1"/>
                <a:t>forbidden zone™</a:t>
              </a:r>
            </a:p>
          </p:txBody>
        </p:sp>
      </p:grpSp>
      <p:grpSp>
        <p:nvGrpSpPr>
          <p:cNvPr id="109" name="Group 108">
            <a:extLst>
              <a:ext uri="{FF2B5EF4-FFF2-40B4-BE49-F238E27FC236}">
                <a16:creationId xmlns:a16="http://schemas.microsoft.com/office/drawing/2014/main" id="{53C65B2D-E39D-5CA3-8F07-6ADB9E575640}"/>
              </a:ext>
            </a:extLst>
          </p:cNvPr>
          <p:cNvGrpSpPr/>
          <p:nvPr/>
        </p:nvGrpSpPr>
        <p:grpSpPr>
          <a:xfrm>
            <a:off x="1698184" y="2777440"/>
            <a:ext cx="3048676" cy="830997"/>
            <a:chOff x="1698184" y="3021676"/>
            <a:chExt cx="3048676" cy="830997"/>
          </a:xfrm>
        </p:grpSpPr>
        <p:sp>
          <p:nvSpPr>
            <p:cNvPr id="91" name="TextBox 90">
              <a:extLst>
                <a:ext uri="{FF2B5EF4-FFF2-40B4-BE49-F238E27FC236}">
                  <a16:creationId xmlns:a16="http://schemas.microsoft.com/office/drawing/2014/main" id="{43E9F32E-C04F-6927-C622-1E6D2763FD2D}"/>
                </a:ext>
              </a:extLst>
            </p:cNvPr>
            <p:cNvSpPr txBox="1"/>
            <p:nvPr/>
          </p:nvSpPr>
          <p:spPr>
            <a:xfrm>
              <a:off x="1698184" y="3021676"/>
              <a:ext cx="220646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2400">
                  <a:solidFill>
                    <a:srgbClr val="A41D34"/>
                  </a:solidFill>
                </a:rPr>
                <a:t>input arrives before </a:t>
              </a:r>
              <a:r>
                <a:rPr lang="en-US" sz="2400" err="1">
                  <a:solidFill>
                    <a:srgbClr val="A41D34"/>
                  </a:solidFill>
                </a:rPr>
                <a:t>clk</a:t>
              </a:r>
              <a:r>
                <a:rPr lang="en-US" sz="2400">
                  <a:solidFill>
                    <a:srgbClr val="A41D34"/>
                  </a:solidFill>
                </a:rPr>
                <a:t> – </a:t>
              </a:r>
              <a:r>
                <a:rPr lang="en-US" sz="2400" err="1">
                  <a:solidFill>
                    <a:srgbClr val="A41D34"/>
                  </a:solidFill>
                </a:rPr>
                <a:t>t</a:t>
              </a:r>
              <a:r>
                <a:rPr lang="en-US" sz="2400" baseline="-25000" err="1">
                  <a:solidFill>
                    <a:srgbClr val="A41D34"/>
                  </a:solidFill>
                </a:rPr>
                <a:t>S</a:t>
              </a:r>
              <a:endParaRPr lang="en-US" sz="2400" baseline="-25000">
                <a:solidFill>
                  <a:srgbClr val="A41D34"/>
                </a:solidFill>
              </a:endParaRPr>
            </a:p>
          </p:txBody>
        </p:sp>
        <p:cxnSp>
          <p:nvCxnSpPr>
            <p:cNvPr id="92" name="Straight Arrow Connector 91">
              <a:extLst>
                <a:ext uri="{FF2B5EF4-FFF2-40B4-BE49-F238E27FC236}">
                  <a16:creationId xmlns:a16="http://schemas.microsoft.com/office/drawing/2014/main" id="{B52A2991-7EDB-9C28-6D62-445821943017}"/>
                </a:ext>
              </a:extLst>
            </p:cNvPr>
            <p:cNvCxnSpPr>
              <a:cxnSpLocks/>
              <a:stCxn id="91" idx="3"/>
            </p:cNvCxnSpPr>
            <p:nvPr/>
          </p:nvCxnSpPr>
          <p:spPr>
            <a:xfrm>
              <a:off x="3904650" y="3437175"/>
              <a:ext cx="842210" cy="120779"/>
            </a:xfrm>
            <a:prstGeom prst="straightConnector1">
              <a:avLst/>
            </a:prstGeom>
            <a:ln w="25400">
              <a:solidFill>
                <a:srgbClr val="A41D34"/>
              </a:solidFill>
              <a:tailEnd type="triangle" w="med" len="lg"/>
            </a:ln>
            <a:effectLst>
              <a:glow rad="63500">
                <a:schemeClr val="bg1">
                  <a:alpha val="80000"/>
                </a:scheme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8" name="Group 107">
            <a:extLst>
              <a:ext uri="{FF2B5EF4-FFF2-40B4-BE49-F238E27FC236}">
                <a16:creationId xmlns:a16="http://schemas.microsoft.com/office/drawing/2014/main" id="{6A9AF207-C998-0273-994E-F2C5023CDA0D}"/>
              </a:ext>
            </a:extLst>
          </p:cNvPr>
          <p:cNvGrpSpPr/>
          <p:nvPr/>
        </p:nvGrpSpPr>
        <p:grpSpPr>
          <a:xfrm>
            <a:off x="7975600" y="2776342"/>
            <a:ext cx="3089639" cy="830997"/>
            <a:chOff x="7995815" y="2792494"/>
            <a:chExt cx="3089639" cy="830997"/>
          </a:xfrm>
        </p:grpSpPr>
        <p:sp>
          <p:nvSpPr>
            <p:cNvPr id="98" name="TextBox 97">
              <a:extLst>
                <a:ext uri="{FF2B5EF4-FFF2-40B4-BE49-F238E27FC236}">
                  <a16:creationId xmlns:a16="http://schemas.microsoft.com/office/drawing/2014/main" id="{6C38311E-6679-5D5D-EAF5-4823A4784142}"/>
                </a:ext>
              </a:extLst>
            </p:cNvPr>
            <p:cNvSpPr txBox="1"/>
            <p:nvPr/>
          </p:nvSpPr>
          <p:spPr>
            <a:xfrm>
              <a:off x="8745847" y="2792494"/>
              <a:ext cx="2339607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>
                  <a:solidFill>
                    <a:srgbClr val="A41D34"/>
                  </a:solidFill>
                </a:rPr>
                <a:t>input changes before </a:t>
              </a:r>
              <a:r>
                <a:rPr lang="en-US" sz="2400" err="1">
                  <a:solidFill>
                    <a:srgbClr val="A41D34"/>
                  </a:solidFill>
                </a:rPr>
                <a:t>clk</a:t>
              </a:r>
              <a:r>
                <a:rPr lang="en-US" sz="2400">
                  <a:solidFill>
                    <a:srgbClr val="A41D34"/>
                  </a:solidFill>
                </a:rPr>
                <a:t> + </a:t>
              </a:r>
              <a:r>
                <a:rPr lang="en-US" sz="2400" err="1">
                  <a:solidFill>
                    <a:srgbClr val="A41D34"/>
                  </a:solidFill>
                </a:rPr>
                <a:t>t</a:t>
              </a:r>
              <a:r>
                <a:rPr lang="en-US" sz="2400" baseline="-25000" err="1">
                  <a:solidFill>
                    <a:srgbClr val="A41D34"/>
                  </a:solidFill>
                </a:rPr>
                <a:t>H</a:t>
              </a:r>
              <a:endParaRPr lang="en-US" sz="2400" baseline="-25000">
                <a:solidFill>
                  <a:srgbClr val="A41D34"/>
                </a:solidFill>
              </a:endParaRPr>
            </a:p>
          </p:txBody>
        </p:sp>
        <p:cxnSp>
          <p:nvCxnSpPr>
            <p:cNvPr id="99" name="Straight Arrow Connector 98">
              <a:extLst>
                <a:ext uri="{FF2B5EF4-FFF2-40B4-BE49-F238E27FC236}">
                  <a16:creationId xmlns:a16="http://schemas.microsoft.com/office/drawing/2014/main" id="{794A3B5B-EB9E-58B6-5B23-6E4BCFC682EE}"/>
                </a:ext>
              </a:extLst>
            </p:cNvPr>
            <p:cNvCxnSpPr>
              <a:cxnSpLocks/>
              <a:stCxn id="98" idx="1"/>
            </p:cNvCxnSpPr>
            <p:nvPr/>
          </p:nvCxnSpPr>
          <p:spPr>
            <a:xfrm flipH="1">
              <a:off x="7995815" y="3207993"/>
              <a:ext cx="750032" cy="145509"/>
            </a:xfrm>
            <a:prstGeom prst="straightConnector1">
              <a:avLst/>
            </a:prstGeom>
            <a:ln w="25400">
              <a:solidFill>
                <a:srgbClr val="A41D34"/>
              </a:solidFill>
              <a:tailEnd type="triangle" w="med" len="lg"/>
            </a:ln>
            <a:effectLst>
              <a:glow rad="63500">
                <a:schemeClr val="bg1">
                  <a:alpha val="80000"/>
                </a:scheme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1" name="Group 110">
            <a:extLst>
              <a:ext uri="{FF2B5EF4-FFF2-40B4-BE49-F238E27FC236}">
                <a16:creationId xmlns:a16="http://schemas.microsoft.com/office/drawing/2014/main" id="{E609E40F-2105-CCA1-9F56-BB224F050F17}"/>
              </a:ext>
            </a:extLst>
          </p:cNvPr>
          <p:cNvGrpSpPr/>
          <p:nvPr/>
        </p:nvGrpSpPr>
        <p:grpSpPr>
          <a:xfrm>
            <a:off x="1264674" y="3679370"/>
            <a:ext cx="3829153" cy="830997"/>
            <a:chOff x="868858" y="2842137"/>
            <a:chExt cx="3829153" cy="830997"/>
          </a:xfrm>
        </p:grpSpPr>
        <p:sp>
          <p:nvSpPr>
            <p:cNvPr id="112" name="TextBox 111">
              <a:extLst>
                <a:ext uri="{FF2B5EF4-FFF2-40B4-BE49-F238E27FC236}">
                  <a16:creationId xmlns:a16="http://schemas.microsoft.com/office/drawing/2014/main" id="{A80F74DB-E565-20C5-52E1-DDC2E28240B7}"/>
                </a:ext>
              </a:extLst>
            </p:cNvPr>
            <p:cNvSpPr txBox="1"/>
            <p:nvPr/>
          </p:nvSpPr>
          <p:spPr>
            <a:xfrm>
              <a:off x="868858" y="2842137"/>
              <a:ext cx="3353758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2400">
                  <a:solidFill>
                    <a:srgbClr val="A41D34"/>
                  </a:solidFill>
                </a:rPr>
                <a:t>input arrives </a:t>
              </a:r>
              <a:r>
                <a:rPr lang="en-US" sz="2400" i="1">
                  <a:solidFill>
                    <a:srgbClr val="A41D34"/>
                  </a:solidFill>
                </a:rPr>
                <a:t>too late</a:t>
              </a:r>
              <a:endParaRPr lang="en-US" sz="2400" b="1" i="1">
                <a:solidFill>
                  <a:srgbClr val="A41D34"/>
                </a:solidFill>
              </a:endParaRPr>
            </a:p>
            <a:p>
              <a:pPr algn="r"/>
              <a:r>
                <a:rPr lang="en-US" sz="2400" b="1">
                  <a:solidFill>
                    <a:srgbClr val="A41D34"/>
                  </a:solidFill>
                </a:rPr>
                <a:t>setup time violation</a:t>
              </a:r>
            </a:p>
          </p:txBody>
        </p:sp>
        <p:cxnSp>
          <p:nvCxnSpPr>
            <p:cNvPr id="113" name="Straight Arrow Connector 112">
              <a:extLst>
                <a:ext uri="{FF2B5EF4-FFF2-40B4-BE49-F238E27FC236}">
                  <a16:creationId xmlns:a16="http://schemas.microsoft.com/office/drawing/2014/main" id="{7843ED5A-AE36-D529-CA48-E9B0D1D7FDD7}"/>
                </a:ext>
              </a:extLst>
            </p:cNvPr>
            <p:cNvCxnSpPr>
              <a:cxnSpLocks/>
            </p:cNvCxnSpPr>
            <p:nvPr/>
          </p:nvCxnSpPr>
          <p:spPr>
            <a:xfrm>
              <a:off x="4164671" y="3212436"/>
              <a:ext cx="533340" cy="112267"/>
            </a:xfrm>
            <a:prstGeom prst="straightConnector1">
              <a:avLst/>
            </a:prstGeom>
            <a:ln w="25400">
              <a:solidFill>
                <a:srgbClr val="A41D34"/>
              </a:solidFill>
              <a:tailEnd type="triangle" w="med" len="lg"/>
            </a:ln>
            <a:effectLst>
              <a:glow rad="63500">
                <a:schemeClr val="bg1">
                  <a:alpha val="80000"/>
                </a:scheme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26" name="Picture 125">
            <a:extLst>
              <a:ext uri="{FF2B5EF4-FFF2-40B4-BE49-F238E27FC236}">
                <a16:creationId xmlns:a16="http://schemas.microsoft.com/office/drawing/2014/main" id="{18B84DB6-D70B-A75A-0DC4-E5E00D8258CB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1065239" y="2839796"/>
            <a:ext cx="774700" cy="762000"/>
          </a:xfrm>
          <a:prstGeom prst="rect">
            <a:avLst/>
          </a:prstGeom>
        </p:spPr>
      </p:pic>
      <p:pic>
        <p:nvPicPr>
          <p:cNvPr id="127" name="Picture 126">
            <a:extLst>
              <a:ext uri="{FF2B5EF4-FFF2-40B4-BE49-F238E27FC236}">
                <a16:creationId xmlns:a16="http://schemas.microsoft.com/office/drawing/2014/main" id="{FCF4818A-FC47-0709-379B-47C374583B12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1135652" y="3716626"/>
            <a:ext cx="723900" cy="736600"/>
          </a:xfrm>
          <a:prstGeom prst="rect">
            <a:avLst/>
          </a:prstGeom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id="{077741DF-3ABD-B171-794B-A045CFAE9570}"/>
              </a:ext>
            </a:extLst>
          </p:cNvPr>
          <p:cNvGrpSpPr/>
          <p:nvPr/>
        </p:nvGrpSpPr>
        <p:grpSpPr>
          <a:xfrm>
            <a:off x="789279" y="4744761"/>
            <a:ext cx="9289134" cy="571153"/>
            <a:chOff x="7175736" y="3129791"/>
            <a:chExt cx="4178064" cy="631064"/>
          </a:xfrm>
        </p:grpSpPr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id="{63F88BED-A780-622B-9276-6C5FEFEA4495}"/>
                </a:ext>
              </a:extLst>
            </p:cNvPr>
            <p:cNvGrpSpPr/>
            <p:nvPr/>
          </p:nvGrpSpPr>
          <p:grpSpPr>
            <a:xfrm>
              <a:off x="7517575" y="3129791"/>
              <a:ext cx="3836225" cy="631064"/>
              <a:chOff x="3187427" y="2137893"/>
              <a:chExt cx="3836225" cy="631064"/>
            </a:xfrm>
          </p:grpSpPr>
          <p:cxnSp>
            <p:nvCxnSpPr>
              <p:cNvPr id="7" name="Elbow Connector 6">
                <a:extLst>
                  <a:ext uri="{FF2B5EF4-FFF2-40B4-BE49-F238E27FC236}">
                    <a16:creationId xmlns:a16="http://schemas.microsoft.com/office/drawing/2014/main" id="{A1E76360-A1B6-C88A-B367-8DC6339AB452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3187427" y="2137893"/>
                <a:ext cx="1609860" cy="631064"/>
              </a:xfrm>
              <a:prstGeom prst="bentConnector3">
                <a:avLst>
                  <a:gd name="adj1" fmla="val 88973"/>
                </a:avLst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" name="Elbow Connector 7">
                <a:extLst>
                  <a:ext uri="{FF2B5EF4-FFF2-40B4-BE49-F238E27FC236}">
                    <a16:creationId xmlns:a16="http://schemas.microsoft.com/office/drawing/2014/main" id="{EBEF6E3B-B98D-8EBA-D9AD-785F846806DC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797287" y="2137893"/>
                <a:ext cx="2226365" cy="631064"/>
              </a:xfrm>
              <a:prstGeom prst="bentConnector3">
                <a:avLst>
                  <a:gd name="adj1" fmla="val 22011"/>
                </a:avLst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6DA61B15-A554-4C48-DA11-5C2EF342E02E}"/>
                </a:ext>
              </a:extLst>
            </p:cNvPr>
            <p:cNvSpPr txBox="1"/>
            <p:nvPr/>
          </p:nvSpPr>
          <p:spPr>
            <a:xfrm>
              <a:off x="7175736" y="3152935"/>
              <a:ext cx="221199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3200"/>
                <a:t>D</a:t>
              </a:r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C866AB88-8194-90B4-F520-E9B9EE7AB7E9}"/>
              </a:ext>
            </a:extLst>
          </p:cNvPr>
          <p:cNvGrpSpPr/>
          <p:nvPr/>
        </p:nvGrpSpPr>
        <p:grpSpPr>
          <a:xfrm>
            <a:off x="6298166" y="4533646"/>
            <a:ext cx="4376336" cy="830997"/>
            <a:chOff x="8075318" y="2792494"/>
            <a:chExt cx="4376336" cy="830997"/>
          </a:xfrm>
        </p:grpSpPr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2F5663FD-3B8F-DDEE-57A5-6D6228C6F2B6}"/>
                </a:ext>
              </a:extLst>
            </p:cNvPr>
            <p:cNvSpPr txBox="1"/>
            <p:nvPr/>
          </p:nvSpPr>
          <p:spPr>
            <a:xfrm>
              <a:off x="8745847" y="2792494"/>
              <a:ext cx="3705807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>
                  <a:solidFill>
                    <a:srgbClr val="A41D34"/>
                  </a:solidFill>
                </a:rPr>
                <a:t>signal changes </a:t>
              </a:r>
              <a:r>
                <a:rPr lang="en-US" sz="2400" i="1">
                  <a:solidFill>
                    <a:srgbClr val="A41D34"/>
                  </a:solidFill>
                </a:rPr>
                <a:t>too early</a:t>
              </a:r>
              <a:br>
                <a:rPr lang="en-US" sz="2400">
                  <a:solidFill>
                    <a:srgbClr val="A41D34"/>
                  </a:solidFill>
                </a:rPr>
              </a:br>
              <a:r>
                <a:rPr lang="en-US" sz="2400" b="1">
                  <a:solidFill>
                    <a:srgbClr val="A41D34"/>
                  </a:solidFill>
                </a:rPr>
                <a:t>hold time violation</a:t>
              </a:r>
              <a:endParaRPr lang="en-US" sz="2400" baseline="-25000">
                <a:solidFill>
                  <a:srgbClr val="A41D34"/>
                </a:solidFill>
              </a:endParaRPr>
            </a:p>
          </p:txBody>
        </p:sp>
        <p:cxnSp>
          <p:nvCxnSpPr>
            <p:cNvPr id="11" name="Straight Arrow Connector 10">
              <a:extLst>
                <a:ext uri="{FF2B5EF4-FFF2-40B4-BE49-F238E27FC236}">
                  <a16:creationId xmlns:a16="http://schemas.microsoft.com/office/drawing/2014/main" id="{F5B2E45F-3D4E-AD8D-643F-06F637546ECE}"/>
                </a:ext>
              </a:extLst>
            </p:cNvPr>
            <p:cNvCxnSpPr>
              <a:cxnSpLocks/>
              <a:stCxn id="10" idx="1"/>
            </p:cNvCxnSpPr>
            <p:nvPr/>
          </p:nvCxnSpPr>
          <p:spPr>
            <a:xfrm flipH="1">
              <a:off x="8075318" y="3207993"/>
              <a:ext cx="670529" cy="196290"/>
            </a:xfrm>
            <a:prstGeom prst="straightConnector1">
              <a:avLst/>
            </a:prstGeom>
            <a:ln w="25400">
              <a:solidFill>
                <a:srgbClr val="A41D34"/>
              </a:solidFill>
              <a:tailEnd type="triangle" w="med" len="lg"/>
            </a:ln>
            <a:effectLst>
              <a:glow rad="63500">
                <a:schemeClr val="bg1">
                  <a:alpha val="80000"/>
                </a:scheme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4" name="Picture 13">
            <a:extLst>
              <a:ext uri="{FF2B5EF4-FFF2-40B4-BE49-F238E27FC236}">
                <a16:creationId xmlns:a16="http://schemas.microsoft.com/office/drawing/2014/main" id="{6935A8A3-AAA3-E9DE-B99F-A1AD02CBEC33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1147836" y="4588348"/>
            <a:ext cx="723900" cy="736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85721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8" name="Straight Connector 47">
            <a:extLst>
              <a:ext uri="{FF2B5EF4-FFF2-40B4-BE49-F238E27FC236}">
                <a16:creationId xmlns:a16="http://schemas.microsoft.com/office/drawing/2014/main" id="{6FFC516E-C7C5-C64C-B26B-4F1B1B3C5BEF}"/>
              </a:ext>
            </a:extLst>
          </p:cNvPr>
          <p:cNvCxnSpPr>
            <a:cxnSpLocks/>
          </p:cNvCxnSpPr>
          <p:nvPr/>
        </p:nvCxnSpPr>
        <p:spPr>
          <a:xfrm>
            <a:off x="5794148" y="1876217"/>
            <a:ext cx="0" cy="3309316"/>
          </a:xfrm>
          <a:prstGeom prst="line">
            <a:avLst/>
          </a:prstGeom>
          <a:ln w="12700">
            <a:solidFill>
              <a:schemeClr val="tx1">
                <a:lumMod val="50000"/>
                <a:lumOff val="50000"/>
              </a:schemeClr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0" name="Group 89">
            <a:extLst>
              <a:ext uri="{FF2B5EF4-FFF2-40B4-BE49-F238E27FC236}">
                <a16:creationId xmlns:a16="http://schemas.microsoft.com/office/drawing/2014/main" id="{23648CCC-7571-F8DF-C46E-0D36B4DA1896}"/>
              </a:ext>
            </a:extLst>
          </p:cNvPr>
          <p:cNvGrpSpPr/>
          <p:nvPr/>
        </p:nvGrpSpPr>
        <p:grpSpPr>
          <a:xfrm>
            <a:off x="5800306" y="1876217"/>
            <a:ext cx="5847143" cy="3309316"/>
            <a:chOff x="5316563" y="1876217"/>
            <a:chExt cx="5847143" cy="3309316"/>
          </a:xfrm>
        </p:grpSpPr>
        <p:grpSp>
          <p:nvGrpSpPr>
            <p:cNvPr id="83" name="Group 82">
              <a:extLst>
                <a:ext uri="{FF2B5EF4-FFF2-40B4-BE49-F238E27FC236}">
                  <a16:creationId xmlns:a16="http://schemas.microsoft.com/office/drawing/2014/main" id="{1C0FFB66-C1C7-BC4B-98A8-67889650E213}"/>
                </a:ext>
              </a:extLst>
            </p:cNvPr>
            <p:cNvGrpSpPr/>
            <p:nvPr/>
          </p:nvGrpSpPr>
          <p:grpSpPr>
            <a:xfrm>
              <a:off x="5316563" y="2066789"/>
              <a:ext cx="5847143" cy="635016"/>
              <a:chOff x="5316563" y="2066789"/>
              <a:chExt cx="5847143" cy="635016"/>
            </a:xfrm>
          </p:grpSpPr>
          <p:sp>
            <p:nvSpPr>
              <p:cNvPr id="67" name="Rectangle 66">
                <a:extLst>
                  <a:ext uri="{FF2B5EF4-FFF2-40B4-BE49-F238E27FC236}">
                    <a16:creationId xmlns:a16="http://schemas.microsoft.com/office/drawing/2014/main" id="{E3860753-97A9-F759-31AC-2D84260B73DE}"/>
                  </a:ext>
                </a:extLst>
              </p:cNvPr>
              <p:cNvSpPr/>
              <p:nvPr/>
            </p:nvSpPr>
            <p:spPr>
              <a:xfrm>
                <a:off x="5316563" y="2066789"/>
                <a:ext cx="1058374" cy="595531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/>
              </a:p>
            </p:txBody>
          </p:sp>
          <p:grpSp>
            <p:nvGrpSpPr>
              <p:cNvPr id="72" name="Group 71">
                <a:extLst>
                  <a:ext uri="{FF2B5EF4-FFF2-40B4-BE49-F238E27FC236}">
                    <a16:creationId xmlns:a16="http://schemas.microsoft.com/office/drawing/2014/main" id="{E6FC287F-62A3-1DE7-8707-02928B35AF69}"/>
                  </a:ext>
                </a:extLst>
              </p:cNvPr>
              <p:cNvGrpSpPr/>
              <p:nvPr/>
            </p:nvGrpSpPr>
            <p:grpSpPr>
              <a:xfrm>
                <a:off x="6485768" y="2240140"/>
                <a:ext cx="4677938" cy="461665"/>
                <a:chOff x="6485768" y="2240140"/>
                <a:chExt cx="4677938" cy="461665"/>
              </a:xfrm>
            </p:grpSpPr>
            <p:sp>
              <p:nvSpPr>
                <p:cNvPr id="68" name="TextBox 67">
                  <a:extLst>
                    <a:ext uri="{FF2B5EF4-FFF2-40B4-BE49-F238E27FC236}">
                      <a16:creationId xmlns:a16="http://schemas.microsoft.com/office/drawing/2014/main" id="{33A8D9E8-F345-EEB4-667D-AFD9486EB4F5}"/>
                    </a:ext>
                  </a:extLst>
                </p:cNvPr>
                <p:cNvSpPr txBox="1"/>
                <p:nvPr/>
              </p:nvSpPr>
              <p:spPr>
                <a:xfrm>
                  <a:off x="7555333" y="2240140"/>
                  <a:ext cx="3608373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2400" err="1">
                      <a:solidFill>
                        <a:srgbClr val="A41D34"/>
                      </a:solidFill>
                    </a:rPr>
                    <a:t>clk</a:t>
                  </a:r>
                  <a:r>
                    <a:rPr lang="en-US" sz="2400">
                      <a:solidFill>
                        <a:srgbClr val="A41D34"/>
                      </a:solidFill>
                    </a:rPr>
                    <a:t>-to-Q propagation time</a:t>
                  </a:r>
                  <a:endParaRPr lang="en-US" sz="2400" baseline="-25000">
                    <a:solidFill>
                      <a:srgbClr val="A41D34"/>
                    </a:solidFill>
                  </a:endParaRPr>
                </a:p>
              </p:txBody>
            </p:sp>
            <p:cxnSp>
              <p:nvCxnSpPr>
                <p:cNvPr id="69" name="Straight Arrow Connector 68">
                  <a:extLst>
                    <a:ext uri="{FF2B5EF4-FFF2-40B4-BE49-F238E27FC236}">
                      <a16:creationId xmlns:a16="http://schemas.microsoft.com/office/drawing/2014/main" id="{FD7C8AF9-336C-A24D-4755-DFC239734E53}"/>
                    </a:ext>
                  </a:extLst>
                </p:cNvPr>
                <p:cNvCxnSpPr>
                  <a:cxnSpLocks/>
                  <a:stCxn id="68" idx="1"/>
                </p:cNvCxnSpPr>
                <p:nvPr/>
              </p:nvCxnSpPr>
              <p:spPr>
                <a:xfrm flipH="1" flipV="1">
                  <a:off x="6485768" y="2397352"/>
                  <a:ext cx="1069565" cy="73621"/>
                </a:xfrm>
                <a:prstGeom prst="straightConnector1">
                  <a:avLst/>
                </a:prstGeom>
                <a:ln w="25400">
                  <a:solidFill>
                    <a:srgbClr val="A41D34"/>
                  </a:solidFill>
                  <a:tailEnd type="triangle" w="med" len="lg"/>
                </a:ln>
                <a:effectLst>
                  <a:glow rad="63500">
                    <a:schemeClr val="bg1">
                      <a:alpha val="80000"/>
                    </a:schemeClr>
                  </a:glow>
                </a:effectLst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cxnSp>
          <p:nvCxnSpPr>
            <p:cNvPr id="51" name="Straight Connector 50">
              <a:extLst>
                <a:ext uri="{FF2B5EF4-FFF2-40B4-BE49-F238E27FC236}">
                  <a16:creationId xmlns:a16="http://schemas.microsoft.com/office/drawing/2014/main" id="{1821140E-F98A-C05C-A471-FB4DF56F7107}"/>
                </a:ext>
              </a:extLst>
            </p:cNvPr>
            <p:cNvCxnSpPr>
              <a:cxnSpLocks/>
            </p:cNvCxnSpPr>
            <p:nvPr/>
          </p:nvCxnSpPr>
          <p:spPr>
            <a:xfrm>
              <a:off x="6383896" y="1876217"/>
              <a:ext cx="0" cy="3309316"/>
            </a:xfrm>
            <a:prstGeom prst="line">
              <a:avLst/>
            </a:prstGeom>
            <a:ln w="12700">
              <a:solidFill>
                <a:schemeClr val="tx1">
                  <a:lumMod val="50000"/>
                  <a:lumOff val="50000"/>
                </a:scheme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" name="Title 3">
            <a:extLst>
              <a:ext uri="{FF2B5EF4-FFF2-40B4-BE49-F238E27FC236}">
                <a16:creationId xmlns:a16="http://schemas.microsoft.com/office/drawing/2014/main" id="{7733B068-DD3F-8373-F0B1-83E9270F18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Flip-flop timing waveforms: clock-to-Q</a:t>
            </a:r>
          </a:p>
        </p:txBody>
      </p:sp>
      <p:grpSp>
        <p:nvGrpSpPr>
          <p:cNvPr id="35" name="Group 34">
            <a:extLst>
              <a:ext uri="{FF2B5EF4-FFF2-40B4-BE49-F238E27FC236}">
                <a16:creationId xmlns:a16="http://schemas.microsoft.com/office/drawing/2014/main" id="{A5B7F477-B423-05A1-57B3-DC5E95B670B0}"/>
              </a:ext>
            </a:extLst>
          </p:cNvPr>
          <p:cNvGrpSpPr/>
          <p:nvPr/>
        </p:nvGrpSpPr>
        <p:grpSpPr>
          <a:xfrm>
            <a:off x="544545" y="2056033"/>
            <a:ext cx="9514148" cy="606288"/>
            <a:chOff x="7074529" y="2093843"/>
            <a:chExt cx="4279271" cy="606288"/>
          </a:xfrm>
        </p:grpSpPr>
        <p:cxnSp>
          <p:nvCxnSpPr>
            <p:cNvPr id="6" name="Elbow Connector 5">
              <a:extLst>
                <a:ext uri="{FF2B5EF4-FFF2-40B4-BE49-F238E27FC236}">
                  <a16:creationId xmlns:a16="http://schemas.microsoft.com/office/drawing/2014/main" id="{0CD0507F-6862-BB1D-03FB-D3862F824348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517575" y="2093843"/>
              <a:ext cx="3836225" cy="606288"/>
            </a:xfrm>
            <a:prstGeom prst="bentConnector3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36DC511D-92A9-47A4-4773-22F668C2434C}"/>
                </a:ext>
              </a:extLst>
            </p:cNvPr>
            <p:cNvSpPr txBox="1"/>
            <p:nvPr/>
          </p:nvSpPr>
          <p:spPr>
            <a:xfrm>
              <a:off x="7074529" y="2104599"/>
              <a:ext cx="32240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3200" err="1"/>
                <a:t>clk</a:t>
              </a:r>
              <a:endParaRPr lang="en-US" sz="3200"/>
            </a:p>
          </p:txBody>
        </p:sp>
      </p:grpSp>
      <p:grpSp>
        <p:nvGrpSpPr>
          <p:cNvPr id="108" name="Group 107">
            <a:extLst>
              <a:ext uri="{FF2B5EF4-FFF2-40B4-BE49-F238E27FC236}">
                <a16:creationId xmlns:a16="http://schemas.microsoft.com/office/drawing/2014/main" id="{6A9AF207-C998-0273-994E-F2C5023CDA0D}"/>
              </a:ext>
            </a:extLst>
          </p:cNvPr>
          <p:cNvGrpSpPr/>
          <p:nvPr/>
        </p:nvGrpSpPr>
        <p:grpSpPr>
          <a:xfrm>
            <a:off x="6876599" y="4645526"/>
            <a:ext cx="4477200" cy="1239813"/>
            <a:chOff x="6243720" y="3429143"/>
            <a:chExt cx="4477200" cy="1239813"/>
          </a:xfrm>
        </p:grpSpPr>
        <p:sp>
          <p:nvSpPr>
            <p:cNvPr id="98" name="TextBox 97">
              <a:extLst>
                <a:ext uri="{FF2B5EF4-FFF2-40B4-BE49-F238E27FC236}">
                  <a16:creationId xmlns:a16="http://schemas.microsoft.com/office/drawing/2014/main" id="{6C38311E-6679-5D5D-EAF5-4823A4784142}"/>
                </a:ext>
              </a:extLst>
            </p:cNvPr>
            <p:cNvSpPr txBox="1"/>
            <p:nvPr/>
          </p:nvSpPr>
          <p:spPr>
            <a:xfrm>
              <a:off x="8149214" y="3468627"/>
              <a:ext cx="2571706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>
                  <a:solidFill>
                    <a:srgbClr val="A41D34"/>
                  </a:solidFill>
                </a:rPr>
                <a:t>output reflects DFF contents later,</a:t>
              </a:r>
            </a:p>
            <a:p>
              <a:r>
                <a:rPr lang="en-US" sz="2400">
                  <a:solidFill>
                    <a:srgbClr val="A41D34"/>
                  </a:solidFill>
                </a:rPr>
                <a:t>at </a:t>
              </a:r>
              <a:r>
                <a:rPr lang="en-US" sz="2400" err="1">
                  <a:solidFill>
                    <a:srgbClr val="A41D34"/>
                  </a:solidFill>
                </a:rPr>
                <a:t>clk</a:t>
              </a:r>
              <a:r>
                <a:rPr lang="en-US" sz="2400">
                  <a:solidFill>
                    <a:srgbClr val="A41D34"/>
                  </a:solidFill>
                </a:rPr>
                <a:t> + </a:t>
              </a:r>
              <a:r>
                <a:rPr lang="en-US" sz="2400" err="1">
                  <a:solidFill>
                    <a:srgbClr val="A41D34"/>
                  </a:solidFill>
                </a:rPr>
                <a:t>t</a:t>
              </a:r>
              <a:r>
                <a:rPr lang="en-US" sz="2400" baseline="-25000" err="1">
                  <a:solidFill>
                    <a:srgbClr val="A41D34"/>
                  </a:solidFill>
                </a:rPr>
                <a:t>CQ</a:t>
              </a:r>
              <a:endParaRPr lang="en-US" sz="2400" baseline="-25000">
                <a:solidFill>
                  <a:srgbClr val="A41D34"/>
                </a:solidFill>
              </a:endParaRPr>
            </a:p>
          </p:txBody>
        </p:sp>
        <p:cxnSp>
          <p:nvCxnSpPr>
            <p:cNvPr id="99" name="Straight Arrow Connector 98">
              <a:extLst>
                <a:ext uri="{FF2B5EF4-FFF2-40B4-BE49-F238E27FC236}">
                  <a16:creationId xmlns:a16="http://schemas.microsoft.com/office/drawing/2014/main" id="{794A3B5B-EB9E-58B6-5B23-6E4BCFC682EE}"/>
                </a:ext>
              </a:extLst>
            </p:cNvPr>
            <p:cNvCxnSpPr>
              <a:cxnSpLocks/>
              <a:stCxn id="98" idx="1"/>
            </p:cNvCxnSpPr>
            <p:nvPr/>
          </p:nvCxnSpPr>
          <p:spPr>
            <a:xfrm flipH="1" flipV="1">
              <a:off x="6243720" y="3429143"/>
              <a:ext cx="1905494" cy="639649"/>
            </a:xfrm>
            <a:prstGeom prst="straightConnector1">
              <a:avLst/>
            </a:prstGeom>
            <a:ln w="25400">
              <a:solidFill>
                <a:srgbClr val="A41D34"/>
              </a:solidFill>
              <a:tailEnd type="triangle" w="med" len="lg"/>
            </a:ln>
            <a:effectLst>
              <a:glow rad="63500">
                <a:schemeClr val="bg1">
                  <a:alpha val="80000"/>
                </a:scheme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074B250E-8434-77B3-E13D-CB95D8DA269D}"/>
              </a:ext>
            </a:extLst>
          </p:cNvPr>
          <p:cNvGrpSpPr/>
          <p:nvPr/>
        </p:nvGrpSpPr>
        <p:grpSpPr>
          <a:xfrm>
            <a:off x="836865" y="3210852"/>
            <a:ext cx="9221826" cy="642155"/>
            <a:chOff x="7189887" y="3072411"/>
            <a:chExt cx="2742055" cy="642155"/>
          </a:xfrm>
        </p:grpSpPr>
        <p:cxnSp>
          <p:nvCxnSpPr>
            <p:cNvPr id="28" name="Elbow Connector 27">
              <a:extLst>
                <a:ext uri="{FF2B5EF4-FFF2-40B4-BE49-F238E27FC236}">
                  <a16:creationId xmlns:a16="http://schemas.microsoft.com/office/drawing/2014/main" id="{9664A191-B5F2-3E61-CB99-B5B2EB7D27C5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395859" y="3072411"/>
              <a:ext cx="2536083" cy="642155"/>
            </a:xfrm>
            <a:prstGeom prst="bentConnector3">
              <a:avLst>
                <a:gd name="adj1" fmla="val 20950"/>
              </a:avLst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AD000A51-2423-9014-8AA7-59103A6EDDE9}"/>
                </a:ext>
              </a:extLst>
            </p:cNvPr>
            <p:cNvSpPr txBox="1"/>
            <p:nvPr/>
          </p:nvSpPr>
          <p:spPr>
            <a:xfrm>
              <a:off x="7189887" y="3112475"/>
              <a:ext cx="131577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3200"/>
                <a:t>D</a:t>
              </a:r>
            </a:p>
          </p:txBody>
        </p:sp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55E9DC51-102F-D663-9BD8-81D1812FCE96}"/>
              </a:ext>
            </a:extLst>
          </p:cNvPr>
          <p:cNvGrpSpPr/>
          <p:nvPr/>
        </p:nvGrpSpPr>
        <p:grpSpPr>
          <a:xfrm>
            <a:off x="838202" y="4415097"/>
            <a:ext cx="9220491" cy="629235"/>
            <a:chOff x="7191919" y="3085331"/>
            <a:chExt cx="2741658" cy="629235"/>
          </a:xfrm>
        </p:grpSpPr>
        <p:cxnSp>
          <p:nvCxnSpPr>
            <p:cNvPr id="33" name="Elbow Connector 32">
              <a:extLst>
                <a:ext uri="{FF2B5EF4-FFF2-40B4-BE49-F238E27FC236}">
                  <a16:creationId xmlns:a16="http://schemas.microsoft.com/office/drawing/2014/main" id="{30629DC3-194F-3880-33E5-337987CC4E64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395859" y="3085331"/>
              <a:ext cx="2537718" cy="629235"/>
            </a:xfrm>
            <a:prstGeom prst="bentConnector3">
              <a:avLst>
                <a:gd name="adj1" fmla="val 62580"/>
              </a:avLst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7E55B3AD-12D3-B93E-96A2-952BA4405CA2}"/>
                </a:ext>
              </a:extLst>
            </p:cNvPr>
            <p:cNvSpPr txBox="1"/>
            <p:nvPr/>
          </p:nvSpPr>
          <p:spPr>
            <a:xfrm>
              <a:off x="7191919" y="3105340"/>
              <a:ext cx="131577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3200"/>
                <a:t>Q</a:t>
              </a:r>
            </a:p>
          </p:txBody>
        </p:sp>
      </p:grpSp>
      <p:grpSp>
        <p:nvGrpSpPr>
          <p:cNvPr id="40" name="Group 39">
            <a:extLst>
              <a:ext uri="{FF2B5EF4-FFF2-40B4-BE49-F238E27FC236}">
                <a16:creationId xmlns:a16="http://schemas.microsoft.com/office/drawing/2014/main" id="{5D8078AA-1CCD-8822-3087-508AFC9A4C5C}"/>
              </a:ext>
            </a:extLst>
          </p:cNvPr>
          <p:cNvGrpSpPr/>
          <p:nvPr/>
        </p:nvGrpSpPr>
        <p:grpSpPr>
          <a:xfrm>
            <a:off x="5810352" y="3364250"/>
            <a:ext cx="5207706" cy="830997"/>
            <a:chOff x="5805167" y="3468627"/>
            <a:chExt cx="5207706" cy="830997"/>
          </a:xfrm>
        </p:grpSpPr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75AE599A-930B-34F7-DED6-B07ACC199AD1}"/>
                </a:ext>
              </a:extLst>
            </p:cNvPr>
            <p:cNvSpPr txBox="1"/>
            <p:nvPr/>
          </p:nvSpPr>
          <p:spPr>
            <a:xfrm>
              <a:off x="8149212" y="3468627"/>
              <a:ext cx="2863661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>
                  <a:solidFill>
                    <a:srgbClr val="A41D34"/>
                  </a:solidFill>
                </a:rPr>
                <a:t>DFF captures D input at rising clock edge</a:t>
              </a:r>
              <a:r>
                <a:rPr lang="en-US" sz="240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*</a:t>
              </a:r>
              <a:endParaRPr lang="en-US" sz="2400" baseline="-25000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</p:txBody>
        </p:sp>
        <p:cxnSp>
          <p:nvCxnSpPr>
            <p:cNvPr id="42" name="Straight Arrow Connector 41">
              <a:extLst>
                <a:ext uri="{FF2B5EF4-FFF2-40B4-BE49-F238E27FC236}">
                  <a16:creationId xmlns:a16="http://schemas.microsoft.com/office/drawing/2014/main" id="{6641BBBF-A955-4828-7003-56594D72ED7A}"/>
                </a:ext>
              </a:extLst>
            </p:cNvPr>
            <p:cNvCxnSpPr>
              <a:cxnSpLocks/>
              <a:stCxn id="41" idx="1"/>
            </p:cNvCxnSpPr>
            <p:nvPr/>
          </p:nvCxnSpPr>
          <p:spPr>
            <a:xfrm flipH="1" flipV="1">
              <a:off x="5805167" y="3507355"/>
              <a:ext cx="2344045" cy="376771"/>
            </a:xfrm>
            <a:prstGeom prst="straightConnector1">
              <a:avLst/>
            </a:prstGeom>
            <a:ln w="25400">
              <a:solidFill>
                <a:srgbClr val="A41D34"/>
              </a:solidFill>
              <a:tailEnd type="triangle" w="med" len="lg"/>
            </a:ln>
            <a:effectLst>
              <a:glow rad="63500">
                <a:schemeClr val="bg1">
                  <a:alpha val="80000"/>
                </a:scheme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4" name="TextBox 43">
            <a:extLst>
              <a:ext uri="{FF2B5EF4-FFF2-40B4-BE49-F238E27FC236}">
                <a16:creationId xmlns:a16="http://schemas.microsoft.com/office/drawing/2014/main" id="{CDE66393-7F92-F66E-BB8F-69D72D5EA5A7}"/>
              </a:ext>
            </a:extLst>
          </p:cNvPr>
          <p:cNvSpPr txBox="1"/>
          <p:nvPr/>
        </p:nvSpPr>
        <p:spPr>
          <a:xfrm>
            <a:off x="8332930" y="6581001"/>
            <a:ext cx="3859070" cy="276999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/>
          <a:p>
            <a:pPr algn="r"/>
            <a:r>
              <a:rPr lang="en-US" sz="1200">
                <a:solidFill>
                  <a:schemeClr val="tx1">
                    <a:lumMod val="50000"/>
                    <a:lumOff val="50000"/>
                  </a:schemeClr>
                </a:solidFill>
              </a:rPr>
              <a:t>*assuming the FF’s setup time and hold time are respected</a:t>
            </a:r>
          </a:p>
        </p:txBody>
      </p:sp>
    </p:spTree>
    <p:extLst>
      <p:ext uri="{BB962C8B-B14F-4D97-AF65-F5344CB8AC3E}">
        <p14:creationId xmlns:p14="http://schemas.microsoft.com/office/powerpoint/2010/main" val="33271513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E5C066-50FC-21E0-32B2-E5B5140F93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Timing constraints redux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47AC68-A64B-182E-B589-B16B0A9B421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1084396" cy="4667250"/>
          </a:xfrm>
        </p:spPr>
        <p:txBody>
          <a:bodyPr>
            <a:normAutofit/>
          </a:bodyPr>
          <a:lstStyle/>
          <a:p>
            <a:r>
              <a:rPr lang="en-US"/>
              <a:t>propagation delay (gates)</a:t>
            </a:r>
            <a:r>
              <a:rPr lang="en-US">
                <a:solidFill>
                  <a:schemeClr val="tx1">
                    <a:lumMod val="50000"/>
                    <a:lumOff val="50000"/>
                  </a:schemeClr>
                </a:solidFill>
              </a:rPr>
              <a:t>*</a:t>
            </a:r>
          </a:p>
          <a:p>
            <a:pPr lvl="1"/>
            <a:r>
              <a:rPr lang="en-US"/>
              <a:t>how soon the output changes </a:t>
            </a:r>
            <a:r>
              <a:rPr lang="en-US" b="1"/>
              <a:t>after an input change</a:t>
            </a:r>
          </a:p>
          <a:p>
            <a:pPr lvl="3"/>
            <a:endParaRPr lang="en-US"/>
          </a:p>
          <a:p>
            <a:r>
              <a:rPr lang="en-US"/>
              <a:t>setup time (flip-flops)</a:t>
            </a:r>
          </a:p>
          <a:p>
            <a:pPr lvl="1"/>
            <a:r>
              <a:rPr lang="en-US"/>
              <a:t>how </a:t>
            </a:r>
            <a:r>
              <a:rPr lang="en-US" b="1"/>
              <a:t>early</a:t>
            </a:r>
            <a:r>
              <a:rPr lang="en-US"/>
              <a:t> </a:t>
            </a:r>
            <a:r>
              <a:rPr lang="en-US" b="1"/>
              <a:t>before </a:t>
            </a:r>
            <a:r>
              <a:rPr lang="en-US" b="1" err="1"/>
              <a:t>posedge</a:t>
            </a:r>
            <a:r>
              <a:rPr lang="en-US" b="1"/>
              <a:t> </a:t>
            </a:r>
            <a:r>
              <a:rPr lang="en-US" b="1" err="1"/>
              <a:t>clk</a:t>
            </a:r>
            <a:r>
              <a:rPr lang="en-US"/>
              <a:t> the input has to become stable</a:t>
            </a:r>
          </a:p>
          <a:p>
            <a:pPr lvl="4"/>
            <a:endParaRPr lang="en-US"/>
          </a:p>
          <a:p>
            <a:r>
              <a:rPr lang="en-US"/>
              <a:t>hold time (flip-flops)</a:t>
            </a:r>
          </a:p>
          <a:p>
            <a:pPr lvl="1"/>
            <a:r>
              <a:rPr lang="en-US"/>
              <a:t>how </a:t>
            </a:r>
            <a:r>
              <a:rPr lang="en-US" b="1"/>
              <a:t>long</a:t>
            </a:r>
            <a:r>
              <a:rPr lang="en-US"/>
              <a:t> </a:t>
            </a:r>
            <a:r>
              <a:rPr lang="en-US" b="1"/>
              <a:t>after</a:t>
            </a:r>
            <a:r>
              <a:rPr lang="en-US"/>
              <a:t> </a:t>
            </a:r>
            <a:r>
              <a:rPr lang="en-US" b="1" err="1"/>
              <a:t>posedge</a:t>
            </a:r>
            <a:r>
              <a:rPr lang="en-US" b="1"/>
              <a:t> </a:t>
            </a:r>
            <a:r>
              <a:rPr lang="en-US" b="1" err="1"/>
              <a:t>clk</a:t>
            </a:r>
            <a:r>
              <a:rPr lang="en-US"/>
              <a:t> the input must remain stable</a:t>
            </a:r>
          </a:p>
          <a:p>
            <a:pPr lvl="4"/>
            <a:endParaRPr lang="en-US"/>
          </a:p>
          <a:p>
            <a:r>
              <a:rPr lang="en-US" err="1"/>
              <a:t>clk</a:t>
            </a:r>
            <a:r>
              <a:rPr lang="en-US"/>
              <a:t>-to-Q time (flip-flops)</a:t>
            </a:r>
          </a:p>
          <a:p>
            <a:pPr lvl="1"/>
            <a:r>
              <a:rPr lang="en-US"/>
              <a:t>how </a:t>
            </a:r>
            <a:r>
              <a:rPr lang="en-US" b="1"/>
              <a:t>soon</a:t>
            </a:r>
            <a:r>
              <a:rPr lang="en-US"/>
              <a:t> </a:t>
            </a:r>
            <a:r>
              <a:rPr lang="en-US" b="1"/>
              <a:t>after </a:t>
            </a:r>
            <a:r>
              <a:rPr lang="en-US" b="1" err="1"/>
              <a:t>posedge</a:t>
            </a:r>
            <a:r>
              <a:rPr lang="en-US" b="1"/>
              <a:t> </a:t>
            </a:r>
            <a:r>
              <a:rPr lang="en-US" b="1" err="1"/>
              <a:t>clk</a:t>
            </a:r>
            <a:r>
              <a:rPr lang="en-US" b="1"/>
              <a:t> </a:t>
            </a:r>
            <a:r>
              <a:rPr lang="en-US"/>
              <a:t>the DFF’s contents appear on Q</a:t>
            </a:r>
          </a:p>
          <a:p>
            <a:pPr lvl="1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B5BD00C-C0F4-59ED-5EF1-3833B17EE348}"/>
              </a:ext>
            </a:extLst>
          </p:cNvPr>
          <p:cNvSpPr txBox="1"/>
          <p:nvPr/>
        </p:nvSpPr>
        <p:spPr>
          <a:xfrm>
            <a:off x="4691036" y="6581001"/>
            <a:ext cx="7500964" cy="276999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/>
          <a:p>
            <a:pPr algn="r"/>
            <a:r>
              <a:rPr lang="en-US" sz="1200">
                <a:solidFill>
                  <a:schemeClr val="tx1">
                    <a:lumMod val="50000"/>
                    <a:lumOff val="50000"/>
                  </a:schemeClr>
                </a:solidFill>
              </a:rPr>
              <a:t>*wires also have a tiny resistance and capacitance so also a tiny propagation delay, but we will ignore this in CPEN211</a:t>
            </a:r>
          </a:p>
        </p:txBody>
      </p:sp>
    </p:spTree>
    <p:extLst>
      <p:ext uri="{BB962C8B-B14F-4D97-AF65-F5344CB8AC3E}">
        <p14:creationId xmlns:p14="http://schemas.microsoft.com/office/powerpoint/2010/main" val="10602046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4AED58-1C1C-B0D4-B336-B20AD7CE61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365125"/>
            <a:ext cx="10760419" cy="1325563"/>
          </a:xfrm>
        </p:spPr>
        <p:txBody>
          <a:bodyPr/>
          <a:lstStyle/>
          <a:p>
            <a:r>
              <a:rPr lang="en-US"/>
              <a:t>Timing analysis: </a:t>
            </a:r>
            <a:r>
              <a:rPr lang="en-US">
                <a:solidFill>
                  <a:schemeClr val="tx1"/>
                </a:solidFill>
              </a:rPr>
              <a:t>gate</a:t>
            </a:r>
            <a:r>
              <a:rPr lang="en-US"/>
              <a:t> and </a:t>
            </a:r>
            <a:r>
              <a:rPr lang="en-US">
                <a:solidFill>
                  <a:schemeClr val="tx1"/>
                </a:solidFill>
              </a:rPr>
              <a:t>flip-flop</a:t>
            </a:r>
            <a:r>
              <a:rPr lang="en-US"/>
              <a:t> constraints</a:t>
            </a:r>
          </a:p>
        </p:txBody>
      </p:sp>
      <p:grpSp>
        <p:nvGrpSpPr>
          <p:cNvPr id="56" name="Group 55">
            <a:extLst>
              <a:ext uri="{FF2B5EF4-FFF2-40B4-BE49-F238E27FC236}">
                <a16:creationId xmlns:a16="http://schemas.microsoft.com/office/drawing/2014/main" id="{684EBC72-293F-7262-6BD8-44A75AF50EAF}"/>
              </a:ext>
            </a:extLst>
          </p:cNvPr>
          <p:cNvGrpSpPr/>
          <p:nvPr/>
        </p:nvGrpSpPr>
        <p:grpSpPr>
          <a:xfrm>
            <a:off x="3200400" y="1862275"/>
            <a:ext cx="5791200" cy="927100"/>
            <a:chOff x="3200400" y="1862275"/>
            <a:chExt cx="5791200" cy="927100"/>
          </a:xfrm>
        </p:grpSpPr>
        <p:pic>
          <p:nvPicPr>
            <p:cNvPr id="55" name="Picture 54">
              <a:extLst>
                <a:ext uri="{FF2B5EF4-FFF2-40B4-BE49-F238E27FC236}">
                  <a16:creationId xmlns:a16="http://schemas.microsoft.com/office/drawing/2014/main" id="{03BCFDBB-E7B9-4C41-7F73-AD7A312925A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200400" y="1862275"/>
              <a:ext cx="5791200" cy="927100"/>
            </a:xfrm>
            <a:prstGeom prst="rect">
              <a:avLst/>
            </a:prstGeom>
          </p:spPr>
        </p:pic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3AE27039-BAEC-8145-BA8A-94A863660A05}"/>
                </a:ext>
              </a:extLst>
            </p:cNvPr>
            <p:cNvSpPr txBox="1"/>
            <p:nvPr/>
          </p:nvSpPr>
          <p:spPr>
            <a:xfrm>
              <a:off x="4866968" y="1944328"/>
              <a:ext cx="35939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/>
                <a:t>I1</a:t>
              </a: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EE4DA76D-F4D0-045D-1EF3-06F7AE9EA4FB}"/>
                </a:ext>
              </a:extLst>
            </p:cNvPr>
            <p:cNvSpPr txBox="1"/>
            <p:nvPr/>
          </p:nvSpPr>
          <p:spPr>
            <a:xfrm>
              <a:off x="6790880" y="1948136"/>
              <a:ext cx="35939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/>
                <a:t>I2</a:t>
              </a: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299F2B23-4567-4CC2-8526-FB609F7323D4}"/>
                </a:ext>
              </a:extLst>
            </p:cNvPr>
            <p:cNvSpPr txBox="1"/>
            <p:nvPr/>
          </p:nvSpPr>
          <p:spPr>
            <a:xfrm>
              <a:off x="3363048" y="1965833"/>
              <a:ext cx="31771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/>
                <a:t>A</a:t>
              </a: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1AF3C24C-6FFD-FB2F-33A4-98BFD691BF45}"/>
                </a:ext>
              </a:extLst>
            </p:cNvPr>
            <p:cNvSpPr txBox="1"/>
            <p:nvPr/>
          </p:nvSpPr>
          <p:spPr>
            <a:xfrm>
              <a:off x="8495062" y="1965833"/>
              <a:ext cx="31771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/>
                <a:t>B</a:t>
              </a:r>
            </a:p>
          </p:txBody>
        </p:sp>
      </p:grp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43A76E01-0908-6340-4BE2-1C5FA4686B23}"/>
              </a:ext>
            </a:extLst>
          </p:cNvPr>
          <p:cNvCxnSpPr>
            <a:cxnSpLocks/>
          </p:cNvCxnSpPr>
          <p:nvPr/>
        </p:nvCxnSpPr>
        <p:spPr>
          <a:xfrm>
            <a:off x="3535112" y="3216625"/>
            <a:ext cx="0" cy="2034826"/>
          </a:xfrm>
          <a:prstGeom prst="line">
            <a:avLst/>
          </a:prstGeom>
          <a:ln w="12700">
            <a:solidFill>
              <a:schemeClr val="tx1">
                <a:lumMod val="50000"/>
                <a:lumOff val="50000"/>
              </a:schemeClr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14C7579C-FBBC-D3DE-042F-31EDAB84FA75}"/>
              </a:ext>
            </a:extLst>
          </p:cNvPr>
          <p:cNvCxnSpPr>
            <a:cxnSpLocks/>
          </p:cNvCxnSpPr>
          <p:nvPr/>
        </p:nvCxnSpPr>
        <p:spPr>
          <a:xfrm>
            <a:off x="4006077" y="3216625"/>
            <a:ext cx="0" cy="2034826"/>
          </a:xfrm>
          <a:prstGeom prst="line">
            <a:avLst/>
          </a:prstGeom>
          <a:ln w="12700">
            <a:solidFill>
              <a:schemeClr val="tx1">
                <a:lumMod val="50000"/>
                <a:lumOff val="50000"/>
              </a:schemeClr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7C54987D-3239-AF3B-02E6-0CA8E9C58648}"/>
              </a:ext>
            </a:extLst>
          </p:cNvPr>
          <p:cNvCxnSpPr>
            <a:cxnSpLocks/>
          </p:cNvCxnSpPr>
          <p:nvPr/>
        </p:nvCxnSpPr>
        <p:spPr>
          <a:xfrm>
            <a:off x="5668711" y="3216625"/>
            <a:ext cx="0" cy="2034826"/>
          </a:xfrm>
          <a:prstGeom prst="line">
            <a:avLst/>
          </a:prstGeom>
          <a:ln w="12700">
            <a:solidFill>
              <a:schemeClr val="tx1">
                <a:lumMod val="50000"/>
                <a:lumOff val="50000"/>
              </a:schemeClr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2563CD91-7A34-35C2-E562-6A435D41E7F1}"/>
              </a:ext>
            </a:extLst>
          </p:cNvPr>
          <p:cNvCxnSpPr>
            <a:cxnSpLocks/>
          </p:cNvCxnSpPr>
          <p:nvPr/>
        </p:nvCxnSpPr>
        <p:spPr>
          <a:xfrm>
            <a:off x="7331345" y="3216625"/>
            <a:ext cx="0" cy="2034826"/>
          </a:xfrm>
          <a:prstGeom prst="line">
            <a:avLst/>
          </a:prstGeom>
          <a:ln w="12700">
            <a:solidFill>
              <a:schemeClr val="tx1">
                <a:lumMod val="50000"/>
                <a:lumOff val="50000"/>
              </a:schemeClr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FA4780C5-588D-FD88-C8DA-7CB1467311E5}"/>
              </a:ext>
            </a:extLst>
          </p:cNvPr>
          <p:cNvCxnSpPr>
            <a:cxnSpLocks/>
          </p:cNvCxnSpPr>
          <p:nvPr/>
        </p:nvCxnSpPr>
        <p:spPr>
          <a:xfrm>
            <a:off x="8516133" y="3216625"/>
            <a:ext cx="0" cy="2034826"/>
          </a:xfrm>
          <a:prstGeom prst="line">
            <a:avLst/>
          </a:prstGeom>
          <a:ln w="12700">
            <a:solidFill>
              <a:schemeClr val="tx1">
                <a:lumMod val="50000"/>
                <a:lumOff val="50000"/>
              </a:schemeClr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3B4716AF-4F0E-D7B6-6BC1-218B81CC7567}"/>
              </a:ext>
            </a:extLst>
          </p:cNvPr>
          <p:cNvCxnSpPr>
            <a:cxnSpLocks/>
          </p:cNvCxnSpPr>
          <p:nvPr/>
        </p:nvCxnSpPr>
        <p:spPr>
          <a:xfrm>
            <a:off x="8904507" y="3216625"/>
            <a:ext cx="0" cy="2034826"/>
          </a:xfrm>
          <a:prstGeom prst="line">
            <a:avLst/>
          </a:prstGeom>
          <a:ln w="12700">
            <a:solidFill>
              <a:schemeClr val="tx1">
                <a:lumMod val="50000"/>
                <a:lumOff val="50000"/>
              </a:schemeClr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5" name="Group 14">
            <a:extLst>
              <a:ext uri="{FF2B5EF4-FFF2-40B4-BE49-F238E27FC236}">
                <a16:creationId xmlns:a16="http://schemas.microsoft.com/office/drawing/2014/main" id="{53962243-338B-5889-8EF8-0F518AC028E5}"/>
              </a:ext>
            </a:extLst>
          </p:cNvPr>
          <p:cNvGrpSpPr/>
          <p:nvPr/>
        </p:nvGrpSpPr>
        <p:grpSpPr>
          <a:xfrm>
            <a:off x="838200" y="3518863"/>
            <a:ext cx="10760419" cy="619322"/>
            <a:chOff x="1222808" y="4031082"/>
            <a:chExt cx="9254445" cy="619322"/>
          </a:xfrm>
        </p:grpSpPr>
        <p:cxnSp>
          <p:nvCxnSpPr>
            <p:cNvPr id="6" name="Elbow Connector 5">
              <a:extLst>
                <a:ext uri="{FF2B5EF4-FFF2-40B4-BE49-F238E27FC236}">
                  <a16:creationId xmlns:a16="http://schemas.microsoft.com/office/drawing/2014/main" id="{F3B51F46-51DD-C878-54A2-5C82B3F1EB0C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222808" y="4044116"/>
              <a:ext cx="4627223" cy="606288"/>
            </a:xfrm>
            <a:prstGeom prst="bentConnector3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Elbow Connector 9">
              <a:extLst>
                <a:ext uri="{FF2B5EF4-FFF2-40B4-BE49-F238E27FC236}">
                  <a16:creationId xmlns:a16="http://schemas.microsoft.com/office/drawing/2014/main" id="{7C495917-54BD-641A-C52E-BB1A1EBE03B8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850030" y="4044116"/>
              <a:ext cx="4627223" cy="606288"/>
            </a:xfrm>
            <a:prstGeom prst="bentConnector3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BBC38D3F-3288-0F8A-952A-1672B0C15F76}"/>
                </a:ext>
              </a:extLst>
            </p:cNvPr>
            <p:cNvCxnSpPr>
              <a:cxnSpLocks/>
            </p:cNvCxnSpPr>
            <p:nvPr/>
          </p:nvCxnSpPr>
          <p:spPr>
            <a:xfrm>
              <a:off x="5858059" y="4031082"/>
              <a:ext cx="0" cy="619322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0" name="TextBox 39">
            <a:extLst>
              <a:ext uri="{FF2B5EF4-FFF2-40B4-BE49-F238E27FC236}">
                <a16:creationId xmlns:a16="http://schemas.microsoft.com/office/drawing/2014/main" id="{951860DF-0D88-7AC2-B883-3B7EE2E5361B}"/>
              </a:ext>
            </a:extLst>
          </p:cNvPr>
          <p:cNvSpPr txBox="1"/>
          <p:nvPr/>
        </p:nvSpPr>
        <p:spPr>
          <a:xfrm>
            <a:off x="3478799" y="4295224"/>
            <a:ext cx="55669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>
                <a:solidFill>
                  <a:srgbClr val="A41D34"/>
                </a:solidFill>
              </a:rPr>
              <a:t>A’s</a:t>
            </a:r>
          </a:p>
          <a:p>
            <a:pPr algn="ctr"/>
            <a:r>
              <a:rPr lang="en-US" sz="2400" err="1">
                <a:solidFill>
                  <a:srgbClr val="A41D34"/>
                </a:solidFill>
              </a:rPr>
              <a:t>t</a:t>
            </a:r>
            <a:r>
              <a:rPr lang="en-US" sz="2400" baseline="-25000" err="1">
                <a:solidFill>
                  <a:srgbClr val="A41D34"/>
                </a:solidFill>
              </a:rPr>
              <a:t>CQ</a:t>
            </a:r>
            <a:endParaRPr lang="en-US" sz="2400" baseline="-25000">
              <a:solidFill>
                <a:srgbClr val="A41D34"/>
              </a:solidFill>
            </a:endParaRP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CD2DD675-77F3-DC07-83F9-455D4B6A8EC3}"/>
              </a:ext>
            </a:extLst>
          </p:cNvPr>
          <p:cNvSpPr txBox="1"/>
          <p:nvPr/>
        </p:nvSpPr>
        <p:spPr>
          <a:xfrm>
            <a:off x="4272531" y="4295225"/>
            <a:ext cx="106698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>
                <a:solidFill>
                  <a:srgbClr val="A41D34"/>
                </a:solidFill>
              </a:rPr>
              <a:t>I1 prop delay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3194DE75-D9E3-D2C2-0DC0-3680ACDBF49C}"/>
              </a:ext>
            </a:extLst>
          </p:cNvPr>
          <p:cNvSpPr txBox="1"/>
          <p:nvPr/>
        </p:nvSpPr>
        <p:spPr>
          <a:xfrm>
            <a:off x="5997906" y="4295225"/>
            <a:ext cx="106698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>
                <a:solidFill>
                  <a:srgbClr val="A41D34"/>
                </a:solidFill>
              </a:rPr>
              <a:t>I2 prop delay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ACE164B7-D296-83C5-1C3E-51367C31C05A}"/>
              </a:ext>
            </a:extLst>
          </p:cNvPr>
          <p:cNvSpPr txBox="1"/>
          <p:nvPr/>
        </p:nvSpPr>
        <p:spPr>
          <a:xfrm>
            <a:off x="8429047" y="4258267"/>
            <a:ext cx="55669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>
                <a:solidFill>
                  <a:srgbClr val="A41D34"/>
                </a:solidFill>
              </a:rPr>
              <a:t>B’s</a:t>
            </a:r>
          </a:p>
          <a:p>
            <a:pPr algn="ctr"/>
            <a:r>
              <a:rPr lang="en-US" sz="2400" err="1">
                <a:solidFill>
                  <a:srgbClr val="A41D34"/>
                </a:solidFill>
              </a:rPr>
              <a:t>t</a:t>
            </a:r>
            <a:r>
              <a:rPr lang="en-US" sz="2400" baseline="-25000" err="1">
                <a:solidFill>
                  <a:srgbClr val="A41D34"/>
                </a:solidFill>
              </a:rPr>
              <a:t>S</a:t>
            </a:r>
            <a:endParaRPr lang="en-US" sz="2400" baseline="-25000">
              <a:solidFill>
                <a:srgbClr val="A41D34"/>
              </a:solidFill>
            </a:endParaRP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0048B05F-B609-5FF3-9FDB-B63ECCF779D0}"/>
              </a:ext>
            </a:extLst>
          </p:cNvPr>
          <p:cNvSpPr txBox="1"/>
          <p:nvPr/>
        </p:nvSpPr>
        <p:spPr>
          <a:xfrm>
            <a:off x="7260885" y="4507599"/>
            <a:ext cx="132863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>
                <a:solidFill>
                  <a:schemeClr val="tx1">
                    <a:lumMod val="50000"/>
                    <a:lumOff val="50000"/>
                  </a:schemeClr>
                </a:solidFill>
              </a:rPr>
              <a:t>“slack”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7BB3F7F0-FE93-FCEB-0E30-0671C26CAEC5}"/>
              </a:ext>
            </a:extLst>
          </p:cNvPr>
          <p:cNvSpPr txBox="1"/>
          <p:nvPr/>
        </p:nvSpPr>
        <p:spPr>
          <a:xfrm>
            <a:off x="1341911" y="5643376"/>
            <a:ext cx="493917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000" b="1">
                <a:solidFill>
                  <a:srgbClr val="A41D34"/>
                </a:solidFill>
              </a:rPr>
              <a:t>minimum </a:t>
            </a:r>
            <a:r>
              <a:rPr lang="en-US" sz="4000" b="1" err="1">
                <a:solidFill>
                  <a:srgbClr val="A41D34"/>
                </a:solidFill>
              </a:rPr>
              <a:t>clk</a:t>
            </a:r>
            <a:r>
              <a:rPr lang="en-US" sz="4000" b="1">
                <a:solidFill>
                  <a:srgbClr val="A41D34"/>
                </a:solidFill>
              </a:rPr>
              <a:t> period</a:t>
            </a:r>
            <a:r>
              <a:rPr lang="en-US" sz="4000">
                <a:solidFill>
                  <a:srgbClr val="A41D34"/>
                </a:solidFill>
              </a:rPr>
              <a:t>  </a:t>
            </a:r>
            <a:r>
              <a:rPr lang="en-US" sz="4000"/>
              <a:t>=</a:t>
            </a:r>
            <a:endParaRPr lang="en-US" sz="4000" baseline="-25000"/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E2C8E444-71D9-2B85-0C8D-407ACFD0D35C}"/>
              </a:ext>
            </a:extLst>
          </p:cNvPr>
          <p:cNvSpPr txBox="1"/>
          <p:nvPr/>
        </p:nvSpPr>
        <p:spPr>
          <a:xfrm>
            <a:off x="6407506" y="5643376"/>
            <a:ext cx="76674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000" err="1"/>
              <a:t>t</a:t>
            </a:r>
            <a:r>
              <a:rPr lang="en-US" sz="4000" baseline="-25000" err="1"/>
              <a:t>CQ</a:t>
            </a:r>
            <a:endParaRPr lang="en-US" sz="4000" baseline="-25000"/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1DA5CBEA-4184-24A9-82B5-322D5BD5C655}"/>
              </a:ext>
            </a:extLst>
          </p:cNvPr>
          <p:cNvSpPr txBox="1"/>
          <p:nvPr/>
        </p:nvSpPr>
        <p:spPr>
          <a:xfrm>
            <a:off x="7078137" y="5643020"/>
            <a:ext cx="172284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000"/>
              <a:t>+ t</a:t>
            </a:r>
            <a:r>
              <a:rPr lang="en-US" sz="4000" baseline="-25000"/>
              <a:t>prop,I1</a:t>
            </a: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1E23B350-E184-01C6-C463-64EB02A77D0B}"/>
              </a:ext>
            </a:extLst>
          </p:cNvPr>
          <p:cNvSpPr txBox="1"/>
          <p:nvPr/>
        </p:nvSpPr>
        <p:spPr>
          <a:xfrm>
            <a:off x="10199865" y="5647823"/>
            <a:ext cx="88357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000"/>
              <a:t>+ </a:t>
            </a:r>
            <a:r>
              <a:rPr lang="en-US" sz="4000" err="1"/>
              <a:t>t</a:t>
            </a:r>
            <a:r>
              <a:rPr lang="en-US" sz="4000" baseline="-25000" err="1"/>
              <a:t>S</a:t>
            </a:r>
            <a:endParaRPr lang="en-US" sz="4000" baseline="-25000"/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B11369B5-8B07-6C35-EA18-9E8F74A9EFC8}"/>
              </a:ext>
            </a:extLst>
          </p:cNvPr>
          <p:cNvSpPr txBox="1"/>
          <p:nvPr/>
        </p:nvSpPr>
        <p:spPr>
          <a:xfrm>
            <a:off x="8619634" y="5640030"/>
            <a:ext cx="172284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000"/>
              <a:t>+ t</a:t>
            </a:r>
            <a:r>
              <a:rPr lang="en-US" sz="4000" baseline="-25000"/>
              <a:t>prop,I2</a:t>
            </a:r>
          </a:p>
        </p:txBody>
      </p:sp>
    </p:spTree>
    <p:extLst>
      <p:ext uri="{BB962C8B-B14F-4D97-AF65-F5344CB8AC3E}">
        <p14:creationId xmlns:p14="http://schemas.microsoft.com/office/powerpoint/2010/main" val="37071617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/>
      <p:bldP spid="45" grpId="0"/>
      <p:bldP spid="48" grpId="0"/>
      <p:bldP spid="50" grpId="0"/>
      <p:bldP spid="5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5903E885-8A6A-D7B1-F6E8-C194FE644E7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71750" y="1862275"/>
            <a:ext cx="7048500" cy="9271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94AED58-1C1C-B0D4-B336-B20AD7CE61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Timing analysis example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3AE27039-BAEC-8145-BA8A-94A863660A05}"/>
              </a:ext>
            </a:extLst>
          </p:cNvPr>
          <p:cNvSpPr txBox="1"/>
          <p:nvPr/>
        </p:nvSpPr>
        <p:spPr>
          <a:xfrm>
            <a:off x="4220522" y="1944328"/>
            <a:ext cx="3593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/>
              <a:t>I1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EE4DA76D-F4D0-045D-1EF3-06F7AE9EA4FB}"/>
              </a:ext>
            </a:extLst>
          </p:cNvPr>
          <p:cNvSpPr txBox="1"/>
          <p:nvPr/>
        </p:nvSpPr>
        <p:spPr>
          <a:xfrm>
            <a:off x="5795565" y="1948136"/>
            <a:ext cx="3593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/>
              <a:t>I2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299F2B23-4567-4CC2-8526-FB609F7323D4}"/>
              </a:ext>
            </a:extLst>
          </p:cNvPr>
          <p:cNvSpPr txBox="1"/>
          <p:nvPr/>
        </p:nvSpPr>
        <p:spPr>
          <a:xfrm>
            <a:off x="2714119" y="1965833"/>
            <a:ext cx="3177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/>
              <a:t>A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1AF3C24C-6FFD-FB2F-33A4-98BFD691BF45}"/>
              </a:ext>
            </a:extLst>
          </p:cNvPr>
          <p:cNvSpPr txBox="1"/>
          <p:nvPr/>
        </p:nvSpPr>
        <p:spPr>
          <a:xfrm>
            <a:off x="9114490" y="1965833"/>
            <a:ext cx="3177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/>
              <a:t>B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7BB3F7F0-FE93-FCEB-0E30-0671C26CAEC5}"/>
              </a:ext>
            </a:extLst>
          </p:cNvPr>
          <p:cNvSpPr txBox="1"/>
          <p:nvPr/>
        </p:nvSpPr>
        <p:spPr>
          <a:xfrm>
            <a:off x="702972" y="3544679"/>
            <a:ext cx="354937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>
                <a:solidFill>
                  <a:schemeClr val="tx1">
                    <a:lumMod val="50000"/>
                    <a:lumOff val="50000"/>
                  </a:schemeClr>
                </a:solidFill>
              </a:rPr>
              <a:t>Q. </a:t>
            </a:r>
            <a:r>
              <a:rPr lang="en-US" sz="2800" b="1">
                <a:solidFill>
                  <a:srgbClr val="A41D34"/>
                </a:solidFill>
              </a:rPr>
              <a:t>min </a:t>
            </a:r>
            <a:r>
              <a:rPr lang="en-US" sz="2800" b="1" err="1">
                <a:solidFill>
                  <a:srgbClr val="A41D34"/>
                </a:solidFill>
              </a:rPr>
              <a:t>clk</a:t>
            </a:r>
            <a:r>
              <a:rPr lang="en-US" sz="2800" b="1">
                <a:solidFill>
                  <a:srgbClr val="A41D34"/>
                </a:solidFill>
              </a:rPr>
              <a:t> period </a:t>
            </a:r>
            <a:r>
              <a:rPr lang="en-US" sz="2800" b="1">
                <a:solidFill>
                  <a:schemeClr val="tx1">
                    <a:lumMod val="50000"/>
                    <a:lumOff val="50000"/>
                  </a:schemeClr>
                </a:solidFill>
              </a:rPr>
              <a:t>[ns]</a:t>
            </a:r>
            <a:r>
              <a:rPr lang="en-US" sz="2800" b="1">
                <a:solidFill>
                  <a:srgbClr val="A41D34"/>
                </a:solidFill>
              </a:rPr>
              <a:t>?</a:t>
            </a:r>
            <a:endParaRPr lang="en-US" sz="2800" b="1" baseline="-2500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29C6070-C84E-3D32-1797-1D3A73B9E958}"/>
              </a:ext>
            </a:extLst>
          </p:cNvPr>
          <p:cNvSpPr txBox="1"/>
          <p:nvPr/>
        </p:nvSpPr>
        <p:spPr>
          <a:xfrm>
            <a:off x="7420591" y="1944328"/>
            <a:ext cx="3593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/>
              <a:t>I3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1A830CC-861F-73FE-F564-3E17CE61D79D}"/>
              </a:ext>
            </a:extLst>
          </p:cNvPr>
          <p:cNvSpPr txBox="1"/>
          <p:nvPr/>
        </p:nvSpPr>
        <p:spPr>
          <a:xfrm>
            <a:off x="2508256" y="2960962"/>
            <a:ext cx="723441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/>
              <a:t>parameters:</a:t>
            </a:r>
            <a:r>
              <a:rPr lang="en-US" sz="2000"/>
              <a:t>      </a:t>
            </a:r>
            <a:r>
              <a:rPr lang="en-US" sz="2000" err="1"/>
              <a:t>t</a:t>
            </a:r>
            <a:r>
              <a:rPr lang="en-US" sz="2000" baseline="-25000" err="1"/>
              <a:t>S</a:t>
            </a:r>
            <a:r>
              <a:rPr lang="en-US" sz="2000"/>
              <a:t> = 0.5ns      </a:t>
            </a:r>
            <a:r>
              <a:rPr lang="en-US" sz="2000" err="1"/>
              <a:t>t</a:t>
            </a:r>
            <a:r>
              <a:rPr lang="en-US" sz="2000" baseline="-25000" err="1"/>
              <a:t>H</a:t>
            </a:r>
            <a:r>
              <a:rPr lang="en-US" sz="2000"/>
              <a:t> = 0.6ns      </a:t>
            </a:r>
            <a:r>
              <a:rPr lang="en-US" sz="2000" err="1"/>
              <a:t>t</a:t>
            </a:r>
            <a:r>
              <a:rPr lang="en-US" sz="2000" baseline="-25000" err="1"/>
              <a:t>CQ</a:t>
            </a:r>
            <a:r>
              <a:rPr lang="en-US" sz="2000"/>
              <a:t> = 0.3ns      </a:t>
            </a:r>
            <a:r>
              <a:rPr lang="en-US" sz="2000" err="1"/>
              <a:t>t</a:t>
            </a:r>
            <a:r>
              <a:rPr lang="en-US" sz="2000" baseline="-25000" err="1"/>
              <a:t>prop,INV</a:t>
            </a:r>
            <a:r>
              <a:rPr lang="en-US" sz="2000"/>
              <a:t> = 1ns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3CAACE0-EB58-822B-86F2-388399119043}"/>
              </a:ext>
            </a:extLst>
          </p:cNvPr>
          <p:cNvSpPr txBox="1"/>
          <p:nvPr/>
        </p:nvSpPr>
        <p:spPr>
          <a:xfrm>
            <a:off x="702972" y="4168072"/>
            <a:ext cx="298735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>
                <a:solidFill>
                  <a:schemeClr val="tx1">
                    <a:lumMod val="50000"/>
                    <a:lumOff val="50000"/>
                  </a:schemeClr>
                </a:solidFill>
              </a:rPr>
              <a:t>Q. </a:t>
            </a:r>
            <a:r>
              <a:rPr lang="en-US" sz="2800" b="1">
                <a:solidFill>
                  <a:srgbClr val="A41D34"/>
                </a:solidFill>
              </a:rPr>
              <a:t>max frequency?</a:t>
            </a:r>
            <a:endParaRPr lang="en-US" sz="2800" baseline="-2500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A4E1EDC-1376-D17B-DD64-AC15D9F704C2}"/>
              </a:ext>
            </a:extLst>
          </p:cNvPr>
          <p:cNvSpPr txBox="1"/>
          <p:nvPr/>
        </p:nvSpPr>
        <p:spPr>
          <a:xfrm>
            <a:off x="702972" y="4797244"/>
            <a:ext cx="328474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>
                <a:solidFill>
                  <a:schemeClr val="tx1">
                    <a:lumMod val="50000"/>
                    <a:lumOff val="50000"/>
                  </a:schemeClr>
                </a:solidFill>
              </a:rPr>
              <a:t>Q. </a:t>
            </a:r>
            <a:r>
              <a:rPr lang="en-US" sz="2800" b="1">
                <a:solidFill>
                  <a:srgbClr val="A41D34"/>
                </a:solidFill>
              </a:rPr>
              <a:t>slack at 100 MHz?</a:t>
            </a:r>
            <a:endParaRPr lang="en-US" sz="2800" baseline="-2500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F50AE67-F512-6DE0-DC68-F19A40B32B25}"/>
              </a:ext>
            </a:extLst>
          </p:cNvPr>
          <p:cNvSpPr txBox="1"/>
          <p:nvPr/>
        </p:nvSpPr>
        <p:spPr>
          <a:xfrm>
            <a:off x="5534362" y="3527191"/>
            <a:ext cx="612263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err="1"/>
              <a:t>t</a:t>
            </a:r>
            <a:r>
              <a:rPr lang="en-US" sz="2800" baseline="-25000" err="1"/>
              <a:t>CQ</a:t>
            </a:r>
            <a:r>
              <a:rPr lang="en-US" sz="2800"/>
              <a:t> + 3×t</a:t>
            </a:r>
            <a:r>
              <a:rPr lang="en-US" sz="2800" baseline="-25000"/>
              <a:t>prop,INV</a:t>
            </a:r>
            <a:r>
              <a:rPr lang="en-US" sz="2800"/>
              <a:t> + </a:t>
            </a:r>
            <a:r>
              <a:rPr lang="en-US" sz="2800" err="1"/>
              <a:t>t</a:t>
            </a:r>
            <a:r>
              <a:rPr lang="en-US" sz="2800" baseline="-25000" err="1"/>
              <a:t>S</a:t>
            </a:r>
            <a:r>
              <a:rPr lang="en-US" sz="2800"/>
              <a:t> = 0.3 + 3 + 0.5 = </a:t>
            </a:r>
            <a:r>
              <a:rPr lang="en-US" sz="2800" b="1"/>
              <a:t>3.8ns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410BDB80-2C2F-3347-53DE-041C17A92C8A}"/>
              </a:ext>
            </a:extLst>
          </p:cNvPr>
          <p:cNvSpPr txBox="1"/>
          <p:nvPr/>
        </p:nvSpPr>
        <p:spPr>
          <a:xfrm>
            <a:off x="5534362" y="4165396"/>
            <a:ext cx="339227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/>
              <a:t>1 / 3.8ns = </a:t>
            </a:r>
            <a:r>
              <a:rPr lang="en-US" sz="2800" b="1"/>
              <a:t>263.2 MHz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E82098EE-EC4D-729B-A92F-1DEAF2074261}"/>
              </a:ext>
            </a:extLst>
          </p:cNvPr>
          <p:cNvSpPr txBox="1"/>
          <p:nvPr/>
        </p:nvSpPr>
        <p:spPr>
          <a:xfrm>
            <a:off x="5534362" y="4791386"/>
            <a:ext cx="518122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/>
              <a:t>100MHz </a:t>
            </a:r>
            <a:r>
              <a:rPr lang="en-US" sz="2800">
                <a:sym typeface="Wingdings" pitchFamily="2" charset="2"/>
              </a:rPr>
              <a:t> </a:t>
            </a:r>
            <a:r>
              <a:rPr lang="en-US" sz="2800"/>
              <a:t>10ns;  10 – 3.8 = </a:t>
            </a:r>
            <a:r>
              <a:rPr lang="en-US" sz="2800" b="1"/>
              <a:t>6.2ns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7248B6DA-4126-1376-364B-2DDE013FD1C5}"/>
              </a:ext>
            </a:extLst>
          </p:cNvPr>
          <p:cNvSpPr txBox="1"/>
          <p:nvPr/>
        </p:nvSpPr>
        <p:spPr>
          <a:xfrm>
            <a:off x="702972" y="5429591"/>
            <a:ext cx="410304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>
                <a:solidFill>
                  <a:schemeClr val="tx1">
                    <a:lumMod val="50000"/>
                    <a:lumOff val="50000"/>
                  </a:schemeClr>
                </a:solidFill>
              </a:rPr>
              <a:t>Q. </a:t>
            </a:r>
            <a:r>
              <a:rPr lang="en-US" sz="2800" b="1">
                <a:solidFill>
                  <a:srgbClr val="A41D34"/>
                </a:solidFill>
              </a:rPr>
              <a:t>met timing at 100MHz?</a:t>
            </a:r>
            <a:endParaRPr lang="en-US" sz="2800" baseline="-25000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4166005C-B684-859A-C26C-A780C1FE66CA}"/>
              </a:ext>
            </a:extLst>
          </p:cNvPr>
          <p:cNvSpPr txBox="1"/>
          <p:nvPr/>
        </p:nvSpPr>
        <p:spPr>
          <a:xfrm>
            <a:off x="5529925" y="5429591"/>
            <a:ext cx="346216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/>
              <a:t>slack is positive </a:t>
            </a:r>
            <a:r>
              <a:rPr lang="en-US" sz="2800">
                <a:sym typeface="Wingdings" pitchFamily="2" charset="2"/>
              </a:rPr>
              <a:t> </a:t>
            </a:r>
            <a:r>
              <a:rPr lang="en-US" sz="2800" b="1">
                <a:sym typeface="Wingdings" pitchFamily="2" charset="2"/>
              </a:rPr>
              <a:t>YES</a:t>
            </a:r>
            <a:endParaRPr lang="en-US" sz="2800" b="1"/>
          </a:p>
        </p:txBody>
      </p:sp>
    </p:spTree>
    <p:extLst>
      <p:ext uri="{BB962C8B-B14F-4D97-AF65-F5344CB8AC3E}">
        <p14:creationId xmlns:p14="http://schemas.microsoft.com/office/powerpoint/2010/main" val="35614126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" grpId="0"/>
      <p:bldP spid="8" grpId="0"/>
      <p:bldP spid="11" grpId="0"/>
      <p:bldP spid="12" grpId="0"/>
      <p:bldP spid="13" grpId="0"/>
      <p:bldP spid="16" grpId="0"/>
      <p:bldP spid="17" grpId="0"/>
      <p:bldP spid="18" grpId="0"/>
      <p:bldP spid="2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9B4C57-BE58-CB0A-DB3D-4C6D11298B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Fixing setup time violations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B930E2-3ACA-48F3-D628-4117F0D5C9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5032375"/>
          </a:xfrm>
        </p:spPr>
        <p:txBody>
          <a:bodyPr>
            <a:normAutofit/>
          </a:bodyPr>
          <a:lstStyle/>
          <a:p>
            <a:r>
              <a:rPr lang="en-US" dirty="0"/>
              <a:t>lower target clock frequency</a:t>
            </a: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*</a:t>
            </a:r>
          </a:p>
          <a:p>
            <a:endParaRPr lang="en-US" dirty="0"/>
          </a:p>
          <a:p>
            <a:r>
              <a:rPr lang="en-US" dirty="0"/>
              <a:t>combinational logic optimization (e.g., replicate to reduce fanout)</a:t>
            </a:r>
          </a:p>
          <a:p>
            <a:endParaRPr lang="en-US" dirty="0"/>
          </a:p>
          <a:p>
            <a:r>
              <a:rPr lang="en-US" dirty="0"/>
              <a:t>pipelining (later lecture)</a:t>
            </a:r>
          </a:p>
          <a:p>
            <a:endParaRPr lang="en-US" dirty="0"/>
          </a:p>
          <a:p>
            <a:r>
              <a:rPr lang="en-US" dirty="0"/>
              <a:t>retiming (later lecture)</a:t>
            </a:r>
          </a:p>
          <a:p>
            <a:endParaRPr lang="en-US" dirty="0"/>
          </a:p>
          <a:p>
            <a:r>
              <a:rPr lang="en-US" dirty="0"/>
              <a:t>typically tools like Quartus do logic optimization and maybe retiming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0823BB0-A9DC-7C28-A6B3-0A22AD62C71C}"/>
              </a:ext>
            </a:extLst>
          </p:cNvPr>
          <p:cNvSpPr txBox="1"/>
          <p:nvPr/>
        </p:nvSpPr>
        <p:spPr>
          <a:xfrm>
            <a:off x="10275898" y="6581001"/>
            <a:ext cx="1916102" cy="276999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/>
          <a:p>
            <a:pPr algn="r"/>
            <a:r>
              <a:rPr lang="en-US" sz="1200">
                <a:solidFill>
                  <a:schemeClr val="tx1">
                    <a:lumMod val="50000"/>
                    <a:lumOff val="50000"/>
                  </a:schemeClr>
                </a:solidFill>
              </a:rPr>
              <a:t>*and hope for partial marks</a:t>
            </a:r>
          </a:p>
        </p:txBody>
      </p:sp>
    </p:spTree>
    <p:extLst>
      <p:ext uri="{BB962C8B-B14F-4D97-AF65-F5344CB8AC3E}">
        <p14:creationId xmlns:p14="http://schemas.microsoft.com/office/powerpoint/2010/main" val="29169471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F96760-386C-35AA-0741-A2E538B28F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What about hold time?</a:t>
            </a:r>
          </a:p>
        </p:txBody>
      </p:sp>
      <p:sp>
        <p:nvSpPr>
          <p:cNvPr id="14" name="Content Placeholder 13">
            <a:extLst>
              <a:ext uri="{FF2B5EF4-FFF2-40B4-BE49-F238E27FC236}">
                <a16:creationId xmlns:a16="http://schemas.microsoft.com/office/drawing/2014/main" id="{991006E7-C004-84EF-F13F-D26FD2E7DC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3605439"/>
            <a:ext cx="11196484" cy="3096228"/>
          </a:xfrm>
        </p:spPr>
        <p:txBody>
          <a:bodyPr>
            <a:normAutofit/>
          </a:bodyPr>
          <a:lstStyle/>
          <a:p>
            <a:r>
              <a:rPr lang="en-US"/>
              <a:t>suppose A’s input changes </a:t>
            </a:r>
            <a:r>
              <a:rPr lang="en-US" b="1"/>
              <a:t>0 </a:t>
            </a:r>
            <a:r>
              <a:rPr lang="en-US" b="1">
                <a:sym typeface="Wingdings" pitchFamily="2" charset="2"/>
              </a:rPr>
              <a:t> 1</a:t>
            </a:r>
            <a:endParaRPr lang="en-US" b="1"/>
          </a:p>
          <a:p>
            <a:r>
              <a:rPr lang="en-US"/>
              <a:t>A’s new output (1) will appear at </a:t>
            </a:r>
            <a:r>
              <a:rPr lang="en-US" b="1" err="1"/>
              <a:t>clk</a:t>
            </a:r>
            <a:r>
              <a:rPr lang="en-US" b="1"/>
              <a:t> + </a:t>
            </a:r>
            <a:r>
              <a:rPr lang="en-US" b="1" err="1"/>
              <a:t>tCQ</a:t>
            </a:r>
            <a:r>
              <a:rPr lang="en-US" b="1"/>
              <a:t> </a:t>
            </a:r>
            <a:r>
              <a:rPr lang="en-US"/>
              <a:t>= </a:t>
            </a:r>
            <a:r>
              <a:rPr lang="en-US" b="1" err="1"/>
              <a:t>clk</a:t>
            </a:r>
            <a:r>
              <a:rPr lang="en-US" b="1"/>
              <a:t> + 0.3ns</a:t>
            </a:r>
          </a:p>
          <a:p>
            <a:r>
              <a:rPr lang="en-US"/>
              <a:t>no gate delays and ideal wires </a:t>
            </a:r>
            <a:r>
              <a:rPr lang="en-US">
                <a:sym typeface="Wingdings" pitchFamily="2" charset="2"/>
              </a:rPr>
              <a:t> output 1 gets to B at </a:t>
            </a:r>
            <a:r>
              <a:rPr lang="en-US" b="1" err="1">
                <a:sym typeface="Wingdings" pitchFamily="2" charset="2"/>
              </a:rPr>
              <a:t>clk</a:t>
            </a:r>
            <a:r>
              <a:rPr lang="en-US" b="1">
                <a:sym typeface="Wingdings" pitchFamily="2" charset="2"/>
              </a:rPr>
              <a:t> + 0.3ns</a:t>
            </a:r>
          </a:p>
          <a:p>
            <a:r>
              <a:rPr lang="en-US">
                <a:sym typeface="Wingdings" pitchFamily="2" charset="2"/>
              </a:rPr>
              <a:t>but B needed previous input (0) stable until </a:t>
            </a:r>
            <a:r>
              <a:rPr lang="en-US" b="1" err="1">
                <a:sym typeface="Wingdings" pitchFamily="2" charset="2"/>
              </a:rPr>
              <a:t>clk</a:t>
            </a:r>
            <a:r>
              <a:rPr lang="en-US" b="1">
                <a:sym typeface="Wingdings" pitchFamily="2" charset="2"/>
              </a:rPr>
              <a:t> + </a:t>
            </a:r>
            <a:r>
              <a:rPr lang="en-US" b="1" err="1">
                <a:sym typeface="Wingdings" pitchFamily="2" charset="2"/>
              </a:rPr>
              <a:t>t</a:t>
            </a:r>
            <a:r>
              <a:rPr lang="en-US" b="1" baseline="-25000" err="1">
                <a:sym typeface="Wingdings" pitchFamily="2" charset="2"/>
              </a:rPr>
              <a:t>H</a:t>
            </a:r>
            <a:r>
              <a:rPr lang="en-US" b="1">
                <a:sym typeface="Wingdings" pitchFamily="2" charset="2"/>
              </a:rPr>
              <a:t> </a:t>
            </a:r>
            <a:r>
              <a:rPr lang="en-US">
                <a:sym typeface="Wingdings" pitchFamily="2" charset="2"/>
              </a:rPr>
              <a:t>= </a:t>
            </a:r>
            <a:r>
              <a:rPr lang="en-US" b="1" err="1">
                <a:sym typeface="Wingdings" pitchFamily="2" charset="2"/>
              </a:rPr>
              <a:t>clk</a:t>
            </a:r>
            <a:r>
              <a:rPr lang="en-US" b="1">
                <a:sym typeface="Wingdings" pitchFamily="2" charset="2"/>
              </a:rPr>
              <a:t> + 0.6ns</a:t>
            </a:r>
            <a:r>
              <a:rPr lang="en-US">
                <a:sym typeface="Wingdings" pitchFamily="2" charset="2"/>
              </a:rPr>
              <a:t>!</a:t>
            </a:r>
          </a:p>
          <a:p>
            <a:r>
              <a:rPr lang="en-US" b="1">
                <a:solidFill>
                  <a:srgbClr val="A41D34"/>
                </a:solidFill>
                <a:sym typeface="Wingdings" pitchFamily="2" charset="2"/>
              </a:rPr>
              <a:t>hold time violation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D8438E4-D6C5-5FC6-D4FB-61BCE71C5E7F}"/>
              </a:ext>
            </a:extLst>
          </p:cNvPr>
          <p:cNvSpPr txBox="1"/>
          <p:nvPr/>
        </p:nvSpPr>
        <p:spPr>
          <a:xfrm>
            <a:off x="2508256" y="2960962"/>
            <a:ext cx="723441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/>
              <a:t>parameters:</a:t>
            </a:r>
            <a:r>
              <a:rPr lang="en-US" sz="2000"/>
              <a:t>      </a:t>
            </a:r>
            <a:r>
              <a:rPr lang="en-US" sz="2000" err="1"/>
              <a:t>t</a:t>
            </a:r>
            <a:r>
              <a:rPr lang="en-US" sz="2000" baseline="-25000" err="1"/>
              <a:t>S</a:t>
            </a:r>
            <a:r>
              <a:rPr lang="en-US" sz="2000"/>
              <a:t> = 0.5ns      </a:t>
            </a:r>
            <a:r>
              <a:rPr lang="en-US" sz="2000" err="1"/>
              <a:t>t</a:t>
            </a:r>
            <a:r>
              <a:rPr lang="en-US" sz="2000" baseline="-25000" err="1"/>
              <a:t>H</a:t>
            </a:r>
            <a:r>
              <a:rPr lang="en-US" sz="2000"/>
              <a:t> = 0.6ns      </a:t>
            </a:r>
            <a:r>
              <a:rPr lang="en-US" sz="2000" err="1"/>
              <a:t>t</a:t>
            </a:r>
            <a:r>
              <a:rPr lang="en-US" sz="2000" baseline="-25000" err="1"/>
              <a:t>CQ</a:t>
            </a:r>
            <a:r>
              <a:rPr lang="en-US" sz="2000"/>
              <a:t> = 0.3ns      </a:t>
            </a:r>
            <a:r>
              <a:rPr lang="en-US" sz="2000" err="1"/>
              <a:t>t</a:t>
            </a:r>
            <a:r>
              <a:rPr lang="en-US" sz="2000" baseline="-25000" err="1"/>
              <a:t>prop,INV</a:t>
            </a:r>
            <a:r>
              <a:rPr lang="en-US" sz="2000"/>
              <a:t> = 1ns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6AC00936-F520-85C5-6E0A-1D15D8E8B35E}"/>
              </a:ext>
            </a:extLst>
          </p:cNvPr>
          <p:cNvGrpSpPr/>
          <p:nvPr/>
        </p:nvGrpSpPr>
        <p:grpSpPr>
          <a:xfrm>
            <a:off x="2571750" y="1850110"/>
            <a:ext cx="7048500" cy="927100"/>
            <a:chOff x="2571750" y="1850110"/>
            <a:chExt cx="7048500" cy="927100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BBCB63A2-6D39-9EF2-CA92-DCFDFF428CB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571750" y="1850110"/>
              <a:ext cx="7048500" cy="927100"/>
            </a:xfrm>
            <a:prstGeom prst="rect">
              <a:avLst/>
            </a:prstGeom>
          </p:spPr>
        </p:pic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1C655E24-AF24-EF8F-4ADB-1B666AEA980E}"/>
                </a:ext>
              </a:extLst>
            </p:cNvPr>
            <p:cNvSpPr txBox="1"/>
            <p:nvPr/>
          </p:nvSpPr>
          <p:spPr>
            <a:xfrm>
              <a:off x="2714119" y="1965833"/>
              <a:ext cx="31771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/>
                <a:t>A</a:t>
              </a: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0FB6F1F2-5DF0-FA0E-3CC6-DC0C1AAC6A8F}"/>
                </a:ext>
              </a:extLst>
            </p:cNvPr>
            <p:cNvSpPr txBox="1"/>
            <p:nvPr/>
          </p:nvSpPr>
          <p:spPr>
            <a:xfrm>
              <a:off x="9114490" y="1965833"/>
              <a:ext cx="31771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/>
                <a:t>B</a:t>
              </a:r>
            </a:p>
          </p:txBody>
        </p:sp>
      </p:grpSp>
      <p:pic>
        <p:nvPicPr>
          <p:cNvPr id="15" name="Picture 14">
            <a:extLst>
              <a:ext uri="{FF2B5EF4-FFF2-40B4-BE49-F238E27FC236}">
                <a16:creationId xmlns:a16="http://schemas.microsoft.com/office/drawing/2014/main" id="{46B51FED-5002-1784-E172-F48031957DA1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040985" y="5475153"/>
            <a:ext cx="723900" cy="736600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3F710199-1622-72A8-10E2-2EFB896AFD2D}"/>
              </a:ext>
            </a:extLst>
          </p:cNvPr>
          <p:cNvSpPr txBox="1"/>
          <p:nvPr/>
        </p:nvSpPr>
        <p:spPr>
          <a:xfrm>
            <a:off x="6012038" y="6581001"/>
            <a:ext cx="6179962" cy="276999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/>
          <a:p>
            <a:pPr algn="r"/>
            <a:r>
              <a:rPr lang="en-US" sz="1200">
                <a:solidFill>
                  <a:schemeClr val="tx1">
                    <a:lumMod val="50000"/>
                    <a:lumOff val="50000"/>
                  </a:schemeClr>
                </a:solidFill>
              </a:rPr>
              <a:t>*usually minimum </a:t>
            </a:r>
            <a:r>
              <a:rPr lang="en-US" sz="1200" err="1">
                <a:solidFill>
                  <a:schemeClr val="tx1">
                    <a:lumMod val="50000"/>
                    <a:lumOff val="50000"/>
                  </a:schemeClr>
                </a:solidFill>
              </a:rPr>
              <a:t>clk</a:t>
            </a:r>
            <a:r>
              <a:rPr lang="en-US" sz="1200">
                <a:solidFill>
                  <a:schemeClr val="tx1">
                    <a:lumMod val="50000"/>
                    <a:lumOff val="50000"/>
                  </a:schemeClr>
                </a:solidFill>
              </a:rPr>
              <a:t>-to-Q time &lt; maximum </a:t>
            </a:r>
            <a:r>
              <a:rPr lang="en-US" sz="1200" err="1">
                <a:solidFill>
                  <a:schemeClr val="tx1">
                    <a:lumMod val="50000"/>
                    <a:lumOff val="50000"/>
                  </a:schemeClr>
                </a:solidFill>
              </a:rPr>
              <a:t>clk</a:t>
            </a:r>
            <a:r>
              <a:rPr lang="en-US" sz="1200">
                <a:solidFill>
                  <a:schemeClr val="tx1">
                    <a:lumMod val="50000"/>
                    <a:lumOff val="50000"/>
                  </a:schemeClr>
                </a:solidFill>
              </a:rPr>
              <a:t>-to-Q time; this example assumes they are equal</a:t>
            </a:r>
          </a:p>
        </p:txBody>
      </p:sp>
    </p:spTree>
    <p:extLst>
      <p:ext uri="{BB962C8B-B14F-4D97-AF65-F5344CB8AC3E}">
        <p14:creationId xmlns:p14="http://schemas.microsoft.com/office/powerpoint/2010/main" val="34846388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uiExpand="1" build="p"/>
      <p:bldP spid="1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>
            <a:extLst>
              <a:ext uri="{FF2B5EF4-FFF2-40B4-BE49-F238E27FC236}">
                <a16:creationId xmlns:a16="http://schemas.microsoft.com/office/drawing/2014/main" id="{01DDEFE6-E205-2C8C-D1EE-2C2439B09C99}"/>
              </a:ext>
            </a:extLst>
          </p:cNvPr>
          <p:cNvGrpSpPr/>
          <p:nvPr/>
        </p:nvGrpSpPr>
        <p:grpSpPr>
          <a:xfrm>
            <a:off x="760493" y="492185"/>
            <a:ext cx="6206748" cy="5986917"/>
            <a:chOff x="4758864" y="74800"/>
            <a:chExt cx="5679862" cy="5478692"/>
          </a:xfrm>
        </p:grpSpPr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6332E580-8C99-255C-BB97-C10A28F9E542}"/>
                </a:ext>
              </a:extLst>
            </p:cNvPr>
            <p:cNvGrpSpPr/>
            <p:nvPr/>
          </p:nvGrpSpPr>
          <p:grpSpPr>
            <a:xfrm>
              <a:off x="4758864" y="74800"/>
              <a:ext cx="5679862" cy="5124175"/>
              <a:chOff x="4758864" y="74800"/>
              <a:chExt cx="3631479" cy="3276194"/>
            </a:xfrm>
          </p:grpSpPr>
          <p:pic>
            <p:nvPicPr>
              <p:cNvPr id="8" name="Picture 7">
                <a:extLst>
                  <a:ext uri="{FF2B5EF4-FFF2-40B4-BE49-F238E27FC236}">
                    <a16:creationId xmlns:a16="http://schemas.microsoft.com/office/drawing/2014/main" id="{E73B4392-DE72-5824-DFEB-6EB356E80E9C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>
                <a:clrChange>
                  <a:clrFrom>
                    <a:srgbClr val="E1E1E3"/>
                  </a:clrFrom>
                  <a:clrTo>
                    <a:srgbClr val="E1E1E3">
                      <a:alpha val="0"/>
                    </a:srgbClr>
                  </a:clrTo>
                </a:clrChange>
              </a:blip>
              <a:srcRect b="73805"/>
              <a:stretch/>
            </p:blipFill>
            <p:spPr>
              <a:xfrm>
                <a:off x="4927725" y="74800"/>
                <a:ext cx="3462618" cy="1796432"/>
              </a:xfrm>
              <a:prstGeom prst="rect">
                <a:avLst/>
              </a:prstGeom>
            </p:spPr>
          </p:pic>
          <p:pic>
            <p:nvPicPr>
              <p:cNvPr id="10" name="Picture 9">
                <a:extLst>
                  <a:ext uri="{FF2B5EF4-FFF2-40B4-BE49-F238E27FC236}">
                    <a16:creationId xmlns:a16="http://schemas.microsoft.com/office/drawing/2014/main" id="{4650396E-1EEC-D959-8106-CE8C2D8A4ED3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>
                <a:clrChange>
                  <a:clrFrom>
                    <a:srgbClr val="E1E1E3"/>
                  </a:clrFrom>
                  <a:clrTo>
                    <a:srgbClr val="E1E1E3">
                      <a:alpha val="0"/>
                    </a:srgbClr>
                  </a:clrTo>
                </a:clrChange>
              </a:blip>
              <a:srcRect l="-4936" t="45074" r="4936" b="36224"/>
              <a:stretch/>
            </p:blipFill>
            <p:spPr>
              <a:xfrm>
                <a:off x="4758864" y="2068430"/>
                <a:ext cx="3462618" cy="1282564"/>
              </a:xfrm>
              <a:prstGeom prst="rect">
                <a:avLst/>
              </a:prstGeom>
            </p:spPr>
          </p:pic>
        </p:grp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5203CA42-3B91-11EB-E5A8-8DBADB2ECC10}"/>
                </a:ext>
              </a:extLst>
            </p:cNvPr>
            <p:cNvSpPr txBox="1"/>
            <p:nvPr/>
          </p:nvSpPr>
          <p:spPr>
            <a:xfrm>
              <a:off x="7474047" y="2862721"/>
              <a:ext cx="25680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/>
                <a:t>⋮</a:t>
              </a: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69E63E4F-9312-4F82-6425-A9095ED830FC}"/>
                </a:ext>
              </a:extLst>
            </p:cNvPr>
            <p:cNvSpPr txBox="1"/>
            <p:nvPr/>
          </p:nvSpPr>
          <p:spPr>
            <a:xfrm>
              <a:off x="7466740" y="5184160"/>
              <a:ext cx="25680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/>
                <a:t>⋮</a:t>
              </a:r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7F3FE8B8-13B4-8BD9-91D0-23E4072EE352}"/>
              </a:ext>
            </a:extLst>
          </p:cNvPr>
          <p:cNvGrpSpPr/>
          <p:nvPr/>
        </p:nvGrpSpPr>
        <p:grpSpPr>
          <a:xfrm>
            <a:off x="3859874" y="3069362"/>
            <a:ext cx="7950281" cy="2557715"/>
            <a:chOff x="3859874" y="3069362"/>
            <a:chExt cx="7950281" cy="2557715"/>
          </a:xfrm>
        </p:grpSpPr>
        <p:cxnSp>
          <p:nvCxnSpPr>
            <p:cNvPr id="17" name="Straight Arrow Connector 16">
              <a:extLst>
                <a:ext uri="{FF2B5EF4-FFF2-40B4-BE49-F238E27FC236}">
                  <a16:creationId xmlns:a16="http://schemas.microsoft.com/office/drawing/2014/main" id="{2DFA521C-6E3B-8C68-3D3D-4D3E22DCD272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090562" y="3942318"/>
              <a:ext cx="2855817" cy="989405"/>
            </a:xfrm>
            <a:prstGeom prst="straightConnector1">
              <a:avLst/>
            </a:prstGeom>
            <a:ln w="38100">
              <a:solidFill>
                <a:srgbClr val="A41D34"/>
              </a:solidFill>
              <a:tailEnd type="triangle" w="med" len="lg"/>
            </a:ln>
            <a:effectLst>
              <a:glow rad="63500">
                <a:schemeClr val="bg1">
                  <a:alpha val="80000"/>
                </a:scheme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798FE4B1-0CDC-1845-7FB1-AB749684996E}"/>
                </a:ext>
              </a:extLst>
            </p:cNvPr>
            <p:cNvSpPr txBox="1"/>
            <p:nvPr/>
          </p:nvSpPr>
          <p:spPr>
            <a:xfrm>
              <a:off x="5905845" y="3069362"/>
              <a:ext cx="5904310" cy="132343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4000" b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Q:</a:t>
              </a:r>
              <a:r>
                <a:rPr lang="en-US" sz="4000" b="1"/>
                <a:t> </a:t>
              </a:r>
              <a:r>
                <a:rPr lang="en-US" sz="4000" b="1">
                  <a:solidFill>
                    <a:srgbClr val="A41D34"/>
                  </a:solidFill>
                </a:rPr>
                <a:t>what are</a:t>
              </a:r>
              <a:br>
                <a:rPr lang="en-US" sz="4000" b="1">
                  <a:solidFill>
                    <a:srgbClr val="A41D34"/>
                  </a:solidFill>
                </a:rPr>
              </a:br>
              <a:r>
                <a:rPr lang="en-US" sz="4000" b="1">
                  <a:solidFill>
                    <a:srgbClr val="A41D34"/>
                  </a:solidFill>
                </a:rPr>
                <a:t>                   these </a:t>
              </a:r>
              <a:r>
                <a:rPr lang="en-US" sz="4000" b="1"/>
                <a:t>numbers</a:t>
              </a:r>
              <a:r>
                <a:rPr lang="en-US" sz="4000" b="1">
                  <a:solidFill>
                    <a:srgbClr val="A41D34"/>
                  </a:solidFill>
                </a:rPr>
                <a:t>?</a:t>
              </a:r>
            </a:p>
          </p:txBody>
        </p:sp>
        <p:sp>
          <p:nvSpPr>
            <p:cNvPr id="21" name="Rounded Rectangle 20">
              <a:extLst>
                <a:ext uri="{FF2B5EF4-FFF2-40B4-BE49-F238E27FC236}">
                  <a16:creationId xmlns:a16="http://schemas.microsoft.com/office/drawing/2014/main" id="{5A820A3A-F1E4-3229-A697-8EFF830A910E}"/>
                </a:ext>
              </a:extLst>
            </p:cNvPr>
            <p:cNvSpPr/>
            <p:nvPr/>
          </p:nvSpPr>
          <p:spPr>
            <a:xfrm>
              <a:off x="3859874" y="4774164"/>
              <a:ext cx="1124108" cy="852913"/>
            </a:xfrm>
            <a:prstGeom prst="roundRect">
              <a:avLst/>
            </a:prstGeom>
            <a:noFill/>
            <a:ln w="38100">
              <a:solidFill>
                <a:srgbClr val="A41D3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3" name="TextBox 22">
            <a:extLst>
              <a:ext uri="{FF2B5EF4-FFF2-40B4-BE49-F238E27FC236}">
                <a16:creationId xmlns:a16="http://schemas.microsoft.com/office/drawing/2014/main" id="{141BBBAA-E98F-8819-0098-E5E621CD9CD6}"/>
              </a:ext>
            </a:extLst>
          </p:cNvPr>
          <p:cNvSpPr txBox="1"/>
          <p:nvPr/>
        </p:nvSpPr>
        <p:spPr>
          <a:xfrm>
            <a:off x="5599229" y="6138805"/>
            <a:ext cx="993541" cy="276999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/>
          <a:p>
            <a:pPr algn="r"/>
            <a:r>
              <a:rPr lang="en-US" sz="120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source: AMD</a:t>
            </a:r>
          </a:p>
        </p:txBody>
      </p:sp>
    </p:spTree>
    <p:extLst>
      <p:ext uri="{BB962C8B-B14F-4D97-AF65-F5344CB8AC3E}">
        <p14:creationId xmlns:p14="http://schemas.microsoft.com/office/powerpoint/2010/main" val="33583770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9B4C57-BE58-CB0A-DB3D-4C6D11298B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Fixing hold time violations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B930E2-3ACA-48F3-D628-4117F0D5C9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3928970"/>
            <a:ext cx="11520948" cy="2929029"/>
          </a:xfrm>
        </p:spPr>
        <p:txBody>
          <a:bodyPr>
            <a:normAutofit/>
          </a:bodyPr>
          <a:lstStyle/>
          <a:p>
            <a:r>
              <a:rPr lang="en-US" b="1"/>
              <a:t>problem</a:t>
            </a:r>
            <a:r>
              <a:rPr lang="en-US"/>
              <a:t>: path </a:t>
            </a:r>
            <a:r>
              <a:rPr lang="en-US" i="1"/>
              <a:t>too fast:</a:t>
            </a:r>
            <a:r>
              <a:rPr lang="en-US"/>
              <a:t> A’s changes arrive at B’s inputs too early</a:t>
            </a:r>
          </a:p>
          <a:p>
            <a:pPr lvl="1"/>
            <a:r>
              <a:rPr lang="en-US"/>
              <a:t>arrive at </a:t>
            </a:r>
            <a:r>
              <a:rPr lang="en-US" b="1" err="1"/>
              <a:t>clk</a:t>
            </a:r>
            <a:r>
              <a:rPr lang="en-US" b="1"/>
              <a:t> + </a:t>
            </a:r>
            <a:r>
              <a:rPr lang="en-US" b="1" err="1"/>
              <a:t>t</a:t>
            </a:r>
            <a:r>
              <a:rPr lang="en-US" b="1" baseline="-25000" err="1"/>
              <a:t>CQ</a:t>
            </a:r>
            <a:r>
              <a:rPr lang="en-US" b="1"/>
              <a:t> = </a:t>
            </a:r>
            <a:r>
              <a:rPr lang="en-US" b="1" err="1"/>
              <a:t>clk</a:t>
            </a:r>
            <a:r>
              <a:rPr lang="en-US" b="1"/>
              <a:t> + 0.3ns</a:t>
            </a:r>
            <a:r>
              <a:rPr lang="en-US"/>
              <a:t>, but needed to hold stable until </a:t>
            </a:r>
            <a:r>
              <a:rPr lang="en-US" b="1" err="1"/>
              <a:t>clk</a:t>
            </a:r>
            <a:r>
              <a:rPr lang="en-US" b="1"/>
              <a:t> + </a:t>
            </a:r>
            <a:r>
              <a:rPr lang="en-US" b="1" err="1"/>
              <a:t>t</a:t>
            </a:r>
            <a:r>
              <a:rPr lang="en-US" b="1" baseline="-25000" err="1"/>
              <a:t>H</a:t>
            </a:r>
            <a:r>
              <a:rPr lang="en-US" b="1"/>
              <a:t> = 0.6ns</a:t>
            </a:r>
            <a:endParaRPr lang="en-US"/>
          </a:p>
          <a:p>
            <a:pPr lvl="3"/>
            <a:endParaRPr lang="en-US" sz="800"/>
          </a:p>
          <a:p>
            <a:r>
              <a:rPr lang="en-US"/>
              <a:t>independent of clock frequency, so can’t fix with slower clock</a:t>
            </a:r>
          </a:p>
          <a:p>
            <a:pPr lvl="3"/>
            <a:endParaRPr lang="en-US" sz="800"/>
          </a:p>
          <a:p>
            <a:r>
              <a:rPr lang="en-US"/>
              <a:t>how to make paths slower? add some </a:t>
            </a:r>
            <a:r>
              <a:rPr lang="en-US" b="1"/>
              <a:t>gates</a:t>
            </a:r>
            <a:r>
              <a:rPr lang="en-US"/>
              <a:t> on the path</a:t>
            </a:r>
          </a:p>
          <a:p>
            <a:pPr lvl="1"/>
            <a:r>
              <a:rPr lang="en-US"/>
              <a:t>now arrive at </a:t>
            </a:r>
            <a:r>
              <a:rPr lang="en-US" b="1" err="1"/>
              <a:t>clk</a:t>
            </a:r>
            <a:r>
              <a:rPr lang="en-US" b="1"/>
              <a:t> + </a:t>
            </a:r>
            <a:r>
              <a:rPr lang="en-US" b="1" err="1"/>
              <a:t>t</a:t>
            </a:r>
            <a:r>
              <a:rPr lang="en-US" b="1" baseline="-25000" err="1"/>
              <a:t>CQ</a:t>
            </a:r>
            <a:r>
              <a:rPr lang="en-US" b="1"/>
              <a:t> = </a:t>
            </a:r>
            <a:r>
              <a:rPr lang="en-US" b="1" err="1"/>
              <a:t>clk</a:t>
            </a:r>
            <a:r>
              <a:rPr lang="en-US" b="1"/>
              <a:t> + 0.3ns + 2ns = </a:t>
            </a:r>
            <a:r>
              <a:rPr lang="en-US" b="1" err="1"/>
              <a:t>clk</a:t>
            </a:r>
            <a:r>
              <a:rPr lang="en-US" b="1"/>
              <a:t> + 2.3ns ≥ </a:t>
            </a:r>
            <a:r>
              <a:rPr lang="en-US" b="1" err="1"/>
              <a:t>clk</a:t>
            </a:r>
            <a:r>
              <a:rPr lang="en-US" b="1"/>
              <a:t> + 0.6ns</a:t>
            </a:r>
            <a:r>
              <a:rPr lang="en-US"/>
              <a:t> </a:t>
            </a:r>
            <a:endParaRPr lang="en-US" b="1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B666A01-A6F9-3A2C-B218-6F933BD70D04}"/>
              </a:ext>
            </a:extLst>
          </p:cNvPr>
          <p:cNvSpPr txBox="1"/>
          <p:nvPr/>
        </p:nvSpPr>
        <p:spPr>
          <a:xfrm>
            <a:off x="2508256" y="2960962"/>
            <a:ext cx="723441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/>
              <a:t>parameters:</a:t>
            </a:r>
            <a:r>
              <a:rPr lang="en-US" sz="2000"/>
              <a:t>      </a:t>
            </a:r>
            <a:r>
              <a:rPr lang="en-US" sz="2000" err="1"/>
              <a:t>t</a:t>
            </a:r>
            <a:r>
              <a:rPr lang="en-US" sz="2000" baseline="-25000" err="1"/>
              <a:t>S</a:t>
            </a:r>
            <a:r>
              <a:rPr lang="en-US" sz="2000"/>
              <a:t> = 0.5ns      </a:t>
            </a:r>
            <a:r>
              <a:rPr lang="en-US" sz="2000" err="1"/>
              <a:t>t</a:t>
            </a:r>
            <a:r>
              <a:rPr lang="en-US" sz="2000" baseline="-25000" err="1"/>
              <a:t>H</a:t>
            </a:r>
            <a:r>
              <a:rPr lang="en-US" sz="2000"/>
              <a:t> = 0.6ns      </a:t>
            </a:r>
            <a:r>
              <a:rPr lang="en-US" sz="2000" err="1"/>
              <a:t>t</a:t>
            </a:r>
            <a:r>
              <a:rPr lang="en-US" sz="2000" baseline="-25000" err="1"/>
              <a:t>CQ</a:t>
            </a:r>
            <a:r>
              <a:rPr lang="en-US" sz="2000"/>
              <a:t> = 0.3ns      </a:t>
            </a:r>
            <a:r>
              <a:rPr lang="en-US" sz="2000" err="1"/>
              <a:t>t</a:t>
            </a:r>
            <a:r>
              <a:rPr lang="en-US" sz="2000" baseline="-25000" err="1"/>
              <a:t>prop,INV</a:t>
            </a:r>
            <a:r>
              <a:rPr lang="en-US" sz="2000"/>
              <a:t> = 1ns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768E246-51B1-FA72-217E-5E9181916251}"/>
              </a:ext>
            </a:extLst>
          </p:cNvPr>
          <p:cNvSpPr txBox="1"/>
          <p:nvPr/>
        </p:nvSpPr>
        <p:spPr>
          <a:xfrm>
            <a:off x="2714119" y="1965833"/>
            <a:ext cx="3177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/>
              <a:t>A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5234CBD-BE18-5152-E7EA-BFECAEC00AE3}"/>
              </a:ext>
            </a:extLst>
          </p:cNvPr>
          <p:cNvSpPr txBox="1"/>
          <p:nvPr/>
        </p:nvSpPr>
        <p:spPr>
          <a:xfrm>
            <a:off x="9114490" y="1965833"/>
            <a:ext cx="3177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/>
              <a:t>B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7DC0EEDC-07B1-6C82-8DCB-5257627ECB0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71750" y="1862275"/>
            <a:ext cx="7048500" cy="927100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3B7B7347-D84F-9937-AD31-9328D0F42BB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71750" y="1862274"/>
            <a:ext cx="7048500" cy="927100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F497245C-A023-8A3F-2A81-03282E1F486F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997456" y="5958492"/>
            <a:ext cx="774700" cy="76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11260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bldLvl="2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311EEF-4E20-704C-E357-57E19C050A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Hold Violations Cont.</a:t>
            </a:r>
            <a:endParaRPr lang="en-CA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9C7E985F-DA53-90D9-54B5-451169DF80F1}"/>
              </a:ext>
            </a:extLst>
          </p:cNvPr>
          <p:cNvCxnSpPr>
            <a:cxnSpLocks/>
          </p:cNvCxnSpPr>
          <p:nvPr/>
        </p:nvCxnSpPr>
        <p:spPr>
          <a:xfrm>
            <a:off x="4498476" y="1926706"/>
            <a:ext cx="0" cy="2067778"/>
          </a:xfrm>
          <a:prstGeom prst="line">
            <a:avLst/>
          </a:prstGeom>
          <a:ln w="19050">
            <a:solidFill>
              <a:schemeClr val="tx1"/>
            </a:solidFill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21CF3FA4-F85C-B7BD-A006-B5927621D843}"/>
              </a:ext>
            </a:extLst>
          </p:cNvPr>
          <p:cNvCxnSpPr>
            <a:cxnSpLocks/>
          </p:cNvCxnSpPr>
          <p:nvPr/>
        </p:nvCxnSpPr>
        <p:spPr>
          <a:xfrm>
            <a:off x="5103957" y="1956987"/>
            <a:ext cx="0" cy="3890360"/>
          </a:xfrm>
          <a:prstGeom prst="line">
            <a:avLst/>
          </a:prstGeom>
          <a:ln w="19050">
            <a:solidFill>
              <a:schemeClr val="tx1"/>
            </a:solidFill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461BAC15-AFB5-F0D9-2D27-20F418249F00}"/>
              </a:ext>
            </a:extLst>
          </p:cNvPr>
          <p:cNvCxnSpPr>
            <a:cxnSpLocks/>
          </p:cNvCxnSpPr>
          <p:nvPr/>
        </p:nvCxnSpPr>
        <p:spPr>
          <a:xfrm>
            <a:off x="6295401" y="1948130"/>
            <a:ext cx="0" cy="3899217"/>
          </a:xfrm>
          <a:prstGeom prst="line">
            <a:avLst/>
          </a:prstGeom>
          <a:ln w="19050">
            <a:solidFill>
              <a:schemeClr val="tx1"/>
            </a:solidFill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CDEDF434-FC63-8BE7-357C-87BF866A366C}"/>
              </a:ext>
            </a:extLst>
          </p:cNvPr>
          <p:cNvCxnSpPr/>
          <p:nvPr/>
        </p:nvCxnSpPr>
        <p:spPr>
          <a:xfrm>
            <a:off x="4498476" y="2158314"/>
            <a:ext cx="605481" cy="0"/>
          </a:xfrm>
          <a:prstGeom prst="straightConnector1">
            <a:avLst/>
          </a:prstGeom>
          <a:ln w="28575">
            <a:solidFill>
              <a:srgbClr val="C00000"/>
            </a:solidFill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50ADF4C9-1D9D-CA46-B636-B0FDAE91E2D5}"/>
              </a:ext>
            </a:extLst>
          </p:cNvPr>
          <p:cNvCxnSpPr>
            <a:cxnSpLocks/>
          </p:cNvCxnSpPr>
          <p:nvPr/>
        </p:nvCxnSpPr>
        <p:spPr>
          <a:xfrm>
            <a:off x="5103957" y="2158314"/>
            <a:ext cx="1191444" cy="0"/>
          </a:xfrm>
          <a:prstGeom prst="straightConnector1">
            <a:avLst/>
          </a:prstGeom>
          <a:ln w="28575">
            <a:solidFill>
              <a:srgbClr val="A41D34"/>
            </a:solidFill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A1638BB2-EE50-382A-F1C8-D893E2867098}"/>
              </a:ext>
            </a:extLst>
          </p:cNvPr>
          <p:cNvSpPr txBox="1"/>
          <p:nvPr/>
        </p:nvSpPr>
        <p:spPr>
          <a:xfrm>
            <a:off x="4553773" y="1706534"/>
            <a:ext cx="49488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800" err="1">
                <a:solidFill>
                  <a:srgbClr val="A41D34"/>
                </a:solidFill>
              </a:rPr>
              <a:t>t</a:t>
            </a:r>
            <a:r>
              <a:rPr lang="en-US" baseline="-25000" err="1">
                <a:solidFill>
                  <a:srgbClr val="A41D34"/>
                </a:solidFill>
              </a:rPr>
              <a:t>s</a:t>
            </a:r>
            <a:endParaRPr lang="en-CA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F3A8AB73-EF61-C2A8-608D-2CE952B1C712}"/>
              </a:ext>
            </a:extLst>
          </p:cNvPr>
          <p:cNvSpPr txBox="1"/>
          <p:nvPr/>
        </p:nvSpPr>
        <p:spPr>
          <a:xfrm>
            <a:off x="5513050" y="1710904"/>
            <a:ext cx="49488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800" err="1">
                <a:solidFill>
                  <a:srgbClr val="A41D34"/>
                </a:solidFill>
              </a:rPr>
              <a:t>t</a:t>
            </a:r>
            <a:r>
              <a:rPr lang="en-US" sz="1800" baseline="-25000" err="1">
                <a:solidFill>
                  <a:srgbClr val="A41D34"/>
                </a:solidFill>
              </a:rPr>
              <a:t>h</a:t>
            </a:r>
            <a:endParaRPr lang="en-CA"/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FD53B467-1FBA-E932-DEC1-56947C5C9337}"/>
              </a:ext>
            </a:extLst>
          </p:cNvPr>
          <p:cNvCxnSpPr>
            <a:cxnSpLocks/>
          </p:cNvCxnSpPr>
          <p:nvPr/>
        </p:nvCxnSpPr>
        <p:spPr>
          <a:xfrm>
            <a:off x="5859433" y="3657600"/>
            <a:ext cx="17496" cy="2189747"/>
          </a:xfrm>
          <a:prstGeom prst="line">
            <a:avLst/>
          </a:prstGeom>
          <a:ln w="19050">
            <a:solidFill>
              <a:schemeClr val="tx1"/>
            </a:solidFill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31" name="Group 30">
            <a:extLst>
              <a:ext uri="{FF2B5EF4-FFF2-40B4-BE49-F238E27FC236}">
                <a16:creationId xmlns:a16="http://schemas.microsoft.com/office/drawing/2014/main" id="{B4CCD0A2-7119-0E6F-2D8E-3FA544500C12}"/>
              </a:ext>
            </a:extLst>
          </p:cNvPr>
          <p:cNvGrpSpPr/>
          <p:nvPr/>
        </p:nvGrpSpPr>
        <p:grpSpPr>
          <a:xfrm>
            <a:off x="6434440" y="4632385"/>
            <a:ext cx="4707166" cy="1860488"/>
            <a:chOff x="7744488" y="1763003"/>
            <a:chExt cx="4707166" cy="1860487"/>
          </a:xfrm>
        </p:grpSpPr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0577468B-44DC-2DBD-25CF-996401B95A99}"/>
                </a:ext>
              </a:extLst>
            </p:cNvPr>
            <p:cNvSpPr txBox="1"/>
            <p:nvPr/>
          </p:nvSpPr>
          <p:spPr>
            <a:xfrm>
              <a:off x="8745847" y="2792493"/>
              <a:ext cx="3705807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>
                  <a:solidFill>
                    <a:srgbClr val="A41D34"/>
                  </a:solidFill>
                </a:rPr>
                <a:t>signal changes </a:t>
              </a:r>
              <a:r>
                <a:rPr lang="en-US" sz="2400" i="1">
                  <a:solidFill>
                    <a:srgbClr val="A41D34"/>
                  </a:solidFill>
                </a:rPr>
                <a:t>too early</a:t>
              </a:r>
              <a:br>
                <a:rPr lang="en-US" sz="2400">
                  <a:solidFill>
                    <a:srgbClr val="A41D34"/>
                  </a:solidFill>
                </a:rPr>
              </a:br>
              <a:r>
                <a:rPr lang="en-US" sz="2400" b="1">
                  <a:solidFill>
                    <a:srgbClr val="A41D34"/>
                  </a:solidFill>
                </a:rPr>
                <a:t>hold time violation</a:t>
              </a:r>
              <a:endParaRPr lang="en-US" sz="2400" baseline="-25000">
                <a:solidFill>
                  <a:srgbClr val="A41D34"/>
                </a:solidFill>
              </a:endParaRPr>
            </a:p>
          </p:txBody>
        </p:sp>
        <p:cxnSp>
          <p:nvCxnSpPr>
            <p:cNvPr id="33" name="Straight Arrow Connector 32">
              <a:extLst>
                <a:ext uri="{FF2B5EF4-FFF2-40B4-BE49-F238E27FC236}">
                  <a16:creationId xmlns:a16="http://schemas.microsoft.com/office/drawing/2014/main" id="{556C0406-D699-E2DF-3013-AC32E34B8FBC}"/>
                </a:ext>
              </a:extLst>
            </p:cNvPr>
            <p:cNvCxnSpPr>
              <a:cxnSpLocks/>
              <a:stCxn id="32" idx="1"/>
            </p:cNvCxnSpPr>
            <p:nvPr/>
          </p:nvCxnSpPr>
          <p:spPr>
            <a:xfrm flipH="1" flipV="1">
              <a:off x="7744488" y="1763003"/>
              <a:ext cx="1001359" cy="1444989"/>
            </a:xfrm>
            <a:prstGeom prst="straightConnector1">
              <a:avLst/>
            </a:prstGeom>
            <a:ln w="25400">
              <a:solidFill>
                <a:srgbClr val="A41D34"/>
              </a:solidFill>
              <a:tailEnd type="triangle" w="med" len="lg"/>
            </a:ln>
            <a:effectLst>
              <a:glow rad="63500">
                <a:schemeClr val="bg1">
                  <a:alpha val="80000"/>
                </a:scheme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9" name="Rectangle 38">
            <a:extLst>
              <a:ext uri="{FF2B5EF4-FFF2-40B4-BE49-F238E27FC236}">
                <a16:creationId xmlns:a16="http://schemas.microsoft.com/office/drawing/2014/main" id="{CA6DC554-46C0-1576-5EF6-246DAB3F0E06}"/>
              </a:ext>
            </a:extLst>
          </p:cNvPr>
          <p:cNvSpPr/>
          <p:nvPr/>
        </p:nvSpPr>
        <p:spPr>
          <a:xfrm>
            <a:off x="5876929" y="4161966"/>
            <a:ext cx="418472" cy="541475"/>
          </a:xfrm>
          <a:prstGeom prst="rect">
            <a:avLst/>
          </a:prstGeom>
          <a:solidFill>
            <a:srgbClr val="F1294D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92B9140D-346A-154B-BC36-3D28763C17E7}"/>
              </a:ext>
            </a:extLst>
          </p:cNvPr>
          <p:cNvGrpSpPr/>
          <p:nvPr/>
        </p:nvGrpSpPr>
        <p:grpSpPr>
          <a:xfrm>
            <a:off x="244325" y="2424614"/>
            <a:ext cx="9838138" cy="597782"/>
            <a:chOff x="244325" y="2424614"/>
            <a:chExt cx="9838138" cy="597782"/>
          </a:xfrm>
        </p:grpSpPr>
        <p:cxnSp>
          <p:nvCxnSpPr>
            <p:cNvPr id="4" name="Elbow Connector 5">
              <a:extLst>
                <a:ext uri="{FF2B5EF4-FFF2-40B4-BE49-F238E27FC236}">
                  <a16:creationId xmlns:a16="http://schemas.microsoft.com/office/drawing/2014/main" id="{981B4A6D-8BD4-0E7A-659B-7985A9C15B4A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435768" y="2424614"/>
              <a:ext cx="8646695" cy="542265"/>
            </a:xfrm>
            <a:prstGeom prst="bentConnector3">
              <a:avLst>
                <a:gd name="adj1" fmla="val 42393"/>
              </a:avLst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950B133A-91D5-BDEF-1AEA-943D94BFCD61}"/>
                </a:ext>
              </a:extLst>
            </p:cNvPr>
            <p:cNvSpPr txBox="1"/>
            <p:nvPr/>
          </p:nvSpPr>
          <p:spPr>
            <a:xfrm>
              <a:off x="244325" y="2437621"/>
              <a:ext cx="72550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err="1"/>
                <a:t>clk</a:t>
              </a:r>
              <a:endParaRPr lang="en-US" sz="3200"/>
            </a:p>
          </p:txBody>
        </p:sp>
      </p:grpSp>
      <p:grpSp>
        <p:nvGrpSpPr>
          <p:cNvPr id="57" name="Group 56">
            <a:extLst>
              <a:ext uri="{FF2B5EF4-FFF2-40B4-BE49-F238E27FC236}">
                <a16:creationId xmlns:a16="http://schemas.microsoft.com/office/drawing/2014/main" id="{48D921F7-7A81-6E66-1EAB-0917975E30D9}"/>
              </a:ext>
            </a:extLst>
          </p:cNvPr>
          <p:cNvGrpSpPr/>
          <p:nvPr/>
        </p:nvGrpSpPr>
        <p:grpSpPr>
          <a:xfrm>
            <a:off x="7648696" y="567974"/>
            <a:ext cx="3492379" cy="914400"/>
            <a:chOff x="1865883" y="4586288"/>
            <a:chExt cx="3492379" cy="914400"/>
          </a:xfrm>
        </p:grpSpPr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1EC365A1-9E7C-1337-A7EA-D49FB2C095AC}"/>
                </a:ext>
              </a:extLst>
            </p:cNvPr>
            <p:cNvSpPr txBox="1"/>
            <p:nvPr/>
          </p:nvSpPr>
          <p:spPr>
            <a:xfrm>
              <a:off x="1996788" y="4693198"/>
              <a:ext cx="31771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/>
                <a:t>A</a:t>
              </a:r>
            </a:p>
          </p:txBody>
        </p: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67BE04DE-CA20-6B65-EB52-C6EBC6E51B18}"/>
                </a:ext>
              </a:extLst>
            </p:cNvPr>
            <p:cNvSpPr txBox="1"/>
            <p:nvPr/>
          </p:nvSpPr>
          <p:spPr>
            <a:xfrm>
              <a:off x="4926318" y="4660504"/>
              <a:ext cx="31771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/>
                <a:t>B</a:t>
              </a:r>
            </a:p>
          </p:txBody>
        </p:sp>
        <p:sp>
          <p:nvSpPr>
            <p:cNvPr id="49" name="Freeform 15">
              <a:extLst>
                <a:ext uri="{FF2B5EF4-FFF2-40B4-BE49-F238E27FC236}">
                  <a16:creationId xmlns:a16="http://schemas.microsoft.com/office/drawing/2014/main" id="{31F92082-8835-6189-F0B5-9462638E8596}"/>
                </a:ext>
              </a:extLst>
            </p:cNvPr>
            <p:cNvSpPr>
              <a:spLocks/>
            </p:cNvSpPr>
            <p:nvPr/>
          </p:nvSpPr>
          <p:spPr bwMode="auto">
            <a:xfrm>
              <a:off x="2412053" y="4856163"/>
              <a:ext cx="2380368" cy="47625"/>
            </a:xfrm>
            <a:custGeom>
              <a:avLst/>
              <a:gdLst>
                <a:gd name="T0" fmla="*/ 6120 w 6120"/>
                <a:gd name="T1" fmla="*/ 6120 w 6120"/>
                <a:gd name="T2" fmla="*/ 0 w 612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6120">
                  <a:moveTo>
                    <a:pt x="6120" y="0"/>
                  </a:moveTo>
                  <a:lnTo>
                    <a:pt x="6120" y="0"/>
                  </a:lnTo>
                  <a:lnTo>
                    <a:pt x="0" y="0"/>
                  </a:ln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50" name="Freeform 16">
              <a:extLst>
                <a:ext uri="{FF2B5EF4-FFF2-40B4-BE49-F238E27FC236}">
                  <a16:creationId xmlns:a16="http://schemas.microsoft.com/office/drawing/2014/main" id="{269FC783-02D4-ED5C-060B-CD4249A7CBD2}"/>
                </a:ext>
              </a:extLst>
            </p:cNvPr>
            <p:cNvSpPr>
              <a:spLocks/>
            </p:cNvSpPr>
            <p:nvPr/>
          </p:nvSpPr>
          <p:spPr bwMode="auto">
            <a:xfrm>
              <a:off x="1865883" y="4586288"/>
              <a:ext cx="546170" cy="914400"/>
            </a:xfrm>
            <a:custGeom>
              <a:avLst/>
              <a:gdLst>
                <a:gd name="T0" fmla="*/ 0 w 622"/>
                <a:gd name="T1" fmla="*/ 0 h 946"/>
                <a:gd name="T2" fmla="*/ 0 w 622"/>
                <a:gd name="T3" fmla="*/ 0 h 946"/>
                <a:gd name="T4" fmla="*/ 622 w 622"/>
                <a:gd name="T5" fmla="*/ 0 h 946"/>
                <a:gd name="T6" fmla="*/ 622 w 622"/>
                <a:gd name="T7" fmla="*/ 946 h 946"/>
                <a:gd name="T8" fmla="*/ 0 w 622"/>
                <a:gd name="T9" fmla="*/ 946 h 946"/>
                <a:gd name="T10" fmla="*/ 0 w 622"/>
                <a:gd name="T11" fmla="*/ 0 h 9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22" h="946">
                  <a:moveTo>
                    <a:pt x="0" y="0"/>
                  </a:moveTo>
                  <a:lnTo>
                    <a:pt x="0" y="0"/>
                  </a:lnTo>
                  <a:lnTo>
                    <a:pt x="622" y="0"/>
                  </a:lnTo>
                  <a:lnTo>
                    <a:pt x="622" y="946"/>
                  </a:lnTo>
                  <a:lnTo>
                    <a:pt x="0" y="946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51" name="Freeform 17">
              <a:extLst>
                <a:ext uri="{FF2B5EF4-FFF2-40B4-BE49-F238E27FC236}">
                  <a16:creationId xmlns:a16="http://schemas.microsoft.com/office/drawing/2014/main" id="{0872FAEF-D686-E68E-CB5C-6ECD71B1249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098078" y="5410201"/>
              <a:ext cx="80319" cy="87313"/>
            </a:xfrm>
            <a:custGeom>
              <a:avLst/>
              <a:gdLst>
                <a:gd name="T0" fmla="*/ 91 w 91"/>
                <a:gd name="T1" fmla="*/ 89 h 89"/>
                <a:gd name="T2" fmla="*/ 91 w 91"/>
                <a:gd name="T3" fmla="*/ 89 h 89"/>
                <a:gd name="T4" fmla="*/ 46 w 91"/>
                <a:gd name="T5" fmla="*/ 0 h 89"/>
                <a:gd name="T6" fmla="*/ 0 w 91"/>
                <a:gd name="T7" fmla="*/ 89 h 89"/>
                <a:gd name="T8" fmla="*/ 91 w 91"/>
                <a:gd name="T9" fmla="*/ 89 h 89"/>
                <a:gd name="T10" fmla="*/ 91 w 91"/>
                <a:gd name="T11" fmla="*/ 89 h 89"/>
                <a:gd name="T12" fmla="*/ 91 w 91"/>
                <a:gd name="T13" fmla="*/ 89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1" h="89">
                  <a:moveTo>
                    <a:pt x="91" y="89"/>
                  </a:moveTo>
                  <a:lnTo>
                    <a:pt x="91" y="89"/>
                  </a:lnTo>
                  <a:lnTo>
                    <a:pt x="46" y="0"/>
                  </a:lnTo>
                  <a:lnTo>
                    <a:pt x="0" y="89"/>
                  </a:lnTo>
                  <a:lnTo>
                    <a:pt x="91" y="89"/>
                  </a:lnTo>
                  <a:close/>
                  <a:moveTo>
                    <a:pt x="91" y="89"/>
                  </a:moveTo>
                  <a:lnTo>
                    <a:pt x="91" y="89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52" name="Freeform 18">
              <a:extLst>
                <a:ext uri="{FF2B5EF4-FFF2-40B4-BE49-F238E27FC236}">
                  <a16:creationId xmlns:a16="http://schemas.microsoft.com/office/drawing/2014/main" id="{66B7AE57-5B87-4655-DD2F-EAC700F9A9A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098078" y="5410201"/>
              <a:ext cx="80319" cy="87313"/>
            </a:xfrm>
            <a:custGeom>
              <a:avLst/>
              <a:gdLst>
                <a:gd name="T0" fmla="*/ 91 w 91"/>
                <a:gd name="T1" fmla="*/ 89 h 89"/>
                <a:gd name="T2" fmla="*/ 91 w 91"/>
                <a:gd name="T3" fmla="*/ 89 h 89"/>
                <a:gd name="T4" fmla="*/ 46 w 91"/>
                <a:gd name="T5" fmla="*/ 0 h 89"/>
                <a:gd name="T6" fmla="*/ 0 w 91"/>
                <a:gd name="T7" fmla="*/ 89 h 89"/>
                <a:gd name="T8" fmla="*/ 91 w 91"/>
                <a:gd name="T9" fmla="*/ 89 h 89"/>
                <a:gd name="T10" fmla="*/ 91 w 91"/>
                <a:gd name="T11" fmla="*/ 89 h 89"/>
                <a:gd name="T12" fmla="*/ 91 w 91"/>
                <a:gd name="T13" fmla="*/ 89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1" h="89">
                  <a:moveTo>
                    <a:pt x="91" y="89"/>
                  </a:moveTo>
                  <a:lnTo>
                    <a:pt x="91" y="89"/>
                  </a:lnTo>
                  <a:lnTo>
                    <a:pt x="46" y="0"/>
                  </a:lnTo>
                  <a:lnTo>
                    <a:pt x="0" y="89"/>
                  </a:lnTo>
                  <a:lnTo>
                    <a:pt x="91" y="89"/>
                  </a:lnTo>
                  <a:close/>
                  <a:moveTo>
                    <a:pt x="91" y="89"/>
                  </a:moveTo>
                  <a:lnTo>
                    <a:pt x="91" y="89"/>
                  </a:lnTo>
                  <a:close/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grpSp>
          <p:nvGrpSpPr>
            <p:cNvPr id="56" name="Group 55">
              <a:extLst>
                <a:ext uri="{FF2B5EF4-FFF2-40B4-BE49-F238E27FC236}">
                  <a16:creationId xmlns:a16="http://schemas.microsoft.com/office/drawing/2014/main" id="{CD908EA2-734C-A36E-387D-EBF21A4202F7}"/>
                </a:ext>
              </a:extLst>
            </p:cNvPr>
            <p:cNvGrpSpPr/>
            <p:nvPr/>
          </p:nvGrpSpPr>
          <p:grpSpPr>
            <a:xfrm>
              <a:off x="4812092" y="4586288"/>
              <a:ext cx="546170" cy="914400"/>
              <a:chOff x="7780293" y="4586288"/>
              <a:chExt cx="546170" cy="914400"/>
            </a:xfrm>
          </p:grpSpPr>
          <p:sp>
            <p:nvSpPr>
              <p:cNvPr id="53" name="Freeform 19">
                <a:extLst>
                  <a:ext uri="{FF2B5EF4-FFF2-40B4-BE49-F238E27FC236}">
                    <a16:creationId xmlns:a16="http://schemas.microsoft.com/office/drawing/2014/main" id="{EC380EC2-EDC5-A628-8969-CE8F8A4BA7F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780293" y="4586288"/>
                <a:ext cx="546170" cy="914400"/>
              </a:xfrm>
              <a:custGeom>
                <a:avLst/>
                <a:gdLst>
                  <a:gd name="T0" fmla="*/ 0 w 622"/>
                  <a:gd name="T1" fmla="*/ 0 h 946"/>
                  <a:gd name="T2" fmla="*/ 0 w 622"/>
                  <a:gd name="T3" fmla="*/ 0 h 946"/>
                  <a:gd name="T4" fmla="*/ 622 w 622"/>
                  <a:gd name="T5" fmla="*/ 0 h 946"/>
                  <a:gd name="T6" fmla="*/ 622 w 622"/>
                  <a:gd name="T7" fmla="*/ 946 h 946"/>
                  <a:gd name="T8" fmla="*/ 0 w 622"/>
                  <a:gd name="T9" fmla="*/ 946 h 946"/>
                  <a:gd name="T10" fmla="*/ 0 w 622"/>
                  <a:gd name="T11" fmla="*/ 0 h 9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22" h="946">
                    <a:moveTo>
                      <a:pt x="0" y="0"/>
                    </a:moveTo>
                    <a:lnTo>
                      <a:pt x="0" y="0"/>
                    </a:lnTo>
                    <a:lnTo>
                      <a:pt x="622" y="0"/>
                    </a:lnTo>
                    <a:lnTo>
                      <a:pt x="622" y="946"/>
                    </a:lnTo>
                    <a:lnTo>
                      <a:pt x="0" y="946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25400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CA"/>
              </a:p>
            </p:txBody>
          </p:sp>
          <p:sp>
            <p:nvSpPr>
              <p:cNvPr id="54" name="Freeform 20">
                <a:extLst>
                  <a:ext uri="{FF2B5EF4-FFF2-40B4-BE49-F238E27FC236}">
                    <a16:creationId xmlns:a16="http://schemas.microsoft.com/office/drawing/2014/main" id="{4417EE1F-F855-D1DE-B642-EEA5DAF1DC04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8012488" y="5410201"/>
                <a:ext cx="81779" cy="87313"/>
              </a:xfrm>
              <a:custGeom>
                <a:avLst/>
                <a:gdLst>
                  <a:gd name="T0" fmla="*/ 92 w 92"/>
                  <a:gd name="T1" fmla="*/ 89 h 89"/>
                  <a:gd name="T2" fmla="*/ 92 w 92"/>
                  <a:gd name="T3" fmla="*/ 89 h 89"/>
                  <a:gd name="T4" fmla="*/ 46 w 92"/>
                  <a:gd name="T5" fmla="*/ 0 h 89"/>
                  <a:gd name="T6" fmla="*/ 0 w 92"/>
                  <a:gd name="T7" fmla="*/ 89 h 89"/>
                  <a:gd name="T8" fmla="*/ 92 w 92"/>
                  <a:gd name="T9" fmla="*/ 89 h 89"/>
                  <a:gd name="T10" fmla="*/ 92 w 92"/>
                  <a:gd name="T11" fmla="*/ 89 h 89"/>
                  <a:gd name="T12" fmla="*/ 92 w 92"/>
                  <a:gd name="T13" fmla="*/ 89 h 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92" h="89">
                    <a:moveTo>
                      <a:pt x="92" y="89"/>
                    </a:moveTo>
                    <a:lnTo>
                      <a:pt x="92" y="89"/>
                    </a:lnTo>
                    <a:lnTo>
                      <a:pt x="46" y="0"/>
                    </a:lnTo>
                    <a:lnTo>
                      <a:pt x="0" y="89"/>
                    </a:lnTo>
                    <a:lnTo>
                      <a:pt x="92" y="89"/>
                    </a:lnTo>
                    <a:close/>
                    <a:moveTo>
                      <a:pt x="92" y="89"/>
                    </a:moveTo>
                    <a:lnTo>
                      <a:pt x="92" y="89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CA"/>
              </a:p>
            </p:txBody>
          </p:sp>
          <p:sp>
            <p:nvSpPr>
              <p:cNvPr id="55" name="Freeform 21">
                <a:extLst>
                  <a:ext uri="{FF2B5EF4-FFF2-40B4-BE49-F238E27FC236}">
                    <a16:creationId xmlns:a16="http://schemas.microsoft.com/office/drawing/2014/main" id="{F5B3DCDA-6594-9BD8-E819-E9686943D435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8012488" y="5410201"/>
                <a:ext cx="81779" cy="87313"/>
              </a:xfrm>
              <a:custGeom>
                <a:avLst/>
                <a:gdLst>
                  <a:gd name="T0" fmla="*/ 92 w 92"/>
                  <a:gd name="T1" fmla="*/ 89 h 89"/>
                  <a:gd name="T2" fmla="*/ 92 w 92"/>
                  <a:gd name="T3" fmla="*/ 89 h 89"/>
                  <a:gd name="T4" fmla="*/ 46 w 92"/>
                  <a:gd name="T5" fmla="*/ 0 h 89"/>
                  <a:gd name="T6" fmla="*/ 0 w 92"/>
                  <a:gd name="T7" fmla="*/ 89 h 89"/>
                  <a:gd name="T8" fmla="*/ 92 w 92"/>
                  <a:gd name="T9" fmla="*/ 89 h 89"/>
                  <a:gd name="T10" fmla="*/ 92 w 92"/>
                  <a:gd name="T11" fmla="*/ 89 h 89"/>
                  <a:gd name="T12" fmla="*/ 92 w 92"/>
                  <a:gd name="T13" fmla="*/ 89 h 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92" h="89">
                    <a:moveTo>
                      <a:pt x="92" y="89"/>
                    </a:moveTo>
                    <a:lnTo>
                      <a:pt x="92" y="89"/>
                    </a:lnTo>
                    <a:lnTo>
                      <a:pt x="46" y="0"/>
                    </a:lnTo>
                    <a:lnTo>
                      <a:pt x="0" y="89"/>
                    </a:lnTo>
                    <a:lnTo>
                      <a:pt x="92" y="89"/>
                    </a:lnTo>
                    <a:close/>
                    <a:moveTo>
                      <a:pt x="92" y="89"/>
                    </a:moveTo>
                    <a:lnTo>
                      <a:pt x="92" y="89"/>
                    </a:lnTo>
                    <a:close/>
                  </a:path>
                </a:pathLst>
              </a:custGeom>
              <a:noFill/>
              <a:ln w="25400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CA"/>
              </a:p>
            </p:txBody>
          </p:sp>
        </p:grpSp>
      </p:grpSp>
      <p:sp>
        <p:nvSpPr>
          <p:cNvPr id="58" name="TextBox 57">
            <a:extLst>
              <a:ext uri="{FF2B5EF4-FFF2-40B4-BE49-F238E27FC236}">
                <a16:creationId xmlns:a16="http://schemas.microsoft.com/office/drawing/2014/main" id="{FDEB43CC-7AC9-CB51-3494-16FD3E21CFAD}"/>
              </a:ext>
            </a:extLst>
          </p:cNvPr>
          <p:cNvSpPr txBox="1"/>
          <p:nvPr/>
        </p:nvSpPr>
        <p:spPr>
          <a:xfrm>
            <a:off x="5638800" y="2971800"/>
            <a:ext cx="65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endParaRPr lang="en-CA"/>
          </a:p>
        </p:txBody>
      </p:sp>
      <p:grpSp>
        <p:nvGrpSpPr>
          <p:cNvPr id="60" name="Group 59">
            <a:extLst>
              <a:ext uri="{FF2B5EF4-FFF2-40B4-BE49-F238E27FC236}">
                <a16:creationId xmlns:a16="http://schemas.microsoft.com/office/drawing/2014/main" id="{6DA8E1FC-DEC1-8A0D-1ED7-FE64EF9182B8}"/>
              </a:ext>
            </a:extLst>
          </p:cNvPr>
          <p:cNvGrpSpPr/>
          <p:nvPr/>
        </p:nvGrpSpPr>
        <p:grpSpPr>
          <a:xfrm>
            <a:off x="238142" y="3275977"/>
            <a:ext cx="9838138" cy="597782"/>
            <a:chOff x="244325" y="3366409"/>
            <a:chExt cx="9838138" cy="597782"/>
          </a:xfrm>
        </p:grpSpPr>
        <p:cxnSp>
          <p:nvCxnSpPr>
            <p:cNvPr id="27" name="Elbow Connector 5">
              <a:extLst>
                <a:ext uri="{FF2B5EF4-FFF2-40B4-BE49-F238E27FC236}">
                  <a16:creationId xmlns:a16="http://schemas.microsoft.com/office/drawing/2014/main" id="{27A54C73-700B-1A4F-5148-288C1EFD373F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435768" y="3366409"/>
              <a:ext cx="8646695" cy="542265"/>
            </a:xfrm>
            <a:prstGeom prst="bentConnector3">
              <a:avLst>
                <a:gd name="adj1" fmla="val 33024"/>
              </a:avLst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8" name="TextBox 27">
                  <a:extLst>
                    <a:ext uri="{FF2B5EF4-FFF2-40B4-BE49-F238E27FC236}">
                      <a16:creationId xmlns:a16="http://schemas.microsoft.com/office/drawing/2014/main" id="{E3E4EF66-9179-1F6F-E742-5B543E368D11}"/>
                    </a:ext>
                  </a:extLst>
                </p:cNvPr>
                <p:cNvSpPr txBox="1"/>
                <p:nvPr/>
              </p:nvSpPr>
              <p:spPr>
                <a:xfrm>
                  <a:off x="244325" y="3379416"/>
                  <a:ext cx="725505" cy="58477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3200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200" i="1" dirty="0" smtClean="0">
                                <a:latin typeface="Cambria Math" panose="02040503050406030204" pitchFamily="18" charset="0"/>
                              </a:rPr>
                              <m:t>𝐷</m:t>
                            </m:r>
                          </m:e>
                          <m:sub>
                            <m:r>
                              <a:rPr lang="en-US" sz="3200" i="1" dirty="0" smtClean="0">
                                <a:latin typeface="Cambria Math" panose="02040503050406030204" pitchFamily="18" charset="0"/>
                              </a:rPr>
                              <m:t>𝐴</m:t>
                            </m:r>
                          </m:sub>
                        </m:sSub>
                      </m:oMath>
                    </m:oMathPara>
                  </a14:m>
                  <a:endParaRPr lang="en-US" sz="3200"/>
                </a:p>
              </p:txBody>
            </p:sp>
          </mc:Choice>
          <mc:Fallback xmlns="">
            <p:sp>
              <p:nvSpPr>
                <p:cNvPr id="28" name="TextBox 27">
                  <a:extLst>
                    <a:ext uri="{FF2B5EF4-FFF2-40B4-BE49-F238E27FC236}">
                      <a16:creationId xmlns:a16="http://schemas.microsoft.com/office/drawing/2014/main" id="{E3E4EF66-9179-1F6F-E742-5B543E368D11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44325" y="3379416"/>
                  <a:ext cx="725505" cy="584775"/>
                </a:xfrm>
                <a:prstGeom prst="rect">
                  <a:avLst/>
                </a:prstGeom>
                <a:blipFill>
                  <a:blip r:embed="rId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79" name="Group 78">
            <a:extLst>
              <a:ext uri="{FF2B5EF4-FFF2-40B4-BE49-F238E27FC236}">
                <a16:creationId xmlns:a16="http://schemas.microsoft.com/office/drawing/2014/main" id="{B452272D-35D5-2F8B-A345-1B903E43FE7C}"/>
              </a:ext>
            </a:extLst>
          </p:cNvPr>
          <p:cNvGrpSpPr/>
          <p:nvPr/>
        </p:nvGrpSpPr>
        <p:grpSpPr>
          <a:xfrm>
            <a:off x="238142" y="4161966"/>
            <a:ext cx="9838138" cy="597782"/>
            <a:chOff x="238142" y="4161966"/>
            <a:chExt cx="9838138" cy="597782"/>
          </a:xfrm>
        </p:grpSpPr>
        <p:cxnSp>
          <p:nvCxnSpPr>
            <p:cNvPr id="62" name="Elbow Connector 5">
              <a:extLst>
                <a:ext uri="{FF2B5EF4-FFF2-40B4-BE49-F238E27FC236}">
                  <a16:creationId xmlns:a16="http://schemas.microsoft.com/office/drawing/2014/main" id="{F1E948AB-4387-3190-ED49-357FC315D770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429585" y="4161966"/>
              <a:ext cx="8646695" cy="542265"/>
            </a:xfrm>
            <a:prstGeom prst="bentConnector3">
              <a:avLst>
                <a:gd name="adj1" fmla="val 51299"/>
              </a:avLst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3" name="TextBox 62">
                  <a:extLst>
                    <a:ext uri="{FF2B5EF4-FFF2-40B4-BE49-F238E27FC236}">
                      <a16:creationId xmlns:a16="http://schemas.microsoft.com/office/drawing/2014/main" id="{F9750444-30DA-523A-655E-261DBDFCA502}"/>
                    </a:ext>
                  </a:extLst>
                </p:cNvPr>
                <p:cNvSpPr txBox="1"/>
                <p:nvPr/>
              </p:nvSpPr>
              <p:spPr>
                <a:xfrm>
                  <a:off x="238142" y="4174973"/>
                  <a:ext cx="725505" cy="58477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3200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200" b="0" i="1" dirty="0" smtClean="0">
                                <a:latin typeface="Cambria Math" panose="02040503050406030204" pitchFamily="18" charset="0"/>
                              </a:rPr>
                              <m:t>𝑄</m:t>
                            </m:r>
                          </m:e>
                          <m:sub>
                            <m:r>
                              <a:rPr lang="en-US" sz="3200" i="1" dirty="0" smtClean="0">
                                <a:latin typeface="Cambria Math" panose="02040503050406030204" pitchFamily="18" charset="0"/>
                              </a:rPr>
                              <m:t>𝐴</m:t>
                            </m:r>
                          </m:sub>
                        </m:sSub>
                      </m:oMath>
                    </m:oMathPara>
                  </a14:m>
                  <a:endParaRPr lang="en-US" sz="3200"/>
                </a:p>
              </p:txBody>
            </p:sp>
          </mc:Choice>
          <mc:Fallback xmlns="">
            <p:sp>
              <p:nvSpPr>
                <p:cNvPr id="63" name="TextBox 62">
                  <a:extLst>
                    <a:ext uri="{FF2B5EF4-FFF2-40B4-BE49-F238E27FC236}">
                      <a16:creationId xmlns:a16="http://schemas.microsoft.com/office/drawing/2014/main" id="{F9750444-30DA-523A-655E-261DBDFCA50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38142" y="4174973"/>
                  <a:ext cx="725505" cy="584775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80" name="Group 79">
            <a:extLst>
              <a:ext uri="{FF2B5EF4-FFF2-40B4-BE49-F238E27FC236}">
                <a16:creationId xmlns:a16="http://schemas.microsoft.com/office/drawing/2014/main" id="{1C4B7D80-88B2-3548-768C-D75E3AD05DB7}"/>
              </a:ext>
            </a:extLst>
          </p:cNvPr>
          <p:cNvGrpSpPr/>
          <p:nvPr/>
        </p:nvGrpSpPr>
        <p:grpSpPr>
          <a:xfrm>
            <a:off x="238142" y="5004263"/>
            <a:ext cx="9838138" cy="597782"/>
            <a:chOff x="238142" y="4161966"/>
            <a:chExt cx="9838138" cy="597782"/>
          </a:xfrm>
        </p:grpSpPr>
        <p:cxnSp>
          <p:nvCxnSpPr>
            <p:cNvPr id="81" name="Elbow Connector 5">
              <a:extLst>
                <a:ext uri="{FF2B5EF4-FFF2-40B4-BE49-F238E27FC236}">
                  <a16:creationId xmlns:a16="http://schemas.microsoft.com/office/drawing/2014/main" id="{67EC5002-D375-D8FF-F5F9-9942BF3FAB88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429585" y="4161966"/>
              <a:ext cx="8646695" cy="542265"/>
            </a:xfrm>
            <a:prstGeom prst="bentConnector3">
              <a:avLst>
                <a:gd name="adj1" fmla="val 51299"/>
              </a:avLst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2" name="TextBox 81">
                  <a:extLst>
                    <a:ext uri="{FF2B5EF4-FFF2-40B4-BE49-F238E27FC236}">
                      <a16:creationId xmlns:a16="http://schemas.microsoft.com/office/drawing/2014/main" id="{98BB5319-66A0-A4FF-65AE-859EBF95AAFC}"/>
                    </a:ext>
                  </a:extLst>
                </p:cNvPr>
                <p:cNvSpPr txBox="1"/>
                <p:nvPr/>
              </p:nvSpPr>
              <p:spPr>
                <a:xfrm>
                  <a:off x="238142" y="4174973"/>
                  <a:ext cx="725505" cy="58477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3200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200" b="0" i="1" dirty="0" smtClean="0">
                                <a:latin typeface="Cambria Math" panose="02040503050406030204" pitchFamily="18" charset="0"/>
                              </a:rPr>
                              <m:t>𝐷</m:t>
                            </m:r>
                          </m:e>
                          <m:sub>
                            <m:r>
                              <a:rPr lang="en-US" sz="3200" b="0" i="1" dirty="0" smtClean="0">
                                <a:latin typeface="Cambria Math" panose="02040503050406030204" pitchFamily="18" charset="0"/>
                              </a:rPr>
                              <m:t>𝐵</m:t>
                            </m:r>
                          </m:sub>
                        </m:sSub>
                      </m:oMath>
                    </m:oMathPara>
                  </a14:m>
                  <a:endParaRPr lang="en-US" sz="3200"/>
                </a:p>
              </p:txBody>
            </p:sp>
          </mc:Choice>
          <mc:Fallback xmlns="">
            <p:sp>
              <p:nvSpPr>
                <p:cNvPr id="82" name="TextBox 81">
                  <a:extLst>
                    <a:ext uri="{FF2B5EF4-FFF2-40B4-BE49-F238E27FC236}">
                      <a16:creationId xmlns:a16="http://schemas.microsoft.com/office/drawing/2014/main" id="{98BB5319-66A0-A4FF-65AE-859EBF95AAF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38142" y="4174973"/>
                  <a:ext cx="725505" cy="584775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cxnSp>
        <p:nvCxnSpPr>
          <p:cNvPr id="89" name="Straight Arrow Connector 88">
            <a:extLst>
              <a:ext uri="{FF2B5EF4-FFF2-40B4-BE49-F238E27FC236}">
                <a16:creationId xmlns:a16="http://schemas.microsoft.com/office/drawing/2014/main" id="{E00EDA3B-9F65-006D-1716-51440852CD1D}"/>
              </a:ext>
            </a:extLst>
          </p:cNvPr>
          <p:cNvCxnSpPr>
            <a:cxnSpLocks/>
          </p:cNvCxnSpPr>
          <p:nvPr/>
        </p:nvCxnSpPr>
        <p:spPr>
          <a:xfrm>
            <a:off x="5103957" y="3970237"/>
            <a:ext cx="772972" cy="0"/>
          </a:xfrm>
          <a:prstGeom prst="straightConnector1">
            <a:avLst/>
          </a:prstGeom>
          <a:ln w="28575">
            <a:solidFill>
              <a:srgbClr val="C00000"/>
            </a:solidFill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1" name="TextBox 90">
            <a:extLst>
              <a:ext uri="{FF2B5EF4-FFF2-40B4-BE49-F238E27FC236}">
                <a16:creationId xmlns:a16="http://schemas.microsoft.com/office/drawing/2014/main" id="{9E6FEF3E-01A6-D92E-E260-7AF41AD2D2A8}"/>
              </a:ext>
            </a:extLst>
          </p:cNvPr>
          <p:cNvSpPr txBox="1"/>
          <p:nvPr/>
        </p:nvSpPr>
        <p:spPr>
          <a:xfrm>
            <a:off x="5234252" y="3517411"/>
            <a:ext cx="49488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800" err="1">
                <a:solidFill>
                  <a:srgbClr val="A41D34"/>
                </a:solidFill>
              </a:rPr>
              <a:t>t</a:t>
            </a:r>
            <a:r>
              <a:rPr lang="en-US" baseline="-25000" err="1">
                <a:solidFill>
                  <a:srgbClr val="A41D34"/>
                </a:solidFill>
              </a:rPr>
              <a:t>CQ</a:t>
            </a:r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7094422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311EEF-4E20-704C-E357-57E19C050A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Hold Violations Cont.</a:t>
            </a:r>
            <a:endParaRPr lang="en-CA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9C7E985F-DA53-90D9-54B5-451169DF80F1}"/>
              </a:ext>
            </a:extLst>
          </p:cNvPr>
          <p:cNvCxnSpPr>
            <a:cxnSpLocks/>
          </p:cNvCxnSpPr>
          <p:nvPr/>
        </p:nvCxnSpPr>
        <p:spPr>
          <a:xfrm>
            <a:off x="4498476" y="1926706"/>
            <a:ext cx="0" cy="2067778"/>
          </a:xfrm>
          <a:prstGeom prst="line">
            <a:avLst/>
          </a:prstGeom>
          <a:ln w="19050">
            <a:solidFill>
              <a:schemeClr val="tx1"/>
            </a:solidFill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21CF3FA4-F85C-B7BD-A006-B5927621D843}"/>
              </a:ext>
            </a:extLst>
          </p:cNvPr>
          <p:cNvCxnSpPr>
            <a:cxnSpLocks/>
          </p:cNvCxnSpPr>
          <p:nvPr/>
        </p:nvCxnSpPr>
        <p:spPr>
          <a:xfrm>
            <a:off x="5103957" y="1956987"/>
            <a:ext cx="0" cy="3890360"/>
          </a:xfrm>
          <a:prstGeom prst="line">
            <a:avLst/>
          </a:prstGeom>
          <a:ln w="19050">
            <a:solidFill>
              <a:schemeClr val="tx1"/>
            </a:solidFill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461BAC15-AFB5-F0D9-2D27-20F418249F00}"/>
              </a:ext>
            </a:extLst>
          </p:cNvPr>
          <p:cNvCxnSpPr>
            <a:cxnSpLocks/>
          </p:cNvCxnSpPr>
          <p:nvPr/>
        </p:nvCxnSpPr>
        <p:spPr>
          <a:xfrm>
            <a:off x="6295401" y="1948130"/>
            <a:ext cx="0" cy="3899217"/>
          </a:xfrm>
          <a:prstGeom prst="line">
            <a:avLst/>
          </a:prstGeom>
          <a:ln w="19050">
            <a:solidFill>
              <a:schemeClr val="tx1"/>
            </a:solidFill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CDEDF434-FC63-8BE7-357C-87BF866A366C}"/>
              </a:ext>
            </a:extLst>
          </p:cNvPr>
          <p:cNvCxnSpPr/>
          <p:nvPr/>
        </p:nvCxnSpPr>
        <p:spPr>
          <a:xfrm>
            <a:off x="4498476" y="2158314"/>
            <a:ext cx="605481" cy="0"/>
          </a:xfrm>
          <a:prstGeom prst="straightConnector1">
            <a:avLst/>
          </a:prstGeom>
          <a:ln w="28575">
            <a:solidFill>
              <a:srgbClr val="C00000"/>
            </a:solidFill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50ADF4C9-1D9D-CA46-B636-B0FDAE91E2D5}"/>
              </a:ext>
            </a:extLst>
          </p:cNvPr>
          <p:cNvCxnSpPr>
            <a:cxnSpLocks/>
          </p:cNvCxnSpPr>
          <p:nvPr/>
        </p:nvCxnSpPr>
        <p:spPr>
          <a:xfrm>
            <a:off x="5103957" y="2158314"/>
            <a:ext cx="1191444" cy="0"/>
          </a:xfrm>
          <a:prstGeom prst="straightConnector1">
            <a:avLst/>
          </a:prstGeom>
          <a:ln w="28575">
            <a:solidFill>
              <a:srgbClr val="A41D34"/>
            </a:solidFill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A1638BB2-EE50-382A-F1C8-D893E2867098}"/>
              </a:ext>
            </a:extLst>
          </p:cNvPr>
          <p:cNvSpPr txBox="1"/>
          <p:nvPr/>
        </p:nvSpPr>
        <p:spPr>
          <a:xfrm>
            <a:off x="4553773" y="1706534"/>
            <a:ext cx="49488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800" err="1">
                <a:solidFill>
                  <a:srgbClr val="A41D34"/>
                </a:solidFill>
              </a:rPr>
              <a:t>t</a:t>
            </a:r>
            <a:r>
              <a:rPr lang="en-US" baseline="-25000" err="1">
                <a:solidFill>
                  <a:srgbClr val="A41D34"/>
                </a:solidFill>
              </a:rPr>
              <a:t>s</a:t>
            </a:r>
            <a:endParaRPr lang="en-CA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F3A8AB73-EF61-C2A8-608D-2CE952B1C712}"/>
              </a:ext>
            </a:extLst>
          </p:cNvPr>
          <p:cNvSpPr txBox="1"/>
          <p:nvPr/>
        </p:nvSpPr>
        <p:spPr>
          <a:xfrm>
            <a:off x="5513050" y="1710904"/>
            <a:ext cx="49488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800" err="1">
                <a:solidFill>
                  <a:srgbClr val="A41D34"/>
                </a:solidFill>
              </a:rPr>
              <a:t>t</a:t>
            </a:r>
            <a:r>
              <a:rPr lang="en-US" sz="1800" baseline="-25000" err="1">
                <a:solidFill>
                  <a:srgbClr val="A41D34"/>
                </a:solidFill>
              </a:rPr>
              <a:t>h</a:t>
            </a:r>
            <a:endParaRPr lang="en-CA"/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FD53B467-1FBA-E932-DEC1-56947C5C9337}"/>
              </a:ext>
            </a:extLst>
          </p:cNvPr>
          <p:cNvCxnSpPr>
            <a:cxnSpLocks/>
          </p:cNvCxnSpPr>
          <p:nvPr/>
        </p:nvCxnSpPr>
        <p:spPr>
          <a:xfrm>
            <a:off x="5859433" y="3657600"/>
            <a:ext cx="17496" cy="2189747"/>
          </a:xfrm>
          <a:prstGeom prst="line">
            <a:avLst/>
          </a:prstGeom>
          <a:ln w="19050">
            <a:solidFill>
              <a:schemeClr val="tx1"/>
            </a:solidFill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22" name="Group 21">
            <a:extLst>
              <a:ext uri="{FF2B5EF4-FFF2-40B4-BE49-F238E27FC236}">
                <a16:creationId xmlns:a16="http://schemas.microsoft.com/office/drawing/2014/main" id="{92B9140D-346A-154B-BC36-3D28763C17E7}"/>
              </a:ext>
            </a:extLst>
          </p:cNvPr>
          <p:cNvGrpSpPr/>
          <p:nvPr/>
        </p:nvGrpSpPr>
        <p:grpSpPr>
          <a:xfrm>
            <a:off x="244325" y="2424614"/>
            <a:ext cx="9838138" cy="597782"/>
            <a:chOff x="244325" y="2424614"/>
            <a:chExt cx="9838138" cy="597782"/>
          </a:xfrm>
        </p:grpSpPr>
        <p:cxnSp>
          <p:nvCxnSpPr>
            <p:cNvPr id="4" name="Elbow Connector 5">
              <a:extLst>
                <a:ext uri="{FF2B5EF4-FFF2-40B4-BE49-F238E27FC236}">
                  <a16:creationId xmlns:a16="http://schemas.microsoft.com/office/drawing/2014/main" id="{981B4A6D-8BD4-0E7A-659B-7985A9C15B4A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435768" y="2424614"/>
              <a:ext cx="8646695" cy="542265"/>
            </a:xfrm>
            <a:prstGeom prst="bentConnector3">
              <a:avLst>
                <a:gd name="adj1" fmla="val 42393"/>
              </a:avLst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950B133A-91D5-BDEF-1AEA-943D94BFCD61}"/>
                </a:ext>
              </a:extLst>
            </p:cNvPr>
            <p:cNvSpPr txBox="1"/>
            <p:nvPr/>
          </p:nvSpPr>
          <p:spPr>
            <a:xfrm>
              <a:off x="244325" y="2437621"/>
              <a:ext cx="72550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err="1"/>
                <a:t>clk</a:t>
              </a:r>
              <a:endParaRPr lang="en-US" sz="3200"/>
            </a:p>
          </p:txBody>
        </p:sp>
      </p:grpSp>
      <p:grpSp>
        <p:nvGrpSpPr>
          <p:cNvPr id="57" name="Group 56">
            <a:extLst>
              <a:ext uri="{FF2B5EF4-FFF2-40B4-BE49-F238E27FC236}">
                <a16:creationId xmlns:a16="http://schemas.microsoft.com/office/drawing/2014/main" id="{48D921F7-7A81-6E66-1EAB-0917975E30D9}"/>
              </a:ext>
            </a:extLst>
          </p:cNvPr>
          <p:cNvGrpSpPr/>
          <p:nvPr/>
        </p:nvGrpSpPr>
        <p:grpSpPr>
          <a:xfrm>
            <a:off x="7648696" y="567974"/>
            <a:ext cx="3492379" cy="914400"/>
            <a:chOff x="1865883" y="4586288"/>
            <a:chExt cx="3492379" cy="914400"/>
          </a:xfrm>
        </p:grpSpPr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1EC365A1-9E7C-1337-A7EA-D49FB2C095AC}"/>
                </a:ext>
              </a:extLst>
            </p:cNvPr>
            <p:cNvSpPr txBox="1"/>
            <p:nvPr/>
          </p:nvSpPr>
          <p:spPr>
            <a:xfrm>
              <a:off x="1996788" y="4693198"/>
              <a:ext cx="31771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/>
                <a:t>A</a:t>
              </a:r>
            </a:p>
          </p:txBody>
        </p: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67BE04DE-CA20-6B65-EB52-C6EBC6E51B18}"/>
                </a:ext>
              </a:extLst>
            </p:cNvPr>
            <p:cNvSpPr txBox="1"/>
            <p:nvPr/>
          </p:nvSpPr>
          <p:spPr>
            <a:xfrm>
              <a:off x="4926318" y="4660504"/>
              <a:ext cx="31771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/>
                <a:t>B</a:t>
              </a:r>
            </a:p>
          </p:txBody>
        </p:sp>
        <p:sp>
          <p:nvSpPr>
            <p:cNvPr id="49" name="Freeform 15">
              <a:extLst>
                <a:ext uri="{FF2B5EF4-FFF2-40B4-BE49-F238E27FC236}">
                  <a16:creationId xmlns:a16="http://schemas.microsoft.com/office/drawing/2014/main" id="{31F92082-8835-6189-F0B5-9462638E8596}"/>
                </a:ext>
              </a:extLst>
            </p:cNvPr>
            <p:cNvSpPr>
              <a:spLocks/>
            </p:cNvSpPr>
            <p:nvPr/>
          </p:nvSpPr>
          <p:spPr bwMode="auto">
            <a:xfrm>
              <a:off x="2412053" y="4856163"/>
              <a:ext cx="2380368" cy="47625"/>
            </a:xfrm>
            <a:custGeom>
              <a:avLst/>
              <a:gdLst>
                <a:gd name="T0" fmla="*/ 6120 w 6120"/>
                <a:gd name="T1" fmla="*/ 6120 w 6120"/>
                <a:gd name="T2" fmla="*/ 0 w 612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6120">
                  <a:moveTo>
                    <a:pt x="6120" y="0"/>
                  </a:moveTo>
                  <a:lnTo>
                    <a:pt x="6120" y="0"/>
                  </a:lnTo>
                  <a:lnTo>
                    <a:pt x="0" y="0"/>
                  </a:ln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50" name="Freeform 16">
              <a:extLst>
                <a:ext uri="{FF2B5EF4-FFF2-40B4-BE49-F238E27FC236}">
                  <a16:creationId xmlns:a16="http://schemas.microsoft.com/office/drawing/2014/main" id="{269FC783-02D4-ED5C-060B-CD4249A7CBD2}"/>
                </a:ext>
              </a:extLst>
            </p:cNvPr>
            <p:cNvSpPr>
              <a:spLocks/>
            </p:cNvSpPr>
            <p:nvPr/>
          </p:nvSpPr>
          <p:spPr bwMode="auto">
            <a:xfrm>
              <a:off x="1865883" y="4586288"/>
              <a:ext cx="546170" cy="914400"/>
            </a:xfrm>
            <a:custGeom>
              <a:avLst/>
              <a:gdLst>
                <a:gd name="T0" fmla="*/ 0 w 622"/>
                <a:gd name="T1" fmla="*/ 0 h 946"/>
                <a:gd name="T2" fmla="*/ 0 w 622"/>
                <a:gd name="T3" fmla="*/ 0 h 946"/>
                <a:gd name="T4" fmla="*/ 622 w 622"/>
                <a:gd name="T5" fmla="*/ 0 h 946"/>
                <a:gd name="T6" fmla="*/ 622 w 622"/>
                <a:gd name="T7" fmla="*/ 946 h 946"/>
                <a:gd name="T8" fmla="*/ 0 w 622"/>
                <a:gd name="T9" fmla="*/ 946 h 946"/>
                <a:gd name="T10" fmla="*/ 0 w 622"/>
                <a:gd name="T11" fmla="*/ 0 h 9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22" h="946">
                  <a:moveTo>
                    <a:pt x="0" y="0"/>
                  </a:moveTo>
                  <a:lnTo>
                    <a:pt x="0" y="0"/>
                  </a:lnTo>
                  <a:lnTo>
                    <a:pt x="622" y="0"/>
                  </a:lnTo>
                  <a:lnTo>
                    <a:pt x="622" y="946"/>
                  </a:lnTo>
                  <a:lnTo>
                    <a:pt x="0" y="946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51" name="Freeform 17">
              <a:extLst>
                <a:ext uri="{FF2B5EF4-FFF2-40B4-BE49-F238E27FC236}">
                  <a16:creationId xmlns:a16="http://schemas.microsoft.com/office/drawing/2014/main" id="{0872FAEF-D686-E68E-CB5C-6ECD71B1249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098078" y="5410201"/>
              <a:ext cx="80319" cy="87313"/>
            </a:xfrm>
            <a:custGeom>
              <a:avLst/>
              <a:gdLst>
                <a:gd name="T0" fmla="*/ 91 w 91"/>
                <a:gd name="T1" fmla="*/ 89 h 89"/>
                <a:gd name="T2" fmla="*/ 91 w 91"/>
                <a:gd name="T3" fmla="*/ 89 h 89"/>
                <a:gd name="T4" fmla="*/ 46 w 91"/>
                <a:gd name="T5" fmla="*/ 0 h 89"/>
                <a:gd name="T6" fmla="*/ 0 w 91"/>
                <a:gd name="T7" fmla="*/ 89 h 89"/>
                <a:gd name="T8" fmla="*/ 91 w 91"/>
                <a:gd name="T9" fmla="*/ 89 h 89"/>
                <a:gd name="T10" fmla="*/ 91 w 91"/>
                <a:gd name="T11" fmla="*/ 89 h 89"/>
                <a:gd name="T12" fmla="*/ 91 w 91"/>
                <a:gd name="T13" fmla="*/ 89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1" h="89">
                  <a:moveTo>
                    <a:pt x="91" y="89"/>
                  </a:moveTo>
                  <a:lnTo>
                    <a:pt x="91" y="89"/>
                  </a:lnTo>
                  <a:lnTo>
                    <a:pt x="46" y="0"/>
                  </a:lnTo>
                  <a:lnTo>
                    <a:pt x="0" y="89"/>
                  </a:lnTo>
                  <a:lnTo>
                    <a:pt x="91" y="89"/>
                  </a:lnTo>
                  <a:close/>
                  <a:moveTo>
                    <a:pt x="91" y="89"/>
                  </a:moveTo>
                  <a:lnTo>
                    <a:pt x="91" y="89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52" name="Freeform 18">
              <a:extLst>
                <a:ext uri="{FF2B5EF4-FFF2-40B4-BE49-F238E27FC236}">
                  <a16:creationId xmlns:a16="http://schemas.microsoft.com/office/drawing/2014/main" id="{66B7AE57-5B87-4655-DD2F-EAC700F9A9A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098078" y="5410201"/>
              <a:ext cx="80319" cy="87313"/>
            </a:xfrm>
            <a:custGeom>
              <a:avLst/>
              <a:gdLst>
                <a:gd name="T0" fmla="*/ 91 w 91"/>
                <a:gd name="T1" fmla="*/ 89 h 89"/>
                <a:gd name="T2" fmla="*/ 91 w 91"/>
                <a:gd name="T3" fmla="*/ 89 h 89"/>
                <a:gd name="T4" fmla="*/ 46 w 91"/>
                <a:gd name="T5" fmla="*/ 0 h 89"/>
                <a:gd name="T6" fmla="*/ 0 w 91"/>
                <a:gd name="T7" fmla="*/ 89 h 89"/>
                <a:gd name="T8" fmla="*/ 91 w 91"/>
                <a:gd name="T9" fmla="*/ 89 h 89"/>
                <a:gd name="T10" fmla="*/ 91 w 91"/>
                <a:gd name="T11" fmla="*/ 89 h 89"/>
                <a:gd name="T12" fmla="*/ 91 w 91"/>
                <a:gd name="T13" fmla="*/ 89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1" h="89">
                  <a:moveTo>
                    <a:pt x="91" y="89"/>
                  </a:moveTo>
                  <a:lnTo>
                    <a:pt x="91" y="89"/>
                  </a:lnTo>
                  <a:lnTo>
                    <a:pt x="46" y="0"/>
                  </a:lnTo>
                  <a:lnTo>
                    <a:pt x="0" y="89"/>
                  </a:lnTo>
                  <a:lnTo>
                    <a:pt x="91" y="89"/>
                  </a:lnTo>
                  <a:close/>
                  <a:moveTo>
                    <a:pt x="91" y="89"/>
                  </a:moveTo>
                  <a:lnTo>
                    <a:pt x="91" y="89"/>
                  </a:lnTo>
                  <a:close/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grpSp>
          <p:nvGrpSpPr>
            <p:cNvPr id="56" name="Group 55">
              <a:extLst>
                <a:ext uri="{FF2B5EF4-FFF2-40B4-BE49-F238E27FC236}">
                  <a16:creationId xmlns:a16="http://schemas.microsoft.com/office/drawing/2014/main" id="{CD908EA2-734C-A36E-387D-EBF21A4202F7}"/>
                </a:ext>
              </a:extLst>
            </p:cNvPr>
            <p:cNvGrpSpPr/>
            <p:nvPr/>
          </p:nvGrpSpPr>
          <p:grpSpPr>
            <a:xfrm>
              <a:off x="4812092" y="4586288"/>
              <a:ext cx="546170" cy="914400"/>
              <a:chOff x="7780293" y="4586288"/>
              <a:chExt cx="546170" cy="914400"/>
            </a:xfrm>
          </p:grpSpPr>
          <p:sp>
            <p:nvSpPr>
              <p:cNvPr id="53" name="Freeform 19">
                <a:extLst>
                  <a:ext uri="{FF2B5EF4-FFF2-40B4-BE49-F238E27FC236}">
                    <a16:creationId xmlns:a16="http://schemas.microsoft.com/office/drawing/2014/main" id="{EC380EC2-EDC5-A628-8969-CE8F8A4BA7F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780293" y="4586288"/>
                <a:ext cx="546170" cy="914400"/>
              </a:xfrm>
              <a:custGeom>
                <a:avLst/>
                <a:gdLst>
                  <a:gd name="T0" fmla="*/ 0 w 622"/>
                  <a:gd name="T1" fmla="*/ 0 h 946"/>
                  <a:gd name="T2" fmla="*/ 0 w 622"/>
                  <a:gd name="T3" fmla="*/ 0 h 946"/>
                  <a:gd name="T4" fmla="*/ 622 w 622"/>
                  <a:gd name="T5" fmla="*/ 0 h 946"/>
                  <a:gd name="T6" fmla="*/ 622 w 622"/>
                  <a:gd name="T7" fmla="*/ 946 h 946"/>
                  <a:gd name="T8" fmla="*/ 0 w 622"/>
                  <a:gd name="T9" fmla="*/ 946 h 946"/>
                  <a:gd name="T10" fmla="*/ 0 w 622"/>
                  <a:gd name="T11" fmla="*/ 0 h 9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22" h="946">
                    <a:moveTo>
                      <a:pt x="0" y="0"/>
                    </a:moveTo>
                    <a:lnTo>
                      <a:pt x="0" y="0"/>
                    </a:lnTo>
                    <a:lnTo>
                      <a:pt x="622" y="0"/>
                    </a:lnTo>
                    <a:lnTo>
                      <a:pt x="622" y="946"/>
                    </a:lnTo>
                    <a:lnTo>
                      <a:pt x="0" y="946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25400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CA"/>
              </a:p>
            </p:txBody>
          </p:sp>
          <p:sp>
            <p:nvSpPr>
              <p:cNvPr id="54" name="Freeform 20">
                <a:extLst>
                  <a:ext uri="{FF2B5EF4-FFF2-40B4-BE49-F238E27FC236}">
                    <a16:creationId xmlns:a16="http://schemas.microsoft.com/office/drawing/2014/main" id="{4417EE1F-F855-D1DE-B642-EEA5DAF1DC04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8012488" y="5410201"/>
                <a:ext cx="81779" cy="87313"/>
              </a:xfrm>
              <a:custGeom>
                <a:avLst/>
                <a:gdLst>
                  <a:gd name="T0" fmla="*/ 92 w 92"/>
                  <a:gd name="T1" fmla="*/ 89 h 89"/>
                  <a:gd name="T2" fmla="*/ 92 w 92"/>
                  <a:gd name="T3" fmla="*/ 89 h 89"/>
                  <a:gd name="T4" fmla="*/ 46 w 92"/>
                  <a:gd name="T5" fmla="*/ 0 h 89"/>
                  <a:gd name="T6" fmla="*/ 0 w 92"/>
                  <a:gd name="T7" fmla="*/ 89 h 89"/>
                  <a:gd name="T8" fmla="*/ 92 w 92"/>
                  <a:gd name="T9" fmla="*/ 89 h 89"/>
                  <a:gd name="T10" fmla="*/ 92 w 92"/>
                  <a:gd name="T11" fmla="*/ 89 h 89"/>
                  <a:gd name="T12" fmla="*/ 92 w 92"/>
                  <a:gd name="T13" fmla="*/ 89 h 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92" h="89">
                    <a:moveTo>
                      <a:pt x="92" y="89"/>
                    </a:moveTo>
                    <a:lnTo>
                      <a:pt x="92" y="89"/>
                    </a:lnTo>
                    <a:lnTo>
                      <a:pt x="46" y="0"/>
                    </a:lnTo>
                    <a:lnTo>
                      <a:pt x="0" y="89"/>
                    </a:lnTo>
                    <a:lnTo>
                      <a:pt x="92" y="89"/>
                    </a:lnTo>
                    <a:close/>
                    <a:moveTo>
                      <a:pt x="92" y="89"/>
                    </a:moveTo>
                    <a:lnTo>
                      <a:pt x="92" y="89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CA"/>
              </a:p>
            </p:txBody>
          </p:sp>
          <p:sp>
            <p:nvSpPr>
              <p:cNvPr id="55" name="Freeform 21">
                <a:extLst>
                  <a:ext uri="{FF2B5EF4-FFF2-40B4-BE49-F238E27FC236}">
                    <a16:creationId xmlns:a16="http://schemas.microsoft.com/office/drawing/2014/main" id="{F5B3DCDA-6594-9BD8-E819-E9686943D435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8012488" y="5410201"/>
                <a:ext cx="81779" cy="87313"/>
              </a:xfrm>
              <a:custGeom>
                <a:avLst/>
                <a:gdLst>
                  <a:gd name="T0" fmla="*/ 92 w 92"/>
                  <a:gd name="T1" fmla="*/ 89 h 89"/>
                  <a:gd name="T2" fmla="*/ 92 w 92"/>
                  <a:gd name="T3" fmla="*/ 89 h 89"/>
                  <a:gd name="T4" fmla="*/ 46 w 92"/>
                  <a:gd name="T5" fmla="*/ 0 h 89"/>
                  <a:gd name="T6" fmla="*/ 0 w 92"/>
                  <a:gd name="T7" fmla="*/ 89 h 89"/>
                  <a:gd name="T8" fmla="*/ 92 w 92"/>
                  <a:gd name="T9" fmla="*/ 89 h 89"/>
                  <a:gd name="T10" fmla="*/ 92 w 92"/>
                  <a:gd name="T11" fmla="*/ 89 h 89"/>
                  <a:gd name="T12" fmla="*/ 92 w 92"/>
                  <a:gd name="T13" fmla="*/ 89 h 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92" h="89">
                    <a:moveTo>
                      <a:pt x="92" y="89"/>
                    </a:moveTo>
                    <a:lnTo>
                      <a:pt x="92" y="89"/>
                    </a:lnTo>
                    <a:lnTo>
                      <a:pt x="46" y="0"/>
                    </a:lnTo>
                    <a:lnTo>
                      <a:pt x="0" y="89"/>
                    </a:lnTo>
                    <a:lnTo>
                      <a:pt x="92" y="89"/>
                    </a:lnTo>
                    <a:close/>
                    <a:moveTo>
                      <a:pt x="92" y="89"/>
                    </a:moveTo>
                    <a:lnTo>
                      <a:pt x="92" y="89"/>
                    </a:lnTo>
                    <a:close/>
                  </a:path>
                </a:pathLst>
              </a:custGeom>
              <a:noFill/>
              <a:ln w="25400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CA"/>
              </a:p>
            </p:txBody>
          </p:sp>
        </p:grpSp>
      </p:grpSp>
      <p:sp>
        <p:nvSpPr>
          <p:cNvPr id="58" name="TextBox 57">
            <a:extLst>
              <a:ext uri="{FF2B5EF4-FFF2-40B4-BE49-F238E27FC236}">
                <a16:creationId xmlns:a16="http://schemas.microsoft.com/office/drawing/2014/main" id="{FDEB43CC-7AC9-CB51-3494-16FD3E21CFAD}"/>
              </a:ext>
            </a:extLst>
          </p:cNvPr>
          <p:cNvSpPr txBox="1"/>
          <p:nvPr/>
        </p:nvSpPr>
        <p:spPr>
          <a:xfrm>
            <a:off x="5638800" y="2971800"/>
            <a:ext cx="65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endParaRPr lang="en-CA"/>
          </a:p>
        </p:txBody>
      </p:sp>
      <p:grpSp>
        <p:nvGrpSpPr>
          <p:cNvPr id="60" name="Group 59">
            <a:extLst>
              <a:ext uri="{FF2B5EF4-FFF2-40B4-BE49-F238E27FC236}">
                <a16:creationId xmlns:a16="http://schemas.microsoft.com/office/drawing/2014/main" id="{6DA8E1FC-DEC1-8A0D-1ED7-FE64EF9182B8}"/>
              </a:ext>
            </a:extLst>
          </p:cNvPr>
          <p:cNvGrpSpPr/>
          <p:nvPr/>
        </p:nvGrpSpPr>
        <p:grpSpPr>
          <a:xfrm>
            <a:off x="238142" y="3275977"/>
            <a:ext cx="9838138" cy="597782"/>
            <a:chOff x="244325" y="3366409"/>
            <a:chExt cx="9838138" cy="597782"/>
          </a:xfrm>
        </p:grpSpPr>
        <p:cxnSp>
          <p:nvCxnSpPr>
            <p:cNvPr id="27" name="Elbow Connector 5">
              <a:extLst>
                <a:ext uri="{FF2B5EF4-FFF2-40B4-BE49-F238E27FC236}">
                  <a16:creationId xmlns:a16="http://schemas.microsoft.com/office/drawing/2014/main" id="{27A54C73-700B-1A4F-5148-288C1EFD373F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435768" y="3366409"/>
              <a:ext cx="8646695" cy="542265"/>
            </a:xfrm>
            <a:prstGeom prst="bentConnector3">
              <a:avLst>
                <a:gd name="adj1" fmla="val 33024"/>
              </a:avLst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8" name="TextBox 27">
                  <a:extLst>
                    <a:ext uri="{FF2B5EF4-FFF2-40B4-BE49-F238E27FC236}">
                      <a16:creationId xmlns:a16="http://schemas.microsoft.com/office/drawing/2014/main" id="{E3E4EF66-9179-1F6F-E742-5B543E368D11}"/>
                    </a:ext>
                  </a:extLst>
                </p:cNvPr>
                <p:cNvSpPr txBox="1"/>
                <p:nvPr/>
              </p:nvSpPr>
              <p:spPr>
                <a:xfrm>
                  <a:off x="244325" y="3379416"/>
                  <a:ext cx="725505" cy="58477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3200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200" i="1" dirty="0" smtClean="0">
                                <a:latin typeface="Cambria Math" panose="02040503050406030204" pitchFamily="18" charset="0"/>
                              </a:rPr>
                              <m:t>𝐷</m:t>
                            </m:r>
                          </m:e>
                          <m:sub>
                            <m:r>
                              <a:rPr lang="en-US" sz="3200" i="1" dirty="0" smtClean="0">
                                <a:latin typeface="Cambria Math" panose="02040503050406030204" pitchFamily="18" charset="0"/>
                              </a:rPr>
                              <m:t>𝐴</m:t>
                            </m:r>
                          </m:sub>
                        </m:sSub>
                      </m:oMath>
                    </m:oMathPara>
                  </a14:m>
                  <a:endParaRPr lang="en-US" sz="3200"/>
                </a:p>
              </p:txBody>
            </p:sp>
          </mc:Choice>
          <mc:Fallback xmlns="">
            <p:sp>
              <p:nvSpPr>
                <p:cNvPr id="28" name="TextBox 27">
                  <a:extLst>
                    <a:ext uri="{FF2B5EF4-FFF2-40B4-BE49-F238E27FC236}">
                      <a16:creationId xmlns:a16="http://schemas.microsoft.com/office/drawing/2014/main" id="{E3E4EF66-9179-1F6F-E742-5B543E368D11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44325" y="3379416"/>
                  <a:ext cx="725505" cy="584775"/>
                </a:xfrm>
                <a:prstGeom prst="rect">
                  <a:avLst/>
                </a:prstGeom>
                <a:blipFill>
                  <a:blip r:embed="rId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cxnSp>
        <p:nvCxnSpPr>
          <p:cNvPr id="62" name="Elbow Connector 5">
            <a:extLst>
              <a:ext uri="{FF2B5EF4-FFF2-40B4-BE49-F238E27FC236}">
                <a16:creationId xmlns:a16="http://schemas.microsoft.com/office/drawing/2014/main" id="{F1E948AB-4387-3190-ED49-357FC315D770}"/>
              </a:ext>
            </a:extLst>
          </p:cNvPr>
          <p:cNvCxnSpPr>
            <a:cxnSpLocks/>
          </p:cNvCxnSpPr>
          <p:nvPr/>
        </p:nvCxnSpPr>
        <p:spPr>
          <a:xfrm flipV="1">
            <a:off x="1429585" y="4161966"/>
            <a:ext cx="8646695" cy="542265"/>
          </a:xfrm>
          <a:prstGeom prst="bentConnector3">
            <a:avLst>
              <a:gd name="adj1" fmla="val 59933"/>
            </a:avLst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3" name="TextBox 62">
                <a:extLst>
                  <a:ext uri="{FF2B5EF4-FFF2-40B4-BE49-F238E27FC236}">
                    <a16:creationId xmlns:a16="http://schemas.microsoft.com/office/drawing/2014/main" id="{F9750444-30DA-523A-655E-261DBDFCA502}"/>
                  </a:ext>
                </a:extLst>
              </p:cNvPr>
              <p:cNvSpPr txBox="1"/>
              <p:nvPr/>
            </p:nvSpPr>
            <p:spPr>
              <a:xfrm>
                <a:off x="238142" y="4174973"/>
                <a:ext cx="725505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0" i="1" dirty="0" smtClean="0">
                              <a:latin typeface="Cambria Math" panose="02040503050406030204" pitchFamily="18" charset="0"/>
                            </a:rPr>
                            <m:t>𝑄</m:t>
                          </m:r>
                        </m:e>
                        <m:sub>
                          <m:r>
                            <a:rPr lang="en-US" sz="3200" i="1" dirty="0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sub>
                      </m:sSub>
                    </m:oMath>
                  </m:oMathPara>
                </a14:m>
                <a:endParaRPr lang="en-US" sz="3200"/>
              </a:p>
            </p:txBody>
          </p:sp>
        </mc:Choice>
        <mc:Fallback xmlns="">
          <p:sp>
            <p:nvSpPr>
              <p:cNvPr id="63" name="TextBox 62">
                <a:extLst>
                  <a:ext uri="{FF2B5EF4-FFF2-40B4-BE49-F238E27FC236}">
                    <a16:creationId xmlns:a16="http://schemas.microsoft.com/office/drawing/2014/main" id="{F9750444-30DA-523A-655E-261DBDFCA50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8142" y="4174973"/>
                <a:ext cx="725505" cy="58477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80" name="Group 79">
            <a:extLst>
              <a:ext uri="{FF2B5EF4-FFF2-40B4-BE49-F238E27FC236}">
                <a16:creationId xmlns:a16="http://schemas.microsoft.com/office/drawing/2014/main" id="{1C4B7D80-88B2-3548-768C-D75E3AD05DB7}"/>
              </a:ext>
            </a:extLst>
          </p:cNvPr>
          <p:cNvGrpSpPr/>
          <p:nvPr/>
        </p:nvGrpSpPr>
        <p:grpSpPr>
          <a:xfrm>
            <a:off x="238142" y="5004263"/>
            <a:ext cx="9838138" cy="584775"/>
            <a:chOff x="238142" y="4161966"/>
            <a:chExt cx="9838138" cy="584775"/>
          </a:xfrm>
        </p:grpSpPr>
        <p:cxnSp>
          <p:nvCxnSpPr>
            <p:cNvPr id="81" name="Elbow Connector 5">
              <a:extLst>
                <a:ext uri="{FF2B5EF4-FFF2-40B4-BE49-F238E27FC236}">
                  <a16:creationId xmlns:a16="http://schemas.microsoft.com/office/drawing/2014/main" id="{67EC5002-D375-D8FF-F5F9-9942BF3FAB88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429585" y="4161966"/>
              <a:ext cx="8646695" cy="542265"/>
            </a:xfrm>
            <a:prstGeom prst="bentConnector3">
              <a:avLst>
                <a:gd name="adj1" fmla="val 51299"/>
              </a:avLst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2" name="TextBox 81">
                  <a:extLst>
                    <a:ext uri="{FF2B5EF4-FFF2-40B4-BE49-F238E27FC236}">
                      <a16:creationId xmlns:a16="http://schemas.microsoft.com/office/drawing/2014/main" id="{98BB5319-66A0-A4FF-65AE-859EBF95AAFC}"/>
                    </a:ext>
                  </a:extLst>
                </p:cNvPr>
                <p:cNvSpPr txBox="1"/>
                <p:nvPr/>
              </p:nvSpPr>
              <p:spPr>
                <a:xfrm>
                  <a:off x="238142" y="4161966"/>
                  <a:ext cx="725505" cy="58477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3200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200" b="0" i="1" dirty="0" smtClean="0">
                                <a:latin typeface="Cambria Math" panose="02040503050406030204" pitchFamily="18" charset="0"/>
                              </a:rPr>
                              <m:t>𝐷</m:t>
                            </m:r>
                          </m:e>
                          <m:sub>
                            <m:r>
                              <a:rPr lang="en-US" sz="3200" b="0" i="1" dirty="0" smtClean="0">
                                <a:latin typeface="Cambria Math" panose="02040503050406030204" pitchFamily="18" charset="0"/>
                              </a:rPr>
                              <m:t>𝐵</m:t>
                            </m:r>
                          </m:sub>
                        </m:sSub>
                      </m:oMath>
                    </m:oMathPara>
                  </a14:m>
                  <a:endParaRPr lang="en-US" sz="3200"/>
                </a:p>
              </p:txBody>
            </p:sp>
          </mc:Choice>
          <mc:Fallback xmlns="">
            <p:sp>
              <p:nvSpPr>
                <p:cNvPr id="82" name="TextBox 81">
                  <a:extLst>
                    <a:ext uri="{FF2B5EF4-FFF2-40B4-BE49-F238E27FC236}">
                      <a16:creationId xmlns:a16="http://schemas.microsoft.com/office/drawing/2014/main" id="{98BB5319-66A0-A4FF-65AE-859EBF95AAF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38142" y="4161966"/>
                  <a:ext cx="725505" cy="584775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cxnSp>
        <p:nvCxnSpPr>
          <p:cNvPr id="89" name="Straight Arrow Connector 88">
            <a:extLst>
              <a:ext uri="{FF2B5EF4-FFF2-40B4-BE49-F238E27FC236}">
                <a16:creationId xmlns:a16="http://schemas.microsoft.com/office/drawing/2014/main" id="{E00EDA3B-9F65-006D-1716-51440852CD1D}"/>
              </a:ext>
            </a:extLst>
          </p:cNvPr>
          <p:cNvCxnSpPr>
            <a:cxnSpLocks/>
          </p:cNvCxnSpPr>
          <p:nvPr/>
        </p:nvCxnSpPr>
        <p:spPr>
          <a:xfrm>
            <a:off x="5103957" y="3970237"/>
            <a:ext cx="772972" cy="0"/>
          </a:xfrm>
          <a:prstGeom prst="straightConnector1">
            <a:avLst/>
          </a:prstGeom>
          <a:ln w="28575">
            <a:solidFill>
              <a:srgbClr val="C00000"/>
            </a:solidFill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1" name="TextBox 90">
            <a:extLst>
              <a:ext uri="{FF2B5EF4-FFF2-40B4-BE49-F238E27FC236}">
                <a16:creationId xmlns:a16="http://schemas.microsoft.com/office/drawing/2014/main" id="{9E6FEF3E-01A6-D92E-E260-7AF41AD2D2A8}"/>
              </a:ext>
            </a:extLst>
          </p:cNvPr>
          <p:cNvSpPr txBox="1"/>
          <p:nvPr/>
        </p:nvSpPr>
        <p:spPr>
          <a:xfrm>
            <a:off x="5234252" y="3517411"/>
            <a:ext cx="49488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800" err="1">
                <a:solidFill>
                  <a:srgbClr val="A41D34"/>
                </a:solidFill>
              </a:rPr>
              <a:t>t</a:t>
            </a:r>
            <a:r>
              <a:rPr lang="en-US" baseline="-25000" err="1">
                <a:solidFill>
                  <a:srgbClr val="A41D34"/>
                </a:solidFill>
              </a:rPr>
              <a:t>CQ</a:t>
            </a:r>
            <a:endParaRPr lang="en-CA"/>
          </a:p>
        </p:txBody>
      </p:sp>
      <p:grpSp>
        <p:nvGrpSpPr>
          <p:cNvPr id="48" name="Group 47">
            <a:extLst>
              <a:ext uri="{FF2B5EF4-FFF2-40B4-BE49-F238E27FC236}">
                <a16:creationId xmlns:a16="http://schemas.microsoft.com/office/drawing/2014/main" id="{75719E0F-982E-2E37-4D90-3EE2E11581E9}"/>
              </a:ext>
            </a:extLst>
          </p:cNvPr>
          <p:cNvGrpSpPr/>
          <p:nvPr/>
        </p:nvGrpSpPr>
        <p:grpSpPr>
          <a:xfrm>
            <a:off x="8702642" y="704991"/>
            <a:ext cx="262446" cy="265716"/>
            <a:chOff x="1711325" y="5934085"/>
            <a:chExt cx="509588" cy="515938"/>
          </a:xfrm>
        </p:grpSpPr>
        <p:sp>
          <p:nvSpPr>
            <p:cNvPr id="13" name="Freeform 5">
              <a:extLst>
                <a:ext uri="{FF2B5EF4-FFF2-40B4-BE49-F238E27FC236}">
                  <a16:creationId xmlns:a16="http://schemas.microsoft.com/office/drawing/2014/main" id="{744F6269-48E5-7D72-2339-F893932F154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711325" y="5934085"/>
              <a:ext cx="382588" cy="515938"/>
            </a:xfrm>
            <a:custGeom>
              <a:avLst/>
              <a:gdLst>
                <a:gd name="T0" fmla="*/ 0 w 400"/>
                <a:gd name="T1" fmla="*/ 0 h 533"/>
                <a:gd name="T2" fmla="*/ 0 w 400"/>
                <a:gd name="T3" fmla="*/ 0 h 533"/>
                <a:gd name="T4" fmla="*/ 400 w 400"/>
                <a:gd name="T5" fmla="*/ 267 h 533"/>
                <a:gd name="T6" fmla="*/ 0 w 400"/>
                <a:gd name="T7" fmla="*/ 533 h 533"/>
                <a:gd name="T8" fmla="*/ 0 w 400"/>
                <a:gd name="T9" fmla="*/ 0 h 533"/>
                <a:gd name="T10" fmla="*/ 0 w 400"/>
                <a:gd name="T11" fmla="*/ 0 h 533"/>
                <a:gd name="T12" fmla="*/ 0 w 400"/>
                <a:gd name="T13" fmla="*/ 0 h 5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00" h="533">
                  <a:moveTo>
                    <a:pt x="0" y="0"/>
                  </a:moveTo>
                  <a:lnTo>
                    <a:pt x="0" y="0"/>
                  </a:lnTo>
                  <a:lnTo>
                    <a:pt x="400" y="267"/>
                  </a:lnTo>
                  <a:lnTo>
                    <a:pt x="0" y="533"/>
                  </a:lnTo>
                  <a:lnTo>
                    <a:pt x="0" y="0"/>
                  </a:lnTo>
                  <a:close/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25400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4" name="Freeform 6">
              <a:extLst>
                <a:ext uri="{FF2B5EF4-FFF2-40B4-BE49-F238E27FC236}">
                  <a16:creationId xmlns:a16="http://schemas.microsoft.com/office/drawing/2014/main" id="{D735BC49-D88F-A914-1363-C9EDAB9F2CE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093913" y="6127751"/>
              <a:ext cx="127000" cy="128588"/>
            </a:xfrm>
            <a:custGeom>
              <a:avLst/>
              <a:gdLst>
                <a:gd name="T0" fmla="*/ 0 w 133"/>
                <a:gd name="T1" fmla="*/ 67 h 133"/>
                <a:gd name="T2" fmla="*/ 0 w 133"/>
                <a:gd name="T3" fmla="*/ 67 h 133"/>
                <a:gd name="T4" fmla="*/ 67 w 133"/>
                <a:gd name="T5" fmla="*/ 0 h 133"/>
                <a:gd name="T6" fmla="*/ 133 w 133"/>
                <a:gd name="T7" fmla="*/ 67 h 133"/>
                <a:gd name="T8" fmla="*/ 67 w 133"/>
                <a:gd name="T9" fmla="*/ 133 h 133"/>
                <a:gd name="T10" fmla="*/ 0 w 133"/>
                <a:gd name="T11" fmla="*/ 67 h 133"/>
                <a:gd name="T12" fmla="*/ 0 w 133"/>
                <a:gd name="T13" fmla="*/ 67 h 133"/>
                <a:gd name="T14" fmla="*/ 0 w 133"/>
                <a:gd name="T15" fmla="*/ 67 h 133"/>
                <a:gd name="T16" fmla="*/ 0 w 133"/>
                <a:gd name="T17" fmla="*/ 67 h 1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3" h="133">
                  <a:moveTo>
                    <a:pt x="0" y="67"/>
                  </a:moveTo>
                  <a:lnTo>
                    <a:pt x="0" y="67"/>
                  </a:lnTo>
                  <a:cubicBezTo>
                    <a:pt x="0" y="30"/>
                    <a:pt x="30" y="0"/>
                    <a:pt x="67" y="0"/>
                  </a:cubicBezTo>
                  <a:cubicBezTo>
                    <a:pt x="103" y="0"/>
                    <a:pt x="133" y="30"/>
                    <a:pt x="133" y="67"/>
                  </a:cubicBezTo>
                  <a:cubicBezTo>
                    <a:pt x="133" y="103"/>
                    <a:pt x="103" y="133"/>
                    <a:pt x="67" y="133"/>
                  </a:cubicBezTo>
                  <a:cubicBezTo>
                    <a:pt x="30" y="133"/>
                    <a:pt x="0" y="103"/>
                    <a:pt x="0" y="67"/>
                  </a:cubicBezTo>
                  <a:lnTo>
                    <a:pt x="0" y="67"/>
                  </a:lnTo>
                  <a:close/>
                  <a:moveTo>
                    <a:pt x="0" y="67"/>
                  </a:moveTo>
                  <a:lnTo>
                    <a:pt x="0" y="67"/>
                  </a:lnTo>
                  <a:close/>
                </a:path>
              </a:pathLst>
            </a:custGeom>
            <a:solidFill>
              <a:srgbClr val="FFFFFF"/>
            </a:solidFill>
            <a:ln w="25400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</p:grpSp>
      <p:grpSp>
        <p:nvGrpSpPr>
          <p:cNvPr id="59" name="Group 58">
            <a:extLst>
              <a:ext uri="{FF2B5EF4-FFF2-40B4-BE49-F238E27FC236}">
                <a16:creationId xmlns:a16="http://schemas.microsoft.com/office/drawing/2014/main" id="{64EEF774-F623-CE89-4293-786E990A1255}"/>
              </a:ext>
            </a:extLst>
          </p:cNvPr>
          <p:cNvGrpSpPr/>
          <p:nvPr/>
        </p:nvGrpSpPr>
        <p:grpSpPr>
          <a:xfrm>
            <a:off x="9693460" y="704986"/>
            <a:ext cx="262446" cy="265716"/>
            <a:chOff x="1711325" y="5934085"/>
            <a:chExt cx="509588" cy="515938"/>
          </a:xfrm>
        </p:grpSpPr>
        <p:sp>
          <p:nvSpPr>
            <p:cNvPr id="61" name="Freeform 5">
              <a:extLst>
                <a:ext uri="{FF2B5EF4-FFF2-40B4-BE49-F238E27FC236}">
                  <a16:creationId xmlns:a16="http://schemas.microsoft.com/office/drawing/2014/main" id="{C05A219A-B444-4077-AB06-173951215EC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711325" y="5934085"/>
              <a:ext cx="382588" cy="515938"/>
            </a:xfrm>
            <a:custGeom>
              <a:avLst/>
              <a:gdLst>
                <a:gd name="T0" fmla="*/ 0 w 400"/>
                <a:gd name="T1" fmla="*/ 0 h 533"/>
                <a:gd name="T2" fmla="*/ 0 w 400"/>
                <a:gd name="T3" fmla="*/ 0 h 533"/>
                <a:gd name="T4" fmla="*/ 400 w 400"/>
                <a:gd name="T5" fmla="*/ 267 h 533"/>
                <a:gd name="T6" fmla="*/ 0 w 400"/>
                <a:gd name="T7" fmla="*/ 533 h 533"/>
                <a:gd name="T8" fmla="*/ 0 w 400"/>
                <a:gd name="T9" fmla="*/ 0 h 533"/>
                <a:gd name="T10" fmla="*/ 0 w 400"/>
                <a:gd name="T11" fmla="*/ 0 h 533"/>
                <a:gd name="T12" fmla="*/ 0 w 400"/>
                <a:gd name="T13" fmla="*/ 0 h 5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00" h="533">
                  <a:moveTo>
                    <a:pt x="0" y="0"/>
                  </a:moveTo>
                  <a:lnTo>
                    <a:pt x="0" y="0"/>
                  </a:lnTo>
                  <a:lnTo>
                    <a:pt x="400" y="267"/>
                  </a:lnTo>
                  <a:lnTo>
                    <a:pt x="0" y="533"/>
                  </a:lnTo>
                  <a:lnTo>
                    <a:pt x="0" y="0"/>
                  </a:lnTo>
                  <a:close/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25400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64" name="Freeform 6">
              <a:extLst>
                <a:ext uri="{FF2B5EF4-FFF2-40B4-BE49-F238E27FC236}">
                  <a16:creationId xmlns:a16="http://schemas.microsoft.com/office/drawing/2014/main" id="{5E6EC1ED-E155-EE74-2C05-D29C8648AF9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093913" y="6127751"/>
              <a:ext cx="127000" cy="128588"/>
            </a:xfrm>
            <a:custGeom>
              <a:avLst/>
              <a:gdLst>
                <a:gd name="T0" fmla="*/ 0 w 133"/>
                <a:gd name="T1" fmla="*/ 67 h 133"/>
                <a:gd name="T2" fmla="*/ 0 w 133"/>
                <a:gd name="T3" fmla="*/ 67 h 133"/>
                <a:gd name="T4" fmla="*/ 67 w 133"/>
                <a:gd name="T5" fmla="*/ 0 h 133"/>
                <a:gd name="T6" fmla="*/ 133 w 133"/>
                <a:gd name="T7" fmla="*/ 67 h 133"/>
                <a:gd name="T8" fmla="*/ 67 w 133"/>
                <a:gd name="T9" fmla="*/ 133 h 133"/>
                <a:gd name="T10" fmla="*/ 0 w 133"/>
                <a:gd name="T11" fmla="*/ 67 h 133"/>
                <a:gd name="T12" fmla="*/ 0 w 133"/>
                <a:gd name="T13" fmla="*/ 67 h 133"/>
                <a:gd name="T14" fmla="*/ 0 w 133"/>
                <a:gd name="T15" fmla="*/ 67 h 133"/>
                <a:gd name="T16" fmla="*/ 0 w 133"/>
                <a:gd name="T17" fmla="*/ 67 h 1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3" h="133">
                  <a:moveTo>
                    <a:pt x="0" y="67"/>
                  </a:moveTo>
                  <a:lnTo>
                    <a:pt x="0" y="67"/>
                  </a:lnTo>
                  <a:cubicBezTo>
                    <a:pt x="0" y="30"/>
                    <a:pt x="30" y="0"/>
                    <a:pt x="67" y="0"/>
                  </a:cubicBezTo>
                  <a:cubicBezTo>
                    <a:pt x="103" y="0"/>
                    <a:pt x="133" y="30"/>
                    <a:pt x="133" y="67"/>
                  </a:cubicBezTo>
                  <a:cubicBezTo>
                    <a:pt x="133" y="103"/>
                    <a:pt x="103" y="133"/>
                    <a:pt x="67" y="133"/>
                  </a:cubicBezTo>
                  <a:cubicBezTo>
                    <a:pt x="30" y="133"/>
                    <a:pt x="0" y="103"/>
                    <a:pt x="0" y="67"/>
                  </a:cubicBezTo>
                  <a:lnTo>
                    <a:pt x="0" y="67"/>
                  </a:lnTo>
                  <a:close/>
                  <a:moveTo>
                    <a:pt x="0" y="67"/>
                  </a:moveTo>
                  <a:lnTo>
                    <a:pt x="0" y="67"/>
                  </a:lnTo>
                  <a:close/>
                </a:path>
              </a:pathLst>
            </a:custGeom>
            <a:solidFill>
              <a:srgbClr val="FFFFFF"/>
            </a:solidFill>
            <a:ln w="25400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</p:grpSp>
      <p:grpSp>
        <p:nvGrpSpPr>
          <p:cNvPr id="69" name="Group 68">
            <a:extLst>
              <a:ext uri="{FF2B5EF4-FFF2-40B4-BE49-F238E27FC236}">
                <a16:creationId xmlns:a16="http://schemas.microsoft.com/office/drawing/2014/main" id="{2DEEA05D-3A4D-CF1B-238B-C03CD93C3169}"/>
              </a:ext>
            </a:extLst>
          </p:cNvPr>
          <p:cNvGrpSpPr/>
          <p:nvPr/>
        </p:nvGrpSpPr>
        <p:grpSpPr>
          <a:xfrm>
            <a:off x="238142" y="4154691"/>
            <a:ext cx="9838138" cy="597782"/>
            <a:chOff x="238142" y="4161966"/>
            <a:chExt cx="9838138" cy="597782"/>
          </a:xfrm>
        </p:grpSpPr>
        <p:cxnSp>
          <p:nvCxnSpPr>
            <p:cNvPr id="70" name="Elbow Connector 5">
              <a:extLst>
                <a:ext uri="{FF2B5EF4-FFF2-40B4-BE49-F238E27FC236}">
                  <a16:creationId xmlns:a16="http://schemas.microsoft.com/office/drawing/2014/main" id="{C1F28E3A-3E6A-5121-EEAC-C271E0664657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429585" y="4161966"/>
              <a:ext cx="8646695" cy="542265"/>
            </a:xfrm>
            <a:prstGeom prst="bentConnector3">
              <a:avLst>
                <a:gd name="adj1" fmla="val 51299"/>
              </a:avLst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1" name="TextBox 70">
                  <a:extLst>
                    <a:ext uri="{FF2B5EF4-FFF2-40B4-BE49-F238E27FC236}">
                      <a16:creationId xmlns:a16="http://schemas.microsoft.com/office/drawing/2014/main" id="{4D4C70C0-26C2-186D-F77B-336729AB1499}"/>
                    </a:ext>
                  </a:extLst>
                </p:cNvPr>
                <p:cNvSpPr txBox="1"/>
                <p:nvPr/>
              </p:nvSpPr>
              <p:spPr>
                <a:xfrm>
                  <a:off x="238142" y="4174973"/>
                  <a:ext cx="725505" cy="58477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3200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200" b="0" i="1" dirty="0" smtClean="0">
                                <a:latin typeface="Cambria Math" panose="02040503050406030204" pitchFamily="18" charset="0"/>
                              </a:rPr>
                              <m:t>𝑄</m:t>
                            </m:r>
                          </m:e>
                          <m:sub>
                            <m:r>
                              <a:rPr lang="en-US" sz="3200" b="0" i="1" dirty="0" smtClean="0">
                                <a:latin typeface="Cambria Math" panose="02040503050406030204" pitchFamily="18" charset="0"/>
                              </a:rPr>
                              <m:t>𝐴</m:t>
                            </m:r>
                          </m:sub>
                        </m:sSub>
                      </m:oMath>
                    </m:oMathPara>
                  </a14:m>
                  <a:endParaRPr lang="en-US" sz="3200"/>
                </a:p>
              </p:txBody>
            </p:sp>
          </mc:Choice>
          <mc:Fallback xmlns="">
            <p:sp>
              <p:nvSpPr>
                <p:cNvPr id="71" name="TextBox 70">
                  <a:extLst>
                    <a:ext uri="{FF2B5EF4-FFF2-40B4-BE49-F238E27FC236}">
                      <a16:creationId xmlns:a16="http://schemas.microsoft.com/office/drawing/2014/main" id="{4D4C70C0-26C2-186D-F77B-336729AB149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38142" y="4174973"/>
                  <a:ext cx="725505" cy="584775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cxnSp>
        <p:nvCxnSpPr>
          <p:cNvPr id="72" name="Elbow Connector 5">
            <a:extLst>
              <a:ext uri="{FF2B5EF4-FFF2-40B4-BE49-F238E27FC236}">
                <a16:creationId xmlns:a16="http://schemas.microsoft.com/office/drawing/2014/main" id="{B23A31F8-943A-CD8B-1FF6-32870FFB2567}"/>
              </a:ext>
            </a:extLst>
          </p:cNvPr>
          <p:cNvCxnSpPr>
            <a:cxnSpLocks/>
          </p:cNvCxnSpPr>
          <p:nvPr/>
        </p:nvCxnSpPr>
        <p:spPr>
          <a:xfrm flipV="1">
            <a:off x="1437145" y="5009830"/>
            <a:ext cx="8646695" cy="542265"/>
          </a:xfrm>
          <a:prstGeom prst="bentConnector3">
            <a:avLst>
              <a:gd name="adj1" fmla="val 59933"/>
            </a:avLst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Straight Connector 72">
            <a:extLst>
              <a:ext uri="{FF2B5EF4-FFF2-40B4-BE49-F238E27FC236}">
                <a16:creationId xmlns:a16="http://schemas.microsoft.com/office/drawing/2014/main" id="{EE458106-DE65-3329-4BF4-2C55D19F3963}"/>
              </a:ext>
            </a:extLst>
          </p:cNvPr>
          <p:cNvCxnSpPr>
            <a:cxnSpLocks/>
          </p:cNvCxnSpPr>
          <p:nvPr/>
        </p:nvCxnSpPr>
        <p:spPr>
          <a:xfrm>
            <a:off x="6614908" y="3657600"/>
            <a:ext cx="17496" cy="2189747"/>
          </a:xfrm>
          <a:prstGeom prst="line">
            <a:avLst/>
          </a:prstGeom>
          <a:ln w="19050">
            <a:solidFill>
              <a:schemeClr val="tx1"/>
            </a:solidFill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5" name="Straight Arrow Connector 74">
            <a:extLst>
              <a:ext uri="{FF2B5EF4-FFF2-40B4-BE49-F238E27FC236}">
                <a16:creationId xmlns:a16="http://schemas.microsoft.com/office/drawing/2014/main" id="{E2EF2876-9F16-A918-A7C5-EA288C93F7F2}"/>
              </a:ext>
            </a:extLst>
          </p:cNvPr>
          <p:cNvCxnSpPr>
            <a:cxnSpLocks/>
          </p:cNvCxnSpPr>
          <p:nvPr/>
        </p:nvCxnSpPr>
        <p:spPr>
          <a:xfrm>
            <a:off x="5876929" y="3973384"/>
            <a:ext cx="772972" cy="0"/>
          </a:xfrm>
          <a:prstGeom prst="straightConnector1">
            <a:avLst/>
          </a:prstGeom>
          <a:ln w="28575">
            <a:solidFill>
              <a:srgbClr val="C00000"/>
            </a:solidFill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6" name="TextBox 75">
            <a:extLst>
              <a:ext uri="{FF2B5EF4-FFF2-40B4-BE49-F238E27FC236}">
                <a16:creationId xmlns:a16="http://schemas.microsoft.com/office/drawing/2014/main" id="{0945690F-E993-F006-E86A-AACAA5561FE8}"/>
              </a:ext>
            </a:extLst>
          </p:cNvPr>
          <p:cNvSpPr txBox="1"/>
          <p:nvPr/>
        </p:nvSpPr>
        <p:spPr>
          <a:xfrm>
            <a:off x="6484614" y="3528406"/>
            <a:ext cx="77297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800" err="1">
                <a:solidFill>
                  <a:srgbClr val="A41D34"/>
                </a:solidFill>
              </a:rPr>
              <a:t>t</a:t>
            </a:r>
            <a:r>
              <a:rPr lang="en-US" sz="1800" baseline="-25000" err="1">
                <a:solidFill>
                  <a:srgbClr val="A41D34"/>
                </a:solidFill>
              </a:rPr>
              <a:t>prop</a:t>
            </a:r>
            <a:endParaRPr lang="en-CA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8" name="TextBox 77">
                <a:extLst>
                  <a:ext uri="{FF2B5EF4-FFF2-40B4-BE49-F238E27FC236}">
                    <a16:creationId xmlns:a16="http://schemas.microsoft.com/office/drawing/2014/main" id="{B7EA8308-2066-C082-2DDB-F7FB8FB4E0AA}"/>
                  </a:ext>
                </a:extLst>
              </p:cNvPr>
              <p:cNvSpPr txBox="1"/>
              <p:nvPr/>
            </p:nvSpPr>
            <p:spPr>
              <a:xfrm>
                <a:off x="245702" y="5004263"/>
                <a:ext cx="725505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0" i="1" dirty="0" smtClean="0">
                              <a:latin typeface="Cambria Math" panose="02040503050406030204" pitchFamily="18" charset="0"/>
                            </a:rPr>
                            <m:t>𝐷</m:t>
                          </m:r>
                        </m:e>
                        <m:sub>
                          <m:r>
                            <a:rPr lang="en-US" sz="3200" b="0" i="1" dirty="0" smtClean="0">
                              <a:latin typeface="Cambria Math" panose="02040503050406030204" pitchFamily="18" charset="0"/>
                            </a:rPr>
                            <m:t>𝐵</m:t>
                          </m:r>
                        </m:sub>
                      </m:sSub>
                    </m:oMath>
                  </m:oMathPara>
                </a14:m>
                <a:endParaRPr lang="en-US" sz="3200"/>
              </a:p>
            </p:txBody>
          </p:sp>
        </mc:Choice>
        <mc:Fallback xmlns="">
          <p:sp>
            <p:nvSpPr>
              <p:cNvPr id="78" name="TextBox 77">
                <a:extLst>
                  <a:ext uri="{FF2B5EF4-FFF2-40B4-BE49-F238E27FC236}">
                    <a16:creationId xmlns:a16="http://schemas.microsoft.com/office/drawing/2014/main" id="{B7EA8308-2066-C082-2DDB-F7FB8FB4E0A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5702" y="5004263"/>
                <a:ext cx="725505" cy="584775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969716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6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34599C-CBA0-CBF7-70BE-7CB67190B9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Timing closure in practice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692ACDE-3E98-5442-12F0-2ADA8A89915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4"/>
            <a:ext cx="11184685" cy="5032376"/>
          </a:xfrm>
        </p:spPr>
        <p:txBody>
          <a:bodyPr>
            <a:normAutofit/>
          </a:bodyPr>
          <a:lstStyle/>
          <a:p>
            <a:r>
              <a:rPr lang="en-US" dirty="0"/>
              <a:t>specify target frequency, I/O constraints, etc. in </a:t>
            </a:r>
            <a:r>
              <a:rPr lang="en-US" sz="2600" dirty="0">
                <a:latin typeface="Consolas" panose="020B0609020204030204" pitchFamily="49" charset="0"/>
                <a:cs typeface="Consolas" panose="020B0609020204030204" pitchFamily="49" charset="0"/>
              </a:rPr>
              <a:t>.</a:t>
            </a:r>
            <a:r>
              <a:rPr lang="en-US" sz="2600" dirty="0" err="1">
                <a:latin typeface="Consolas" panose="020B0609020204030204" pitchFamily="49" charset="0"/>
                <a:cs typeface="Consolas" panose="020B0609020204030204" pitchFamily="49" charset="0"/>
              </a:rPr>
              <a:t>sdc</a:t>
            </a:r>
            <a:r>
              <a:rPr lang="en-US" dirty="0"/>
              <a:t> file</a:t>
            </a:r>
          </a:p>
          <a:p>
            <a:pPr lvl="3"/>
            <a:endParaRPr lang="en-CA" sz="600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457200" lvl="1" indent="0">
              <a:buNone/>
            </a:pPr>
            <a:r>
              <a:rPr lang="en-CA" sz="2200" dirty="0" err="1">
                <a:latin typeface="Consolas" panose="020B0609020204030204" pitchFamily="49" charset="0"/>
                <a:cs typeface="Consolas" panose="020B0609020204030204" pitchFamily="49" charset="0"/>
              </a:rPr>
              <a:t>create_clock</a:t>
            </a:r>
            <a:r>
              <a:rPr lang="en-CA" sz="2200" dirty="0">
                <a:latin typeface="Consolas" panose="020B0609020204030204" pitchFamily="49" charset="0"/>
                <a:cs typeface="Consolas" panose="020B0609020204030204" pitchFamily="49" charset="0"/>
              </a:rPr>
              <a:t> -period 10 -name </a:t>
            </a:r>
            <a:r>
              <a:rPr lang="en-CA" sz="2200" dirty="0" err="1">
                <a:latin typeface="Consolas" panose="020B0609020204030204" pitchFamily="49" charset="0"/>
                <a:cs typeface="Consolas" panose="020B0609020204030204" pitchFamily="49" charset="0"/>
              </a:rPr>
              <a:t>clk</a:t>
            </a:r>
            <a:r>
              <a:rPr lang="en-CA" sz="2200" dirty="0">
                <a:latin typeface="Consolas" panose="020B0609020204030204" pitchFamily="49" charset="0"/>
                <a:cs typeface="Consolas" panose="020B0609020204030204" pitchFamily="49" charset="0"/>
              </a:rPr>
              <a:t> [</a:t>
            </a:r>
            <a:r>
              <a:rPr lang="en-CA" sz="2200" dirty="0" err="1">
                <a:latin typeface="Consolas" panose="020B0609020204030204" pitchFamily="49" charset="0"/>
                <a:cs typeface="Consolas" panose="020B0609020204030204" pitchFamily="49" charset="0"/>
              </a:rPr>
              <a:t>get_ports</a:t>
            </a:r>
            <a:r>
              <a:rPr lang="en-CA" sz="2200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CA" sz="2200" dirty="0" err="1">
                <a:latin typeface="Consolas" panose="020B0609020204030204" pitchFamily="49" charset="0"/>
                <a:cs typeface="Consolas" panose="020B0609020204030204" pitchFamily="49" charset="0"/>
              </a:rPr>
              <a:t>clk</a:t>
            </a:r>
            <a:r>
              <a:rPr lang="en-CA" sz="2200" dirty="0">
                <a:latin typeface="Consolas" panose="020B0609020204030204" pitchFamily="49" charset="0"/>
                <a:cs typeface="Consolas" panose="020B0609020204030204" pitchFamily="49" charset="0"/>
              </a:rPr>
              <a:t>]</a:t>
            </a:r>
          </a:p>
          <a:p>
            <a:pPr marL="457200" lvl="1" indent="0">
              <a:buNone/>
            </a:pPr>
            <a:r>
              <a:rPr lang="en-CA" sz="2200" dirty="0" err="1">
                <a:latin typeface="Consolas" panose="020B0609020204030204" pitchFamily="49" charset="0"/>
                <a:cs typeface="Consolas" panose="020B0609020204030204" pitchFamily="49" charset="0"/>
              </a:rPr>
              <a:t>set_input_delay</a:t>
            </a:r>
            <a:r>
              <a:rPr lang="en-CA" sz="2200" dirty="0">
                <a:latin typeface="Consolas" panose="020B0609020204030204" pitchFamily="49" charset="0"/>
                <a:cs typeface="Consolas" panose="020B0609020204030204" pitchFamily="49" charset="0"/>
              </a:rPr>
              <a:t> -clock </a:t>
            </a:r>
            <a:r>
              <a:rPr lang="en-CA" sz="2200" dirty="0" err="1">
                <a:latin typeface="Consolas" panose="020B0609020204030204" pitchFamily="49" charset="0"/>
                <a:cs typeface="Consolas" panose="020B0609020204030204" pitchFamily="49" charset="0"/>
              </a:rPr>
              <a:t>clk</a:t>
            </a:r>
            <a:r>
              <a:rPr lang="en-CA" sz="2200" dirty="0">
                <a:latin typeface="Consolas" panose="020B0609020204030204" pitchFamily="49" charset="0"/>
                <a:cs typeface="Consolas" panose="020B0609020204030204" pitchFamily="49" charset="0"/>
              </a:rPr>
              <a:t> 1 [</a:t>
            </a:r>
            <a:r>
              <a:rPr lang="en-CA" sz="2200" dirty="0" err="1">
                <a:latin typeface="Consolas" panose="020B0609020204030204" pitchFamily="49" charset="0"/>
                <a:cs typeface="Consolas" panose="020B0609020204030204" pitchFamily="49" charset="0"/>
              </a:rPr>
              <a:t>all_inputs</a:t>
            </a:r>
            <a:r>
              <a:rPr lang="en-CA" sz="2200" dirty="0">
                <a:latin typeface="Consolas" panose="020B0609020204030204" pitchFamily="49" charset="0"/>
                <a:cs typeface="Consolas" panose="020B0609020204030204" pitchFamily="49" charset="0"/>
              </a:rPr>
              <a:t>]</a:t>
            </a:r>
          </a:p>
          <a:p>
            <a:pPr marL="457200" lvl="1" indent="0">
              <a:buNone/>
            </a:pPr>
            <a:r>
              <a:rPr lang="en-CA" sz="2200" dirty="0" err="1">
                <a:latin typeface="Consolas" panose="020B0609020204030204" pitchFamily="49" charset="0"/>
                <a:cs typeface="Consolas" panose="020B0609020204030204" pitchFamily="49" charset="0"/>
              </a:rPr>
              <a:t>set_output_delay</a:t>
            </a:r>
            <a:r>
              <a:rPr lang="en-CA" sz="2200" dirty="0">
                <a:latin typeface="Consolas" panose="020B0609020204030204" pitchFamily="49" charset="0"/>
                <a:cs typeface="Consolas" panose="020B0609020204030204" pitchFamily="49" charset="0"/>
              </a:rPr>
              <a:t> -clock </a:t>
            </a:r>
            <a:r>
              <a:rPr lang="en-CA" sz="2200" dirty="0" err="1">
                <a:latin typeface="Consolas" panose="020B0609020204030204" pitchFamily="49" charset="0"/>
                <a:cs typeface="Consolas" panose="020B0609020204030204" pitchFamily="49" charset="0"/>
              </a:rPr>
              <a:t>clk</a:t>
            </a:r>
            <a:r>
              <a:rPr lang="en-CA" sz="2200" dirty="0">
                <a:latin typeface="Consolas" panose="020B0609020204030204" pitchFamily="49" charset="0"/>
                <a:cs typeface="Consolas" panose="020B0609020204030204" pitchFamily="49" charset="0"/>
              </a:rPr>
              <a:t> 1 [</a:t>
            </a:r>
            <a:r>
              <a:rPr lang="en-CA" sz="2200" dirty="0" err="1">
                <a:latin typeface="Consolas" panose="020B0609020204030204" pitchFamily="49" charset="0"/>
                <a:cs typeface="Consolas" panose="020B0609020204030204" pitchFamily="49" charset="0"/>
              </a:rPr>
              <a:t>all_outputs</a:t>
            </a:r>
            <a:r>
              <a:rPr lang="en-CA" sz="2200" dirty="0">
                <a:latin typeface="Consolas" panose="020B0609020204030204" pitchFamily="49" charset="0"/>
                <a:cs typeface="Consolas" panose="020B0609020204030204" pitchFamily="49" charset="0"/>
              </a:rPr>
              <a:t>]</a:t>
            </a:r>
          </a:p>
          <a:p>
            <a:pPr lvl="3"/>
            <a:endParaRPr lang="en-US" dirty="0"/>
          </a:p>
          <a:p>
            <a:r>
              <a:rPr lang="en-US" dirty="0"/>
              <a:t>Static Timing Analysis (STA) tools do</a:t>
            </a:r>
            <a:br>
              <a:rPr lang="en-US" dirty="0"/>
            </a:br>
            <a:r>
              <a:rPr lang="en-US" dirty="0"/>
              <a:t>the math we covered (+ more details)</a:t>
            </a:r>
          </a:p>
          <a:p>
            <a:pPr lvl="1"/>
            <a:r>
              <a:rPr lang="en-US" dirty="0"/>
              <a:t>Quartus has one built-in</a:t>
            </a:r>
          </a:p>
          <a:p>
            <a:pPr lvl="3"/>
            <a:endParaRPr lang="en-US" dirty="0"/>
          </a:p>
          <a:p>
            <a:r>
              <a:rPr lang="en-US" dirty="0"/>
              <a:t>Quartus tries its best to meet timing</a:t>
            </a:r>
          </a:p>
          <a:p>
            <a:pPr lvl="1"/>
            <a:r>
              <a:rPr lang="en-US" dirty="0"/>
              <a:t>logic optimization, retiming, buffers, …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A0682288-6BAF-8FCC-BBFE-8EA0114F993B}"/>
              </a:ext>
            </a:extLst>
          </p:cNvPr>
          <p:cNvGrpSpPr/>
          <p:nvPr/>
        </p:nvGrpSpPr>
        <p:grpSpPr>
          <a:xfrm>
            <a:off x="4712676" y="4049710"/>
            <a:ext cx="6875585" cy="1952501"/>
            <a:chOff x="4718538" y="4131775"/>
            <a:chExt cx="6875585" cy="1952501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5C4FE3B5-6288-4AB6-3CAB-FFE915F1767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7836877" y="4131775"/>
              <a:ext cx="3757246" cy="1952501"/>
            </a:xfrm>
            <a:prstGeom prst="rect">
              <a:avLst/>
            </a:prstGeom>
            <a:effectLst>
              <a:softEdge rad="63500"/>
            </a:effectLst>
          </p:spPr>
        </p:pic>
        <p:cxnSp>
          <p:nvCxnSpPr>
            <p:cNvPr id="5" name="Straight Arrow Connector 4">
              <a:extLst>
                <a:ext uri="{FF2B5EF4-FFF2-40B4-BE49-F238E27FC236}">
                  <a16:creationId xmlns:a16="http://schemas.microsoft.com/office/drawing/2014/main" id="{1634CF2D-05D1-F9B2-B972-DEA6D0E16100}"/>
                </a:ext>
              </a:extLst>
            </p:cNvPr>
            <p:cNvCxnSpPr>
              <a:cxnSpLocks/>
            </p:cNvCxnSpPr>
            <p:nvPr/>
          </p:nvCxnSpPr>
          <p:spPr>
            <a:xfrm>
              <a:off x="4718538" y="5020896"/>
              <a:ext cx="3042139" cy="588828"/>
            </a:xfrm>
            <a:prstGeom prst="straightConnector1">
              <a:avLst/>
            </a:prstGeom>
            <a:ln w="25400">
              <a:solidFill>
                <a:srgbClr val="A41D34"/>
              </a:solidFill>
              <a:tailEnd type="triangle" w="med" len="lg"/>
            </a:ln>
            <a:effectLst>
              <a:glow rad="63500">
                <a:schemeClr val="bg1">
                  <a:alpha val="80000"/>
                </a:scheme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3770070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bldLvl="2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995F29A5-132F-9FC9-3777-156F464DF20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5400" y="321160"/>
            <a:ext cx="6049108" cy="4640180"/>
          </a:xfrm>
          <a:prstGeom prst="rect">
            <a:avLst/>
          </a:prstGeom>
          <a:effectLst>
            <a:softEdge rad="63500"/>
          </a:effec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FE8D76BD-B45D-3C2E-282B-5EBC09BFDD8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33143"/>
          <a:stretch/>
        </p:blipFill>
        <p:spPr>
          <a:xfrm>
            <a:off x="6473414" y="2023455"/>
            <a:ext cx="5609492" cy="4513385"/>
          </a:xfrm>
          <a:prstGeom prst="rect">
            <a:avLst/>
          </a:prstGeom>
          <a:effectLst>
            <a:softEdge rad="63500"/>
          </a:effectLst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id="{014ABB6A-F406-C500-144A-C06E73363CD4}"/>
              </a:ext>
            </a:extLst>
          </p:cNvPr>
          <p:cNvGrpSpPr/>
          <p:nvPr/>
        </p:nvGrpSpPr>
        <p:grpSpPr>
          <a:xfrm>
            <a:off x="7109959" y="733363"/>
            <a:ext cx="4859302" cy="830997"/>
            <a:chOff x="7979037" y="2496367"/>
            <a:chExt cx="4859302" cy="830997"/>
          </a:xfrm>
        </p:grpSpPr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58714A06-D087-C135-5228-230245863565}"/>
                </a:ext>
              </a:extLst>
            </p:cNvPr>
            <p:cNvSpPr txBox="1"/>
            <p:nvPr/>
          </p:nvSpPr>
          <p:spPr>
            <a:xfrm>
              <a:off x="8833770" y="2496367"/>
              <a:ext cx="4004569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>
                  <a:solidFill>
                    <a:srgbClr val="A41D34"/>
                  </a:solidFill>
                </a:rPr>
                <a:t>fastest clock Quartus could get</a:t>
              </a:r>
            </a:p>
            <a:p>
              <a:r>
                <a:rPr lang="en-US" sz="240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(not the 100MHz we wanted)</a:t>
              </a:r>
            </a:p>
          </p:txBody>
        </p:sp>
        <p:cxnSp>
          <p:nvCxnSpPr>
            <p:cNvPr id="8" name="Straight Arrow Connector 7">
              <a:extLst>
                <a:ext uri="{FF2B5EF4-FFF2-40B4-BE49-F238E27FC236}">
                  <a16:creationId xmlns:a16="http://schemas.microsoft.com/office/drawing/2014/main" id="{5452457A-DC2B-9F45-E6A1-65E7AA89F80F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7979037" y="2911866"/>
              <a:ext cx="854733" cy="164121"/>
            </a:xfrm>
            <a:prstGeom prst="straightConnector1">
              <a:avLst/>
            </a:prstGeom>
            <a:ln w="25400">
              <a:solidFill>
                <a:srgbClr val="A41D34"/>
              </a:solidFill>
              <a:tailEnd type="triangle" w="med" len="lg"/>
            </a:ln>
            <a:effectLst>
              <a:glow rad="63500">
                <a:schemeClr val="bg1">
                  <a:alpha val="80000"/>
                </a:scheme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C6AAD085-4E95-969F-1CCE-502FC480B816}"/>
              </a:ext>
            </a:extLst>
          </p:cNvPr>
          <p:cNvGrpSpPr/>
          <p:nvPr/>
        </p:nvGrpSpPr>
        <p:grpSpPr>
          <a:xfrm>
            <a:off x="109094" y="1581946"/>
            <a:ext cx="1620059" cy="755414"/>
            <a:chOff x="7578265" y="-1320836"/>
            <a:chExt cx="1620059" cy="755414"/>
          </a:xfrm>
        </p:grpSpPr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8DEB0458-C86D-533B-FB59-3BC0E3609DBA}"/>
                </a:ext>
              </a:extLst>
            </p:cNvPr>
            <p:cNvSpPr txBox="1"/>
            <p:nvPr/>
          </p:nvSpPr>
          <p:spPr>
            <a:xfrm>
              <a:off x="7578265" y="-1027087"/>
              <a:ext cx="87450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>
                  <a:solidFill>
                    <a:srgbClr val="A41D34"/>
                  </a:solidFill>
                </a:rPr>
                <a:t>failed</a:t>
              </a:r>
            </a:p>
          </p:txBody>
        </p:sp>
        <p:cxnSp>
          <p:nvCxnSpPr>
            <p:cNvPr id="14" name="Straight Arrow Connector 13">
              <a:extLst>
                <a:ext uri="{FF2B5EF4-FFF2-40B4-BE49-F238E27FC236}">
                  <a16:creationId xmlns:a16="http://schemas.microsoft.com/office/drawing/2014/main" id="{819C8ABE-6FA9-D5B8-BC00-7768774ADD9A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382433" y="-1320836"/>
              <a:ext cx="815891" cy="459095"/>
            </a:xfrm>
            <a:prstGeom prst="straightConnector1">
              <a:avLst/>
            </a:prstGeom>
            <a:ln w="25400">
              <a:solidFill>
                <a:srgbClr val="A41D34"/>
              </a:solidFill>
              <a:tailEnd type="triangle" w="med" len="lg"/>
            </a:ln>
            <a:effectLst>
              <a:glow rad="63500">
                <a:schemeClr val="bg1">
                  <a:alpha val="80000"/>
                </a:scheme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B8239103-1D56-92B3-6194-C3F56DE6149C}"/>
              </a:ext>
            </a:extLst>
          </p:cNvPr>
          <p:cNvGrpSpPr/>
          <p:nvPr/>
        </p:nvGrpSpPr>
        <p:grpSpPr>
          <a:xfrm>
            <a:off x="109094" y="2599243"/>
            <a:ext cx="5394891" cy="4193066"/>
            <a:chOff x="7636880" y="-3538553"/>
            <a:chExt cx="5394891" cy="4193066"/>
          </a:xfrm>
        </p:grpSpPr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B2DEF638-365D-3117-941B-8EEC4F6A5008}"/>
                </a:ext>
              </a:extLst>
            </p:cNvPr>
            <p:cNvSpPr txBox="1"/>
            <p:nvPr/>
          </p:nvSpPr>
          <p:spPr>
            <a:xfrm>
              <a:off x="7636880" y="-915147"/>
              <a:ext cx="5394891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>
                  <a:solidFill>
                    <a:srgbClr val="A41D34"/>
                  </a:solidFill>
                </a:rPr>
                <a:t>analyzes fast/slow, hot/cold “corners”</a:t>
              </a:r>
            </a:p>
            <a:p>
              <a:r>
                <a:rPr lang="en-US" sz="2400">
                  <a:solidFill>
                    <a:srgbClr val="A41D34"/>
                  </a:solidFill>
                </a:rPr>
                <a:t>– manufacturing variation</a:t>
              </a:r>
            </a:p>
            <a:p>
              <a:r>
                <a:rPr lang="en-US" sz="2400">
                  <a:solidFill>
                    <a:srgbClr val="A41D34"/>
                  </a:solidFill>
                </a:rPr>
                <a:t>– external temp</a:t>
              </a:r>
            </a:p>
            <a:p>
              <a:r>
                <a:rPr lang="en-US" sz="2400">
                  <a:solidFill>
                    <a:srgbClr val="A41D34"/>
                  </a:solidFill>
                </a:rPr>
                <a:t>– chip temp variations when running</a:t>
              </a:r>
            </a:p>
          </p:txBody>
        </p:sp>
        <p:cxnSp>
          <p:nvCxnSpPr>
            <p:cNvPr id="20" name="Straight Arrow Connector 19">
              <a:extLst>
                <a:ext uri="{FF2B5EF4-FFF2-40B4-BE49-F238E27FC236}">
                  <a16:creationId xmlns:a16="http://schemas.microsoft.com/office/drawing/2014/main" id="{E12B26A0-5542-4C3C-A28E-7F1C065303C4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776294" y="-3538553"/>
              <a:ext cx="592015" cy="2655846"/>
            </a:xfrm>
            <a:prstGeom prst="straightConnector1">
              <a:avLst/>
            </a:prstGeom>
            <a:ln w="25400">
              <a:solidFill>
                <a:srgbClr val="A41D34"/>
              </a:solidFill>
              <a:tailEnd type="triangle" w="med" len="lg"/>
            </a:ln>
            <a:effectLst>
              <a:glow rad="63500">
                <a:schemeClr val="bg1">
                  <a:alpha val="80000"/>
                </a:scheme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Arrow Connector 22">
              <a:extLst>
                <a:ext uri="{FF2B5EF4-FFF2-40B4-BE49-F238E27FC236}">
                  <a16:creationId xmlns:a16="http://schemas.microsoft.com/office/drawing/2014/main" id="{DA04AEC8-13E4-A40E-091B-2AC71458DDCC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922832" y="-1818672"/>
              <a:ext cx="455462" cy="935965"/>
            </a:xfrm>
            <a:prstGeom prst="straightConnector1">
              <a:avLst/>
            </a:prstGeom>
            <a:ln w="25400">
              <a:solidFill>
                <a:srgbClr val="A41D34"/>
              </a:solidFill>
              <a:tailEnd type="triangle" w="med" len="lg"/>
            </a:ln>
            <a:effectLst>
              <a:glow rad="63500">
                <a:schemeClr val="bg1">
                  <a:alpha val="80000"/>
                </a:scheme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Arrow Connector 25">
              <a:extLst>
                <a:ext uri="{FF2B5EF4-FFF2-40B4-BE49-F238E27FC236}">
                  <a16:creationId xmlns:a16="http://schemas.microsoft.com/office/drawing/2014/main" id="{85BBEC85-B480-D343-91F1-EE931409D241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9063509" y="-1624411"/>
              <a:ext cx="357554" cy="762669"/>
            </a:xfrm>
            <a:prstGeom prst="straightConnector1">
              <a:avLst/>
            </a:prstGeom>
            <a:ln w="25400">
              <a:solidFill>
                <a:srgbClr val="A41D34"/>
              </a:solidFill>
              <a:tailEnd type="triangle" w="med" len="lg"/>
            </a:ln>
            <a:effectLst>
              <a:glow rad="63500">
                <a:schemeClr val="bg1">
                  <a:alpha val="80000"/>
                </a:scheme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Arrow Connector 27">
              <a:extLst>
                <a:ext uri="{FF2B5EF4-FFF2-40B4-BE49-F238E27FC236}">
                  <a16:creationId xmlns:a16="http://schemas.microsoft.com/office/drawing/2014/main" id="{9E616BDD-5EF5-122A-FBFE-A41CD6C573CA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9261052" y="-1453760"/>
              <a:ext cx="234484" cy="571053"/>
            </a:xfrm>
            <a:prstGeom prst="straightConnector1">
              <a:avLst/>
            </a:prstGeom>
            <a:ln w="25400">
              <a:solidFill>
                <a:srgbClr val="A41D34"/>
              </a:solidFill>
              <a:tailEnd type="triangle" w="med" len="lg"/>
            </a:ln>
            <a:effectLst>
              <a:glow rad="63500">
                <a:schemeClr val="bg1">
                  <a:alpha val="80000"/>
                </a:scheme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5" name="Group 44">
            <a:extLst>
              <a:ext uri="{FF2B5EF4-FFF2-40B4-BE49-F238E27FC236}">
                <a16:creationId xmlns:a16="http://schemas.microsoft.com/office/drawing/2014/main" id="{76A65B4B-EF8E-E04A-9A2F-5CC3A9EAF790}"/>
              </a:ext>
            </a:extLst>
          </p:cNvPr>
          <p:cNvGrpSpPr/>
          <p:nvPr/>
        </p:nvGrpSpPr>
        <p:grpSpPr>
          <a:xfrm>
            <a:off x="4870105" y="3142336"/>
            <a:ext cx="1528836" cy="1569660"/>
            <a:chOff x="8207502" y="2862618"/>
            <a:chExt cx="1528836" cy="1569660"/>
          </a:xfrm>
        </p:grpSpPr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67E540DA-4828-AC53-4C9E-C7A4C31215A5}"/>
                </a:ext>
              </a:extLst>
            </p:cNvPr>
            <p:cNvSpPr txBox="1"/>
            <p:nvPr/>
          </p:nvSpPr>
          <p:spPr>
            <a:xfrm>
              <a:off x="8207502" y="2862618"/>
              <a:ext cx="1141165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2400">
                  <a:solidFill>
                    <a:srgbClr val="A41D34"/>
                  </a:solidFill>
                </a:rPr>
                <a:t>critical</a:t>
              </a:r>
              <a:br>
                <a:rPr lang="en-US" sz="2400">
                  <a:solidFill>
                    <a:srgbClr val="A41D34"/>
                  </a:solidFill>
                </a:rPr>
              </a:br>
              <a:r>
                <a:rPr lang="en-US" sz="2400">
                  <a:solidFill>
                    <a:srgbClr val="A41D34"/>
                  </a:solidFill>
                </a:rPr>
                <a:t>path</a:t>
              </a:r>
            </a:p>
            <a:p>
              <a:pPr algn="r"/>
              <a:r>
                <a:rPr lang="en-US" sz="2400">
                  <a:solidFill>
                    <a:srgbClr val="A41D34"/>
                  </a:solidFill>
                </a:rPr>
                <a:t>delay</a:t>
              </a:r>
            </a:p>
            <a:p>
              <a:pPr algn="r"/>
              <a:r>
                <a:rPr lang="en-US" sz="2400">
                  <a:solidFill>
                    <a:srgbClr val="A41D34"/>
                  </a:solidFill>
                </a:rPr>
                <a:t>details</a:t>
              </a:r>
              <a:endParaRPr lang="en-US" sz="2400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</p:txBody>
        </p:sp>
        <p:cxnSp>
          <p:nvCxnSpPr>
            <p:cNvPr id="47" name="Straight Arrow Connector 46">
              <a:extLst>
                <a:ext uri="{FF2B5EF4-FFF2-40B4-BE49-F238E27FC236}">
                  <a16:creationId xmlns:a16="http://schemas.microsoft.com/office/drawing/2014/main" id="{814195AF-8E69-416A-4745-1CA8CD0E984A}"/>
                </a:ext>
              </a:extLst>
            </p:cNvPr>
            <p:cNvCxnSpPr>
              <a:cxnSpLocks/>
            </p:cNvCxnSpPr>
            <p:nvPr/>
          </p:nvCxnSpPr>
          <p:spPr>
            <a:xfrm>
              <a:off x="9348667" y="3673800"/>
              <a:ext cx="387671" cy="0"/>
            </a:xfrm>
            <a:prstGeom prst="straightConnector1">
              <a:avLst/>
            </a:prstGeom>
            <a:ln w="25400">
              <a:solidFill>
                <a:srgbClr val="A41D34"/>
              </a:solidFill>
              <a:tailEnd type="triangle" w="med" len="lg"/>
            </a:ln>
            <a:effectLst>
              <a:glow rad="63500">
                <a:schemeClr val="bg1">
                  <a:alpha val="80000"/>
                </a:scheme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70797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6E6DD4-9F29-C3BD-B75E-51C7156B77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F4B9C3B-29E7-1B4A-BBA1-C261852519E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4"/>
            <a:ext cx="10907415" cy="4905539"/>
          </a:xfrm>
        </p:spPr>
        <p:txBody>
          <a:bodyPr>
            <a:normAutofit/>
          </a:bodyPr>
          <a:lstStyle/>
          <a:p>
            <a:r>
              <a:rPr lang="en-US" dirty="0"/>
              <a:t>what </a:t>
            </a:r>
            <a:r>
              <a:rPr lang="en-US" b="1" dirty="0"/>
              <a:t>propagation delay</a:t>
            </a:r>
            <a:r>
              <a:rPr lang="en-US" dirty="0"/>
              <a:t>, </a:t>
            </a:r>
            <a:r>
              <a:rPr lang="en-US" b="1" dirty="0"/>
              <a:t>setup time</a:t>
            </a:r>
            <a:r>
              <a:rPr lang="en-US" dirty="0"/>
              <a:t>, </a:t>
            </a:r>
            <a:r>
              <a:rPr lang="en-US" b="1" dirty="0"/>
              <a:t>hold time</a:t>
            </a:r>
            <a:r>
              <a:rPr lang="en-US" dirty="0"/>
              <a:t>, and </a:t>
            </a:r>
            <a:r>
              <a:rPr lang="en-US" b="1" dirty="0" err="1"/>
              <a:t>clk</a:t>
            </a:r>
            <a:r>
              <a:rPr lang="en-US" b="1" dirty="0"/>
              <a:t>-to-Q time</a:t>
            </a:r>
            <a:r>
              <a:rPr lang="en-US" dirty="0"/>
              <a:t> are</a:t>
            </a:r>
          </a:p>
          <a:p>
            <a:endParaRPr lang="en-US" dirty="0"/>
          </a:p>
          <a:p>
            <a:r>
              <a:rPr lang="en-US" dirty="0"/>
              <a:t>how they </a:t>
            </a:r>
            <a:r>
              <a:rPr lang="en-US" b="1" dirty="0"/>
              <a:t>arise</a:t>
            </a:r>
            <a:r>
              <a:rPr lang="en-US" dirty="0"/>
              <a:t> from the transistor RC model</a:t>
            </a:r>
          </a:p>
          <a:p>
            <a:endParaRPr lang="en-US" dirty="0"/>
          </a:p>
          <a:p>
            <a:r>
              <a:rPr lang="en-US" dirty="0"/>
              <a:t>finding the </a:t>
            </a:r>
            <a:r>
              <a:rPr lang="en-US" b="1" dirty="0"/>
              <a:t>critical path</a:t>
            </a:r>
            <a:r>
              <a:rPr lang="en-US" dirty="0"/>
              <a:t> given circuit (longest delay between flip-flops)</a:t>
            </a:r>
          </a:p>
          <a:p>
            <a:endParaRPr lang="en-US" dirty="0"/>
          </a:p>
          <a:p>
            <a:r>
              <a:rPr lang="en-US" b="1" dirty="0"/>
              <a:t>timing analysis</a:t>
            </a:r>
            <a:r>
              <a:rPr lang="en-US" dirty="0"/>
              <a:t> from constraints (max frequency, min period, slack, etc.)</a:t>
            </a:r>
          </a:p>
          <a:p>
            <a:endParaRPr lang="en-US" dirty="0"/>
          </a:p>
          <a:p>
            <a:r>
              <a:rPr lang="en-US" dirty="0"/>
              <a:t>ways of </a:t>
            </a:r>
            <a:r>
              <a:rPr lang="en-US" b="1" dirty="0"/>
              <a:t>fixing violations</a:t>
            </a:r>
            <a:r>
              <a:rPr lang="en-US" dirty="0"/>
              <a:t> of setup time and hold time</a:t>
            </a:r>
          </a:p>
        </p:txBody>
      </p:sp>
    </p:spTree>
    <p:extLst>
      <p:ext uri="{BB962C8B-B14F-4D97-AF65-F5344CB8AC3E}">
        <p14:creationId xmlns:p14="http://schemas.microsoft.com/office/powerpoint/2010/main" val="10852091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85B8D2-B5C5-7D09-2D79-476410F369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Learning Objectives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858563E-3D22-79DE-AE40-CA65721703C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By the end of this slide set you should be able to:</a:t>
            </a:r>
          </a:p>
          <a:p>
            <a:r>
              <a:rPr lang="en-US" dirty="0"/>
              <a:t>Define </a:t>
            </a:r>
            <a:r>
              <a:rPr lang="en-US" b="1" dirty="0"/>
              <a:t>propagation delay</a:t>
            </a:r>
            <a:r>
              <a:rPr lang="en-US" dirty="0"/>
              <a:t>, </a:t>
            </a:r>
            <a:r>
              <a:rPr lang="en-US" b="1" dirty="0"/>
              <a:t>setup time</a:t>
            </a:r>
            <a:r>
              <a:rPr lang="en-US" dirty="0"/>
              <a:t>, </a:t>
            </a:r>
            <a:r>
              <a:rPr lang="en-US" b="1" dirty="0"/>
              <a:t>hold time</a:t>
            </a:r>
            <a:r>
              <a:rPr lang="en-US" dirty="0"/>
              <a:t>, and </a:t>
            </a:r>
            <a:r>
              <a:rPr lang="en-US" b="1" dirty="0" err="1"/>
              <a:t>clk</a:t>
            </a:r>
            <a:r>
              <a:rPr lang="en-US" b="1" dirty="0"/>
              <a:t>-to-Q time</a:t>
            </a:r>
            <a:endParaRPr lang="en-US" dirty="0"/>
          </a:p>
          <a:p>
            <a:r>
              <a:rPr lang="en-US" dirty="0"/>
              <a:t>Explain how they </a:t>
            </a:r>
            <a:r>
              <a:rPr lang="en-US" b="1" dirty="0"/>
              <a:t>arise</a:t>
            </a:r>
            <a:r>
              <a:rPr lang="en-US" dirty="0"/>
              <a:t> from the transistor RC model</a:t>
            </a:r>
          </a:p>
          <a:p>
            <a:r>
              <a:rPr lang="en-US" dirty="0"/>
              <a:t>Finding the </a:t>
            </a:r>
            <a:r>
              <a:rPr lang="en-US" b="1" dirty="0"/>
              <a:t>critical path</a:t>
            </a:r>
            <a:r>
              <a:rPr lang="en-US" dirty="0"/>
              <a:t> given circuit (longest delay between flip-flops)</a:t>
            </a:r>
          </a:p>
          <a:p>
            <a:r>
              <a:rPr lang="en-US" dirty="0"/>
              <a:t>Perform</a:t>
            </a:r>
            <a:r>
              <a:rPr lang="en-US" b="1" dirty="0"/>
              <a:t> timing analysis</a:t>
            </a:r>
            <a:r>
              <a:rPr lang="en-US" dirty="0"/>
              <a:t> in Quartus</a:t>
            </a:r>
          </a:p>
          <a:p>
            <a:r>
              <a:rPr lang="en-US" dirty="0"/>
              <a:t>Explain how to </a:t>
            </a:r>
            <a:r>
              <a:rPr lang="en-US" b="1" dirty="0"/>
              <a:t>fixing violations</a:t>
            </a:r>
            <a:r>
              <a:rPr lang="en-US" dirty="0"/>
              <a:t> of setup time and hold time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344724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753B57C5-41E1-F7AA-5581-6F4768F9607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5032375"/>
          </a:xfrm>
        </p:spPr>
        <p:txBody>
          <a:bodyPr>
            <a:normAutofit/>
          </a:bodyPr>
          <a:lstStyle/>
          <a:p>
            <a:r>
              <a:rPr lang="en-US"/>
              <a:t>digital circuit = </a:t>
            </a:r>
            <a:r>
              <a:rPr lang="en-US" b="1"/>
              <a:t>combinational logic</a:t>
            </a:r>
            <a:r>
              <a:rPr lang="en-US"/>
              <a:t> in between </a:t>
            </a:r>
            <a:r>
              <a:rPr lang="en-US" b="1"/>
              <a:t>flip-flop registers</a:t>
            </a:r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r>
              <a:rPr lang="en-US"/>
              <a:t>gates have some </a:t>
            </a:r>
            <a:r>
              <a:rPr lang="en-US" b="1"/>
              <a:t>propagation delay</a:t>
            </a:r>
            <a:r>
              <a:rPr lang="en-US"/>
              <a:t>  </a:t>
            </a:r>
            <a:r>
              <a:rPr lang="en-US" i="1" err="1"/>
              <a:t>t</a:t>
            </a:r>
            <a:r>
              <a:rPr lang="en-US" i="1" baseline="-25000" err="1"/>
              <a:t>prop</a:t>
            </a:r>
            <a:endParaRPr lang="en-US" i="1" baseline="-25000"/>
          </a:p>
          <a:p>
            <a:pPr marL="457200" lvl="1" indent="0">
              <a:buNone/>
            </a:pPr>
            <a:r>
              <a:rPr lang="en-US"/>
              <a:t>➔ how long it takes for gate output to </a:t>
            </a:r>
            <a:r>
              <a:rPr lang="en-US" b="1"/>
              <a:t>stabilize</a:t>
            </a:r>
            <a:r>
              <a:rPr lang="en-US"/>
              <a:t> after </a:t>
            </a:r>
            <a:r>
              <a:rPr lang="en-US" b="1"/>
              <a:t>inputs change</a:t>
            </a:r>
          </a:p>
          <a:p>
            <a:pPr lvl="4"/>
            <a:endParaRPr lang="en-US" sz="400"/>
          </a:p>
          <a:p>
            <a:r>
              <a:rPr lang="en-US"/>
              <a:t>slowest path between regs: </a:t>
            </a:r>
            <a:r>
              <a:rPr lang="en-US" b="1"/>
              <a:t>critical path</a:t>
            </a:r>
          </a:p>
          <a:p>
            <a:pPr lvl="1"/>
            <a:r>
              <a:rPr lang="en-US"/>
              <a:t>determines </a:t>
            </a:r>
            <a:r>
              <a:rPr lang="en-US" b="1"/>
              <a:t>maximum clock frequency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A82FE4DF-4D25-5E0E-98A6-FF9CF17703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TL;DR: timing in a digital circuit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A3E7174-6ADD-A77A-E8E5-4CC03DDC2EA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81463" y="2471895"/>
            <a:ext cx="6662435" cy="214301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6CAEFB8D-327D-B17D-9551-A4B2E5A8641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63410" y="2997915"/>
            <a:ext cx="2928076" cy="912371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B2CE9AF4-720F-156D-10B4-43D82D7B101B}"/>
              </a:ext>
            </a:extLst>
          </p:cNvPr>
          <p:cNvSpPr txBox="1"/>
          <p:nvPr/>
        </p:nvSpPr>
        <p:spPr>
          <a:xfrm>
            <a:off x="4785648" y="3220235"/>
            <a:ext cx="152875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/>
              <a:t>combinational</a:t>
            </a:r>
          </a:p>
          <a:p>
            <a:pPr algn="ctr"/>
            <a:r>
              <a:rPr lang="en-US"/>
              <a:t>logic</a:t>
            </a:r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A680B712-B466-9688-C66D-3D3BCF33A063}"/>
              </a:ext>
            </a:extLst>
          </p:cNvPr>
          <p:cNvGrpSpPr/>
          <p:nvPr/>
        </p:nvGrpSpPr>
        <p:grpSpPr>
          <a:xfrm>
            <a:off x="6264607" y="3543400"/>
            <a:ext cx="1580277" cy="904261"/>
            <a:chOff x="6264607" y="3543400"/>
            <a:chExt cx="1580277" cy="904261"/>
          </a:xfrm>
        </p:grpSpPr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12CE58F2-8558-01BC-D15F-EE0B71C4C4BD}"/>
                </a:ext>
              </a:extLst>
            </p:cNvPr>
            <p:cNvGrpSpPr/>
            <p:nvPr/>
          </p:nvGrpSpPr>
          <p:grpSpPr>
            <a:xfrm>
              <a:off x="6264607" y="3543400"/>
              <a:ext cx="440996" cy="388746"/>
              <a:chOff x="9893984" y="4288250"/>
              <a:chExt cx="440996" cy="388746"/>
            </a:xfrm>
          </p:grpSpPr>
          <p:cxnSp>
            <p:nvCxnSpPr>
              <p:cNvPr id="10" name="Straight Arrow Connector 9">
                <a:extLst>
                  <a:ext uri="{FF2B5EF4-FFF2-40B4-BE49-F238E27FC236}">
                    <a16:creationId xmlns:a16="http://schemas.microsoft.com/office/drawing/2014/main" id="{4833A153-FC91-0D5B-7902-3D456382571A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9893984" y="4611416"/>
                <a:ext cx="440996" cy="0"/>
              </a:xfrm>
              <a:prstGeom prst="straightConnector1">
                <a:avLst/>
              </a:prstGeom>
              <a:ln w="12700">
                <a:solidFill>
                  <a:srgbClr val="A41D34"/>
                </a:solidFill>
                <a:headEnd type="triangle" w="sm" len="lg"/>
                <a:tailEnd type="triangle" w="sm" len="lg"/>
              </a:ln>
              <a:effectLst>
                <a:glow rad="63500">
                  <a:schemeClr val="bg1">
                    <a:alpha val="80000"/>
                  </a:schemeClr>
                </a:glo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" name="Straight Arrow Connector 11">
                <a:extLst>
                  <a:ext uri="{FF2B5EF4-FFF2-40B4-BE49-F238E27FC236}">
                    <a16:creationId xmlns:a16="http://schemas.microsoft.com/office/drawing/2014/main" id="{AA4BF338-7F34-3D78-4C41-0B335FD13429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9893984" y="4357511"/>
                <a:ext cx="0" cy="319485"/>
              </a:xfrm>
              <a:prstGeom prst="straightConnector1">
                <a:avLst/>
              </a:prstGeom>
              <a:ln w="12700">
                <a:solidFill>
                  <a:srgbClr val="A41D34"/>
                </a:solidFill>
                <a:prstDash val="dash"/>
                <a:headEnd type="none" w="med" len="lg"/>
                <a:tailEnd type="none" w="med" len="lg"/>
              </a:ln>
              <a:effectLst>
                <a:glow rad="63500">
                  <a:schemeClr val="bg1">
                    <a:alpha val="80000"/>
                  </a:schemeClr>
                </a:glo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Straight Arrow Connector 13">
                <a:extLst>
                  <a:ext uri="{FF2B5EF4-FFF2-40B4-BE49-F238E27FC236}">
                    <a16:creationId xmlns:a16="http://schemas.microsoft.com/office/drawing/2014/main" id="{55993B73-BA45-D0A1-D729-AADB56C4EE43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0334980" y="4288250"/>
                <a:ext cx="0" cy="388746"/>
              </a:xfrm>
              <a:prstGeom prst="straightConnector1">
                <a:avLst/>
              </a:prstGeom>
              <a:ln w="12700">
                <a:solidFill>
                  <a:srgbClr val="A41D34"/>
                </a:solidFill>
                <a:prstDash val="dash"/>
                <a:headEnd type="none" w="med" len="lg"/>
                <a:tailEnd type="none" w="med" len="lg"/>
              </a:ln>
              <a:effectLst>
                <a:glow rad="63500">
                  <a:schemeClr val="bg1">
                    <a:alpha val="80000"/>
                  </a:schemeClr>
                </a:glo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A3A4AF9A-6D90-7EB1-DEEC-6796B8C4BA1F}"/>
                </a:ext>
              </a:extLst>
            </p:cNvPr>
            <p:cNvSpPr txBox="1"/>
            <p:nvPr/>
          </p:nvSpPr>
          <p:spPr>
            <a:xfrm>
              <a:off x="7083778" y="3924441"/>
              <a:ext cx="761106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i="1" err="1">
                  <a:solidFill>
                    <a:srgbClr val="A41D34"/>
                  </a:solidFill>
                </a:rPr>
                <a:t>t</a:t>
              </a:r>
              <a:r>
                <a:rPr lang="en-US" sz="2800" i="1" baseline="-25000" err="1">
                  <a:solidFill>
                    <a:srgbClr val="A41D34"/>
                  </a:solidFill>
                </a:rPr>
                <a:t>prop</a:t>
              </a:r>
              <a:endParaRPr lang="en-US" sz="2800" i="1" baseline="-25000">
                <a:solidFill>
                  <a:srgbClr val="A41D34"/>
                </a:solidFill>
              </a:endParaRPr>
            </a:p>
          </p:txBody>
        </p:sp>
        <p:cxnSp>
          <p:nvCxnSpPr>
            <p:cNvPr id="23" name="Straight Arrow Connector 22">
              <a:extLst>
                <a:ext uri="{FF2B5EF4-FFF2-40B4-BE49-F238E27FC236}">
                  <a16:creationId xmlns:a16="http://schemas.microsoft.com/office/drawing/2014/main" id="{56A417B0-584E-B0FE-F1C6-03AE62E44FA3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6546183" y="3938732"/>
              <a:ext cx="537595" cy="247319"/>
            </a:xfrm>
            <a:prstGeom prst="straightConnector1">
              <a:avLst/>
            </a:prstGeom>
            <a:ln w="25400">
              <a:solidFill>
                <a:srgbClr val="A41D34"/>
              </a:solidFill>
              <a:tailEnd type="triangle" w="med" len="lg"/>
            </a:ln>
            <a:effectLst>
              <a:glow rad="63500">
                <a:schemeClr val="bg1">
                  <a:alpha val="80000"/>
                </a:scheme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33CFEA9F-418B-1A92-28A4-C954E6CA012F}"/>
              </a:ext>
            </a:extLst>
          </p:cNvPr>
          <p:cNvGrpSpPr/>
          <p:nvPr/>
        </p:nvGrpSpPr>
        <p:grpSpPr>
          <a:xfrm>
            <a:off x="3217334" y="3154476"/>
            <a:ext cx="7861091" cy="1045866"/>
            <a:chOff x="3217334" y="3154476"/>
            <a:chExt cx="7861091" cy="1045866"/>
          </a:xfrm>
        </p:grpSpPr>
        <p:sp>
          <p:nvSpPr>
            <p:cNvPr id="26" name="Freeform 25">
              <a:extLst>
                <a:ext uri="{FF2B5EF4-FFF2-40B4-BE49-F238E27FC236}">
                  <a16:creationId xmlns:a16="http://schemas.microsoft.com/office/drawing/2014/main" id="{68EDED6F-1321-0BF0-39EE-F80D9F7DFF1A}"/>
                </a:ext>
              </a:extLst>
            </p:cNvPr>
            <p:cNvSpPr/>
            <p:nvPr/>
          </p:nvSpPr>
          <p:spPr>
            <a:xfrm>
              <a:off x="3217334" y="3154476"/>
              <a:ext cx="4989689" cy="323246"/>
            </a:xfrm>
            <a:custGeom>
              <a:avLst/>
              <a:gdLst>
                <a:gd name="connsiteX0" fmla="*/ 0 w 4989689"/>
                <a:gd name="connsiteY0" fmla="*/ 79791 h 323246"/>
                <a:gd name="connsiteX1" fmla="*/ 1145822 w 4989689"/>
                <a:gd name="connsiteY1" fmla="*/ 79791 h 323246"/>
                <a:gd name="connsiteX2" fmla="*/ 1467555 w 4989689"/>
                <a:gd name="connsiteY2" fmla="*/ 12057 h 323246"/>
                <a:gd name="connsiteX3" fmla="*/ 2376311 w 4989689"/>
                <a:gd name="connsiteY3" fmla="*/ 6413 h 323246"/>
                <a:gd name="connsiteX4" fmla="*/ 2590800 w 4989689"/>
                <a:gd name="connsiteY4" fmla="*/ 79791 h 323246"/>
                <a:gd name="connsiteX5" fmla="*/ 2929466 w 4989689"/>
                <a:gd name="connsiteY5" fmla="*/ 85435 h 323246"/>
                <a:gd name="connsiteX6" fmla="*/ 3087511 w 4989689"/>
                <a:gd name="connsiteY6" fmla="*/ 243480 h 323246"/>
                <a:gd name="connsiteX7" fmla="*/ 3437466 w 4989689"/>
                <a:gd name="connsiteY7" fmla="*/ 316857 h 323246"/>
                <a:gd name="connsiteX8" fmla="*/ 3674533 w 4989689"/>
                <a:gd name="connsiteY8" fmla="*/ 85435 h 323246"/>
                <a:gd name="connsiteX9" fmla="*/ 4989689 w 4989689"/>
                <a:gd name="connsiteY9" fmla="*/ 79791 h 3232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989689" h="323246">
                  <a:moveTo>
                    <a:pt x="0" y="79791"/>
                  </a:moveTo>
                  <a:cubicBezTo>
                    <a:pt x="450615" y="85435"/>
                    <a:pt x="901230" y="91080"/>
                    <a:pt x="1145822" y="79791"/>
                  </a:cubicBezTo>
                  <a:cubicBezTo>
                    <a:pt x="1390414" y="68502"/>
                    <a:pt x="1262474" y="24287"/>
                    <a:pt x="1467555" y="12057"/>
                  </a:cubicBezTo>
                  <a:cubicBezTo>
                    <a:pt x="1672637" y="-173"/>
                    <a:pt x="2189104" y="-4876"/>
                    <a:pt x="2376311" y="6413"/>
                  </a:cubicBezTo>
                  <a:cubicBezTo>
                    <a:pt x="2563519" y="17702"/>
                    <a:pt x="2498608" y="66621"/>
                    <a:pt x="2590800" y="79791"/>
                  </a:cubicBezTo>
                  <a:cubicBezTo>
                    <a:pt x="2682992" y="92961"/>
                    <a:pt x="2846681" y="58154"/>
                    <a:pt x="2929466" y="85435"/>
                  </a:cubicBezTo>
                  <a:cubicBezTo>
                    <a:pt x="3012251" y="112716"/>
                    <a:pt x="3002844" y="204910"/>
                    <a:pt x="3087511" y="243480"/>
                  </a:cubicBezTo>
                  <a:cubicBezTo>
                    <a:pt x="3172178" y="282050"/>
                    <a:pt x="3339629" y="343198"/>
                    <a:pt x="3437466" y="316857"/>
                  </a:cubicBezTo>
                  <a:cubicBezTo>
                    <a:pt x="3535303" y="290516"/>
                    <a:pt x="3415829" y="124946"/>
                    <a:pt x="3674533" y="85435"/>
                  </a:cubicBezTo>
                  <a:cubicBezTo>
                    <a:pt x="3933237" y="45924"/>
                    <a:pt x="4461463" y="62857"/>
                    <a:pt x="4989689" y="79791"/>
                  </a:cubicBezTo>
                </a:path>
              </a:pathLst>
            </a:custGeom>
            <a:noFill/>
            <a:ln w="38100">
              <a:solidFill>
                <a:srgbClr val="A41D34"/>
              </a:solidFill>
              <a:prstDash val="sysDash"/>
            </a:ln>
            <a:effectLst>
              <a:glow rad="38100">
                <a:srgbClr val="FFFF00">
                  <a:alpha val="75000"/>
                </a:srgb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57C7C5EC-B558-F178-7D33-37D0BEBE5BEE}"/>
                </a:ext>
              </a:extLst>
            </p:cNvPr>
            <p:cNvSpPr txBox="1"/>
            <p:nvPr/>
          </p:nvSpPr>
          <p:spPr>
            <a:xfrm>
              <a:off x="9169633" y="3677122"/>
              <a:ext cx="1908792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>
                  <a:solidFill>
                    <a:srgbClr val="A41D34"/>
                  </a:solidFill>
                </a:rPr>
                <a:t>critical path</a:t>
              </a:r>
              <a:endParaRPr lang="en-US" sz="2800" baseline="-25000">
                <a:solidFill>
                  <a:srgbClr val="A41D34"/>
                </a:solidFill>
              </a:endParaRPr>
            </a:p>
          </p:txBody>
        </p:sp>
        <p:cxnSp>
          <p:nvCxnSpPr>
            <p:cNvPr id="28" name="Straight Arrow Connector 27">
              <a:extLst>
                <a:ext uri="{FF2B5EF4-FFF2-40B4-BE49-F238E27FC236}">
                  <a16:creationId xmlns:a16="http://schemas.microsoft.com/office/drawing/2014/main" id="{1127C37B-63CA-C927-9B27-07A77B0362BF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7713724" y="3290435"/>
              <a:ext cx="1479814" cy="648297"/>
            </a:xfrm>
            <a:prstGeom prst="straightConnector1">
              <a:avLst/>
            </a:prstGeom>
            <a:ln w="25400">
              <a:solidFill>
                <a:srgbClr val="A41D34"/>
              </a:solidFill>
              <a:tailEnd type="triangle" w="med" len="lg"/>
            </a:ln>
            <a:effectLst>
              <a:glow rad="63500">
                <a:schemeClr val="bg1">
                  <a:alpha val="80000"/>
                </a:scheme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5186502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uiExpand="1" build="p" bldLvl="2"/>
      <p:bldP spid="9" grpId="0"/>
      <p:bldP spid="9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1782F8-47F9-ED10-BFF8-3EC13CE905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Okay, but </a:t>
            </a:r>
            <a:r>
              <a:rPr lang="en-US">
                <a:solidFill>
                  <a:schemeClr val="tx1"/>
                </a:solidFill>
              </a:rPr>
              <a:t>why</a:t>
            </a:r>
            <a:r>
              <a:rPr lang="en-US"/>
              <a:t> is there a gate delay?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6061172-FE4B-FBB7-98E3-C3C8878ABE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5"/>
            <a:ext cx="10896601" cy="2085975"/>
          </a:xfrm>
        </p:spPr>
        <p:txBody>
          <a:bodyPr/>
          <a:lstStyle/>
          <a:p>
            <a:r>
              <a:rPr lang="en-US"/>
              <a:t>MOSFETs can be modelled as an </a:t>
            </a:r>
            <a:r>
              <a:rPr lang="en-US" b="1"/>
              <a:t>RC circuit</a:t>
            </a:r>
          </a:p>
          <a:p>
            <a:pPr lvl="1"/>
            <a:r>
              <a:rPr lang="en-US"/>
              <a:t>source/drain </a:t>
            </a:r>
            <a:r>
              <a:rPr lang="en-US" b="1"/>
              <a:t>resistance</a:t>
            </a:r>
            <a:r>
              <a:rPr lang="en-US"/>
              <a:t> </a:t>
            </a:r>
            <a:r>
              <a:rPr lang="en-US" i="1"/>
              <a:t>R</a:t>
            </a:r>
            <a:r>
              <a:rPr lang="en-US" i="1" baseline="-25000"/>
              <a:t>s</a:t>
            </a:r>
            <a:endParaRPr lang="en-US"/>
          </a:p>
          <a:p>
            <a:pPr lvl="1"/>
            <a:r>
              <a:rPr lang="en-US"/>
              <a:t>gate parasitic </a:t>
            </a:r>
            <a:r>
              <a:rPr lang="en-US" b="1"/>
              <a:t>capacitance</a:t>
            </a:r>
            <a:r>
              <a:rPr lang="en-US"/>
              <a:t> </a:t>
            </a:r>
            <a:r>
              <a:rPr lang="en-US" i="1"/>
              <a:t>C</a:t>
            </a:r>
            <a:r>
              <a:rPr lang="en-US" i="1" baseline="-25000"/>
              <a:t>g</a:t>
            </a:r>
            <a:endParaRPr lang="en-US"/>
          </a:p>
        </p:txBody>
      </p:sp>
      <p:grpSp>
        <p:nvGrpSpPr>
          <p:cNvPr id="28" name="Group 27">
            <a:extLst>
              <a:ext uri="{FF2B5EF4-FFF2-40B4-BE49-F238E27FC236}">
                <a16:creationId xmlns:a16="http://schemas.microsoft.com/office/drawing/2014/main" id="{5150A9F4-BD70-EB89-13BC-68F0D678347C}"/>
              </a:ext>
            </a:extLst>
          </p:cNvPr>
          <p:cNvGrpSpPr/>
          <p:nvPr/>
        </p:nvGrpSpPr>
        <p:grpSpPr>
          <a:xfrm>
            <a:off x="1222467" y="4466854"/>
            <a:ext cx="1691966" cy="1193800"/>
            <a:chOff x="1222467" y="4220664"/>
            <a:chExt cx="1691966" cy="1193800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BDB7ADAD-33A3-33C8-2EC1-6DE86D978F1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222467" y="4220664"/>
              <a:ext cx="609600" cy="1193800"/>
            </a:xfrm>
            <a:prstGeom prst="rect">
              <a:avLst/>
            </a:prstGeom>
          </p:spPr>
        </p:pic>
        <p:cxnSp>
          <p:nvCxnSpPr>
            <p:cNvPr id="13" name="Straight Arrow Connector 12">
              <a:extLst>
                <a:ext uri="{FF2B5EF4-FFF2-40B4-BE49-F238E27FC236}">
                  <a16:creationId xmlns:a16="http://schemas.microsoft.com/office/drawing/2014/main" id="{E48A7558-A4E2-80AF-11D9-7491A18F9377}"/>
                </a:ext>
              </a:extLst>
            </p:cNvPr>
            <p:cNvCxnSpPr>
              <a:cxnSpLocks/>
            </p:cNvCxnSpPr>
            <p:nvPr/>
          </p:nvCxnSpPr>
          <p:spPr>
            <a:xfrm>
              <a:off x="2241699" y="4737007"/>
              <a:ext cx="672734" cy="0"/>
            </a:xfrm>
            <a:prstGeom prst="straightConnector1">
              <a:avLst/>
            </a:prstGeom>
            <a:ln w="38100">
              <a:solidFill>
                <a:srgbClr val="A41D34"/>
              </a:solidFill>
              <a:tailEnd type="triangle" w="med" len="lg"/>
            </a:ln>
            <a:effectLst>
              <a:glow rad="63500">
                <a:schemeClr val="bg1">
                  <a:alpha val="80000"/>
                </a:scheme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41EA7FE7-4F2F-1481-EEF4-F9320D306D95}"/>
              </a:ext>
            </a:extLst>
          </p:cNvPr>
          <p:cNvGrpSpPr/>
          <p:nvPr/>
        </p:nvGrpSpPr>
        <p:grpSpPr>
          <a:xfrm>
            <a:off x="4997892" y="3777265"/>
            <a:ext cx="943849" cy="1993900"/>
            <a:chOff x="11074400" y="3714307"/>
            <a:chExt cx="943849" cy="1993900"/>
          </a:xfrm>
        </p:grpSpPr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73DB679E-6E70-21BD-8A41-8533DBA00E44}"/>
                </a:ext>
              </a:extLst>
            </p:cNvPr>
            <p:cNvSpPr txBox="1"/>
            <p:nvPr/>
          </p:nvSpPr>
          <p:spPr>
            <a:xfrm>
              <a:off x="11586721" y="3931230"/>
              <a:ext cx="43152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i="1">
                  <a:solidFill>
                    <a:srgbClr val="A41D34"/>
                  </a:solidFill>
                </a:rPr>
                <a:t>R</a:t>
              </a:r>
              <a:r>
                <a:rPr lang="en-US" sz="2400" i="1" baseline="-25000">
                  <a:solidFill>
                    <a:srgbClr val="A41D34"/>
                  </a:solidFill>
                </a:rPr>
                <a:t>s</a:t>
              </a:r>
            </a:p>
          </p:txBody>
        </p:sp>
        <p:pic>
          <p:nvPicPr>
            <p:cNvPr id="21" name="Picture 20">
              <a:extLst>
                <a:ext uri="{FF2B5EF4-FFF2-40B4-BE49-F238E27FC236}">
                  <a16:creationId xmlns:a16="http://schemas.microsoft.com/office/drawing/2014/main" id="{87F54ACC-08C2-F7C4-B1F3-9D7FDF9835F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1074400" y="3714307"/>
              <a:ext cx="558800" cy="1993900"/>
            </a:xfrm>
            <a:prstGeom prst="rect">
              <a:avLst/>
            </a:prstGeom>
          </p:spPr>
        </p:pic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id="{DA9B99B5-516D-F35D-0A18-10482FB0A63F}"/>
              </a:ext>
            </a:extLst>
          </p:cNvPr>
          <p:cNvGrpSpPr/>
          <p:nvPr/>
        </p:nvGrpSpPr>
        <p:grpSpPr>
          <a:xfrm>
            <a:off x="7059411" y="3777265"/>
            <a:ext cx="4724590" cy="1981200"/>
            <a:chOff x="7059411" y="3531075"/>
            <a:chExt cx="4724590" cy="1981200"/>
          </a:xfrm>
        </p:grpSpPr>
        <p:grpSp>
          <p:nvGrpSpPr>
            <p:cNvPr id="29" name="Group 28">
              <a:extLst>
                <a:ext uri="{FF2B5EF4-FFF2-40B4-BE49-F238E27FC236}">
                  <a16:creationId xmlns:a16="http://schemas.microsoft.com/office/drawing/2014/main" id="{09C28F2B-EC1F-D219-180C-392B40953E1E}"/>
                </a:ext>
              </a:extLst>
            </p:cNvPr>
            <p:cNvGrpSpPr/>
            <p:nvPr/>
          </p:nvGrpSpPr>
          <p:grpSpPr>
            <a:xfrm>
              <a:off x="7059411" y="4194907"/>
              <a:ext cx="1688750" cy="1130300"/>
              <a:chOff x="7059411" y="4194907"/>
              <a:chExt cx="1688750" cy="1130300"/>
            </a:xfrm>
          </p:grpSpPr>
          <p:pic>
            <p:nvPicPr>
              <p:cNvPr id="5" name="Picture 4">
                <a:extLst>
                  <a:ext uri="{FF2B5EF4-FFF2-40B4-BE49-F238E27FC236}">
                    <a16:creationId xmlns:a16="http://schemas.microsoft.com/office/drawing/2014/main" id="{7B770A9D-1C4A-3AD5-388D-C907115DC49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7059411" y="4194907"/>
                <a:ext cx="609600" cy="1130300"/>
              </a:xfrm>
              <a:prstGeom prst="rect">
                <a:avLst/>
              </a:prstGeom>
            </p:spPr>
          </p:pic>
          <p:cxnSp>
            <p:nvCxnSpPr>
              <p:cNvPr id="11" name="Straight Arrow Connector 10">
                <a:extLst>
                  <a:ext uri="{FF2B5EF4-FFF2-40B4-BE49-F238E27FC236}">
                    <a16:creationId xmlns:a16="http://schemas.microsoft.com/office/drawing/2014/main" id="{F7196A0C-7737-05D0-6C14-D9827C931F29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8075427" y="4742326"/>
                <a:ext cx="672734" cy="0"/>
              </a:xfrm>
              <a:prstGeom prst="straightConnector1">
                <a:avLst/>
              </a:prstGeom>
              <a:ln w="38100">
                <a:solidFill>
                  <a:srgbClr val="A41D34"/>
                </a:solidFill>
                <a:tailEnd type="triangle" w="med" len="lg"/>
              </a:ln>
              <a:effectLst>
                <a:glow rad="63500">
                  <a:schemeClr val="bg1">
                    <a:alpha val="80000"/>
                  </a:schemeClr>
                </a:glo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6" name="Group 25">
              <a:extLst>
                <a:ext uri="{FF2B5EF4-FFF2-40B4-BE49-F238E27FC236}">
                  <a16:creationId xmlns:a16="http://schemas.microsoft.com/office/drawing/2014/main" id="{53661553-264E-71AB-E48B-15BBA4D943B9}"/>
                </a:ext>
              </a:extLst>
            </p:cNvPr>
            <p:cNvGrpSpPr/>
            <p:nvPr/>
          </p:nvGrpSpPr>
          <p:grpSpPr>
            <a:xfrm>
              <a:off x="10868257" y="3531075"/>
              <a:ext cx="915744" cy="1981200"/>
              <a:chOff x="5009719" y="3714307"/>
              <a:chExt cx="915744" cy="1981200"/>
            </a:xfrm>
          </p:grpSpPr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911E61C9-B714-83A2-759E-235970AA6FE7}"/>
                  </a:ext>
                </a:extLst>
              </p:cNvPr>
              <p:cNvSpPr txBox="1"/>
              <p:nvPr/>
            </p:nvSpPr>
            <p:spPr>
              <a:xfrm>
                <a:off x="5493935" y="3926915"/>
                <a:ext cx="431528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i="1">
                    <a:solidFill>
                      <a:srgbClr val="A41D34"/>
                    </a:solidFill>
                  </a:rPr>
                  <a:t>R</a:t>
                </a:r>
                <a:r>
                  <a:rPr lang="en-US" sz="2400" i="1" baseline="-25000">
                    <a:solidFill>
                      <a:srgbClr val="A41D34"/>
                    </a:solidFill>
                  </a:rPr>
                  <a:t>s</a:t>
                </a:r>
              </a:p>
            </p:txBody>
          </p:sp>
          <p:pic>
            <p:nvPicPr>
              <p:cNvPr id="20" name="Picture 19">
                <a:extLst>
                  <a:ext uri="{FF2B5EF4-FFF2-40B4-BE49-F238E27FC236}">
                    <a16:creationId xmlns:a16="http://schemas.microsoft.com/office/drawing/2014/main" id="{444B1928-1AC6-CCF5-D4E2-218424E038C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5009719" y="3714307"/>
                <a:ext cx="558800" cy="1981200"/>
              </a:xfrm>
              <a:prstGeom prst="rect">
                <a:avLst/>
              </a:prstGeom>
            </p:spPr>
          </p:pic>
        </p:grpSp>
        <p:grpSp>
          <p:nvGrpSpPr>
            <p:cNvPr id="27" name="Group 26">
              <a:extLst>
                <a:ext uri="{FF2B5EF4-FFF2-40B4-BE49-F238E27FC236}">
                  <a16:creationId xmlns:a16="http://schemas.microsoft.com/office/drawing/2014/main" id="{D4ADEE7E-87A5-3BCD-2E90-696C859E6D0E}"/>
                </a:ext>
              </a:extLst>
            </p:cNvPr>
            <p:cNvGrpSpPr/>
            <p:nvPr/>
          </p:nvGrpSpPr>
          <p:grpSpPr>
            <a:xfrm>
              <a:off x="9202941" y="4695960"/>
              <a:ext cx="1460500" cy="812800"/>
              <a:chOff x="3344403" y="4879192"/>
              <a:chExt cx="1460500" cy="812800"/>
            </a:xfrm>
          </p:grpSpPr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3940977B-3EAA-9195-A25C-DBA03AAE9421}"/>
                  </a:ext>
                </a:extLst>
              </p:cNvPr>
              <p:cNvSpPr txBox="1"/>
              <p:nvPr/>
            </p:nvSpPr>
            <p:spPr>
              <a:xfrm>
                <a:off x="3521662" y="4920239"/>
                <a:ext cx="45076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i="1">
                    <a:solidFill>
                      <a:srgbClr val="A41D34"/>
                    </a:solidFill>
                  </a:rPr>
                  <a:t>C</a:t>
                </a:r>
                <a:r>
                  <a:rPr lang="en-US" sz="2400" i="1" baseline="-25000">
                    <a:solidFill>
                      <a:srgbClr val="A41D34"/>
                    </a:solidFill>
                  </a:rPr>
                  <a:t>g</a:t>
                </a:r>
              </a:p>
            </p:txBody>
          </p:sp>
          <p:pic>
            <p:nvPicPr>
              <p:cNvPr id="22" name="Picture 21">
                <a:extLst>
                  <a:ext uri="{FF2B5EF4-FFF2-40B4-BE49-F238E27FC236}">
                    <a16:creationId xmlns:a16="http://schemas.microsoft.com/office/drawing/2014/main" id="{5C5531BD-78F5-03B7-15FB-C5EA1F364C1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3344403" y="4879192"/>
                <a:ext cx="1460500" cy="812800"/>
              </a:xfrm>
              <a:prstGeom prst="rect">
                <a:avLst/>
              </a:prstGeom>
            </p:spPr>
          </p:pic>
        </p:grp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BC68F00A-8C41-227E-7D63-61A942A988F0}"/>
              </a:ext>
            </a:extLst>
          </p:cNvPr>
          <p:cNvGrpSpPr/>
          <p:nvPr/>
        </p:nvGrpSpPr>
        <p:grpSpPr>
          <a:xfrm>
            <a:off x="3350645" y="4942150"/>
            <a:ext cx="1460500" cy="812800"/>
            <a:chOff x="9427153" y="4879192"/>
            <a:chExt cx="1460500" cy="812800"/>
          </a:xfrm>
        </p:grpSpPr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66AF8621-DBE9-EEBB-77D7-33C9AAE69709}"/>
                </a:ext>
              </a:extLst>
            </p:cNvPr>
            <p:cNvSpPr txBox="1"/>
            <p:nvPr/>
          </p:nvSpPr>
          <p:spPr>
            <a:xfrm>
              <a:off x="9614448" y="4924554"/>
              <a:ext cx="45076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i="1">
                  <a:solidFill>
                    <a:srgbClr val="A41D34"/>
                  </a:solidFill>
                </a:rPr>
                <a:t>C</a:t>
              </a:r>
              <a:r>
                <a:rPr lang="en-US" sz="2400" i="1" baseline="-25000">
                  <a:solidFill>
                    <a:srgbClr val="A41D34"/>
                  </a:solidFill>
                </a:rPr>
                <a:t>g</a:t>
              </a:r>
            </a:p>
          </p:txBody>
        </p:sp>
        <p:pic>
          <p:nvPicPr>
            <p:cNvPr id="23" name="Picture 22">
              <a:extLst>
                <a:ext uri="{FF2B5EF4-FFF2-40B4-BE49-F238E27FC236}">
                  <a16:creationId xmlns:a16="http://schemas.microsoft.com/office/drawing/2014/main" id="{E8991EBD-6ED0-E256-8764-F7C07E6D4C58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9427153" y="4879192"/>
              <a:ext cx="1460500" cy="812800"/>
            </a:xfrm>
            <a:prstGeom prst="rect">
              <a:avLst/>
            </a:prstGeom>
          </p:spPr>
        </p:pic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2D164DF6-1CF4-DC6E-A0F6-C9463B675538}"/>
              </a:ext>
            </a:extLst>
          </p:cNvPr>
          <p:cNvGrpSpPr/>
          <p:nvPr/>
        </p:nvGrpSpPr>
        <p:grpSpPr>
          <a:xfrm>
            <a:off x="7364211" y="1938575"/>
            <a:ext cx="4622800" cy="1170102"/>
            <a:chOff x="7364211" y="1938575"/>
            <a:chExt cx="4622800" cy="1170102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A873FE58-C126-4A97-74AF-BA2ABB1FB919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7364211" y="1938575"/>
              <a:ext cx="4622800" cy="1104900"/>
            </a:xfrm>
            <a:prstGeom prst="rect">
              <a:avLst/>
            </a:prstGeom>
          </p:spPr>
        </p:pic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0D37CABC-C9CC-D7B6-2A37-954BF31A4432}"/>
                </a:ext>
              </a:extLst>
            </p:cNvPr>
            <p:cNvSpPr txBox="1"/>
            <p:nvPr/>
          </p:nvSpPr>
          <p:spPr>
            <a:xfrm>
              <a:off x="9357190" y="1938575"/>
              <a:ext cx="58772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/>
                <a:t>gate</a:t>
              </a: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79ADD673-120F-7EE5-7C4B-8A063450C2D6}"/>
                </a:ext>
              </a:extLst>
            </p:cNvPr>
            <p:cNvSpPr txBox="1"/>
            <p:nvPr/>
          </p:nvSpPr>
          <p:spPr>
            <a:xfrm>
              <a:off x="8300744" y="2449994"/>
              <a:ext cx="80804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/>
                <a:t>source</a:t>
              </a: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1EAFFF5F-B4E1-4BCC-BC8D-A66176221CDA}"/>
                </a:ext>
              </a:extLst>
            </p:cNvPr>
            <p:cNvSpPr txBox="1"/>
            <p:nvPr/>
          </p:nvSpPr>
          <p:spPr>
            <a:xfrm>
              <a:off x="10309249" y="2449994"/>
              <a:ext cx="66723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/>
                <a:t>drain</a:t>
              </a: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A486B13B-F394-A45D-0F56-8AD0DF463B31}"/>
                </a:ext>
              </a:extLst>
            </p:cNvPr>
            <p:cNvSpPr txBox="1"/>
            <p:nvPr/>
          </p:nvSpPr>
          <p:spPr>
            <a:xfrm>
              <a:off x="10917222" y="2739345"/>
              <a:ext cx="105484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>
                  <a:effectLst>
                    <a:glow rad="76200">
                      <a:schemeClr val="bg1"/>
                    </a:glow>
                  </a:effectLst>
                </a:rPr>
                <a:t>substrate</a:t>
              </a: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3B180F4C-5516-F405-162E-AC1C8BC80364}"/>
                </a:ext>
              </a:extLst>
            </p:cNvPr>
            <p:cNvSpPr txBox="1"/>
            <p:nvPr/>
          </p:nvSpPr>
          <p:spPr>
            <a:xfrm>
              <a:off x="10507920" y="1999425"/>
              <a:ext cx="114749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/>
                <a:t>gate oxide</a:t>
              </a:r>
            </a:p>
          </p:txBody>
        </p:sp>
        <p:cxnSp>
          <p:nvCxnSpPr>
            <p:cNvPr id="30" name="Straight Arrow Connector 29">
              <a:extLst>
                <a:ext uri="{FF2B5EF4-FFF2-40B4-BE49-F238E27FC236}">
                  <a16:creationId xmlns:a16="http://schemas.microsoft.com/office/drawing/2014/main" id="{EE81F33A-9E73-E80B-7DE7-0EAD7A83BD1D}"/>
                </a:ext>
              </a:extLst>
            </p:cNvPr>
            <p:cNvCxnSpPr/>
            <p:nvPr/>
          </p:nvCxnSpPr>
          <p:spPr>
            <a:xfrm flipH="1">
              <a:off x="10181492" y="2231447"/>
              <a:ext cx="381965" cy="185099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triangle" w="sm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4664748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bldLvl="2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phic 2">
            <a:extLst>
              <a:ext uri="{FF2B5EF4-FFF2-40B4-BE49-F238E27FC236}">
                <a16:creationId xmlns:a16="http://schemas.microsoft.com/office/drawing/2014/main" id="{EC18B48D-A908-B3C2-97F7-018D8332F35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153487" y="653985"/>
            <a:ext cx="2005421" cy="2005421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59292199-F1C0-069A-EEED-9FB4F4B3063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59274" y="653987"/>
            <a:ext cx="5117811" cy="189136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B04E456A-EE76-1C5C-D820-65FE0FC84F5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63894" y="3471283"/>
            <a:ext cx="6189922" cy="2771727"/>
          </a:xfrm>
          <a:prstGeom prst="rect">
            <a:avLst/>
          </a:prstGeom>
        </p:spPr>
      </p:pic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DFE8F94C-8EDA-0D00-FE24-973AEED7DE79}"/>
              </a:ext>
            </a:extLst>
          </p:cNvPr>
          <p:cNvCxnSpPr>
            <a:cxnSpLocks/>
          </p:cNvCxnSpPr>
          <p:nvPr/>
        </p:nvCxnSpPr>
        <p:spPr>
          <a:xfrm>
            <a:off x="4112365" y="2545352"/>
            <a:ext cx="0" cy="654107"/>
          </a:xfrm>
          <a:prstGeom prst="straightConnector1">
            <a:avLst/>
          </a:prstGeom>
          <a:ln w="76200">
            <a:solidFill>
              <a:srgbClr val="A41D34"/>
            </a:solidFill>
            <a:tailEnd type="triangle" w="med" len="lg"/>
          </a:ln>
          <a:effectLst>
            <a:glow rad="63500">
              <a:schemeClr val="bg1">
                <a:alpha val="8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Picture 16">
            <a:extLst>
              <a:ext uri="{FF2B5EF4-FFF2-40B4-BE49-F238E27FC236}">
                <a16:creationId xmlns:a16="http://schemas.microsoft.com/office/drawing/2014/main" id="{3B1C674C-FEED-B657-D052-58D887E1176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63894" y="3471282"/>
            <a:ext cx="6189922" cy="2771727"/>
          </a:xfrm>
          <a:prstGeom prst="rect">
            <a:avLst/>
          </a:prstGeom>
        </p:spPr>
      </p:pic>
      <p:grpSp>
        <p:nvGrpSpPr>
          <p:cNvPr id="29" name="Group 28">
            <a:extLst>
              <a:ext uri="{FF2B5EF4-FFF2-40B4-BE49-F238E27FC236}">
                <a16:creationId xmlns:a16="http://schemas.microsoft.com/office/drawing/2014/main" id="{3FDD7983-96AD-1870-7E45-1D45491277E4}"/>
              </a:ext>
            </a:extLst>
          </p:cNvPr>
          <p:cNvGrpSpPr/>
          <p:nvPr/>
        </p:nvGrpSpPr>
        <p:grpSpPr>
          <a:xfrm>
            <a:off x="3367874" y="4108695"/>
            <a:ext cx="209982" cy="268177"/>
            <a:chOff x="3367874" y="4108695"/>
            <a:chExt cx="209982" cy="268177"/>
          </a:xfrm>
        </p:grpSpPr>
        <p:sp>
          <p:nvSpPr>
            <p:cNvPr id="20" name="Freeform 19">
              <a:extLst>
                <a:ext uri="{FF2B5EF4-FFF2-40B4-BE49-F238E27FC236}">
                  <a16:creationId xmlns:a16="http://schemas.microsoft.com/office/drawing/2014/main" id="{42D46DB6-B722-AC87-5DD6-EE1587DDB13F}"/>
                </a:ext>
              </a:extLst>
            </p:cNvPr>
            <p:cNvSpPr/>
            <p:nvPr/>
          </p:nvSpPr>
          <p:spPr>
            <a:xfrm>
              <a:off x="3367874" y="4247707"/>
              <a:ext cx="164797" cy="129165"/>
            </a:xfrm>
            <a:custGeom>
              <a:avLst/>
              <a:gdLst>
                <a:gd name="connsiteX0" fmla="*/ 116958 w 116958"/>
                <a:gd name="connsiteY0" fmla="*/ 0 h 95693"/>
                <a:gd name="connsiteX1" fmla="*/ 63795 w 116958"/>
                <a:gd name="connsiteY1" fmla="*/ 63795 h 95693"/>
                <a:gd name="connsiteX2" fmla="*/ 0 w 116958"/>
                <a:gd name="connsiteY2" fmla="*/ 95693 h 956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16958" h="95693">
                  <a:moveTo>
                    <a:pt x="116958" y="0"/>
                  </a:moveTo>
                  <a:cubicBezTo>
                    <a:pt x="100123" y="23923"/>
                    <a:pt x="83288" y="47846"/>
                    <a:pt x="63795" y="63795"/>
                  </a:cubicBezTo>
                  <a:cubicBezTo>
                    <a:pt x="44302" y="79744"/>
                    <a:pt x="22151" y="87718"/>
                    <a:pt x="0" y="95693"/>
                  </a:cubicBezTo>
                </a:path>
              </a:pathLst>
            </a:custGeom>
            <a:noFill/>
            <a:ln w="12700">
              <a:solidFill>
                <a:srgbClr val="A41D34">
                  <a:alpha val="39298"/>
                </a:srgbClr>
              </a:solidFill>
              <a:prstDash val="sysDash"/>
              <a:tailEnd type="triangl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51553053-FE85-921D-66F2-F4B15F4D908D}"/>
                </a:ext>
              </a:extLst>
            </p:cNvPr>
            <p:cNvCxnSpPr>
              <a:cxnSpLocks/>
            </p:cNvCxnSpPr>
            <p:nvPr/>
          </p:nvCxnSpPr>
          <p:spPr>
            <a:xfrm>
              <a:off x="3367874" y="4108695"/>
              <a:ext cx="209982" cy="139012"/>
            </a:xfrm>
            <a:prstGeom prst="line">
              <a:avLst/>
            </a:prstGeom>
            <a:ln w="19050">
              <a:solidFill>
                <a:srgbClr val="A41D34">
                  <a:alpha val="39298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D22D7770-4E5D-CC28-3F5A-8159D5576208}"/>
              </a:ext>
            </a:extLst>
          </p:cNvPr>
          <p:cNvCxnSpPr>
            <a:cxnSpLocks/>
          </p:cNvCxnSpPr>
          <p:nvPr/>
        </p:nvCxnSpPr>
        <p:spPr>
          <a:xfrm flipV="1">
            <a:off x="7171857" y="2707083"/>
            <a:ext cx="1233681" cy="936873"/>
          </a:xfrm>
          <a:prstGeom prst="straightConnector1">
            <a:avLst/>
          </a:prstGeom>
          <a:ln w="76200">
            <a:solidFill>
              <a:srgbClr val="A41D34"/>
            </a:solidFill>
            <a:tailEnd type="triangle" w="med" len="lg"/>
          </a:ln>
          <a:effectLst>
            <a:glow rad="63500">
              <a:schemeClr val="bg1">
                <a:alpha val="8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E9736AD4-FE7F-257C-20FE-40AEAFF6F675}"/>
              </a:ext>
            </a:extLst>
          </p:cNvPr>
          <p:cNvCxnSpPr>
            <a:cxnSpLocks/>
          </p:cNvCxnSpPr>
          <p:nvPr/>
        </p:nvCxnSpPr>
        <p:spPr>
          <a:xfrm>
            <a:off x="10076368" y="2872405"/>
            <a:ext cx="0" cy="654107"/>
          </a:xfrm>
          <a:prstGeom prst="straightConnector1">
            <a:avLst/>
          </a:prstGeom>
          <a:ln w="76200">
            <a:solidFill>
              <a:srgbClr val="A41D34"/>
            </a:solidFill>
            <a:tailEnd type="triangle" w="med" len="lg"/>
          </a:ln>
          <a:effectLst>
            <a:glow rad="63500">
              <a:schemeClr val="bg1">
                <a:alpha val="8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" name="Group 4">
            <a:extLst>
              <a:ext uri="{FF2B5EF4-FFF2-40B4-BE49-F238E27FC236}">
                <a16:creationId xmlns:a16="http://schemas.microsoft.com/office/drawing/2014/main" id="{570840A0-930C-2FDE-4941-8D5D57228AB4}"/>
              </a:ext>
            </a:extLst>
          </p:cNvPr>
          <p:cNvGrpSpPr/>
          <p:nvPr/>
        </p:nvGrpSpPr>
        <p:grpSpPr>
          <a:xfrm>
            <a:off x="7788698" y="3714035"/>
            <a:ext cx="4012341" cy="2882560"/>
            <a:chOff x="7788698" y="3714035"/>
            <a:chExt cx="4012341" cy="2882560"/>
          </a:xfrm>
        </p:grpSpPr>
        <p:grpSp>
          <p:nvGrpSpPr>
            <p:cNvPr id="41" name="Group 40">
              <a:extLst>
                <a:ext uri="{FF2B5EF4-FFF2-40B4-BE49-F238E27FC236}">
                  <a16:creationId xmlns:a16="http://schemas.microsoft.com/office/drawing/2014/main" id="{950E0C1D-19BD-1C00-050C-B5965540D48E}"/>
                </a:ext>
              </a:extLst>
            </p:cNvPr>
            <p:cNvGrpSpPr/>
            <p:nvPr/>
          </p:nvGrpSpPr>
          <p:grpSpPr>
            <a:xfrm>
              <a:off x="7788698" y="4108695"/>
              <a:ext cx="4012341" cy="2487900"/>
              <a:chOff x="7788698" y="3954316"/>
              <a:chExt cx="4012341" cy="2487900"/>
            </a:xfrm>
          </p:grpSpPr>
          <p:pic>
            <p:nvPicPr>
              <p:cNvPr id="38" name="Picture 37">
                <a:extLst>
                  <a:ext uri="{FF2B5EF4-FFF2-40B4-BE49-F238E27FC236}">
                    <a16:creationId xmlns:a16="http://schemas.microsoft.com/office/drawing/2014/main" id="{0A53631B-2963-E028-7C2C-AC7690E9BE5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>
                <a:clrChange>
                  <a:clrFrom>
                    <a:srgbClr val="000000">
                      <a:alpha val="0"/>
                    </a:srgbClr>
                  </a:clrFrom>
                  <a:clrTo>
                    <a:srgbClr val="000000">
                      <a:alpha val="0"/>
                    </a:srgbClr>
                  </a:clrTo>
                </a:clrChange>
              </a:blip>
              <a:stretch>
                <a:fillRect/>
              </a:stretch>
            </p:blipFill>
            <p:spPr>
              <a:xfrm>
                <a:off x="8054245" y="3954316"/>
                <a:ext cx="3746794" cy="2304309"/>
              </a:xfrm>
              <a:prstGeom prst="rect">
                <a:avLst/>
              </a:prstGeom>
            </p:spPr>
          </p:pic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BFA95674-7088-6C76-2A2E-15A9F7962201}"/>
                  </a:ext>
                </a:extLst>
              </p:cNvPr>
              <p:cNvSpPr txBox="1"/>
              <p:nvPr/>
            </p:nvSpPr>
            <p:spPr>
              <a:xfrm>
                <a:off x="9720250" y="6011329"/>
                <a:ext cx="710451" cy="43088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2200"/>
                  <a:t>time</a:t>
                </a:r>
              </a:p>
            </p:txBody>
          </p:sp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7CC3EB80-5331-29E7-5FF6-F1F2996B437B}"/>
                  </a:ext>
                </a:extLst>
              </p:cNvPr>
              <p:cNvSpPr txBox="1"/>
              <p:nvPr/>
            </p:nvSpPr>
            <p:spPr>
              <a:xfrm rot="16200000">
                <a:off x="7070809" y="4878343"/>
                <a:ext cx="1866666" cy="43088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2200"/>
                  <a:t>voltage at gate</a:t>
                </a:r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" name="TextBox 3">
                  <a:extLst>
                    <a:ext uri="{FF2B5EF4-FFF2-40B4-BE49-F238E27FC236}">
                      <a16:creationId xmlns:a16="http://schemas.microsoft.com/office/drawing/2014/main" id="{16F9C743-7901-EBF0-A52C-3C81C6BB63BB}"/>
                    </a:ext>
                  </a:extLst>
                </p:cNvPr>
                <p:cNvSpPr txBox="1"/>
                <p:nvPr/>
              </p:nvSpPr>
              <p:spPr>
                <a:xfrm>
                  <a:off x="9269495" y="3714035"/>
                  <a:ext cx="2322412" cy="533672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𝑉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𝐶</m:t>
                            </m:r>
                          </m:sub>
                        </m:s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sSub>
                          <m:sSub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𝑉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𝑆</m:t>
                            </m:r>
                          </m:sub>
                        </m:s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(1−</m:t>
                        </m:r>
                        <m:sSup>
                          <m:sSup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𝑒</m:t>
                            </m:r>
                          </m:e>
                          <m:sup>
                            <m:f>
                              <m:fPr>
                                <m:ctrlP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num>
                              <m:den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𝑅𝐶</m:t>
                                </m:r>
                              </m:den>
                            </m:f>
                          </m:sup>
                        </m:s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oMath>
                    </m:oMathPara>
                  </a14:m>
                  <a:endParaRPr lang="en-US" sz="2400"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mc:Choice>
          <mc:Fallback xmlns="">
            <p:sp>
              <p:nvSpPr>
                <p:cNvPr id="4" name="TextBox 3">
                  <a:extLst>
                    <a:ext uri="{FF2B5EF4-FFF2-40B4-BE49-F238E27FC236}">
                      <a16:creationId xmlns:a16="http://schemas.microsoft.com/office/drawing/2014/main" id="{16F9C743-7901-EBF0-A52C-3C81C6BB63B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269495" y="3714035"/>
                  <a:ext cx="2322412" cy="533672"/>
                </a:xfrm>
                <a:prstGeom prst="rect">
                  <a:avLst/>
                </a:prstGeom>
                <a:blipFill>
                  <a:blip r:embed="rId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26569121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6EE9D0D5-BB08-D855-0ECA-01D30B7003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Gate delays TL;DR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B2317D96-64C9-F705-888C-170934BC2B1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5032375"/>
          </a:xfrm>
        </p:spPr>
        <p:txBody>
          <a:bodyPr/>
          <a:lstStyle/>
          <a:p>
            <a:r>
              <a:rPr lang="en-US" b="1"/>
              <a:t>propagation delay</a:t>
            </a:r>
            <a:r>
              <a:rPr lang="en-US"/>
              <a:t> across gates</a:t>
            </a:r>
          </a:p>
          <a:p>
            <a:endParaRPr lang="en-US"/>
          </a:p>
          <a:p>
            <a:pPr marL="0" indent="0">
              <a:buNone/>
            </a:pPr>
            <a:endParaRPr lang="en-US"/>
          </a:p>
          <a:p>
            <a:pPr lvl="3"/>
            <a:endParaRPr lang="en-US"/>
          </a:p>
          <a:p>
            <a:r>
              <a:rPr lang="en-US"/>
              <a:t>delay longer if </a:t>
            </a:r>
            <a:r>
              <a:rPr lang="en-US" b="1"/>
              <a:t>fanout</a:t>
            </a:r>
            <a:r>
              <a:rPr lang="en-US"/>
              <a:t> is higher</a:t>
            </a:r>
            <a:br>
              <a:rPr lang="en-US"/>
            </a:br>
            <a:r>
              <a:rPr lang="en-US"/>
              <a:t>(b/c parallel capacitance adds)</a:t>
            </a:r>
          </a:p>
          <a:p>
            <a:pPr lvl="3"/>
            <a:endParaRPr lang="en-US"/>
          </a:p>
          <a:p>
            <a:endParaRPr lang="en-US"/>
          </a:p>
          <a:p>
            <a:endParaRPr lang="en-US"/>
          </a:p>
          <a:p>
            <a:r>
              <a:rPr lang="en-US"/>
              <a:t>connected gate delays </a:t>
            </a:r>
            <a:r>
              <a:rPr lang="en-US" b="1"/>
              <a:t>accumulate</a:t>
            </a:r>
          </a:p>
          <a:p>
            <a:endParaRPr lang="en-US"/>
          </a:p>
        </p:txBody>
      </p:sp>
      <p:grpSp>
        <p:nvGrpSpPr>
          <p:cNvPr id="36" name="Group 35">
            <a:extLst>
              <a:ext uri="{FF2B5EF4-FFF2-40B4-BE49-F238E27FC236}">
                <a16:creationId xmlns:a16="http://schemas.microsoft.com/office/drawing/2014/main" id="{952A629E-A42B-DD2C-4B52-F2173F2F17E4}"/>
              </a:ext>
            </a:extLst>
          </p:cNvPr>
          <p:cNvGrpSpPr/>
          <p:nvPr/>
        </p:nvGrpSpPr>
        <p:grpSpPr>
          <a:xfrm>
            <a:off x="7392009" y="1778937"/>
            <a:ext cx="3492500" cy="1123820"/>
            <a:chOff x="3462564" y="2577077"/>
            <a:chExt cx="3492500" cy="1123820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B0810B19-4444-C836-648F-C2B4B99EB2E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462564" y="2577077"/>
              <a:ext cx="3492500" cy="533400"/>
            </a:xfrm>
            <a:prstGeom prst="rect">
              <a:avLst/>
            </a:prstGeom>
          </p:spPr>
        </p:pic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3BAA826F-CEB4-78D7-4F26-EBAEA945071A}"/>
                </a:ext>
              </a:extLst>
            </p:cNvPr>
            <p:cNvGrpSpPr/>
            <p:nvPr/>
          </p:nvGrpSpPr>
          <p:grpSpPr>
            <a:xfrm>
              <a:off x="3813727" y="2878655"/>
              <a:ext cx="761106" cy="822242"/>
              <a:chOff x="6128399" y="3543400"/>
              <a:chExt cx="761106" cy="822242"/>
            </a:xfrm>
          </p:grpSpPr>
          <p:grpSp>
            <p:nvGrpSpPr>
              <p:cNvPr id="9" name="Group 8">
                <a:extLst>
                  <a:ext uri="{FF2B5EF4-FFF2-40B4-BE49-F238E27FC236}">
                    <a16:creationId xmlns:a16="http://schemas.microsoft.com/office/drawing/2014/main" id="{916449C8-594E-ABAE-4194-1F127BD1E70A}"/>
                  </a:ext>
                </a:extLst>
              </p:cNvPr>
              <p:cNvGrpSpPr/>
              <p:nvPr/>
            </p:nvGrpSpPr>
            <p:grpSpPr>
              <a:xfrm>
                <a:off x="6264607" y="3543400"/>
                <a:ext cx="608423" cy="388746"/>
                <a:chOff x="9893984" y="4288250"/>
                <a:chExt cx="608423" cy="388746"/>
              </a:xfrm>
            </p:grpSpPr>
            <p:cxnSp>
              <p:nvCxnSpPr>
                <p:cNvPr id="12" name="Straight Arrow Connector 11">
                  <a:extLst>
                    <a:ext uri="{FF2B5EF4-FFF2-40B4-BE49-F238E27FC236}">
                      <a16:creationId xmlns:a16="http://schemas.microsoft.com/office/drawing/2014/main" id="{1130CF1F-AF5D-C176-886F-589498E5FAA3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9893984" y="4611416"/>
                  <a:ext cx="608423" cy="0"/>
                </a:xfrm>
                <a:prstGeom prst="straightConnector1">
                  <a:avLst/>
                </a:prstGeom>
                <a:ln w="12700">
                  <a:solidFill>
                    <a:srgbClr val="A41D34"/>
                  </a:solidFill>
                  <a:headEnd type="triangle" w="sm" len="lg"/>
                  <a:tailEnd type="triangle" w="sm" len="lg"/>
                </a:ln>
                <a:effectLst>
                  <a:glow rad="63500">
                    <a:schemeClr val="bg1">
                      <a:alpha val="80000"/>
                    </a:schemeClr>
                  </a:glow>
                </a:effectLst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" name="Straight Arrow Connector 12">
                  <a:extLst>
                    <a:ext uri="{FF2B5EF4-FFF2-40B4-BE49-F238E27FC236}">
                      <a16:creationId xmlns:a16="http://schemas.microsoft.com/office/drawing/2014/main" id="{0A2B5D53-4DF6-B6FE-DD37-6C91A073C6C6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9893984" y="4288250"/>
                  <a:ext cx="0" cy="388746"/>
                </a:xfrm>
                <a:prstGeom prst="straightConnector1">
                  <a:avLst/>
                </a:prstGeom>
                <a:ln w="12700">
                  <a:solidFill>
                    <a:srgbClr val="A41D34"/>
                  </a:solidFill>
                  <a:prstDash val="dash"/>
                  <a:headEnd type="none" w="med" len="lg"/>
                  <a:tailEnd type="none" w="med" len="lg"/>
                </a:ln>
                <a:effectLst>
                  <a:glow rad="63500">
                    <a:schemeClr val="bg1">
                      <a:alpha val="80000"/>
                    </a:schemeClr>
                  </a:glow>
                </a:effectLst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" name="Straight Arrow Connector 13">
                  <a:extLst>
                    <a:ext uri="{FF2B5EF4-FFF2-40B4-BE49-F238E27FC236}">
                      <a16:creationId xmlns:a16="http://schemas.microsoft.com/office/drawing/2014/main" id="{59F2FB79-12DB-C2EA-BBDE-D772C662851F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10502407" y="4288250"/>
                  <a:ext cx="0" cy="388746"/>
                </a:xfrm>
                <a:prstGeom prst="straightConnector1">
                  <a:avLst/>
                </a:prstGeom>
                <a:ln w="12700">
                  <a:solidFill>
                    <a:srgbClr val="A41D34"/>
                  </a:solidFill>
                  <a:prstDash val="dash"/>
                  <a:headEnd type="none" w="med" len="lg"/>
                  <a:tailEnd type="none" w="med" len="lg"/>
                </a:ln>
                <a:effectLst>
                  <a:glow rad="63500">
                    <a:schemeClr val="bg1">
                      <a:alpha val="80000"/>
                    </a:schemeClr>
                  </a:glow>
                </a:effectLst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B02CE2D3-090F-FB0D-94C2-60189796A75A}"/>
                  </a:ext>
                </a:extLst>
              </p:cNvPr>
              <p:cNvSpPr txBox="1"/>
              <p:nvPr/>
            </p:nvSpPr>
            <p:spPr>
              <a:xfrm>
                <a:off x="6128399" y="3842422"/>
                <a:ext cx="761106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r"/>
                <a:r>
                  <a:rPr lang="en-US" sz="2800" i="1" err="1">
                    <a:solidFill>
                      <a:srgbClr val="A41D34"/>
                    </a:solidFill>
                  </a:rPr>
                  <a:t>t</a:t>
                </a:r>
                <a:r>
                  <a:rPr lang="en-US" sz="2800" i="1" baseline="-25000" err="1">
                    <a:solidFill>
                      <a:srgbClr val="A41D34"/>
                    </a:solidFill>
                  </a:rPr>
                  <a:t>prop</a:t>
                </a:r>
                <a:endParaRPr lang="en-US" sz="2800" i="1" baseline="-25000">
                  <a:solidFill>
                    <a:srgbClr val="A41D34"/>
                  </a:solidFill>
                </a:endParaRPr>
              </a:p>
            </p:txBody>
          </p:sp>
        </p:grpSp>
      </p:grpSp>
      <p:grpSp>
        <p:nvGrpSpPr>
          <p:cNvPr id="37" name="Group 36">
            <a:extLst>
              <a:ext uri="{FF2B5EF4-FFF2-40B4-BE49-F238E27FC236}">
                <a16:creationId xmlns:a16="http://schemas.microsoft.com/office/drawing/2014/main" id="{D607ECC9-84A0-8085-658C-73CE213E5F95}"/>
              </a:ext>
            </a:extLst>
          </p:cNvPr>
          <p:cNvGrpSpPr/>
          <p:nvPr/>
        </p:nvGrpSpPr>
        <p:grpSpPr>
          <a:xfrm>
            <a:off x="6355291" y="2808845"/>
            <a:ext cx="4529218" cy="2311400"/>
            <a:chOff x="2425846" y="4434113"/>
            <a:chExt cx="4529218" cy="2311400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D8605FAA-13A5-3477-7B78-E1DC36C3CF6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462564" y="4434113"/>
              <a:ext cx="3492500" cy="2311400"/>
            </a:xfrm>
            <a:prstGeom prst="rect">
              <a:avLst/>
            </a:prstGeom>
          </p:spPr>
        </p:pic>
        <p:grpSp>
          <p:nvGrpSpPr>
            <p:cNvPr id="28" name="Group 27">
              <a:extLst>
                <a:ext uri="{FF2B5EF4-FFF2-40B4-BE49-F238E27FC236}">
                  <a16:creationId xmlns:a16="http://schemas.microsoft.com/office/drawing/2014/main" id="{6BE9BCB4-65D2-7BFF-44C8-ACF4EB7F6A9D}"/>
                </a:ext>
              </a:extLst>
            </p:cNvPr>
            <p:cNvGrpSpPr/>
            <p:nvPr/>
          </p:nvGrpSpPr>
          <p:grpSpPr>
            <a:xfrm>
              <a:off x="2425846" y="5621368"/>
              <a:ext cx="2126841" cy="1059750"/>
              <a:chOff x="4746189" y="3543400"/>
              <a:chExt cx="2126841" cy="1059750"/>
            </a:xfrm>
          </p:grpSpPr>
          <p:grpSp>
            <p:nvGrpSpPr>
              <p:cNvPr id="29" name="Group 28">
                <a:extLst>
                  <a:ext uri="{FF2B5EF4-FFF2-40B4-BE49-F238E27FC236}">
                    <a16:creationId xmlns:a16="http://schemas.microsoft.com/office/drawing/2014/main" id="{39657E29-AB62-B77F-8D4D-5C0E2FA0E5DF}"/>
                  </a:ext>
                </a:extLst>
              </p:cNvPr>
              <p:cNvGrpSpPr/>
              <p:nvPr/>
            </p:nvGrpSpPr>
            <p:grpSpPr>
              <a:xfrm>
                <a:off x="6264607" y="3543400"/>
                <a:ext cx="608423" cy="388746"/>
                <a:chOff x="9893984" y="4288250"/>
                <a:chExt cx="608423" cy="388746"/>
              </a:xfrm>
            </p:grpSpPr>
            <p:cxnSp>
              <p:nvCxnSpPr>
                <p:cNvPr id="32" name="Straight Arrow Connector 31">
                  <a:extLst>
                    <a:ext uri="{FF2B5EF4-FFF2-40B4-BE49-F238E27FC236}">
                      <a16:creationId xmlns:a16="http://schemas.microsoft.com/office/drawing/2014/main" id="{E283B767-78B8-5D87-7386-49A6DEE893BE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9893984" y="4611416"/>
                  <a:ext cx="608423" cy="0"/>
                </a:xfrm>
                <a:prstGeom prst="straightConnector1">
                  <a:avLst/>
                </a:prstGeom>
                <a:ln w="12700">
                  <a:solidFill>
                    <a:srgbClr val="A41D34"/>
                  </a:solidFill>
                  <a:headEnd type="triangle" w="sm" len="lg"/>
                  <a:tailEnd type="triangle" w="sm" len="lg"/>
                </a:ln>
                <a:effectLst>
                  <a:glow rad="63500">
                    <a:schemeClr val="bg1">
                      <a:alpha val="80000"/>
                    </a:schemeClr>
                  </a:glow>
                </a:effectLst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3" name="Straight Arrow Connector 32">
                  <a:extLst>
                    <a:ext uri="{FF2B5EF4-FFF2-40B4-BE49-F238E27FC236}">
                      <a16:creationId xmlns:a16="http://schemas.microsoft.com/office/drawing/2014/main" id="{7A04C84F-31FF-0F19-541B-F4554C4C28A6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9893984" y="4288250"/>
                  <a:ext cx="0" cy="388746"/>
                </a:xfrm>
                <a:prstGeom prst="straightConnector1">
                  <a:avLst/>
                </a:prstGeom>
                <a:ln w="12700">
                  <a:solidFill>
                    <a:srgbClr val="A41D34"/>
                  </a:solidFill>
                  <a:prstDash val="dash"/>
                  <a:headEnd type="none" w="med" len="lg"/>
                  <a:tailEnd type="none" w="med" len="lg"/>
                </a:ln>
                <a:effectLst>
                  <a:glow rad="63500">
                    <a:schemeClr val="bg1">
                      <a:alpha val="80000"/>
                    </a:schemeClr>
                  </a:glow>
                </a:effectLst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4" name="Straight Arrow Connector 33">
                  <a:extLst>
                    <a:ext uri="{FF2B5EF4-FFF2-40B4-BE49-F238E27FC236}">
                      <a16:creationId xmlns:a16="http://schemas.microsoft.com/office/drawing/2014/main" id="{182E26F9-0884-9617-114C-A9DD37DF9BE3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10502407" y="4288250"/>
                  <a:ext cx="0" cy="388746"/>
                </a:xfrm>
                <a:prstGeom prst="straightConnector1">
                  <a:avLst/>
                </a:prstGeom>
                <a:ln w="12700">
                  <a:solidFill>
                    <a:srgbClr val="A41D34"/>
                  </a:solidFill>
                  <a:prstDash val="dash"/>
                  <a:headEnd type="none" w="med" len="lg"/>
                  <a:tailEnd type="none" w="med" len="lg"/>
                </a:ln>
                <a:effectLst>
                  <a:glow rad="63500">
                    <a:schemeClr val="bg1">
                      <a:alpha val="80000"/>
                    </a:schemeClr>
                  </a:glow>
                </a:effectLst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FE3486F8-D277-B29B-AFA6-034630247BF2}"/>
                  </a:ext>
                </a:extLst>
              </p:cNvPr>
              <p:cNvSpPr txBox="1"/>
              <p:nvPr/>
            </p:nvSpPr>
            <p:spPr>
              <a:xfrm>
                <a:off x="4746189" y="4079930"/>
                <a:ext cx="1768434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r"/>
                <a:r>
                  <a:rPr lang="en-US" sz="2800">
                    <a:solidFill>
                      <a:srgbClr val="A41D34"/>
                    </a:solidFill>
                  </a:rPr>
                  <a:t>longer </a:t>
                </a:r>
                <a:r>
                  <a:rPr lang="en-US" sz="2800" i="1" err="1">
                    <a:solidFill>
                      <a:srgbClr val="A41D34"/>
                    </a:solidFill>
                  </a:rPr>
                  <a:t>t</a:t>
                </a:r>
                <a:r>
                  <a:rPr lang="en-US" sz="2800" i="1" baseline="-25000" err="1">
                    <a:solidFill>
                      <a:srgbClr val="A41D34"/>
                    </a:solidFill>
                  </a:rPr>
                  <a:t>prop</a:t>
                </a:r>
                <a:endParaRPr lang="en-US" sz="2800" i="1" baseline="-25000">
                  <a:solidFill>
                    <a:srgbClr val="A41D34"/>
                  </a:solidFill>
                </a:endParaRPr>
              </a:p>
            </p:txBody>
          </p:sp>
          <p:cxnSp>
            <p:nvCxnSpPr>
              <p:cNvPr id="31" name="Straight Arrow Connector 30">
                <a:extLst>
                  <a:ext uri="{FF2B5EF4-FFF2-40B4-BE49-F238E27FC236}">
                    <a16:creationId xmlns:a16="http://schemas.microsoft.com/office/drawing/2014/main" id="{20B94CD0-4E3C-900F-A3F3-88A4594D36C9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6143223" y="3938732"/>
                <a:ext cx="402960" cy="335638"/>
              </a:xfrm>
              <a:prstGeom prst="straightConnector1">
                <a:avLst/>
              </a:prstGeom>
              <a:ln w="25400">
                <a:solidFill>
                  <a:srgbClr val="A41D34"/>
                </a:solidFill>
                <a:tailEnd type="triangle" w="med" len="lg"/>
              </a:ln>
              <a:effectLst>
                <a:glow rad="63500">
                  <a:schemeClr val="bg1">
                    <a:alpha val="80000"/>
                  </a:schemeClr>
                </a:glo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38" name="Group 37">
            <a:extLst>
              <a:ext uri="{FF2B5EF4-FFF2-40B4-BE49-F238E27FC236}">
                <a16:creationId xmlns:a16="http://schemas.microsoft.com/office/drawing/2014/main" id="{7DEB754D-89FB-3E57-FD22-4BE56643ECF7}"/>
              </a:ext>
            </a:extLst>
          </p:cNvPr>
          <p:cNvGrpSpPr/>
          <p:nvPr/>
        </p:nvGrpSpPr>
        <p:grpSpPr>
          <a:xfrm>
            <a:off x="7392009" y="5688112"/>
            <a:ext cx="3492500" cy="1113253"/>
            <a:chOff x="3462564" y="2577077"/>
            <a:chExt cx="3492500" cy="1113253"/>
          </a:xfrm>
        </p:grpSpPr>
        <p:pic>
          <p:nvPicPr>
            <p:cNvPr id="39" name="Picture 38">
              <a:extLst>
                <a:ext uri="{FF2B5EF4-FFF2-40B4-BE49-F238E27FC236}">
                  <a16:creationId xmlns:a16="http://schemas.microsoft.com/office/drawing/2014/main" id="{4390ED2E-FD42-C8E5-5B6B-C9B6F719EAB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462564" y="2577077"/>
              <a:ext cx="3492500" cy="533400"/>
            </a:xfrm>
            <a:prstGeom prst="rect">
              <a:avLst/>
            </a:prstGeom>
          </p:spPr>
        </p:pic>
        <p:grpSp>
          <p:nvGrpSpPr>
            <p:cNvPr id="40" name="Group 39">
              <a:extLst>
                <a:ext uri="{FF2B5EF4-FFF2-40B4-BE49-F238E27FC236}">
                  <a16:creationId xmlns:a16="http://schemas.microsoft.com/office/drawing/2014/main" id="{C305EF17-9E3F-D863-463B-18D7089FA3DB}"/>
                </a:ext>
              </a:extLst>
            </p:cNvPr>
            <p:cNvGrpSpPr/>
            <p:nvPr/>
          </p:nvGrpSpPr>
          <p:grpSpPr>
            <a:xfrm>
              <a:off x="3949935" y="2878655"/>
              <a:ext cx="2578890" cy="811675"/>
              <a:chOff x="6264607" y="3543400"/>
              <a:chExt cx="2578890" cy="811675"/>
            </a:xfrm>
          </p:grpSpPr>
          <p:grpSp>
            <p:nvGrpSpPr>
              <p:cNvPr id="41" name="Group 40">
                <a:extLst>
                  <a:ext uri="{FF2B5EF4-FFF2-40B4-BE49-F238E27FC236}">
                    <a16:creationId xmlns:a16="http://schemas.microsoft.com/office/drawing/2014/main" id="{E83025EE-F34F-22F8-3DD0-5FA2DC784AB0}"/>
                  </a:ext>
                </a:extLst>
              </p:cNvPr>
              <p:cNvGrpSpPr/>
              <p:nvPr/>
            </p:nvGrpSpPr>
            <p:grpSpPr>
              <a:xfrm>
                <a:off x="6264607" y="3543400"/>
                <a:ext cx="2578890" cy="388746"/>
                <a:chOff x="9893984" y="4288250"/>
                <a:chExt cx="2578890" cy="388746"/>
              </a:xfrm>
            </p:grpSpPr>
            <p:cxnSp>
              <p:nvCxnSpPr>
                <p:cNvPr id="44" name="Straight Arrow Connector 43">
                  <a:extLst>
                    <a:ext uri="{FF2B5EF4-FFF2-40B4-BE49-F238E27FC236}">
                      <a16:creationId xmlns:a16="http://schemas.microsoft.com/office/drawing/2014/main" id="{A59325CF-0A67-35FF-893A-9ECD17BBA068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9893984" y="4611416"/>
                  <a:ext cx="2578890" cy="0"/>
                </a:xfrm>
                <a:prstGeom prst="straightConnector1">
                  <a:avLst/>
                </a:prstGeom>
                <a:ln w="12700">
                  <a:solidFill>
                    <a:srgbClr val="A41D34"/>
                  </a:solidFill>
                  <a:headEnd type="triangle" w="sm" len="lg"/>
                  <a:tailEnd type="triangle" w="sm" len="lg"/>
                </a:ln>
                <a:effectLst>
                  <a:glow rad="63500">
                    <a:schemeClr val="bg1">
                      <a:alpha val="80000"/>
                    </a:schemeClr>
                  </a:glow>
                </a:effectLst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5" name="Straight Arrow Connector 44">
                  <a:extLst>
                    <a:ext uri="{FF2B5EF4-FFF2-40B4-BE49-F238E27FC236}">
                      <a16:creationId xmlns:a16="http://schemas.microsoft.com/office/drawing/2014/main" id="{DBBD66A2-DAE7-9961-37D3-6F44F26C79C8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9893984" y="4288250"/>
                  <a:ext cx="0" cy="388746"/>
                </a:xfrm>
                <a:prstGeom prst="straightConnector1">
                  <a:avLst/>
                </a:prstGeom>
                <a:ln w="12700">
                  <a:solidFill>
                    <a:srgbClr val="A41D34"/>
                  </a:solidFill>
                  <a:prstDash val="dash"/>
                  <a:headEnd type="none" w="med" len="lg"/>
                  <a:tailEnd type="none" w="med" len="lg"/>
                </a:ln>
                <a:effectLst>
                  <a:glow rad="63500">
                    <a:schemeClr val="bg1">
                      <a:alpha val="80000"/>
                    </a:schemeClr>
                  </a:glow>
                </a:effectLst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6" name="Straight Arrow Connector 45">
                  <a:extLst>
                    <a:ext uri="{FF2B5EF4-FFF2-40B4-BE49-F238E27FC236}">
                      <a16:creationId xmlns:a16="http://schemas.microsoft.com/office/drawing/2014/main" id="{ED7F5F32-08F9-FFE5-EF8E-686C27685CFC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12472874" y="4288250"/>
                  <a:ext cx="0" cy="388746"/>
                </a:xfrm>
                <a:prstGeom prst="straightConnector1">
                  <a:avLst/>
                </a:prstGeom>
                <a:ln w="12700">
                  <a:solidFill>
                    <a:srgbClr val="A41D34"/>
                  </a:solidFill>
                  <a:prstDash val="dash"/>
                  <a:headEnd type="none" w="med" len="lg"/>
                  <a:tailEnd type="none" w="med" len="lg"/>
                </a:ln>
                <a:effectLst>
                  <a:glow rad="63500">
                    <a:schemeClr val="bg1">
                      <a:alpha val="80000"/>
                    </a:schemeClr>
                  </a:glow>
                </a:effectLst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5257E8D2-47F5-2971-F03C-9A2B40D4F035}"/>
                  </a:ext>
                </a:extLst>
              </p:cNvPr>
              <p:cNvSpPr txBox="1"/>
              <p:nvPr/>
            </p:nvSpPr>
            <p:spPr>
              <a:xfrm>
                <a:off x="6751979" y="3831855"/>
                <a:ext cx="1888659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r"/>
                <a:r>
                  <a:rPr lang="en-US" sz="2800" i="1">
                    <a:solidFill>
                      <a:srgbClr val="A41D34"/>
                    </a:solidFill>
                  </a:rPr>
                  <a:t>t</a:t>
                </a:r>
                <a:r>
                  <a:rPr lang="en-US" sz="2800" i="1" baseline="-25000">
                    <a:solidFill>
                      <a:srgbClr val="A41D34"/>
                    </a:solidFill>
                  </a:rPr>
                  <a:t>prop1 </a:t>
                </a:r>
                <a:r>
                  <a:rPr lang="en-US" sz="2800" i="1">
                    <a:solidFill>
                      <a:srgbClr val="A41D34"/>
                    </a:solidFill>
                  </a:rPr>
                  <a:t>+ t</a:t>
                </a:r>
                <a:r>
                  <a:rPr lang="en-US" sz="2800" i="1" baseline="-25000">
                    <a:solidFill>
                      <a:srgbClr val="A41D34"/>
                    </a:solidFill>
                  </a:rPr>
                  <a:t>prop2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8748212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uiExpand="1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4AED58-1C1C-B0D4-B336-B20AD7CE61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3866147" cy="1325563"/>
          </a:xfrm>
        </p:spPr>
        <p:txBody>
          <a:bodyPr/>
          <a:lstStyle/>
          <a:p>
            <a:r>
              <a:rPr lang="en-US"/>
              <a:t>Timing analysis</a:t>
            </a:r>
          </a:p>
        </p:txBody>
      </p:sp>
      <p:grpSp>
        <p:nvGrpSpPr>
          <p:cNvPr id="56" name="Group 55">
            <a:extLst>
              <a:ext uri="{FF2B5EF4-FFF2-40B4-BE49-F238E27FC236}">
                <a16:creationId xmlns:a16="http://schemas.microsoft.com/office/drawing/2014/main" id="{684EBC72-293F-7262-6BD8-44A75AF50EAF}"/>
              </a:ext>
            </a:extLst>
          </p:cNvPr>
          <p:cNvGrpSpPr/>
          <p:nvPr/>
        </p:nvGrpSpPr>
        <p:grpSpPr>
          <a:xfrm>
            <a:off x="3200400" y="1784067"/>
            <a:ext cx="5791200" cy="927100"/>
            <a:chOff x="3200400" y="1862275"/>
            <a:chExt cx="5791200" cy="927100"/>
          </a:xfrm>
        </p:grpSpPr>
        <p:pic>
          <p:nvPicPr>
            <p:cNvPr id="55" name="Picture 54">
              <a:extLst>
                <a:ext uri="{FF2B5EF4-FFF2-40B4-BE49-F238E27FC236}">
                  <a16:creationId xmlns:a16="http://schemas.microsoft.com/office/drawing/2014/main" id="{03BCFDBB-E7B9-4C41-7F73-AD7A312925A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200400" y="1862275"/>
              <a:ext cx="5791200" cy="927100"/>
            </a:xfrm>
            <a:prstGeom prst="rect">
              <a:avLst/>
            </a:prstGeom>
          </p:spPr>
        </p:pic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3AE27039-BAEC-8145-BA8A-94A863660A05}"/>
                </a:ext>
              </a:extLst>
            </p:cNvPr>
            <p:cNvSpPr txBox="1"/>
            <p:nvPr/>
          </p:nvSpPr>
          <p:spPr>
            <a:xfrm>
              <a:off x="4866968" y="1944328"/>
              <a:ext cx="35939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/>
                <a:t>I1</a:t>
              </a: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EE4DA76D-F4D0-045D-1EF3-06F7AE9EA4FB}"/>
                </a:ext>
              </a:extLst>
            </p:cNvPr>
            <p:cNvSpPr txBox="1"/>
            <p:nvPr/>
          </p:nvSpPr>
          <p:spPr>
            <a:xfrm>
              <a:off x="6790880" y="1948136"/>
              <a:ext cx="35939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/>
                <a:t>I2</a:t>
              </a: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299F2B23-4567-4CC2-8526-FB609F7323D4}"/>
                </a:ext>
              </a:extLst>
            </p:cNvPr>
            <p:cNvSpPr txBox="1"/>
            <p:nvPr/>
          </p:nvSpPr>
          <p:spPr>
            <a:xfrm>
              <a:off x="3363048" y="1965833"/>
              <a:ext cx="31771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/>
                <a:t>A</a:t>
              </a: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1AF3C24C-6FFD-FB2F-33A4-98BFD691BF45}"/>
                </a:ext>
              </a:extLst>
            </p:cNvPr>
            <p:cNvSpPr txBox="1"/>
            <p:nvPr/>
          </p:nvSpPr>
          <p:spPr>
            <a:xfrm>
              <a:off x="8495062" y="1965833"/>
              <a:ext cx="31771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/>
                <a:t>B</a:t>
              </a:r>
            </a:p>
          </p:txBody>
        </p:sp>
      </p:grp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3B4716AF-4F0E-D7B6-6BC1-218B81CC7567}"/>
              </a:ext>
            </a:extLst>
          </p:cNvPr>
          <p:cNvCxnSpPr>
            <a:cxnSpLocks/>
          </p:cNvCxnSpPr>
          <p:nvPr/>
        </p:nvCxnSpPr>
        <p:spPr>
          <a:xfrm>
            <a:off x="8904507" y="3090288"/>
            <a:ext cx="0" cy="2700000"/>
          </a:xfrm>
          <a:prstGeom prst="line">
            <a:avLst/>
          </a:prstGeom>
          <a:ln w="12700">
            <a:solidFill>
              <a:schemeClr val="tx1">
                <a:lumMod val="50000"/>
                <a:lumOff val="50000"/>
              </a:schemeClr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5" name="Group 14">
            <a:extLst>
              <a:ext uri="{FF2B5EF4-FFF2-40B4-BE49-F238E27FC236}">
                <a16:creationId xmlns:a16="http://schemas.microsoft.com/office/drawing/2014/main" id="{53962243-338B-5889-8EF8-0F518AC028E5}"/>
              </a:ext>
            </a:extLst>
          </p:cNvPr>
          <p:cNvGrpSpPr/>
          <p:nvPr/>
        </p:nvGrpSpPr>
        <p:grpSpPr>
          <a:xfrm>
            <a:off x="838200" y="3326354"/>
            <a:ext cx="10760419" cy="619322"/>
            <a:chOff x="1222808" y="4031082"/>
            <a:chExt cx="9254445" cy="619322"/>
          </a:xfrm>
        </p:grpSpPr>
        <p:cxnSp>
          <p:nvCxnSpPr>
            <p:cNvPr id="6" name="Elbow Connector 5">
              <a:extLst>
                <a:ext uri="{FF2B5EF4-FFF2-40B4-BE49-F238E27FC236}">
                  <a16:creationId xmlns:a16="http://schemas.microsoft.com/office/drawing/2014/main" id="{F3B51F46-51DD-C878-54A2-5C82B3F1EB0C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222808" y="4044116"/>
              <a:ext cx="4627223" cy="606288"/>
            </a:xfrm>
            <a:prstGeom prst="bentConnector3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Elbow Connector 9">
              <a:extLst>
                <a:ext uri="{FF2B5EF4-FFF2-40B4-BE49-F238E27FC236}">
                  <a16:creationId xmlns:a16="http://schemas.microsoft.com/office/drawing/2014/main" id="{7C495917-54BD-641A-C52E-BB1A1EBE03B8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850030" y="4044116"/>
              <a:ext cx="4627223" cy="606288"/>
            </a:xfrm>
            <a:prstGeom prst="bentConnector3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BBC38D3F-3288-0F8A-952A-1672B0C15F76}"/>
                </a:ext>
              </a:extLst>
            </p:cNvPr>
            <p:cNvCxnSpPr>
              <a:cxnSpLocks/>
            </p:cNvCxnSpPr>
            <p:nvPr/>
          </p:nvCxnSpPr>
          <p:spPr>
            <a:xfrm>
              <a:off x="5858059" y="4031082"/>
              <a:ext cx="0" cy="619322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E50FA3F7-1E98-C34D-7345-13847E1DD129}"/>
              </a:ext>
            </a:extLst>
          </p:cNvPr>
          <p:cNvCxnSpPr>
            <a:cxnSpLocks/>
          </p:cNvCxnSpPr>
          <p:nvPr/>
        </p:nvCxnSpPr>
        <p:spPr>
          <a:xfrm>
            <a:off x="3528949" y="3090288"/>
            <a:ext cx="0" cy="2700000"/>
          </a:xfrm>
          <a:prstGeom prst="line">
            <a:avLst/>
          </a:prstGeom>
          <a:ln w="12700">
            <a:solidFill>
              <a:schemeClr val="tx1">
                <a:lumMod val="50000"/>
                <a:lumOff val="50000"/>
              </a:schemeClr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ED7C255C-82DA-5BC2-33F4-9C686FB75746}"/>
              </a:ext>
            </a:extLst>
          </p:cNvPr>
          <p:cNvCxnSpPr>
            <a:cxnSpLocks/>
          </p:cNvCxnSpPr>
          <p:nvPr/>
        </p:nvCxnSpPr>
        <p:spPr>
          <a:xfrm>
            <a:off x="5197599" y="3090288"/>
            <a:ext cx="0" cy="2700000"/>
          </a:xfrm>
          <a:prstGeom prst="line">
            <a:avLst/>
          </a:prstGeom>
          <a:ln w="12700">
            <a:solidFill>
              <a:schemeClr val="tx1">
                <a:lumMod val="50000"/>
                <a:lumOff val="50000"/>
              </a:schemeClr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0C147338-45DC-DA58-7C30-5ED8762F499F}"/>
              </a:ext>
            </a:extLst>
          </p:cNvPr>
          <p:cNvCxnSpPr>
            <a:cxnSpLocks/>
          </p:cNvCxnSpPr>
          <p:nvPr/>
        </p:nvCxnSpPr>
        <p:spPr>
          <a:xfrm>
            <a:off x="6860233" y="3090288"/>
            <a:ext cx="0" cy="2700000"/>
          </a:xfrm>
          <a:prstGeom prst="line">
            <a:avLst/>
          </a:prstGeom>
          <a:ln w="12700">
            <a:solidFill>
              <a:schemeClr val="tx1">
                <a:lumMod val="50000"/>
                <a:lumOff val="50000"/>
              </a:schemeClr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D7EA33A2-2458-2C76-87B8-A1F767E93C44}"/>
              </a:ext>
            </a:extLst>
          </p:cNvPr>
          <p:cNvSpPr txBox="1"/>
          <p:nvPr/>
        </p:nvSpPr>
        <p:spPr>
          <a:xfrm>
            <a:off x="3801419" y="3945675"/>
            <a:ext cx="106698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>
                <a:solidFill>
                  <a:srgbClr val="A41D34"/>
                </a:solidFill>
              </a:rPr>
              <a:t>I1 prop delay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00DD654-C49E-3611-AC7C-743AC01EBA84}"/>
              </a:ext>
            </a:extLst>
          </p:cNvPr>
          <p:cNvSpPr txBox="1"/>
          <p:nvPr/>
        </p:nvSpPr>
        <p:spPr>
          <a:xfrm>
            <a:off x="5526794" y="3945676"/>
            <a:ext cx="106698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>
                <a:solidFill>
                  <a:srgbClr val="A41D34"/>
                </a:solidFill>
              </a:rPr>
              <a:t>I2 prop delay</a:t>
            </a:r>
          </a:p>
        </p:txBody>
      </p:sp>
      <p:grpSp>
        <p:nvGrpSpPr>
          <p:cNvPr id="37" name="Group 36">
            <a:extLst>
              <a:ext uri="{FF2B5EF4-FFF2-40B4-BE49-F238E27FC236}">
                <a16:creationId xmlns:a16="http://schemas.microsoft.com/office/drawing/2014/main" id="{648684D9-5D96-0357-F407-A70DE11B59F8}"/>
              </a:ext>
            </a:extLst>
          </p:cNvPr>
          <p:cNvGrpSpPr/>
          <p:nvPr/>
        </p:nvGrpSpPr>
        <p:grpSpPr>
          <a:xfrm>
            <a:off x="1867599" y="4933713"/>
            <a:ext cx="6660000" cy="619322"/>
            <a:chOff x="1222808" y="4031082"/>
            <a:chExt cx="9254445" cy="619322"/>
          </a:xfrm>
        </p:grpSpPr>
        <p:cxnSp>
          <p:nvCxnSpPr>
            <p:cNvPr id="38" name="Elbow Connector 37">
              <a:extLst>
                <a:ext uri="{FF2B5EF4-FFF2-40B4-BE49-F238E27FC236}">
                  <a16:creationId xmlns:a16="http://schemas.microsoft.com/office/drawing/2014/main" id="{A4581D2F-8936-8FAA-115E-7BCCEFBBD0B8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222808" y="4044116"/>
              <a:ext cx="4627223" cy="606288"/>
            </a:xfrm>
            <a:prstGeom prst="bentConnector3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Elbow Connector 38">
              <a:extLst>
                <a:ext uri="{FF2B5EF4-FFF2-40B4-BE49-F238E27FC236}">
                  <a16:creationId xmlns:a16="http://schemas.microsoft.com/office/drawing/2014/main" id="{2EEED805-93D5-F847-C35A-E040A8A94126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850030" y="4044116"/>
              <a:ext cx="4627223" cy="606288"/>
            </a:xfrm>
            <a:prstGeom prst="bentConnector3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>
              <a:extLst>
                <a:ext uri="{FF2B5EF4-FFF2-40B4-BE49-F238E27FC236}">
                  <a16:creationId xmlns:a16="http://schemas.microsoft.com/office/drawing/2014/main" id="{B3CD4C26-D2C7-337A-FAFB-C74746C3AB78}"/>
                </a:ext>
              </a:extLst>
            </p:cNvPr>
            <p:cNvCxnSpPr>
              <a:cxnSpLocks/>
            </p:cNvCxnSpPr>
            <p:nvPr/>
          </p:nvCxnSpPr>
          <p:spPr>
            <a:xfrm>
              <a:off x="5858059" y="4031082"/>
              <a:ext cx="0" cy="619322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1" name="Group 50">
            <a:extLst>
              <a:ext uri="{FF2B5EF4-FFF2-40B4-BE49-F238E27FC236}">
                <a16:creationId xmlns:a16="http://schemas.microsoft.com/office/drawing/2014/main" id="{D3E75FF0-438B-2276-0659-E1C35EFEE5D7}"/>
              </a:ext>
            </a:extLst>
          </p:cNvPr>
          <p:cNvGrpSpPr/>
          <p:nvPr/>
        </p:nvGrpSpPr>
        <p:grpSpPr>
          <a:xfrm>
            <a:off x="8211553" y="3884121"/>
            <a:ext cx="3798844" cy="954107"/>
            <a:chOff x="6890424" y="3683549"/>
            <a:chExt cx="3798844" cy="954107"/>
          </a:xfrm>
        </p:grpSpPr>
        <p:cxnSp>
          <p:nvCxnSpPr>
            <p:cNvPr id="53" name="Straight Arrow Connector 52">
              <a:extLst>
                <a:ext uri="{FF2B5EF4-FFF2-40B4-BE49-F238E27FC236}">
                  <a16:creationId xmlns:a16="http://schemas.microsoft.com/office/drawing/2014/main" id="{638A9EF0-94B2-D168-74FC-19276278BEA9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890424" y="4263544"/>
              <a:ext cx="1200360" cy="325591"/>
            </a:xfrm>
            <a:prstGeom prst="straightConnector1">
              <a:avLst/>
            </a:prstGeom>
            <a:ln w="38100">
              <a:solidFill>
                <a:srgbClr val="A41D34"/>
              </a:solidFill>
              <a:tailEnd type="triangle" w="med" len="lg"/>
            </a:ln>
            <a:effectLst>
              <a:glow rad="63500">
                <a:schemeClr val="bg1">
                  <a:alpha val="80000"/>
                </a:scheme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9" name="TextBox 58">
              <a:extLst>
                <a:ext uri="{FF2B5EF4-FFF2-40B4-BE49-F238E27FC236}">
                  <a16:creationId xmlns:a16="http://schemas.microsoft.com/office/drawing/2014/main" id="{AEB1318B-ABD1-DF25-6B83-D4EA50579F07}"/>
                </a:ext>
              </a:extLst>
            </p:cNvPr>
            <p:cNvSpPr txBox="1"/>
            <p:nvPr/>
          </p:nvSpPr>
          <p:spPr>
            <a:xfrm>
              <a:off x="8102278" y="3683549"/>
              <a:ext cx="2586990" cy="95410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b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Q:</a:t>
              </a:r>
              <a:r>
                <a:rPr lang="en-US" sz="2800" b="1"/>
                <a:t> </a:t>
              </a:r>
              <a:r>
                <a:rPr lang="en-US" sz="2800" b="1">
                  <a:solidFill>
                    <a:srgbClr val="A41D34"/>
                  </a:solidFill>
                </a:rPr>
                <a:t>is this the</a:t>
              </a:r>
            </a:p>
            <a:p>
              <a:r>
                <a:rPr lang="en-US" sz="2800" b="1">
                  <a:solidFill>
                    <a:srgbClr val="A41D34"/>
                  </a:solidFill>
                </a:rPr>
                <a:t>     </a:t>
              </a:r>
              <a:r>
                <a:rPr lang="en-US" sz="2800" b="1"/>
                <a:t>fastest clock</a:t>
              </a:r>
              <a:r>
                <a:rPr lang="en-US" sz="2800" b="1">
                  <a:solidFill>
                    <a:srgbClr val="A41D34"/>
                  </a:solidFill>
                </a:rPr>
                <a:t>?</a:t>
              </a:r>
            </a:p>
          </p:txBody>
        </p:sp>
      </p:grpSp>
      <p:sp>
        <p:nvSpPr>
          <p:cNvPr id="67" name="TextBox 66">
            <a:extLst>
              <a:ext uri="{FF2B5EF4-FFF2-40B4-BE49-F238E27FC236}">
                <a16:creationId xmlns:a16="http://schemas.microsoft.com/office/drawing/2014/main" id="{0EAF7709-DE1E-647C-B89C-A4E8A115902B}"/>
              </a:ext>
            </a:extLst>
          </p:cNvPr>
          <p:cNvSpPr txBox="1"/>
          <p:nvPr/>
        </p:nvSpPr>
        <p:spPr>
          <a:xfrm>
            <a:off x="1304945" y="5947328"/>
            <a:ext cx="1005114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000" b="1"/>
              <a:t>problem:</a:t>
            </a:r>
            <a:r>
              <a:rPr lang="en-US" sz="4000" b="1">
                <a:solidFill>
                  <a:srgbClr val="A41D34"/>
                </a:solidFill>
              </a:rPr>
              <a:t> we didn’t account for </a:t>
            </a:r>
            <a:r>
              <a:rPr lang="en-US" sz="4000" b="1"/>
              <a:t>flip-flop</a:t>
            </a:r>
            <a:r>
              <a:rPr lang="en-US" sz="4000" b="1">
                <a:solidFill>
                  <a:srgbClr val="A41D34"/>
                </a:solidFill>
              </a:rPr>
              <a:t> delays</a:t>
            </a:r>
          </a:p>
        </p:txBody>
      </p:sp>
      <p:sp>
        <p:nvSpPr>
          <p:cNvPr id="68" name="Title 1">
            <a:extLst>
              <a:ext uri="{FF2B5EF4-FFF2-40B4-BE49-F238E27FC236}">
                <a16:creationId xmlns:a16="http://schemas.microsoft.com/office/drawing/2014/main" id="{32B793AC-AEED-9483-7145-95271601D9F4}"/>
              </a:ext>
            </a:extLst>
          </p:cNvPr>
          <p:cNvSpPr txBox="1">
            <a:spLocks/>
          </p:cNvSpPr>
          <p:nvPr/>
        </p:nvSpPr>
        <p:spPr>
          <a:xfrm>
            <a:off x="4553854" y="365849"/>
            <a:ext cx="3866147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 cap="none" baseline="0">
                <a:solidFill>
                  <a:srgbClr val="A41D34"/>
                </a:solidFill>
                <a:latin typeface="Calibri" panose="020F0502020204030204" pitchFamily="34" charset="0"/>
                <a:ea typeface="+mj-ea"/>
                <a:cs typeface="+mj-cs"/>
              </a:defRPr>
            </a:lvl1pPr>
          </a:lstStyle>
          <a:p>
            <a:r>
              <a:rPr lang="en-US">
                <a:solidFill>
                  <a:schemeClr val="tx1">
                    <a:lumMod val="50000"/>
                    <a:lumOff val="50000"/>
                  </a:schemeClr>
                </a:solidFill>
              </a:rPr>
              <a:t>(incomplete)</a:t>
            </a:r>
          </a:p>
        </p:txBody>
      </p:sp>
    </p:spTree>
    <p:extLst>
      <p:ext uri="{BB962C8B-B14F-4D97-AF65-F5344CB8AC3E}">
        <p14:creationId xmlns:p14="http://schemas.microsoft.com/office/powerpoint/2010/main" val="33039806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1" grpId="0"/>
      <p:bldP spid="67" grpId="0"/>
      <p:bldP spid="6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69A4FF-5BDA-150D-69C9-5D7818BA95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solidFill>
                  <a:schemeClr val="tx1">
                    <a:lumMod val="50000"/>
                    <a:lumOff val="50000"/>
                  </a:schemeClr>
                </a:solidFill>
              </a:rPr>
              <a:t>Review: </a:t>
            </a:r>
            <a:r>
              <a:rPr lang="en-US"/>
              <a:t>D flip-flops</a:t>
            </a:r>
          </a:p>
        </p:txBody>
      </p:sp>
      <p:sp>
        <p:nvSpPr>
          <p:cNvPr id="16" name="Content Placeholder 15">
            <a:extLst>
              <a:ext uri="{FF2B5EF4-FFF2-40B4-BE49-F238E27FC236}">
                <a16:creationId xmlns:a16="http://schemas.microsoft.com/office/drawing/2014/main" id="{4EBC6DDC-5E89-0636-3679-52FDFF36AC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r>
              <a:rPr lang="en-US" dirty="0"/>
              <a:t>D flip-flop = two </a:t>
            </a:r>
            <a:r>
              <a:rPr lang="en-US" b="1" dirty="0"/>
              <a:t>latches</a:t>
            </a:r>
            <a:r>
              <a:rPr lang="en-US" dirty="0"/>
              <a:t> in series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lvl="3"/>
            <a:endParaRPr lang="en-US" dirty="0"/>
          </a:p>
          <a:p>
            <a:r>
              <a:rPr lang="en-US" dirty="0"/>
              <a:t>first captures input when </a:t>
            </a:r>
            <a:r>
              <a:rPr lang="en-US" b="1" dirty="0" err="1"/>
              <a:t>clk</a:t>
            </a:r>
            <a:r>
              <a:rPr lang="en-US" b="1" dirty="0"/>
              <a:t> is low</a:t>
            </a:r>
          </a:p>
          <a:p>
            <a:r>
              <a:rPr lang="en-US" dirty="0"/>
              <a:t>second takes over from the first when </a:t>
            </a:r>
            <a:r>
              <a:rPr lang="en-US" b="1" dirty="0" err="1"/>
              <a:t>clk</a:t>
            </a:r>
            <a:r>
              <a:rPr lang="en-US" b="1" dirty="0"/>
              <a:t> goes high</a:t>
            </a:r>
          </a:p>
          <a:p>
            <a:endParaRPr lang="en-US" dirty="0"/>
          </a:p>
        </p:txBody>
      </p:sp>
      <p:grpSp>
        <p:nvGrpSpPr>
          <p:cNvPr id="30" name="Group 29">
            <a:extLst>
              <a:ext uri="{FF2B5EF4-FFF2-40B4-BE49-F238E27FC236}">
                <a16:creationId xmlns:a16="http://schemas.microsoft.com/office/drawing/2014/main" id="{0B7CDB83-EFFF-9250-8BA3-F014717475A6}"/>
              </a:ext>
            </a:extLst>
          </p:cNvPr>
          <p:cNvGrpSpPr/>
          <p:nvPr/>
        </p:nvGrpSpPr>
        <p:grpSpPr>
          <a:xfrm>
            <a:off x="2278756" y="2489994"/>
            <a:ext cx="7703442" cy="1543565"/>
            <a:chOff x="2278756" y="2769394"/>
            <a:chExt cx="7703442" cy="1543565"/>
          </a:xfrm>
        </p:grpSpPr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C49838EF-A907-B5C7-52CB-14CFEBF813E8}"/>
                </a:ext>
              </a:extLst>
            </p:cNvPr>
            <p:cNvGrpSpPr/>
            <p:nvPr/>
          </p:nvGrpSpPr>
          <p:grpSpPr>
            <a:xfrm>
              <a:off x="2278756" y="2769394"/>
              <a:ext cx="1911437" cy="1535098"/>
              <a:chOff x="1024381" y="2044700"/>
              <a:chExt cx="1911437" cy="1535098"/>
            </a:xfrm>
          </p:grpSpPr>
          <p:pic>
            <p:nvPicPr>
              <p:cNvPr id="3" name="Picture 2">
                <a:extLst>
                  <a:ext uri="{FF2B5EF4-FFF2-40B4-BE49-F238E27FC236}">
                    <a16:creationId xmlns:a16="http://schemas.microsoft.com/office/drawing/2014/main" id="{4D7BC757-C4E5-F65F-C415-0D14C054E2F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348318" y="2044700"/>
                <a:ext cx="1587500" cy="1384300"/>
              </a:xfrm>
              <a:prstGeom prst="rect">
                <a:avLst/>
              </a:prstGeom>
            </p:spPr>
          </p:pic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5E7C58A8-23AE-2489-EEB1-E9C9D6E238A1}"/>
                  </a:ext>
                </a:extLst>
              </p:cNvPr>
              <p:cNvSpPr txBox="1"/>
              <p:nvPr/>
            </p:nvSpPr>
            <p:spPr>
              <a:xfrm>
                <a:off x="1797800" y="2169092"/>
                <a:ext cx="32733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/>
                  <a:t>D</a:t>
                </a:r>
              </a:p>
            </p:txBody>
          </p:sp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A972BEFB-1512-7653-956C-61DCD8D0CE6A}"/>
                  </a:ext>
                </a:extLst>
              </p:cNvPr>
              <p:cNvSpPr txBox="1"/>
              <p:nvPr/>
            </p:nvSpPr>
            <p:spPr>
              <a:xfrm>
                <a:off x="2147733" y="2169092"/>
                <a:ext cx="34015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/>
                  <a:t>Q</a:t>
                </a:r>
              </a:p>
            </p:txBody>
          </p:sp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8D4DEC1F-5F17-BC80-1387-D1006B351024}"/>
                  </a:ext>
                </a:extLst>
              </p:cNvPr>
              <p:cNvSpPr txBox="1"/>
              <p:nvPr/>
            </p:nvSpPr>
            <p:spPr>
              <a:xfrm>
                <a:off x="1024381" y="3210466"/>
                <a:ext cx="43954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err="1"/>
                  <a:t>clk</a:t>
                </a:r>
                <a:endParaRPr lang="en-US"/>
              </a:p>
            </p:txBody>
          </p:sp>
        </p:grpSp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C2A9A5E8-2457-41EA-2E5B-AEDA8FB5F4CC}"/>
                </a:ext>
              </a:extLst>
            </p:cNvPr>
            <p:cNvGrpSpPr/>
            <p:nvPr/>
          </p:nvGrpSpPr>
          <p:grpSpPr>
            <a:xfrm>
              <a:off x="6096000" y="2769394"/>
              <a:ext cx="3886198" cy="1543565"/>
              <a:chOff x="5994402" y="2044700"/>
              <a:chExt cx="3886198" cy="1543565"/>
            </a:xfrm>
          </p:grpSpPr>
          <p:pic>
            <p:nvPicPr>
              <p:cNvPr id="4" name="Picture 3">
                <a:extLst>
                  <a:ext uri="{FF2B5EF4-FFF2-40B4-BE49-F238E27FC236}">
                    <a16:creationId xmlns:a16="http://schemas.microsoft.com/office/drawing/2014/main" id="{18B2C7C7-159A-50E1-1921-C2AD5CFE2A3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299200" y="2044700"/>
                <a:ext cx="3581400" cy="1460500"/>
              </a:xfrm>
              <a:prstGeom prst="rect">
                <a:avLst/>
              </a:prstGeom>
            </p:spPr>
          </p:pic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BDDA258B-9B68-B4A6-1C39-ABFCF3B43A53}"/>
                  </a:ext>
                </a:extLst>
              </p:cNvPr>
              <p:cNvSpPr txBox="1"/>
              <p:nvPr/>
            </p:nvSpPr>
            <p:spPr>
              <a:xfrm>
                <a:off x="6742333" y="2156442"/>
                <a:ext cx="32733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/>
                  <a:t>D</a:t>
                </a:r>
              </a:p>
            </p:txBody>
          </p:sp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96B7A602-6791-B967-D41C-7416E5DD2FD2}"/>
                  </a:ext>
                </a:extLst>
              </p:cNvPr>
              <p:cNvSpPr txBox="1"/>
              <p:nvPr/>
            </p:nvSpPr>
            <p:spPr>
              <a:xfrm>
                <a:off x="7092266" y="2156442"/>
                <a:ext cx="34015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/>
                  <a:t>Q</a:t>
                </a:r>
              </a:p>
            </p:txBody>
          </p:sp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4CB8F271-B60E-27E5-E571-89D02B38AA55}"/>
                  </a:ext>
                </a:extLst>
              </p:cNvPr>
              <p:cNvSpPr txBox="1"/>
              <p:nvPr/>
            </p:nvSpPr>
            <p:spPr>
              <a:xfrm>
                <a:off x="8588066" y="2143792"/>
                <a:ext cx="32733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/>
                  <a:t>D</a:t>
                </a:r>
              </a:p>
            </p:txBody>
          </p:sp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DA343620-0144-8C49-ECEC-CEE091A378DB}"/>
                  </a:ext>
                </a:extLst>
              </p:cNvPr>
              <p:cNvSpPr txBox="1"/>
              <p:nvPr/>
            </p:nvSpPr>
            <p:spPr>
              <a:xfrm>
                <a:off x="8937999" y="2143792"/>
                <a:ext cx="34015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/>
                  <a:t>Q</a:t>
                </a:r>
              </a:p>
            </p:txBody>
          </p:sp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11086A55-184B-3B35-50B1-394B9CEA706A}"/>
                  </a:ext>
                </a:extLst>
              </p:cNvPr>
              <p:cNvSpPr txBox="1"/>
              <p:nvPr/>
            </p:nvSpPr>
            <p:spPr>
              <a:xfrm>
                <a:off x="5994402" y="3218933"/>
                <a:ext cx="43954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err="1"/>
                  <a:t>clk</a:t>
                </a:r>
                <a:endParaRPr lang="en-US"/>
              </a:p>
            </p:txBody>
          </p:sp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B9CE4027-1BF7-FF2E-220F-BDDD658CF94A}"/>
                  </a:ext>
                </a:extLst>
              </p:cNvPr>
              <p:cNvSpPr txBox="1"/>
              <p:nvPr/>
            </p:nvSpPr>
            <p:spPr>
              <a:xfrm>
                <a:off x="6933456" y="2632619"/>
                <a:ext cx="33054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/>
                  <a:t>G</a:t>
                </a:r>
              </a:p>
            </p:txBody>
          </p:sp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17FA8316-78B7-960F-3C7E-1CD24EE76192}"/>
                  </a:ext>
                </a:extLst>
              </p:cNvPr>
              <p:cNvSpPr txBox="1"/>
              <p:nvPr/>
            </p:nvSpPr>
            <p:spPr>
              <a:xfrm>
                <a:off x="8777134" y="2632619"/>
                <a:ext cx="33054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/>
                  <a:t>G</a:t>
                </a:r>
              </a:p>
            </p:txBody>
          </p:sp>
        </p:grpSp>
        <p:cxnSp>
          <p:nvCxnSpPr>
            <p:cNvPr id="23" name="Straight Arrow Connector 22">
              <a:extLst>
                <a:ext uri="{FF2B5EF4-FFF2-40B4-BE49-F238E27FC236}">
                  <a16:creationId xmlns:a16="http://schemas.microsoft.com/office/drawing/2014/main" id="{FC4FBFF1-0181-2CE8-55CE-FCE14F21C5DD}"/>
                </a:ext>
              </a:extLst>
            </p:cNvPr>
            <p:cNvCxnSpPr>
              <a:cxnSpLocks/>
            </p:cNvCxnSpPr>
            <p:nvPr/>
          </p:nvCxnSpPr>
          <p:spPr>
            <a:xfrm>
              <a:off x="4775200" y="3075580"/>
              <a:ext cx="1065193" cy="0"/>
            </a:xfrm>
            <a:prstGeom prst="straightConnector1">
              <a:avLst/>
            </a:prstGeom>
            <a:ln w="63500">
              <a:solidFill>
                <a:schemeClr val="tx1">
                  <a:lumMod val="50000"/>
                  <a:lumOff val="50000"/>
                </a:schemeClr>
              </a:solidFill>
              <a:tailEnd type="triangle" w="med" len="lg"/>
            </a:ln>
            <a:effectLst>
              <a:glow rad="63500">
                <a:schemeClr val="bg1">
                  <a:alpha val="80000"/>
                </a:scheme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C63B49DF-AE4C-F08F-EBE6-8B45B34EDAEB}"/>
              </a:ext>
            </a:extLst>
          </p:cNvPr>
          <p:cNvCxnSpPr>
            <a:cxnSpLocks/>
          </p:cNvCxnSpPr>
          <p:nvPr/>
        </p:nvCxnSpPr>
        <p:spPr>
          <a:xfrm flipV="1">
            <a:off x="6535544" y="3539847"/>
            <a:ext cx="499510" cy="1061746"/>
          </a:xfrm>
          <a:prstGeom prst="straightConnector1">
            <a:avLst/>
          </a:prstGeom>
          <a:ln w="38100">
            <a:solidFill>
              <a:srgbClr val="A41D34"/>
            </a:solidFill>
            <a:tailEnd type="triangle" w="med" len="lg"/>
          </a:ln>
          <a:effectLst>
            <a:glow rad="63500">
              <a:schemeClr val="bg1">
                <a:alpha val="8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F836BFC1-E4A7-3606-D69F-141F9BD1FA1B}"/>
              </a:ext>
            </a:extLst>
          </p:cNvPr>
          <p:cNvCxnSpPr>
            <a:cxnSpLocks/>
          </p:cNvCxnSpPr>
          <p:nvPr/>
        </p:nvCxnSpPr>
        <p:spPr>
          <a:xfrm flipV="1">
            <a:off x="7713133" y="3539847"/>
            <a:ext cx="1092200" cy="1548618"/>
          </a:xfrm>
          <a:prstGeom prst="straightConnector1">
            <a:avLst/>
          </a:prstGeom>
          <a:ln w="38100">
            <a:solidFill>
              <a:srgbClr val="A41D34"/>
            </a:solidFill>
            <a:tailEnd type="triangle" w="med" len="lg"/>
          </a:ln>
          <a:effectLst>
            <a:glow rad="63500">
              <a:schemeClr val="bg1">
                <a:alpha val="8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Box 30">
            <a:extLst>
              <a:ext uri="{FF2B5EF4-FFF2-40B4-BE49-F238E27FC236}">
                <a16:creationId xmlns:a16="http://schemas.microsoft.com/office/drawing/2014/main" id="{E7D6684E-AFFD-6F9E-2F6A-413426823719}"/>
              </a:ext>
            </a:extLst>
          </p:cNvPr>
          <p:cNvSpPr txBox="1"/>
          <p:nvPr/>
        </p:nvSpPr>
        <p:spPr>
          <a:xfrm>
            <a:off x="758732" y="5947328"/>
            <a:ext cx="1080494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000" b="1">
                <a:solidFill>
                  <a:srgbClr val="A41D34"/>
                </a:solidFill>
              </a:rPr>
              <a:t>what about </a:t>
            </a:r>
            <a:r>
              <a:rPr lang="en-US" sz="4000" b="1"/>
              <a:t>timing</a:t>
            </a:r>
            <a:r>
              <a:rPr lang="en-US" sz="4000" b="1">
                <a:solidFill>
                  <a:srgbClr val="A41D34"/>
                </a:solidFill>
              </a:rPr>
              <a:t>? we need to look </a:t>
            </a:r>
            <a:r>
              <a:rPr lang="en-US" sz="4000" b="1"/>
              <a:t>inside</a:t>
            </a:r>
            <a:r>
              <a:rPr lang="en-US" sz="4000" b="1">
                <a:solidFill>
                  <a:srgbClr val="A41D34"/>
                </a:solidFill>
              </a:rPr>
              <a:t> a latch</a:t>
            </a:r>
          </a:p>
        </p:txBody>
      </p:sp>
    </p:spTree>
    <p:extLst>
      <p:ext uri="{BB962C8B-B14F-4D97-AF65-F5344CB8AC3E}">
        <p14:creationId xmlns:p14="http://schemas.microsoft.com/office/powerpoint/2010/main" val="30317080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uiExpand="1" build="p"/>
      <p:bldP spid="31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107646D0035FA4C8F1F95DBA74C7670" ma:contentTypeVersion="4" ma:contentTypeDescription="Create a new document." ma:contentTypeScope="" ma:versionID="c08834c6787d17651c928d1280f604a6">
  <xsd:schema xmlns:xsd="http://www.w3.org/2001/XMLSchema" xmlns:xs="http://www.w3.org/2001/XMLSchema" xmlns:p="http://schemas.microsoft.com/office/2006/metadata/properties" xmlns:ns3="9ec2d0b7-503f-4434-bd5e-691963e6366e" targetNamespace="http://schemas.microsoft.com/office/2006/metadata/properties" ma:root="true" ma:fieldsID="dd32672d03364f5810eddb108022101e" ns3:_="">
    <xsd:import namespace="9ec2d0b7-503f-4434-bd5e-691963e6366e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KeyPoints" minOccurs="0"/>
                <xsd:element ref="ns3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ec2d0b7-503f-4434-bd5e-691963e6366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94A3C799-47BD-4129-837C-2BDA4AC4309D}">
  <ds:schemaRefs>
    <ds:schemaRef ds:uri="9ec2d0b7-503f-4434-bd5e-691963e6366e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2.xml><?xml version="1.0" encoding="utf-8"?>
<ds:datastoreItem xmlns:ds="http://schemas.openxmlformats.org/officeDocument/2006/customXml" ds:itemID="{42D58E5C-1644-4336-93A4-AF0AA48B2F36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B360B291-CBA7-4AC0-8D42-B430EEE9BC31}">
  <ds:schemaRefs>
    <ds:schemaRef ds:uri="http://purl.org/dc/elements/1.1/"/>
    <ds:schemaRef ds:uri="http://purl.org/dc/terms/"/>
    <ds:schemaRef ds:uri="http://schemas.microsoft.com/office/2006/metadata/properties"/>
    <ds:schemaRef ds:uri="9ec2d0b7-503f-4434-bd5e-691963e6366e"/>
    <ds:schemaRef ds:uri="http://purl.org/dc/dcmitype/"/>
    <ds:schemaRef ds:uri="http://www.w3.org/XML/1998/namespac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5234</TotalTime>
  <Words>1355</Words>
  <Application>Microsoft Macintosh PowerPoint</Application>
  <PresentationFormat>Widescreen</PresentationFormat>
  <Paragraphs>294</Paragraphs>
  <Slides>25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1" baseType="lpstr">
      <vt:lpstr>Arial</vt:lpstr>
      <vt:lpstr>Calibri</vt:lpstr>
      <vt:lpstr>Cambria Math</vt:lpstr>
      <vt:lpstr>Consolas</vt:lpstr>
      <vt:lpstr>System Font Regular</vt:lpstr>
      <vt:lpstr>Office Theme</vt:lpstr>
      <vt:lpstr>Slide Set 13: Timing</vt:lpstr>
      <vt:lpstr>PowerPoint Presentation</vt:lpstr>
      <vt:lpstr>Learning Objectives</vt:lpstr>
      <vt:lpstr>TL;DR: timing in a digital circuit</vt:lpstr>
      <vt:lpstr>Okay, but why is there a gate delay?</vt:lpstr>
      <vt:lpstr>PowerPoint Presentation</vt:lpstr>
      <vt:lpstr>Gate delays TL;DR</vt:lpstr>
      <vt:lpstr>Timing analysis</vt:lpstr>
      <vt:lpstr>Review: D flip-flops</vt:lpstr>
      <vt:lpstr>Inside a latch: setup time and hold time</vt:lpstr>
      <vt:lpstr>What about flip-flop propagation time?</vt:lpstr>
      <vt:lpstr>D flip-flop timing constraints redux</vt:lpstr>
      <vt:lpstr>Flip-flop timing waveforms: setup and hold</vt:lpstr>
      <vt:lpstr>Flip-flop timing waveforms: clock-to-Q</vt:lpstr>
      <vt:lpstr>Timing constraints redux</vt:lpstr>
      <vt:lpstr>Timing analysis: gate and flip-flop constraints</vt:lpstr>
      <vt:lpstr>Timing analysis example</vt:lpstr>
      <vt:lpstr>Fixing setup time violations</vt:lpstr>
      <vt:lpstr>What about hold time?</vt:lpstr>
      <vt:lpstr>Fixing hold time violations</vt:lpstr>
      <vt:lpstr>Hold Violations Cont.</vt:lpstr>
      <vt:lpstr>Hold Violations Cont.</vt:lpstr>
      <vt:lpstr>Timing closure in practice</vt:lpstr>
      <vt:lpstr>PowerPoint Presentation</vt:lpstr>
      <vt:lpstr>Summary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CPEN 211: Introduction to Microcomputers  Slide Set 7: RTL Verilog</dc:title>
  <dc:creator>Mieszko Lis</dc:creator>
  <cp:lastModifiedBy>Tor Aamodt</cp:lastModifiedBy>
  <cp:revision>5</cp:revision>
  <cp:lastPrinted>2023-11-06T05:53:23Z</cp:lastPrinted>
  <dcterms:created xsi:type="dcterms:W3CDTF">2022-10-03T16:03:35Z</dcterms:created>
  <dcterms:modified xsi:type="dcterms:W3CDTF">2023-11-09T21:03:32Z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0x010100C107646D0035FA4C8F1F95DBA74C7670</vt:lpwstr>
  </property>
</Properties>
</file>