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7.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8.xml" ContentType="application/inkml+xml"/>
  <Override PartName="/ppt/ink/ink9.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sldIdLst>
    <p:sldId id="258" r:id="rId2"/>
    <p:sldId id="259" r:id="rId3"/>
    <p:sldId id="367" r:id="rId4"/>
    <p:sldId id="262" r:id="rId5"/>
    <p:sldId id="264" r:id="rId6"/>
    <p:sldId id="265" r:id="rId7"/>
    <p:sldId id="266" r:id="rId8"/>
    <p:sldId id="353" r:id="rId9"/>
    <p:sldId id="354" r:id="rId10"/>
    <p:sldId id="273" r:id="rId11"/>
    <p:sldId id="274" r:id="rId12"/>
    <p:sldId id="275" r:id="rId13"/>
    <p:sldId id="359" r:id="rId14"/>
    <p:sldId id="368" r:id="rId15"/>
    <p:sldId id="289" r:id="rId16"/>
    <p:sldId id="290" r:id="rId17"/>
    <p:sldId id="310" r:id="rId18"/>
    <p:sldId id="389" r:id="rId19"/>
    <p:sldId id="390" r:id="rId20"/>
    <p:sldId id="294" r:id="rId21"/>
    <p:sldId id="295" r:id="rId22"/>
    <p:sldId id="296" r:id="rId23"/>
    <p:sldId id="297" r:id="rId24"/>
    <p:sldId id="298" r:id="rId25"/>
    <p:sldId id="299" r:id="rId26"/>
    <p:sldId id="300" r:id="rId27"/>
    <p:sldId id="301" r:id="rId28"/>
    <p:sldId id="302" r:id="rId29"/>
    <p:sldId id="303" r:id="rId30"/>
    <p:sldId id="366" r:id="rId31"/>
    <p:sldId id="329" r:id="rId32"/>
    <p:sldId id="311" r:id="rId33"/>
    <p:sldId id="312" r:id="rId34"/>
    <p:sldId id="313" r:id="rId35"/>
    <p:sldId id="314" r:id="rId36"/>
    <p:sldId id="315" r:id="rId37"/>
    <p:sldId id="316" r:id="rId38"/>
    <p:sldId id="317" r:id="rId39"/>
    <p:sldId id="318" r:id="rId40"/>
    <p:sldId id="381" r:id="rId41"/>
    <p:sldId id="324" r:id="rId42"/>
    <p:sldId id="326" r:id="rId43"/>
    <p:sldId id="382" r:id="rId44"/>
    <p:sldId id="383" r:id="rId45"/>
    <p:sldId id="384" r:id="rId46"/>
    <p:sldId id="330" r:id="rId47"/>
    <p:sldId id="331" r:id="rId48"/>
    <p:sldId id="332" r:id="rId49"/>
    <p:sldId id="388" r:id="rId50"/>
    <p:sldId id="379" r:id="rId51"/>
    <p:sldId id="369" r:id="rId52"/>
    <p:sldId id="319" r:id="rId53"/>
    <p:sldId id="387" r:id="rId54"/>
    <p:sldId id="349" r:id="rId55"/>
    <p:sldId id="350" r:id="rId56"/>
    <p:sldId id="377" r:id="rId57"/>
    <p:sldId id="321" r:id="rId58"/>
    <p:sldId id="322" r:id="rId59"/>
    <p:sldId id="323" r:id="rId60"/>
    <p:sldId id="325" r:id="rId61"/>
    <p:sldId id="380" r:id="rId62"/>
    <p:sldId id="378" r:id="rId63"/>
    <p:sldId id="370" r:id="rId64"/>
    <p:sldId id="371" r:id="rId65"/>
    <p:sldId id="344" r:id="rId66"/>
    <p:sldId id="385" r:id="rId67"/>
    <p:sldId id="351" r:id="rId68"/>
    <p:sldId id="386"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34" autoAdjust="0"/>
    <p:restoredTop sz="84366" autoAdjust="0"/>
  </p:normalViewPr>
  <p:slideViewPr>
    <p:cSldViewPr snapToObjects="1">
      <p:cViewPr varScale="1">
        <p:scale>
          <a:sx n="103" d="100"/>
          <a:sy n="103" d="100"/>
        </p:scale>
        <p:origin x="1288" y="176"/>
      </p:cViewPr>
      <p:guideLst>
        <p:guide orient="horz" pos="2160"/>
        <p:guide pos="2880"/>
      </p:guideLst>
    </p:cSldViewPr>
  </p:slideViewPr>
  <p:outlineViewPr>
    <p:cViewPr>
      <p:scale>
        <a:sx n="33" d="100"/>
        <a:sy n="33" d="100"/>
      </p:scale>
      <p:origin x="0" y="-11740"/>
    </p:cViewPr>
  </p:outlineViewPr>
  <p:notesTextViewPr>
    <p:cViewPr>
      <p:scale>
        <a:sx n="3" d="2"/>
        <a:sy n="3" d="2"/>
      </p:scale>
      <p:origin x="0" y="0"/>
    </p:cViewPr>
  </p:notesTextViewPr>
  <p:sorterViewPr>
    <p:cViewPr varScale="1">
      <p:scale>
        <a:sx n="1" d="1"/>
        <a:sy n="1" d="1"/>
      </p:scale>
      <p:origin x="0" y="-203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0-10-06T00:20:38.27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77 104 71,'0'0'38,"-15"-4"-1,4 8 2,10 21-25,-15-3-3,13 20-3,-7 8-3,3 17 0,-1 3-3,5 2 0,-1-4-1,5-6 0,2-11-1,1-14-1,3-12-2,-7-25-6,22-10-28,-13-14-3,2-4 2,-6-13-1</inkml:trace>
  <inkml:trace contextRef="#ctx0" brushRef="#br0" timeOffset="265">93 10 90,'12'-9'38,"8"5"1,2 2-1,10 10-26,1-9-6,12 6-3,-1-5 0,3 1-2,-1 1-3,-7-5-5,-1 4-30,-15-1-3,-9 4 1,-14-4-1</inkml:trace>
  <inkml:trace contextRef="#ctx0" brushRef="#br0" timeOffset="437">186 167 96,'-24'22'39,"9"-7"1,15 1-1,0-16-24,37 14-10,5-11-5,8-13-23,20 6-16,8-8 0,13-2-1,6-3-1</inkml:trace>
</inkml:ink>
</file>

<file path=ppt/ink/ink1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1-10-08T16:52:16.77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212 491 17,'0'0'22,"0"0"-3,-21 17-1,21-17-2,-28 11-3,28-11-2,-30 10-1,30-10-2,-35 5-1,35-5-2,-27-2-1,27 2-1,-23-19 0,23 19-1,-14-33 1,14 11 0,0-8 0,9 1 0,0-2 0,8 1-1,-2 4-1,5 2 0,0 2 0,4 6-1,-3 7 0,0 6 0,-1 1 0,-1 7 0,-1 2 0,-3 5 0,-15-12 0,18 30 0,-17-13 1,-2 0-1,-5 1 1,6-18-1,-19 19 0,19-19 1,-22-4-1,22 4 0,-16-26 0,15 7 0,2-3-1,4-1 1,9-4-1,5 4 1,6 0-1,4 3 2,2 1-2,1 5 1,1 2 0,3 5 0,-7 5 0,-4 2 0,-4 3 0,-4 6 1,-17-9-1,21 19 1,-21-19 0,7 19 0,-7-19 0,-6 16-1,6-16 1,0 0 0,0 0-1,0 0 1,-10-18-1,10 18 0,19-29 0,-3 8 0,6 6 0,6-1 0,1 0 0,4 4 0,1 4 1,-1 6-1,0 4 0,-5 5 0,-2 6 0,-5 3 0,-4 3 0,-5-2 1,-5 4-1,-5 0 0,-2-5 0,0-16 1,-5 20-1,5-20 0,0 0 0,0 0 0,-4-24 1,11 3-1,2-3 0,8-4-1,1 2 1,5 0 0,1 4 0,1 4 0,1 8 0,0 7 0,-1 6 0,-3 4 0,-3 7 0,0 1 0,-8 3 0,3 1 1,-9 0-1,-2-2 0,-3-3 1,0-14 0,-1 23-1,1-23 0,0 0 1,0 0-1,0 0 0,0 0 0,-2-21 0,2 21 0,17-30 0,1 20 0,-2 1 0,5 4 0,-2 5 0,0 5 0,2 6 0,-4 4 0,-3 6 0,-7 5 0,-7 2 1,-3 3-2,-11 4 2,0 5-1,-9-6 1,4-3-1,0-3 1,2-7-1,17-21 0,-18 17 0,18-17 0,2-20 0,5 2 0,7 1-1,-2 0 1,-12 17-1,24-20 1,-24 20 0,20 14 0,-19 5 0,-6 9 0,2 0 0,-10 1 0,0 6 1,-5-2-1,-6-2 0,0-1 0,-3-1 0,-3-1-1,-3-7 1,2-2 0,0-7 0,1-7-1,2-7 1,7-6 0,2-6 0,8-4 0,4-1-1,7 19 1,3-24 0,-3 24-1,18-9 1,-18 9 0,20 16 0,-15 0 0,-4 3 0,-2 1 0,-4 1 0,-6 0 1,1-2-1,-5 0 0,-1-3 0,-1-2 0,-4-2 0,-1-5 0,-3-4 0,-2-6 0,-5-4 0,-4-7 0,1-2 0,1 1 0,5-4 0,5 0 0,3 5 0,21 14 0,-18-18 0,18 18 0,0 0 0,28 11 0,-28-11 0,24 19 0,-24-19 0,16 29 0,-18-11 0,-6-1 0,-6 6 0,-7-4 0,-5-2 0,-4-1 0,-3-6 0,-5-7 0,0-8 0,-1-5 0,1-11 0,9-3 0,0-7 0,8-1 0,2 1 0,12 0 0,5 5 0,4 9 0,5 1 0,-7 16 0,17-12 0,-17 12-1,18 14 2,-18-14-1,3 27 0,-5-11 0,-5 0 0,-1 4 0,-8-2 0,-6 1 0,-4-5 0,-6-2 0,-2-3 0,-4-8 0,5-8 0,4-7 0,1-10 0,9-14 0,9-4 0,6-4-1,9-6 1,8 8 0,4 3-3,16 10-34,-7 13 1,-9 1-1,7 10 1</inkml:trace>
  <inkml:trace contextRef="#ctx0" brushRef="#br0" timeOffset="7846">437 1390 10,'-26'5'30,"26"-5"3,-39-3-2,17-14-12,7 6-4,-7-20-4,16 10-1,-6-20-3,19 4 0,-2-11-1,20 3-2,-9-9 0,19 14 0,-5-2-1,5 15-2,0 11 1,-1 14-1,-3 11-1,-3 14 1,-7 4 0,-4 8 0,-10 1-1,-3 1 1,-8-8-1,-3-5 1,-1-4 0,8-20-1,-21 15 1,21-15-1,-14-17 1,12-4-1,6-3 0,3-7 0,8-2 1,6-4-2,10 1 1,7 1 0,9 2 1,1 7-2,2 9 1,1 5 0,-3 9 0,-7 9 1,-10 12-1,-8 8 0,-15 8 0,-5 3 1,-8 1-1,-3-4 0,-4-4 0,0-8 1,12-22-1,-14 13 0,14-13 0,7-30 0,7 4 1,5-5-1,6 0 0,4 1-1,3 8 1,2 6 0,3 9 0,-4 12 0,1 7 0,-3 11 0,-3 5 0,-6 8 0,-6 2 0,-9 2 1,-4 2-1,-6-1 0,-8 1 0,-3-4-1,-6-7 1,-5-5 0,8-7 0,-4-6 0,21-13 0,-22-2 0,22 2 0,0-21 1,0 21-1,26-29 0,-7 15 1,7 7-2,-4 7 1,1 7-1,-6 8 1,-7 6-1,-10 10 0,-1 6 0,-11 4 0,-6 1 0,-8 3 1,-8 2 0,-5 0 0,-1-1-1,-2-8 1,-1-3 0,-3-9 0,1-10 1,5-8-1,1-9-1,9-8 1,8-8 0,6-4 0,6 2 0,8 1 0,2 18-1,10-24 1,-10 24 0,0 0 0,18 9 0,-18-9-1,-13 28 1,1-13 0,-7 4 0,-3-3 0,-4-4 0,-4 2-1,-3-9 1,-3-7 0,-2-8 0,0-6 0,0-6 0,0-6 0,2-3 0,1 3 0,5 0-1,4 2 1,6 6 0,20 20-1,-24-26 1,24 26 0,0 0 0,0 0 0,-16-18-1,16 18 1,0 0 0,0 0 0,-19-8 0,5 2 0,-7 1 0,-3-3 0,-1-8 0,3-3 0,-1-5 1,8-1-1,4-9-4,30 1-31,4 3-2,5-3 0,12 2-1</inkml:trace>
</inkml:ink>
</file>

<file path=ppt/ink/ink1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1-10-08T16:52:19.74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159 505 43,'-26'-2'33,"26"2"2,-19-17-11,2-16-6,18 9-5,-8-20-1,21 13-4,-10-16-3,17 13-1,-7-8-1,14 13-1,-2 6-1,5 11-1,-7 7 0,3 10 0,-5 4 1,-3 3-2,-5 5 2,-1 6-1,-8-6 0,-5 5 0,-4-3 1,4-19-1,-10 23 1,10-23-1,0 0-1,0 0 2,-7-35-1,16 6 0,3-9 0,5 5 0,6-5-1,5 3 1,7 4 0,1 5 0,3 8 0,2 10 0,-2 8 0,-1 7 0,-8 7 0,-8 5 0,-8 5 0,-5 2 1,-9 0-1,0-4 0,-3-4 0,3-18 1,-13 19-1,13-19 0,0 0 0,2-26 0,10 3 0,4-4 0,5 1 0,2 0 0,10 1 0,-2 5-1,4 7 1,0 6 0,0 7 0,-7 7 0,0 6 1,-8 4-1,-4 2 0,-9 5 0,-3 0 0,-4 1 0,-4 1 0,-3-5 1,-5-4-1,12-17 0,-14 15 0,14-15 0,0 0 0,12-22 0,4 6 0,3-1 0,4 1 0,5 6 0,-1 7 0,1 3 0,-5 10 0,-2 4 0,-5 5 0,-8 3 0,-4 3 0,-4 6 0,-12-2 1,-4 3-1,0-1 0,-5-2 1,-3-1-1,8-4 0,1-5 0,15-19 1,-16 14-2,16-14 1,0 0 0,16-28 0,4 16 0,3 4-1,3-1 1,-3 7 0,0 4 0,-4 8 0,-19-10 0,17 35 0,-24-14 0,-3 5 0,-9 0 0,-4 2 0,-5-1 0,-2-2 1,-1-5-1,1-1 0,1-3 0,-1-6 0,-3-6 0,2-6 0,-2-3 0,3-4 0,2 2-1,5-5 1,8 5-1,15 7 1,-16 0 0,16 0 0,2 19-1,-2-19 1,7 30 0,-6-13 0,-1 0 0,-7 4 0,-1-5 0,-11 5 0,-6-4 0,-3 0 0,-5-3 0,-7-2-1,-4-5 1,-1-10 0,-2-13 0,0-6 0,2-3 0,5-4 0,5 1 0,7 0-1,7 4 1,21 24 0,-10-19 0,10 19-1,17 9 1,-17-9 0,26 22 0,-26-22 0,18 30 0,-15-13 0,-6-1 0,-6 1 0,9-17 0,-30 23 1,8-16-1,-5-7 0,-2-9 0,-8-8 0,-5-11 1,2-9-1,2 1 0,3-2 0,4-2 0,8 7 0,11 9 0,10 3-7,23 11-31,7 6 0,5-11-1,12-3 1</inkml:trace>
  <inkml:trace contextRef="#ctx0" brushRef="#br0" timeOffset="6614">189 1278 25,'-30'3'33,"30"-3"1,-34 13 1,9-22-17,25 9-3,-7-21-3,23 6-4,-9-25-1,21 0-2,-6-14-1,15 2 0,3-5-2,7 10 0,-5 7-1,2 18 0,-4 18 0,-9 16 0,-10 16-1,-7 15 1,-11 9-1,-8 0 0,-7-1 1,-2-8-1,-2-8 0,2-15 0,14-20 0,0 0 1,-3-20-1,17-12 0,8-7 0,6-5 0,11 1 0,4 5 0,10 5 0,1 10 0,0 9 0,-4 13 0,-5 13 0,-4 9 0,-12 3 0,-8 7 0,-9 0 0,-5 2 0,-3-3 0,-4-4 1,-4-5-1,4-21 0,-5 17 0,5-17 0,7-23 0,4-3 0,6-5 0,6-4 0,6 4 0,1 4 0,6 13 0,-1 10 0,-2 13 0,-3 15 1,-4 7-1,-14 9 0,-6 7 0,-8 2-1,-10-4 1,-4 3 0,-10-5 0,-2-4-1,2-12 1,0-8-1,7-12 1,19-7 1,-16-19 0,21-3 0,6-8-1,8 4 1,0 4-1,4 8 1,-3 9-1,-2 15-1,-1 7 1,-8 13-1,-4 6 1,-3 4-2,-7 3 2,-4 3-1,-3-5 1,-6-3 0,-8-1-1,-3-4 1,-8-7 0,-7-2 0,-6-7 0,-8-8 0,-3-7 0,-3-6 0,1-6 0,6-9-1,11 1 1,6-1 0,14 2 0,10 1-1,16 16 1,0 0-1,0 0 1,13 23-1,-5-8 1,-4 3-1,-1 1 0,-3-19 1,-12 26-1,12-26 1,-33 12-1,7-14 1,-6-3 0,-2-7 0,-8-9 0,-4-7 0,-6-11 0,2-8 0,-1-2 0,7-3 2,8 2-2,10 1 2,15 11-2,18 4 2,14 11-1,14 9 0,9 4 0,6 3-1,-1 3 0,3 1 0,-15 5 1,-9 5-1,-13 1 0,-11 8-1,-15-1 2,-4 5-2,-8-5 1,-3-3 1,0-10-1,3-11-1,13-6-4,-1-23-26,22-7-8,15-2 1,10-12-2</inkml:trace>
</inkml:ink>
</file>

<file path=ppt/ink/ink1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1-10-08T16:52:21.81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137 441 32,'-28'-27'35,"21"-1"2,0-9 0,1-18-17,26 15-5,-3-21-6,25 19-2,-4-1-2,16 15-2,-6 11-1,7 13-2,-9 13 1,-1 12-1,-12 7 1,-7 5-1,-10 1 1,-4 6-1,-10-5 1,-4 0 0,-5-9 0,-1-4-1,-5-4 0,13-18 1,-19-9-1,17-14 0,8-6 0,4-11 0,11-2 0,10-3 0,6 2-1,5 6 1,5 9 0,7 8 0,-7 9 0,0 8 0,-5 8 0,-5 5 0,-7 6 0,-4 3 0,-5 2 0,-11 2 0,-5-3 0,-3 1 1,-4-5-1,2-16 1,-7 19-1,7-19 0,0 0 1,-7-26-2,20 2 1,2-8 0,10-2 0,6 2 0,6 6 0,-1 5-1,-1 15 1,-5 7 0,-6 17 0,-4 9 1,-12 13-1,-4 11 0,-9 3 0,-4 3 0,-3-5 0,-1-3 0,1-8 1,2-10-2,6-10 1,4-21 1,0 0-1,0 0 0,14-29 0,-3 4-1,3-1 1,-2 4-1,-12 22 1,21-23 0,-21 23 0,17 16 0,-13 6 0,-1 6 0,-3 5 0,-3 4 1,-4-3-2,-5 1 2,-8-2-1,-2-2 0,-10 1 0,-6-1 0,-6-3 0,-8-2 0,0-5 0,-11-7-1,0-9 1,-2-9 0,8-1 0,5-5-1,10-6 1,8 2-1,14 2 1,20 12 0,0 0-1,0 0 1,0 0 0,14-2 0,-14 2 0,12 19 0,-12-19 0,-12 32 0,-6-15 0,-6 4 0,-6 1 0,-5-1 0,-2-2-1,1-7 1,-6-9 0,5-9 0,1-10 0,3-8 0,3-7 0,5-7 0,6-2 0,4 0 0,4 2 0,11 8 0,0 7 1,0 23-1,14-20 0,-14 20 0,0 0 0,14 22 1,-14-4-1,-4 2 0,-6-1 0,-4 2 0,14-21 0,-30 21 1,11-23-1,2-6 0,-4-11 1,-2-9-1,0-9 1,3-3-1,0 0 0,1-5 0,12 16-5,-7-1-32,18 1-2,10 8 0,0-2-2</inkml:trace>
  <inkml:trace contextRef="#ctx0" brushRef="#br0" timeOffset="6209">255 1213 44,'-33'-26'36,"23"10"1,10 16-9,-28-46-10,35 23-3,-9-22-5,19 8-2,-1-10-3,10 13-3,0-3 0,1 11-1,0 12 0,-2 13-1,-6 8 0,-1 10 1,-10 7-1,-3 1 0,-3 1 0,0-2 0,-2-7 0,0-17 0,-4 16 0,4-16 0,2-21 0,5-3 0,5-13 0,9-3 0,7-1 0,12-2 0,4 7 0,7 3 0,4 17 0,-4 9 0,1 16 0,-10 8 0,-7 16 1,-12 11-1,-11 2 0,-12 6 1,-5-2-1,-2-1 1,-4-8-1,3-4 0,-5-18 0,13-19 0,0 0 0,30-24 0,-2-8 0,9-4 0,6 3 0,4 5 0,6 5 0,-4 11 0,-8 9 0,-2 17 1,-11 7-1,-9 8 1,-9 9-1,-8 4 1,-7 3-1,-6 4 0,-4-2 0,-3-2-1,-4-5 1,1-4 0,0-12 0,7-6-1,-2-11 1,16-7 1,-19-11-1,14-4 0,5-1 0,5-5 1,2 6-2,-7 15 2,23-14-1,-23 14-2,19 28 2,-18 3-1,-2 5 1,-10 6-1,1 3 1,-9 0-1,-2-5 1,-4-5-1,-3-7 2,0-7-1,-8-6 0,-1-1 0,-8-10 0,-2-1 0,-11-3 0,-3-5 0,9-2-1,1-4 1,9 6 0,7 2-1,9 3 1,26 0-1,0 0 1,-3 19 0,3-19-1,31 17 1,-17-12 0,-14-5 0,23 4 1,-23-4-1,0 0 0,-18-2 0,-4-3 0,-6-5 0,-6-10 0,-11-7 0,-4-12 0,2-9 2,2-3-2,3-2 1,5 1-1,8 3 2,8 11-3,14 8 3,14 13-3,-7 17 0,38-18-2,-17 8-3,19 12-24,-8-7-10,-6-8 1,3 0-1</inkml:trace>
</inkml:ink>
</file>

<file path=ppt/ink/ink1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1-10-08T16:52:29.57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100 626 32,'0'0'35,"-16"-36"2,11 8 0,12 2-20,-18-29-4,20 13-2,-11-16-4,13 17 0,-4-5-3,12 13-1,-4 9-1,8 14 0,-2 11-2,2 13 1,-4 9-1,-4 6 0,-2 4 0,-5-1 0,-6-6 0,1-5 0,-3-21 1,-3 15-1,3-15 0,3-26 0,1-5 0,8-11 0,4-12 1,5 0-2,6 1 1,1 4 0,9 14 0,-1 11 0,6 17-1,0 14 1,-7 15 0,0 6 1,-5 5-1,-4 4 0,-5-6 1,-5-1-1,-4-6 1,-5-7-1,-7-17 1,15 0-1,-4-19 1,8-10-1,2-11 0,12-4 0,0-1 1,9 3-1,0 7 0,-1 16 1,-1 18-1,-1 14 1,-5 15-1,-11 11 1,-4 9-1,-3 4 1,-9 1-1,-7-3 1,-7-5-1,0-3 0,-7-7 0,0-14 1,14-21-1,-23 17 0,23-17 0,0 0 0,-14-30 0,21 10 0,0 2 0,-7 18-1,27-22 1,-12 23 0,3 11 0,-4 9 0,-6 11 0,-3 8-1,-6 7 1,-13 4 0,-14 9 0,-7-3-1,-8 2 1,-13-5-1,-2-5 0,1-9 1,-7-9 0,8-14-1,7-15 0,6-9 1,10-12-1,8-7 0,10 0 1,3 2-1,7 4 0,5 20 1,0 0-1,12 21 1,-12 9 0,0 5 0,-1 5 0,-5-2 0,-1-5 0,-5-7 0,-2-7 0,-1-14 1,-1-6-1,-3-12 0,-5-4 0,-4-6 0,-9-8 0,-12-4 1,-3-1-1,-9 5 0,2 3 0,3 7 0,1 7 0,15 5 0,8 2 0,32 7-1,0 0 1,0 0 1,35-8-1,-5-10-1,5 1-3,-8-20-4,8 3-32,-12-1 1,-11-5-1,-8 3 0</inkml:trace>
</inkml:ink>
</file>

<file path=ppt/ink/ink1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1-10-08T16:56:45.76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6852 55 22,'7'-16'26,"-7"16"1,0 0-3,0 0-3,0 0-4,6-24-3,-6 24-3,0 0-1,0 0-3,7-16-1,-7 16-1,0 0-1,0 0-1,0 0-1,0 0 1,0 0-1,0 0 0,0 0 0,7 16 0,-7-16 0,-7 25 0,0-9-1,0 11 1,-6 2-1,-3 6 1,-6 5-1,-1 6 0,-8 4 0,-1 5 1,-6 6-1,-2-2-2,-12 10 2,-4 10-1,-10 3 1,-5 9-1,-14 5 0,-9 14 0,-5 4 0,-7 4 1,-6 0-1,2 0 0,-1-2 1,-2-9-1,2-3 0,-1-10 0,-2-5 0,-3-3 0,4-6 1,-2-3-2,1 1 1,-2-3 0,6 4 0,-7-6 0,-2 7-1,-1-5 2,-8 16 0,-9-2-2,-6 5 2,-7 10-1,-5 3 0,-8 7 0,-3 4 1,-1-1-2,3-8 0,2-6 2,13-8-1,7-17 1,6-10 0,11-16-1,6-10 1,4 2-1,-2-3 1,0 11-1,0 12 0,-11 15 0,-6 20 0,-5 16 0,-3 6 0,-4 2 0,2-2 0,5-5 0,5-16 0,17-18 0,15-21 0,19-17 0,18-17 0,20-11 1,18-13-1,27-3 0,0 0 0,0 0-1,0 0 1,18-7-1,-18 7-1,23 0-14,-5 7-22,-18-7 0,27-19-1,-10-22-1</inkml:trace>
</inkml:ink>
</file>

<file path=ppt/ink/ink1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1-10-08T16:56:47.29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0 344 36,'0'0'30,"0"0"3,0 0-1,0 0-14,0 0-3,0 0 0,0 0-4,0 0-3,7-23-1,-7 23-2,17-21-1,-17 21-1,29-32-1,-5 12 0,1-5 0,6 0-1,1-3 1,4-1-1,-4-1 0,2-2-1,-1 7 1,-8 5-1,-4 4 1,-2 6-1,-19 10 1,24-8-1,-24 8 1,11 27 0,-13-2-1,0 9 1,-3 8-1,1 9 1,0 6-1,-1 2 0,3 4 0,0-4 0,4-5 0,0-6 1,1-5-1,-1-13 0,6-10-2,-8-20-3,23 5-32,-18-25-2,8-3 1,-9-16-2</inkml:trace>
</inkml:ink>
</file>

<file path=ppt/ink/ink1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1-10-08T17:02:45.88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342 0 36,'0'0'36,"0"0"2,0 0 0,0 0-15,0 0-7,0 0-3,0 0-4,0 0-2,0 0-2,-12 21 0,12-21-2,-7 16 0,7-16 1,-11 32-2,4-8 1,5 13-1,-8 6 0,8 17-1,-2 10 2,4 6-3,2 10 1,2 10-1,0-5 0,4-2 1,-3-5-1,0-8 1,-1-8 0,0-6-1,-3-5 2,-1-8-2,-1-1 0,-3-4 0,2-3 0,-1 0 0,1-3 0,-2-6 0,4-4 0,-2-5 0,2-7 0,0-16 0,-3 15 0,3-15 0,0 0 0,-10-31 0,10 5 0,-4-12-4,12 10-14,-18-20-26,16-4-1,-8-7 0,7-1 1</inkml:trace>
  <inkml:trace contextRef="#ctx0" brushRef="#br0" timeOffset="780">15 419 33,'0'0'36,"0"0"2,0 0 0,0 0-12,-16-24-10,16 24-4,0 0-4,25-3-2,-25 3-1,20-18-1,-20 18 0,37-28-1,-15 6-1,1-3 1,2 0-1,5 0 0,-6 0-1,-3 0 1,-5 4 0,-1 5-1,-15 16 0,18-20 1,-18 20-2,0 0 1,0 0 0,0 0-1,0 0 0,0 0 0,0 0 0,0 0 0,12-14 0,-12 14 0,0 0-1,0 0 1,0 0 0,0 0 0,0 0 0,2-18 0,-2 18-1,0 0 1,-2-17-1,2 17 1,4-22-1,-4 22 1,6-23-1,-6 23 1,8-21 0,-8 21 0,0 0 0,7-16 0,-7 16 1,0 0-1,0 0 0,0 0 1,0 0-1,18 16 0,-18-16 1,0 0-1,16 16 0,-16-16 0,0 0 0,16 19 0,-16-19 1,15 23-1,-3-5 2,-1 4-3,4 3 2,0 5 0,-1 4 0,2 3-1,-1-1 0,-1 5 0,1-2 0,-1-3 0,1-6 1,0-5-1,-1-4 0,-14-21-2,27 18-3,-32-34-17,5 16-22,12-20-1,-12 20 0,-10-33 0</inkml:trace>
</inkml:ink>
</file>

<file path=ppt/ink/ink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0-10-06T00:20:39.24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63 48 101,'0'0'39,"-22"2"2,14 22-2,-8 4-33,10 19-2,-1 4-2,4 5 0,2 1-2,4-2 1,2-7-2,0-14 0,7-12-4,-12-22-13,21-21-21,-6-6-2,2-13 1,-4-10-1</inkml:trace>
  <inkml:trace contextRef="#ctx0" brushRef="#br0" timeOffset="172">160 35 58,'18'-18'37,"4"7"2,12 7-1,2 1-10,14 18-18,-9-4-5,5 11 0,-9 5-2,-4 11 0,-17 3-2,-11 5 1,-17-2 0,-12 2 0,-16-6-1,-5-6 1,-6-10-2,1-16-2,15-7-34,0-16-5,18-5 2,6-8-3</inkml:trace>
</inkml:ink>
</file>

<file path=ppt/ink/ink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0-10-06T00:20:40.11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12 0 101,'-14'23'39,"11"10"2,2 4-3,18 11-30,-6 1-5,11 3-1,7-2 0,9-8-3,7-2-2,-4-21-30,4-3-7,-9-6 1,-5-2-1</inkml:trace>
</inkml:ink>
</file>

<file path=ppt/ink/ink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0-10-06T00:20:40.28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13 638 97,'-16'-20'40,"23"-6"2,13-20-2,24-1-20,20-21-18,19-5-1,14-4-1,4-9-32,15 14-7,-1 4-3,-2 13 1</inkml:trace>
</inkml:ink>
</file>

<file path=ppt/ink/ink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0-10-06T00:20:40.91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146 52 94,'-5'18'39,"1"9"2,-9 5-1,-2 19-26,-8-10-9,7 11-1,-4-2-1,4-3-1,1-10 0,3-11-1,5-11 0,7-15 0,11-11 0,5-18 0,5-16 1,6-11-2,6-10 1,0 0-1,1 2 0,-4 10 0,-5 13 0,-6 24 0,-9 22 0,-6 18 0,-5 15 1,-2 5-1,7 1 2,4-5-2,8-10 0,11-18 0,11-20 0,8-10 0,3-13 0,2 1 0,-6 1 0,-4 6 0,-7 14 0,-11 19 0,-12 17 0,-6 11 0,-4 11 0,-3-1 0,6 3 0,-3-8 0,13-5-11,-6-23-29,18-13-3,2-14 0,10-7-1</inkml:trace>
</inkml:ink>
</file>

<file path=ppt/ink/ink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0-10-06T00:20:41.83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55 22 69,'-8'-13'36,"8"13"1,0 0 1,-17-10-25,17 10-6,-4 12-1,4 5 0,-5 1-3,4 9 1,-3 7-2,1 12 1,-3 4-1,1 3-1,2-1 0,2-2 1,2-10-2,8-12 1,4-21 0,6-14 0,8-17 0,7-16 0,6-9 0,1-5-1,1 0 1,-4 5 0,-5 13 0,-5 14-1,-6 18 1,-4 22 0,-9 11-1,0 13 1,4-3-1,1 5 1,7-12 0,6-14 0,5-18 0,6-17 0,1-13 1,-2-7-1,0 0 0,-5-6 0,-7 9 0,-4 5-1,-7 9-2,-7 5-5,16 15-32,-23 0-4,21 5 0,-8 0-1</inkml:trace>
</inkml:ink>
</file>

<file path=ppt/ink/ink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0-10-06T00:23:35.41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519 20 11,'-35'-1'31,"-5"2"1,-9 0 1,-9-6-11,6 12-3,-13-14-4,17 11-3,-8-11-3,15 9-3,1-8-1,19 5-1,7-2-1,14 3-1,24-4 1,15 4-1,14-1-1,18 1 1,13 1 0,15 1-1,9-3 1,8 5-1,-3-3 1,-3 0-2,-10 2 1,-11 0 0,-17-2-1,-15 3 0,-23-2 0,-22 1 0,-24-1 0,-23-1 0,-23 2 0,-22-3 0,-19 1 0,-8 0 0,-4 0 0,7 0 0,10-1 0,20 2 0,24-1 0,29 1 0,34-1 0,26-1 1,29-1-1,21-1 0,16 1 0,15-8-6,11 7-31,-11-2-4,-13 2 2,-15-3-2</inkml:trace>
</inkml:ink>
</file>

<file path=ppt/ink/ink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0-10-06T00:28:00.05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1358 1107 75,'0'0'40,"4"-19"-1,7 12 1,-11-5-25,23 15-6,-4 1-3,5 8-3,3 7-1,1 10 1,-6 5-1,-1 12 0,-9 1 0,-3 0-2,-11 3 2,-3-1-2,-6-4 1,-4-5-3,4-6-2,-8-21-15,10 3-21,-2-13-2,11-3 1,0 0-2</inkml:trace>
  <inkml:trace contextRef="#ctx0" brushRef="#br0" timeOffset="1794">111 81 53,'0'0'32,"-10"-13"-2,10 13-5,-14-11-5,14 11-7,-11-5-4,11 5-3,-14-2-1,14 2 0,-13 0-1,13 0 1,-14-2-2,14 2 1,0 0 0,-11-6 0,11 6-1,0 0 0,-11-14-1,11 14 1,0 0-1,0 0-1,0 0 1,-11-10-1,11 10 0,0 0 0,0 0 0,0 0 0,0 0 0,0 0 0,0 0 1,0 0-1,0 0 0,0 0 0,0 0-1,0 0 1,0 0 0,-2-10-1,2 10 1,0 0-1,14-9 2,-14 9-2,15-4 0,-15 4 0,20 1 0,-8 1 0,-1 0 0,4-1 0,3 0 0,0 3 0,2-4 0,2 1 0,-1-2 0,6 1 0,-4-2 0,3 2 0,2 0 0,-4 0 0,1 0 0,2 2 0,-2-2 0,1 2 0,0-2 0,-3 1 0,0 1 0,-1 2 0,-1-1 0,-3 5 0,-3-2 0,0 4 0,-1 1 0,-4 3 0,2 0 0,-2 2 0,-2 1 0,1 3 0,-2 1 0,-2 2 0,-5 1 0,0 3 0,0 0 0,-4-2 0,-1 2 0,0-2 0,3 1 0,-3-4 0,2-1 0,3-4 0,0 0 0,0-4 0,3-1 0,-3-12 0,6 17 0,-6-17 0,13 13 0,-13-13 0,16 9 0,-4-5 0,0-1 0,3-2 0,3 3 0,3-3 0,4 3 0,-1-1 0,9-1 0,-3 3 0,2 0 0,5 0 0,1-1 0,0-1 0,0-2 0,-1-2 0,2-1 0,-1-2 0,-3-3 0,-3-1 0,-4 0 0,-2-1 0,-5 0 0,-6 2 0,-2 1 0,-13 6 0,15-7 0,-15 7 0,0 0 0,0 0 0,0 0 0,9 0 0,-9 0 0,0 0 0,0 0 0,0 0 0,0 0 0,10 5 0,-10-5 0,13 5 0,-13-5 0,14 5 0,-14-5 0,20 7 0,-20-7 0,17 2 0,-17-2 0,13 0 0,-13 0 0,0 0 0,13 3 0,-13-3 0,0 0 0,11 13-4,-11-13-1,17 14-1,-6-3-1,-11-11-2,21 9-5,-20-19-13,12 7-10,-9-7-3,2-2 0,-4-4 2</inkml:trace>
  <inkml:trace contextRef="#ctx0" brushRef="#br0" timeOffset="3135">1431 307 91,'-12'-19'41,"2"8"2,-4-6-1,14 17-28,-10-18-5,10 18-2,-12-13-3,12 13 0,0 0-4,7-12 0,5 11 0,3 4 0,6 4 0,3 5 0,4 8 0,0 2 0,0 7 0,-7 3 0,-4 7 0,-5 1 0,-11 2 0,-9 3 0,-6-3 0,-7 1 0,-5-4 0,0-3 0,-1-5 0,3-4 0,4-9 0,5-10 0,8 4-11,-7-20-18,14 8-13,0 0-3,13-5-1,-13 5 1</inkml:trace>
</inkml:ink>
</file>

<file path=ppt/ink/ink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0-10-06T00:27:55.90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15628-5 38,'0'0'31,"0"0"3,-11 3-8,11-3-6,0 0-5,-6 11-1,-5-17-3,11 6-2,0 0-3,0 0-1,0 0-1,0 0-2,0 0 0,0 0-1,11-3 0,-1 6 0,0-3-1,6 1 1,5 1 0,2-2 0,-1 0-1,0 3 1,0-1 0,-1 1-1,-3 7 1,0 0 0,-7 5-1,-1 3 0,-2 2 1,-1 3-1,0-1 0,-3 2 1,2-2-1,-1 0 0,2-2 0,-4 0 0,4-3 0,0-1 0,-4-1 0,3-1 0,-1 0 0,-1-1 0,0-4 1,-4 3-1,3-2 1,-1 1-1,-1 1 1,-1 2 0,1-4-1,-1 4 1,1-2 0,0-1-2,-1-11 1,0 20 0,0-20 0,0 14 0,0-14 0,-1 13-1,1-13 2,0 14-1,0-14-1,-3 22 1,3-7 0,0 2 0,0 3 0,0 4 0,-2 1 0,4 3 0,-1-2 0,0 1 0,0 1 0,-2 1 0,3 2 0,0 2 0,-2 3 0,-1 0 0,2 2 0,2 2 0,-4 3 1,1-4-1,1 1 1,0-2-1,-2-2 0,1 3 1,0-2-1,2 1 0,-4-2 0,-2 2 1,0-2-1,-1 5 0,0-1 0,2 0 0,-2 0 0,0-1 0,3 1 0,2 1 0,-1 4 0,1-4 0,3-2 0,-2 0 1,-1-1-1,0-1 0,-3-1 1,2-1-1,-1-4 1,-2 4-1,1-4 0,-2 3 0,0 0 0,0-2 1,0 1-2,-2-2 2,4-1-2,1-2 2,-2 1-2,3-3 2,1 0-2,0 1 2,2-3-2,1 3 2,-1-1-1,-1 4-1,0 2 1,-1 0-1,1 3 1,-1-3 0,-2 5 0,-1 2-1,1 0 1,-1-2 1,1 3-1,0 4 0,0-2 0,1 2 0,1-2 0,1 1 0,0-4 0,-1-4 0,1-2 0,-1-9 0,-1-4 0,0-4 0,1-2 0,0-2 1,-3-2-1,3-10 0,-6 18 0,6-18 0,-12 19 0,5-8 0,7-11 0,-13 18 0,13-18 0,-19 19 0,19-19 0,-18 22 0,18-22 0,-17 20 0,5-10 0,5 5-1,-5 1 1,3-1 0,2-1 0,-6-5-1,9 4 1,-8-4 0,4 4 0,-4-4 1,12-9-1,-20 17 0,9-10 0,0 3 0,0-3 0,1-2 0,10-5 0,-16 6 0,16-6 0,-12 4 0,12-4 0,0 0 0,-16 4 0,16-4 0,0 0 0,-12 10 0,12-10 0,0 0 0,-12 7 0,12-7 0,0 0 0,-17 2 0,17-2 0,-15 0 0,15 0 0,-18 0 0,6-1 0,-2 1 0,0 1 1,-1 0-1,-5 3 0,-1 0 0,-3 2 0,-1-1 0,-4 1 0,0-1 0,2 0 0,-1 1 1,-1-3-1,-2 1 0,1-1 0,-3 1 0,-3 0 0,1 3 1,-7 0-1,-4-1 0,2 2 0,-4 0 0,2 1 0,-1-4 0,-1 2 1,1-1-1,1-1 0,-2 1 1,3-2-1,-2 2 1,-8-1-1,2-2 0,-5 3 0,1 1 0,-6-5 0,1 3 1,-1-3-2,-2 1 1,3-3 1,1 0-1,-2-3 0,2 4 0,-2-1 1,0-2-1,-3 1 0,2-3 0,0 3 0,1-2 0,-2-3 0,3-1 1,1 0-1,-4 0 0,1 0 0,-5-1 1,-2 0-1,-4 3 0,-1-1 0,0 1 0,-5 1 1,-3-1-1,2 3 0,0-3 0,-3 0 0,-2 0 1,-6 0-1,1 0 0,-3-1 0,-5-1 0,1 0 0,-4 0 0,-1 0 0,-4-2 0,4 0 1,-1 1-1,-2 0 0,1-2 0,-2 2 0,0-1 0,1 0 0,-1 1 0,-1 0-1,4 1 1,-1-2 0,-2 1 0,2-2 0,0 2 1,2 0-2,-1 3 1,1-2 0,0 2 0,-4 1 0,0 2 0,-1-2-1,0 1 1,2-1 0,-2 1-1,-2-1 0,-1 0 1,1-1-1,1-1 1,0 4-1,3 0 0,-1 0 1,0 4-1,0-2 1,0 1 0,3 2-1,2-2 1,0-2 0,1-1 0,1 1 0,0-2-1,-2 0 1,4 3 0,-1-1 0,-2 2 0,-1 2 0,1 1 0,-3 1 0,3 0 0,0 2 0,-1-1 0,-1-2 0,0-2 0,1 1 1,-2-1-1,0-2 0,-1 1-1,7-2 2,-7-2-1,3 1 0,3-2-1,-4-1 1,-2 2 0,2 0 0,1 1 0,-2-1 0,5 3 0,-2 1 0,-5 1 0,7 1 1,-3 0-1,2 0 0,-2-1 0,3 3 0,-3-1 0,0 2 1,1 0-1,-2 3 0,3-1 0,2 1 1,-2-1-1,4 0 0,-2 0 0,5 0 0,-1 0 0,0-1 0,3 1 1,4-3-1,1 2 0,3 0 0,3-5 0,4 3 0,2-3 1,5 1-1,1-1 0,0-1 0,3 0 0,2-1 0,-1 3-1,0-3 1,3 1 0,2-4 0,2 2 0,2-2 0,2 0 0,0 1 0,4-4 1,-2 3-2,1-4 1,3 1 1,1-1-1,1-1 0,-2-3 0,6 2 0,-2-1 0,3-2 0,2 2 0,-3-1 0,3 2-1,-2 0 2,3 2-1,1 1 0,0-2-1,3 2 1,0 0 0,3 3 0,3-3 0,4 0-1,1-1 3,3 1-3,1-3 2,4 1-1,2-1 1,-1 0-1,3-1 1,2-4-1,-1 4 0,1-5 0,0 0 0,1-3 0,2-2 0,-1-1 0,0-2 0,2 0 0,-3-5 0,2 1 0,1-2-1,-2-2 1,0-1-1,3-3 1,-4 1 0,3-4 0,0 4 0,4-2 0,0 0-1,1-3 1,1 3 0,1-1 0,3 1 1,-1-4-1,1 2 0,0-1 0,1 1 1,-3-1-1,3 1 0,-2-1 0,-2 1 0,2 0 0,-1 2 0,0-3-1,1 0 1,1 0 0,-2-1 0,4-1 0,0 2 0,-5 1 0,7 0 0,-6-3 0,1 3-1,-2 0 1,3 2 0,-3-3-1,3 2 1,0-1 0,-1-3 0,2 4-1,1-5 2,-1 3-1,0-3-1,1 1 2,-1-3-2,0 2 1,-1 2 0,1 1 0,-3 2 0,1 2 0,-3 0 0,-2 2 0,2 2 0,-2-2 0,1 1-1,2-4 1,-1 1-1,1-3 1,1 1 0,0 1-1,-2 2 0,-1 2 1,-3 3 0,-2 1 0,1 2 0,-2 2 0,1-2 0,-4 2 0,3-1 0,2-1 0,-3-1 0,2 0 0,0 3 0,1 3 0,-2 0 0,5 3 0,-3 0 0,3 3 0,1-1 0,2-2 0,3 2 1,2-1-1,0 0 1,0 0-1,0-2 1,1 3-2,-1 1 2,-3-1-2,1 2 2,-5 14-2,6-19 0,-6 19 1,6-13-1,-6 13 1,3-11 0,-3 11 0,0 0 0,6-14 0,-6 14 0,0 0 0,2-11 0,-2 11 0,0 0 0,0 0 0,0 0 0,0 0 0,19 1 0,-7 2 0,5 0 0,6 2 0,2 0 1,6 0-1,3-1 0,-3 3 0,2-3 1,-3 2-1,-5-1 1,-2 0 0,-5-1 0,-5 0-1,-13-4 1,18 4-1,-18-4-2,0 0 0,0 0-3,0 0-7,-5-28-14,4 17-16,-7-9-1,3 4 1,-4-5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A63D24-8326-C040-B625-797DC9696D32}" type="datetimeFigureOut">
              <a:rPr lang="en-US" smtClean="0"/>
              <a:t>11/13/23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F88F39-EDB3-A846-9258-F4DE45E1AEDF}" type="slidenum">
              <a:rPr lang="en-US" smtClean="0"/>
              <a:t>‹#›</a:t>
            </a:fld>
            <a:endParaRPr lang="en-US"/>
          </a:p>
        </p:txBody>
      </p:sp>
    </p:spTree>
    <p:extLst>
      <p:ext uri="{BB962C8B-B14F-4D97-AF65-F5344CB8AC3E}">
        <p14:creationId xmlns:p14="http://schemas.microsoft.com/office/powerpoint/2010/main" val="10999980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a:t>
            </a:r>
          </a:p>
        </p:txBody>
      </p:sp>
      <p:sp>
        <p:nvSpPr>
          <p:cNvPr id="4" name="Slide Number Placeholder 3"/>
          <p:cNvSpPr>
            <a:spLocks noGrp="1"/>
          </p:cNvSpPr>
          <p:nvPr>
            <p:ph type="sldNum" sz="quarter" idx="10"/>
          </p:nvPr>
        </p:nvSpPr>
        <p:spPr/>
        <p:txBody>
          <a:bodyPr/>
          <a:lstStyle/>
          <a:p>
            <a:fld id="{15DCC211-E0E6-FC4D-90D1-B1982944D2ED}" type="slidenum">
              <a:rPr lang="en-US" smtClean="0"/>
              <a:t>1</a:t>
            </a:fld>
            <a:endParaRPr lang="en-US"/>
          </a:p>
        </p:txBody>
      </p:sp>
    </p:spTree>
    <p:extLst>
      <p:ext uri="{BB962C8B-B14F-4D97-AF65-F5344CB8AC3E}">
        <p14:creationId xmlns:p14="http://schemas.microsoft.com/office/powerpoint/2010/main" val="1567413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FA045AC-14E3-4C67-980E-73177EBDF20C}" type="slidenum">
              <a:rPr lang="en-US" altLang="en-US" sz="1200"/>
              <a:pPr/>
              <a:t>12</a:t>
            </a:fld>
            <a:endParaRPr lang="en-US" altLang="en-US" sz="1200"/>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36034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3FB299E-5FCB-4A5A-9756-6314460FEB6E}" type="slidenum">
              <a:rPr lang="en-US" altLang="en-US" sz="1200"/>
              <a:pPr/>
              <a:t>15</a:t>
            </a:fld>
            <a:endParaRPr lang="en-US" altLang="en-US" sz="1200"/>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64889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338DCC1-2E06-42AB-A779-BD3FEFEDFF38}" type="slidenum">
              <a:rPr lang="en-US" altLang="en-US" sz="1200"/>
              <a:pPr/>
              <a:t>16</a:t>
            </a:fld>
            <a:endParaRPr lang="en-US" altLang="en-US"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27017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244F9C49-A039-A0B0-C2A7-D0887BC126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2379F31-0B1A-9A4D-B019-E55FEBDBAAF7}" type="slidenum">
              <a:rPr lang="en-US" altLang="en-US" sz="1200"/>
              <a:pPr/>
              <a:t>17</a:t>
            </a:fld>
            <a:endParaRPr lang="en-US" altLang="en-US" sz="1200"/>
          </a:p>
        </p:txBody>
      </p:sp>
      <p:sp>
        <p:nvSpPr>
          <p:cNvPr id="100355" name="Rectangle 2">
            <a:extLst>
              <a:ext uri="{FF2B5EF4-FFF2-40B4-BE49-F238E27FC236}">
                <a16:creationId xmlns:a16="http://schemas.microsoft.com/office/drawing/2014/main" id="{EF173042-AA64-6C86-C477-5DEBF0FC396E}"/>
              </a:ext>
            </a:extLst>
          </p:cNvPr>
          <p:cNvSpPr>
            <a:spLocks noGrp="1" noRot="1" noChangeAspect="1" noChangeArrowheads="1" noTextEdit="1"/>
          </p:cNvSpPr>
          <p:nvPr>
            <p:ph type="sldImg"/>
          </p:nvPr>
        </p:nvSpPr>
        <p:spPr>
          <a:solidFill>
            <a:srgbClr val="FFFFFF"/>
          </a:solidFill>
          <a:ln/>
        </p:spPr>
      </p:sp>
      <p:sp>
        <p:nvSpPr>
          <p:cNvPr id="100356" name="Rectangle 3">
            <a:extLst>
              <a:ext uri="{FF2B5EF4-FFF2-40B4-BE49-F238E27FC236}">
                <a16:creationId xmlns:a16="http://schemas.microsoft.com/office/drawing/2014/main" id="{6D60876D-5F5A-FAFD-A202-FE2426F8C72C}"/>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66A53E21-C482-61B5-15CE-B4905FF601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3CDB2F4-607A-7941-8F40-3BC612E4D74E}" type="slidenum">
              <a:rPr lang="en-US" altLang="en-US" sz="1200"/>
              <a:pPr/>
              <a:t>18</a:t>
            </a:fld>
            <a:endParaRPr lang="en-US" altLang="en-US" sz="1200"/>
          </a:p>
        </p:txBody>
      </p:sp>
      <p:sp>
        <p:nvSpPr>
          <p:cNvPr id="101379" name="Rectangle 2">
            <a:extLst>
              <a:ext uri="{FF2B5EF4-FFF2-40B4-BE49-F238E27FC236}">
                <a16:creationId xmlns:a16="http://schemas.microsoft.com/office/drawing/2014/main" id="{FFF88E0C-8286-CDEF-FA4B-90780720E090}"/>
              </a:ext>
            </a:extLst>
          </p:cNvPr>
          <p:cNvSpPr>
            <a:spLocks noGrp="1" noRot="1" noChangeAspect="1" noChangeArrowheads="1" noTextEdit="1"/>
          </p:cNvSpPr>
          <p:nvPr>
            <p:ph type="sldImg"/>
          </p:nvPr>
        </p:nvSpPr>
        <p:spPr>
          <a:solidFill>
            <a:srgbClr val="FFFFFF"/>
          </a:solidFill>
          <a:ln/>
        </p:spPr>
      </p:sp>
      <p:sp>
        <p:nvSpPr>
          <p:cNvPr id="101380" name="Rectangle 3">
            <a:extLst>
              <a:ext uri="{FF2B5EF4-FFF2-40B4-BE49-F238E27FC236}">
                <a16:creationId xmlns:a16="http://schemas.microsoft.com/office/drawing/2014/main" id="{F43BFBBC-7182-9212-E065-E58D21BCD77C}"/>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A08B6D0A-EE86-FBA2-67E9-6E795A993D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515E2F5-8342-3047-B8EE-04439C858609}" type="slidenum">
              <a:rPr lang="en-US" altLang="en-US" sz="1200"/>
              <a:pPr/>
              <a:t>19</a:t>
            </a:fld>
            <a:endParaRPr lang="en-US" altLang="en-US" sz="1200"/>
          </a:p>
        </p:txBody>
      </p:sp>
      <p:sp>
        <p:nvSpPr>
          <p:cNvPr id="102403" name="Rectangle 2">
            <a:extLst>
              <a:ext uri="{FF2B5EF4-FFF2-40B4-BE49-F238E27FC236}">
                <a16:creationId xmlns:a16="http://schemas.microsoft.com/office/drawing/2014/main" id="{10D61448-C170-962C-D943-137F5215A268}"/>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C7150848-C4DA-2179-7091-EF5A43C9C9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B39160D-52CB-41C5-BEC3-12BDF0F658B8}" type="slidenum">
              <a:rPr lang="en-US" altLang="en-US" sz="1200"/>
              <a:pPr/>
              <a:t>20</a:t>
            </a:fld>
            <a:endParaRPr lang="en-US" altLang="en-US" sz="1200"/>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31979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F39894D-8C7E-4F83-B949-D730B5F63090}" type="slidenum">
              <a:rPr lang="en-US" altLang="en-US" sz="1200"/>
              <a:pPr/>
              <a:t>21</a:t>
            </a:fld>
            <a:endParaRPr lang="en-US" altLang="en-US" sz="1200"/>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41109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D901105-40B1-44FA-814F-EE0EF87181C8}" type="slidenum">
              <a:rPr lang="en-US" altLang="en-US" sz="1200"/>
              <a:pPr/>
              <a:t>23</a:t>
            </a:fld>
            <a:endParaRPr lang="en-US" altLang="en-US" sz="1200"/>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9253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3DF8290-E7A0-4995-ACA6-8706F42F68A4}" type="slidenum">
              <a:rPr lang="en-US" altLang="en-US" sz="1200"/>
              <a:pPr/>
              <a:t>24</a:t>
            </a:fld>
            <a:endParaRPr lang="en-US" altLang="en-US" sz="1200"/>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8510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p:nvPr>
        </p:nvSpPr>
        <p:spPr>
          <a:noFill/>
        </p:spPr>
        <p:txBody>
          <a:bodyPr/>
          <a:lstStyle/>
          <a:p>
            <a:fld id="{DA68BC85-5306-C747-8DCD-29F4189D252B}" type="slidenum">
              <a:rPr lang="en-GB"/>
              <a:pPr/>
              <a:t>4</a:t>
            </a:fld>
            <a:endParaRPr lang="en-GB"/>
          </a:p>
        </p:txBody>
      </p:sp>
      <p:sp>
        <p:nvSpPr>
          <p:cNvPr id="100355" name="Rectangle 2"/>
          <p:cNvSpPr>
            <a:spLocks noGrp="1" noRot="1" noChangeAspect="1" noChangeArrowheads="1"/>
          </p:cNvSpPr>
          <p:nvPr>
            <p:ph type="sldImg"/>
          </p:nvPr>
        </p:nvSpPr>
        <p:spPr>
          <a:xfrm>
            <a:off x="1104900" y="696913"/>
            <a:ext cx="4648200" cy="3486150"/>
          </a:xfrm>
          <a:ln/>
        </p:spPr>
      </p:sp>
      <p:sp>
        <p:nvSpPr>
          <p:cNvPr id="100356" name="Rectangle 3"/>
          <p:cNvSpPr>
            <a:spLocks noGrp="1" noChangeArrowheads="1"/>
          </p:cNvSpPr>
          <p:nvPr>
            <p:ph type="body" idx="1"/>
          </p:nvPr>
        </p:nvSpPr>
        <p:spPr>
          <a:xfrm>
            <a:off x="914400" y="4415790"/>
            <a:ext cx="5029200" cy="4183380"/>
          </a:xfrm>
          <a:solidFill>
            <a:srgbClr val="FFFFFF"/>
          </a:solidFill>
          <a:ln>
            <a:solidFill>
              <a:srgbClr val="000000"/>
            </a:solidFill>
            <a:miter lim="800000"/>
          </a:ln>
        </p:spPr>
        <p:txBody>
          <a:bodyPr/>
          <a:lstStyle/>
          <a:p>
            <a:endParaRPr lang="en-US"/>
          </a:p>
        </p:txBody>
      </p:sp>
    </p:spTree>
    <p:extLst>
      <p:ext uri="{BB962C8B-B14F-4D97-AF65-F5344CB8AC3E}">
        <p14:creationId xmlns:p14="http://schemas.microsoft.com/office/powerpoint/2010/main" val="2115460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F560763-1704-4683-B965-AC086CA5C5CD}" type="slidenum">
              <a:rPr lang="en-US" altLang="en-US" sz="1200"/>
              <a:pPr/>
              <a:t>25</a:t>
            </a:fld>
            <a:endParaRPr lang="en-US" altLang="en-US" sz="1200"/>
          </a:p>
        </p:txBody>
      </p:sp>
      <p:sp>
        <p:nvSpPr>
          <p:cNvPr id="112643" name="Rectangle 2"/>
          <p:cNvSpPr>
            <a:spLocks noGrp="1" noRot="1" noChangeAspect="1" noChangeArrowheads="1" noTextEdit="1"/>
          </p:cNvSpPr>
          <p:nvPr>
            <p:ph type="sldImg"/>
          </p:nvPr>
        </p:nvSpPr>
        <p:spPr>
          <a:solidFill>
            <a:srgbClr val="FFFFFF"/>
          </a:solidFill>
          <a:ln/>
        </p:spPr>
      </p:sp>
      <p:sp>
        <p:nvSpPr>
          <p:cNvPr id="1126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86693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0558490-354C-487A-9855-6EC541CDC7AB}" type="slidenum">
              <a:rPr lang="en-US" altLang="en-US" sz="1200"/>
              <a:pPr/>
              <a:t>26</a:t>
            </a:fld>
            <a:endParaRPr lang="en-US" altLang="en-US" sz="12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11512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378EA86-CB0B-41B0-B0D5-280E056930F2}" type="slidenum">
              <a:rPr lang="en-US" altLang="en-US" sz="1200"/>
              <a:pPr/>
              <a:t>27</a:t>
            </a:fld>
            <a:endParaRPr lang="en-US" altLang="en-US" sz="1200"/>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70029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0F68EFD-3A5E-43A6-A7BE-EC233E899A92}" type="slidenum">
              <a:rPr lang="en-US" altLang="en-US" sz="1200"/>
              <a:pPr/>
              <a:t>28</a:t>
            </a:fld>
            <a:endParaRPr lang="en-US" altLang="en-US" sz="1200"/>
          </a:p>
        </p:txBody>
      </p:sp>
      <p:sp>
        <p:nvSpPr>
          <p:cNvPr id="115715" name="Rectangle 2"/>
          <p:cNvSpPr>
            <a:spLocks noGrp="1" noRot="1" noChangeAspect="1" noChangeArrowheads="1" noTextEdit="1"/>
          </p:cNvSpPr>
          <p:nvPr>
            <p:ph type="sldImg"/>
          </p:nvPr>
        </p:nvSpPr>
        <p:spPr>
          <a:solidFill>
            <a:srgbClr val="FFFFFF"/>
          </a:solidFill>
          <a:ln/>
        </p:spPr>
      </p:sp>
      <p:sp>
        <p:nvSpPr>
          <p:cNvPr id="1157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96373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AC801BA-C91A-49C0-89FD-C8F1117D5777}" type="slidenum">
              <a:rPr lang="en-US" altLang="en-US" sz="1200"/>
              <a:pPr/>
              <a:t>29</a:t>
            </a:fld>
            <a:endParaRPr lang="en-US" altLang="en-US" sz="1200"/>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30172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DB56D16-2C90-481D-95CA-D21DA483E72E}" type="slidenum">
              <a:rPr lang="en-US" altLang="en-US" sz="1200"/>
              <a:pPr/>
              <a:t>32</a:t>
            </a:fld>
            <a:endParaRPr lang="en-US" altLang="en-US" sz="120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98273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78629A2-279A-4D4C-ACB8-F287780F36DD}" type="slidenum">
              <a:rPr lang="en-US" altLang="en-US" sz="1200"/>
              <a:pPr/>
              <a:t>33</a:t>
            </a:fld>
            <a:endParaRPr lang="en-US" altLang="en-US" sz="1200"/>
          </a:p>
        </p:txBody>
      </p:sp>
      <p:sp>
        <p:nvSpPr>
          <p:cNvPr id="121859" name="Rectangle 2"/>
          <p:cNvSpPr>
            <a:spLocks noGrp="1" noRot="1" noChangeAspect="1" noChangeArrowheads="1" noTextEdit="1"/>
          </p:cNvSpPr>
          <p:nvPr>
            <p:ph type="sldImg"/>
          </p:nvPr>
        </p:nvSpPr>
        <p:spPr>
          <a:solidFill>
            <a:srgbClr val="FFFFFF"/>
          </a:solidFill>
          <a:ln/>
        </p:spPr>
      </p:sp>
      <p:sp>
        <p:nvSpPr>
          <p:cNvPr id="1218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29376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1746209-8A0C-42E1-994C-2F4B63EB453A}" type="slidenum">
              <a:rPr lang="en-US" altLang="en-US" sz="1200"/>
              <a:pPr/>
              <a:t>34</a:t>
            </a:fld>
            <a:endParaRPr lang="en-US" altLang="en-US" sz="12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12642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9C6069A-72F2-4BB4-9D6C-F0078DED0A37}" type="slidenum">
              <a:rPr lang="en-US" altLang="en-US" sz="1200"/>
              <a:pPr/>
              <a:t>35</a:t>
            </a:fld>
            <a:endParaRPr lang="en-US" altLang="en-US" sz="120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185347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FEFBCD2-4FDA-4900-AAA8-67F91126364E}" type="slidenum">
              <a:rPr lang="en-US" altLang="en-US" sz="1200"/>
              <a:pPr/>
              <a:t>36</a:t>
            </a:fld>
            <a:endParaRPr lang="en-US" altLang="en-US" sz="12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91562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C4843EAF-736E-FC4F-9C21-B372597B757F}" type="slidenum">
              <a:rPr lang="en-US"/>
              <a:pPr/>
              <a:t>5</a:t>
            </a:fld>
            <a:endParaRPr lang="en-US"/>
          </a:p>
        </p:txBody>
      </p:sp>
      <p:sp>
        <p:nvSpPr>
          <p:cNvPr id="20483" name="Rectangle 1026"/>
          <p:cNvSpPr>
            <a:spLocks noGrp="1" noRot="1" noChangeAspect="1" noChangeArrowheads="1" noTextEdit="1"/>
          </p:cNvSpPr>
          <p:nvPr>
            <p:ph type="sldImg"/>
          </p:nvPr>
        </p:nvSpPr>
        <p:spPr>
          <a:ln/>
        </p:spPr>
      </p:sp>
      <p:sp>
        <p:nvSpPr>
          <p:cNvPr id="20484" name="Rectangle 1027"/>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037037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543589E-65D8-42A0-905C-9336D6A27F33}" type="slidenum">
              <a:rPr lang="en-US" altLang="en-US" sz="1200"/>
              <a:pPr/>
              <a:t>37</a:t>
            </a:fld>
            <a:endParaRPr lang="en-US" altLang="en-US" sz="120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607461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391BA76-D793-4F8B-A718-99ED151424E3}" type="slidenum">
              <a:rPr lang="en-US" altLang="en-US" sz="1200"/>
              <a:pPr/>
              <a:t>38</a:t>
            </a:fld>
            <a:endParaRPr lang="en-US" altLang="en-US"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78171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31C31BE-FCE3-4F6E-BD6F-24FBAEE31EFF}" type="slidenum">
              <a:rPr lang="en-US" altLang="en-US" sz="1200"/>
              <a:pPr/>
              <a:t>39</a:t>
            </a:fld>
            <a:endParaRPr lang="en-US" altLang="en-US" sz="120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025583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F7EF6B0C-F740-6E48-850C-B82DF9613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A840CF5-36F5-5047-B2E5-026A71340F1A}" type="slidenum">
              <a:rPr lang="en-US" altLang="en-US" sz="1200"/>
              <a:pPr/>
              <a:t>40</a:t>
            </a:fld>
            <a:endParaRPr lang="en-US" altLang="en-US" sz="1200"/>
          </a:p>
        </p:txBody>
      </p:sp>
      <p:sp>
        <p:nvSpPr>
          <p:cNvPr id="51203" name="Rectangle 2">
            <a:extLst>
              <a:ext uri="{FF2B5EF4-FFF2-40B4-BE49-F238E27FC236}">
                <a16:creationId xmlns:a16="http://schemas.microsoft.com/office/drawing/2014/main" id="{0B5FBAC8-EBC4-3842-BBDC-B7C83FA7AA15}"/>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86C1F50C-82C9-8541-836D-C7BEDF843E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367080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24C04AB3-5486-F34F-89A2-E6BB3043BB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2F0336F-6BCE-D246-94D4-85028C14547A}" type="slidenum">
              <a:rPr lang="en-US" altLang="en-US" sz="1200"/>
              <a:pPr/>
              <a:t>41</a:t>
            </a:fld>
            <a:endParaRPr lang="en-US" altLang="en-US" sz="1200"/>
          </a:p>
        </p:txBody>
      </p:sp>
      <p:sp>
        <p:nvSpPr>
          <p:cNvPr id="52227" name="Rectangle 2">
            <a:extLst>
              <a:ext uri="{FF2B5EF4-FFF2-40B4-BE49-F238E27FC236}">
                <a16:creationId xmlns:a16="http://schemas.microsoft.com/office/drawing/2014/main" id="{85E42C1B-068A-DD44-A658-7197716D7127}"/>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8CCB92D5-00ED-1447-AD16-FC14925038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622848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96CA9A89-E384-8249-B068-F7E4361B77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4479FB5-EB73-284D-AB53-6E293F5E7567}" type="slidenum">
              <a:rPr lang="en-US" altLang="en-US" sz="1200"/>
              <a:pPr/>
              <a:t>42</a:t>
            </a:fld>
            <a:endParaRPr lang="en-US" altLang="en-US" sz="1200"/>
          </a:p>
        </p:txBody>
      </p:sp>
      <p:sp>
        <p:nvSpPr>
          <p:cNvPr id="53251" name="Rectangle 2">
            <a:extLst>
              <a:ext uri="{FF2B5EF4-FFF2-40B4-BE49-F238E27FC236}">
                <a16:creationId xmlns:a16="http://schemas.microsoft.com/office/drawing/2014/main" id="{9968725B-C0F4-1A41-8B79-A6BE5A683261}"/>
              </a:ext>
            </a:extLst>
          </p:cNvPr>
          <p:cNvSpPr>
            <a:spLocks noGrp="1" noRot="1" noChangeAspect="1" noChangeArrowheads="1" noTextEdit="1"/>
          </p:cNvSpPr>
          <p:nvPr>
            <p:ph type="sldImg"/>
          </p:nvPr>
        </p:nvSpPr>
        <p:spPr>
          <a:solidFill>
            <a:srgbClr val="FFFFFF"/>
          </a:solidFill>
          <a:ln/>
        </p:spPr>
      </p:sp>
      <p:sp>
        <p:nvSpPr>
          <p:cNvPr id="53252" name="Rectangle 3">
            <a:extLst>
              <a:ext uri="{FF2B5EF4-FFF2-40B4-BE49-F238E27FC236}">
                <a16:creationId xmlns:a16="http://schemas.microsoft.com/office/drawing/2014/main" id="{8FBC66BD-B102-A645-B49C-500C5E7D173B}"/>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ea typeface="ＭＳ Ｐゴシック" panose="020B0600070205080204" pitchFamily="34" charset="-128"/>
              </a:rPr>
              <a:t>- If we do nothing, DADD writes R1 in CC5, but DSUB reads R1 in C3 and hence DSUB sees the wrong value</a:t>
            </a:r>
          </a:p>
          <a:p>
            <a:pPr eaLnBrk="1" hangingPunct="1"/>
            <a:r>
              <a:rPr lang="en-US" altLang="en-US">
                <a:latin typeface="Arial" panose="020B0604020202020204" pitchFamily="34" charset="0"/>
                <a:ea typeface="ＭＳ Ｐゴシック" panose="020B0600070205080204" pitchFamily="34" charset="-128"/>
              </a:rPr>
              <a:t>- Key point: forwarding begins and ends in a single clock cycle</a:t>
            </a:r>
          </a:p>
        </p:txBody>
      </p:sp>
    </p:spTree>
    <p:extLst>
      <p:ext uri="{BB962C8B-B14F-4D97-AF65-F5344CB8AC3E}">
        <p14:creationId xmlns:p14="http://schemas.microsoft.com/office/powerpoint/2010/main" val="7641914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F216D056-6362-0A4D-B785-62994BC20E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4D00773-1F8E-0E4A-8283-942BF0216CA3}" type="slidenum">
              <a:rPr lang="en-US" altLang="en-US" sz="1200"/>
              <a:pPr/>
              <a:t>43</a:t>
            </a:fld>
            <a:endParaRPr lang="en-US" altLang="en-US" sz="1200"/>
          </a:p>
        </p:txBody>
      </p:sp>
      <p:sp>
        <p:nvSpPr>
          <p:cNvPr id="54275" name="Rectangle 2">
            <a:extLst>
              <a:ext uri="{FF2B5EF4-FFF2-40B4-BE49-F238E27FC236}">
                <a16:creationId xmlns:a16="http://schemas.microsoft.com/office/drawing/2014/main" id="{506A9C9B-0DC9-424C-80A2-0F4DBC7DA692}"/>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CFD32C02-1CD3-6143-ADBB-98FE78577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5979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9360595C-BF5C-3743-9A8D-7200D9F522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CDA0AC8-64B0-FB4B-A21A-11C48478A596}" type="slidenum">
              <a:rPr lang="en-US" altLang="en-US" sz="1200"/>
              <a:pPr/>
              <a:t>44</a:t>
            </a:fld>
            <a:endParaRPr lang="en-US" altLang="en-US" sz="1200"/>
          </a:p>
        </p:txBody>
      </p:sp>
      <p:sp>
        <p:nvSpPr>
          <p:cNvPr id="55299" name="Rectangle 2">
            <a:extLst>
              <a:ext uri="{FF2B5EF4-FFF2-40B4-BE49-F238E27FC236}">
                <a16:creationId xmlns:a16="http://schemas.microsoft.com/office/drawing/2014/main" id="{7EF2CC4D-246C-6C48-9FB3-588F7CC2D603}"/>
              </a:ext>
            </a:extLst>
          </p:cNvPr>
          <p:cNvSpPr>
            <a:spLocks noGrp="1" noRot="1" noChangeAspect="1" noChangeArrowheads="1" noTextEdit="1"/>
          </p:cNvSpPr>
          <p:nvPr>
            <p:ph type="sldImg"/>
          </p:nvPr>
        </p:nvSpPr>
        <p:spPr>
          <a:xfrm>
            <a:off x="1143000" y="687388"/>
            <a:ext cx="4572000" cy="3429000"/>
          </a:xfrm>
          <a:solidFill>
            <a:srgbClr val="FFFFFF"/>
          </a:solidFill>
          <a:ln/>
        </p:spPr>
      </p:sp>
      <p:sp>
        <p:nvSpPr>
          <p:cNvPr id="55300" name="Rectangle 3">
            <a:extLst>
              <a:ext uri="{FF2B5EF4-FFF2-40B4-BE49-F238E27FC236}">
                <a16:creationId xmlns:a16="http://schemas.microsoft.com/office/drawing/2014/main" id="{9F6348E3-1BC8-C945-A9AB-38DC2E42311D}"/>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690254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10E94A71-15F5-C04A-8C92-BE862FE9D5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B361741-FDF2-FF40-B24E-BDE62EE13CA3}" type="slidenum">
              <a:rPr lang="en-US" altLang="en-US" sz="1200"/>
              <a:pPr/>
              <a:t>45</a:t>
            </a:fld>
            <a:endParaRPr lang="en-US" altLang="en-US" sz="1200"/>
          </a:p>
        </p:txBody>
      </p:sp>
      <p:sp>
        <p:nvSpPr>
          <p:cNvPr id="56323" name="Rectangle 2">
            <a:extLst>
              <a:ext uri="{FF2B5EF4-FFF2-40B4-BE49-F238E27FC236}">
                <a16:creationId xmlns:a16="http://schemas.microsoft.com/office/drawing/2014/main" id="{4D21C133-7882-0240-ADCF-324304CAAD1B}"/>
              </a:ext>
            </a:extLst>
          </p:cNvPr>
          <p:cNvSpPr>
            <a:spLocks noGrp="1" noRot="1" noChangeAspect="1" noChangeArrowheads="1" noTextEdit="1"/>
          </p:cNvSpPr>
          <p:nvPr>
            <p:ph type="sldImg"/>
          </p:nvPr>
        </p:nvSpPr>
        <p:spPr>
          <a:xfrm>
            <a:off x="1143000" y="687388"/>
            <a:ext cx="4572000" cy="3429000"/>
          </a:xfrm>
          <a:solidFill>
            <a:srgbClr val="FFFFFF"/>
          </a:solidFill>
          <a:ln/>
        </p:spPr>
      </p:sp>
      <p:sp>
        <p:nvSpPr>
          <p:cNvPr id="56324" name="Rectangle 3">
            <a:extLst>
              <a:ext uri="{FF2B5EF4-FFF2-40B4-BE49-F238E27FC236}">
                <a16:creationId xmlns:a16="http://schemas.microsoft.com/office/drawing/2014/main" id="{819B1A76-D602-BC44-8075-B231AB2D7A69}"/>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720294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B95D1F14-D492-3748-845D-A68DE5F8DC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7604C6E-68D9-BA46-8C8D-0B6BC9240B5A}" type="slidenum">
              <a:rPr lang="en-US" altLang="en-US" sz="1200"/>
              <a:pPr/>
              <a:t>46</a:t>
            </a:fld>
            <a:endParaRPr lang="en-US" altLang="en-US" sz="1200"/>
          </a:p>
        </p:txBody>
      </p:sp>
      <p:sp>
        <p:nvSpPr>
          <p:cNvPr id="57347" name="Rectangle 2">
            <a:extLst>
              <a:ext uri="{FF2B5EF4-FFF2-40B4-BE49-F238E27FC236}">
                <a16:creationId xmlns:a16="http://schemas.microsoft.com/office/drawing/2014/main" id="{94C4FFA1-3564-B244-861C-B7146F0AEB82}"/>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5EE88757-085B-FE4B-947B-FAF81CD7AE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93340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BBCC077-EB2B-1246-B4F4-4B2290F18834}" type="slidenum">
              <a:rPr lang="en-US"/>
              <a:pPr/>
              <a:t>6</a:t>
            </a:fld>
            <a:endParaRPr lang="en-US"/>
          </a:p>
        </p:txBody>
      </p:sp>
      <p:sp>
        <p:nvSpPr>
          <p:cNvPr id="22531" name="Rectangle 2"/>
          <p:cNvSpPr>
            <a:spLocks noGrp="1" noRot="1" noChangeAspect="1" noChangeArrowheads="1" noTextEdit="1"/>
          </p:cNvSpPr>
          <p:nvPr>
            <p:ph type="sldImg"/>
          </p:nvPr>
        </p:nvSpPr>
        <p:spPr>
          <a:xfrm>
            <a:off x="1106488" y="696913"/>
            <a:ext cx="4648200" cy="3486150"/>
          </a:xfrm>
          <a:ln w="12700" cap="flat">
            <a:solidFill>
              <a:schemeClr val="tx1"/>
            </a:solidFill>
          </a:ln>
        </p:spPr>
      </p:sp>
    </p:spTree>
    <p:extLst>
      <p:ext uri="{BB962C8B-B14F-4D97-AF65-F5344CB8AC3E}">
        <p14:creationId xmlns:p14="http://schemas.microsoft.com/office/powerpoint/2010/main" val="39940176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DED257DB-D825-5644-B6E0-D6CD2BDED3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7772849-39A9-A444-ACBA-4F22BF692153}" type="slidenum">
              <a:rPr lang="en-US" altLang="en-US" sz="1200"/>
              <a:pPr/>
              <a:t>47</a:t>
            </a:fld>
            <a:endParaRPr lang="en-US" altLang="en-US" sz="1200"/>
          </a:p>
        </p:txBody>
      </p:sp>
      <p:sp>
        <p:nvSpPr>
          <p:cNvPr id="58371" name="Rectangle 2">
            <a:extLst>
              <a:ext uri="{FF2B5EF4-FFF2-40B4-BE49-F238E27FC236}">
                <a16:creationId xmlns:a16="http://schemas.microsoft.com/office/drawing/2014/main" id="{D4963971-1C5C-0947-8AB3-F10E3050766C}"/>
              </a:ext>
            </a:extLst>
          </p:cNvPr>
          <p:cNvSpPr>
            <a:spLocks noGrp="1" noRot="1" noChangeAspect="1" noChangeArrowheads="1" noTextEdit="1"/>
          </p:cNvSpPr>
          <p:nvPr>
            <p:ph type="sldImg"/>
          </p:nvPr>
        </p:nvSpPr>
        <p:spPr>
          <a:xfrm>
            <a:off x="1143000" y="687388"/>
            <a:ext cx="4572000" cy="3429000"/>
          </a:xfrm>
          <a:solidFill>
            <a:srgbClr val="FFFFFF"/>
          </a:solidFill>
          <a:ln/>
        </p:spPr>
      </p:sp>
      <p:sp>
        <p:nvSpPr>
          <p:cNvPr id="58372" name="Rectangle 3">
            <a:extLst>
              <a:ext uri="{FF2B5EF4-FFF2-40B4-BE49-F238E27FC236}">
                <a16:creationId xmlns:a16="http://schemas.microsoft.com/office/drawing/2014/main" id="{9B5D9545-164A-BE48-BF2B-270316788A2C}"/>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ltLang="en-US">
                <a:latin typeface="Arial" panose="020B0604020202020204" pitchFamily="34" charset="0"/>
                <a:ea typeface="ＭＳ Ｐゴシック" panose="020B0600070205080204" pitchFamily="34" charset="-128"/>
              </a:rPr>
              <a:t>Some questions one might ask at this point:</a:t>
            </a:r>
          </a:p>
          <a:p>
            <a:pPr eaLnBrk="1" hangingPunct="1"/>
            <a:r>
              <a:rPr lang="en-US" altLang="en-US">
                <a:latin typeface="Arial" panose="020B0604020202020204" pitchFamily="34" charset="0"/>
                <a:ea typeface="ＭＳ Ｐゴシック" panose="020B0600070205080204" pitchFamily="34" charset="-128"/>
              </a:rPr>
              <a:t>	1. What are all the possible combinations of instructions we need to consider?  For example, what if DADD R1,R2,R3 were LD R1,0(R3)??</a:t>
            </a:r>
          </a:p>
          <a:p>
            <a:pPr eaLnBrk="1" hangingPunct="1"/>
            <a:r>
              <a:rPr lang="en-US" altLang="en-US">
                <a:latin typeface="Arial" panose="020B0604020202020204" pitchFamily="34" charset="0"/>
                <a:ea typeface="ＭＳ Ｐゴシック" panose="020B0600070205080204" pitchFamily="34" charset="-128"/>
              </a:rPr>
              <a:t>	2. What other forwarding paths are required to reduce or minimize stalling due to RAW hazards for the classic 5-stage MIPS pipeline</a:t>
            </a:r>
          </a:p>
          <a:p>
            <a:pPr eaLnBrk="1" hangingPunct="1"/>
            <a:r>
              <a:rPr lang="en-US" altLang="en-US">
                <a:latin typeface="Arial" panose="020B0604020202020204" pitchFamily="34" charset="0"/>
                <a:ea typeface="ＭＳ Ｐゴシック" panose="020B0600070205080204" pitchFamily="34" charset="-128"/>
              </a:rPr>
              <a:t>	3. How would you go about deciding where to put forwarding paths in a new design?</a:t>
            </a:r>
          </a:p>
        </p:txBody>
      </p:sp>
    </p:spTree>
    <p:extLst>
      <p:ext uri="{BB962C8B-B14F-4D97-AF65-F5344CB8AC3E}">
        <p14:creationId xmlns:p14="http://schemas.microsoft.com/office/powerpoint/2010/main" val="20106751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30CFA8B4-B2DE-A848-A53A-6592BC16AF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B774EF4-5798-BD44-B41A-EBFAB1CB2D38}" type="slidenum">
              <a:rPr lang="en-US" altLang="en-US" sz="1200"/>
              <a:pPr/>
              <a:t>48</a:t>
            </a:fld>
            <a:endParaRPr lang="en-US" altLang="en-US" sz="1200"/>
          </a:p>
        </p:txBody>
      </p:sp>
      <p:sp>
        <p:nvSpPr>
          <p:cNvPr id="59395" name="Rectangle 2">
            <a:extLst>
              <a:ext uri="{FF2B5EF4-FFF2-40B4-BE49-F238E27FC236}">
                <a16:creationId xmlns:a16="http://schemas.microsoft.com/office/drawing/2014/main" id="{4CC2E272-8659-4943-9A55-2137F052E95E}"/>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1A96D588-206B-D74B-9D31-525DFEA1E3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89296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9EA8B79-8A08-494F-8DA6-9A555DD81CC4}" type="slidenum">
              <a:rPr lang="en-US" altLang="en-US" sz="1200"/>
              <a:pPr/>
              <a:t>52</a:t>
            </a:fld>
            <a:endParaRPr lang="en-US" altLang="en-US" sz="1200"/>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376920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53B4F962-F619-274E-96C7-4A3FAD0A94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8AD928A-BA8F-044F-8634-544B0A625DB4}" type="slidenum">
              <a:rPr lang="en-US" altLang="en-US" sz="1200"/>
              <a:pPr/>
              <a:t>53</a:t>
            </a:fld>
            <a:endParaRPr lang="en-US" altLang="en-US" sz="1200"/>
          </a:p>
        </p:txBody>
      </p:sp>
      <p:sp>
        <p:nvSpPr>
          <p:cNvPr id="48130" name="Rectangle 2">
            <a:extLst>
              <a:ext uri="{FF2B5EF4-FFF2-40B4-BE49-F238E27FC236}">
                <a16:creationId xmlns:a16="http://schemas.microsoft.com/office/drawing/2014/main" id="{9B05417B-F900-E24C-B095-760B694F0185}"/>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95F6E376-7B6F-A847-95CC-015C76DE2A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68AC5B3C-24C3-3D43-8ED0-3B10FB89A0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6EA4CD6-E010-784E-BC6A-9A15A1629E5A}" type="slidenum">
              <a:rPr lang="en-US" altLang="en-US" sz="1200"/>
              <a:pPr/>
              <a:t>54</a:t>
            </a:fld>
            <a:endParaRPr lang="en-US" altLang="en-US" sz="1200"/>
          </a:p>
        </p:txBody>
      </p:sp>
      <p:sp>
        <p:nvSpPr>
          <p:cNvPr id="52226" name="Rectangle 1026">
            <a:extLst>
              <a:ext uri="{FF2B5EF4-FFF2-40B4-BE49-F238E27FC236}">
                <a16:creationId xmlns:a16="http://schemas.microsoft.com/office/drawing/2014/main" id="{8E848641-5B4D-C844-A5EE-99266CD3A54E}"/>
              </a:ext>
            </a:extLst>
          </p:cNvPr>
          <p:cNvSpPr>
            <a:spLocks noGrp="1" noRot="1" noChangeAspect="1" noChangeArrowheads="1" noTextEdit="1"/>
          </p:cNvSpPr>
          <p:nvPr>
            <p:ph type="sldImg"/>
          </p:nvPr>
        </p:nvSpPr>
        <p:spPr>
          <a:solidFill>
            <a:srgbClr val="FFFFFF"/>
          </a:solidFill>
          <a:ln/>
        </p:spPr>
      </p:sp>
      <p:sp>
        <p:nvSpPr>
          <p:cNvPr id="52227" name="Rectangle 1027">
            <a:extLst>
              <a:ext uri="{FF2B5EF4-FFF2-40B4-BE49-F238E27FC236}">
                <a16:creationId xmlns:a16="http://schemas.microsoft.com/office/drawing/2014/main" id="{E29A03CF-7D56-8D45-B063-FEDF7AC7388D}"/>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E6BDFAC3-C15B-C844-B1BD-E29351C53E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A7A99BA-C490-F74D-863C-1AF9B674E922}" type="slidenum">
              <a:rPr lang="en-US" altLang="en-US" sz="1200"/>
              <a:pPr/>
              <a:t>55</a:t>
            </a:fld>
            <a:endParaRPr lang="en-US" altLang="en-US" sz="1200"/>
          </a:p>
        </p:txBody>
      </p:sp>
      <p:sp>
        <p:nvSpPr>
          <p:cNvPr id="54274" name="Rectangle 1026">
            <a:extLst>
              <a:ext uri="{FF2B5EF4-FFF2-40B4-BE49-F238E27FC236}">
                <a16:creationId xmlns:a16="http://schemas.microsoft.com/office/drawing/2014/main" id="{22980BCE-7E7F-6E40-AC41-24452F216B92}"/>
              </a:ext>
            </a:extLst>
          </p:cNvPr>
          <p:cNvSpPr>
            <a:spLocks noGrp="1" noRot="1" noChangeAspect="1" noChangeArrowheads="1" noTextEdit="1"/>
          </p:cNvSpPr>
          <p:nvPr>
            <p:ph type="sldImg"/>
          </p:nvPr>
        </p:nvSpPr>
        <p:spPr>
          <a:solidFill>
            <a:srgbClr val="FFFFFF"/>
          </a:solidFill>
          <a:ln/>
        </p:spPr>
      </p:sp>
      <p:sp>
        <p:nvSpPr>
          <p:cNvPr id="54275" name="Rectangle 1027">
            <a:extLst>
              <a:ext uri="{FF2B5EF4-FFF2-40B4-BE49-F238E27FC236}">
                <a16:creationId xmlns:a16="http://schemas.microsoft.com/office/drawing/2014/main" id="{58E53210-06A5-9144-9609-F63992A35946}"/>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S PGothic" charset="-128"/>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S PGothic" charset="-128"/>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S PGothic" charset="-128"/>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S PGothic" charset="-128"/>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S PGothic" charset="-128"/>
              </a:defRPr>
            </a:lvl5pPr>
            <a:lvl6pPr marL="2514600" indent="-228600" defTabSz="449263"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S PGothic" charset="-128"/>
              </a:defRPr>
            </a:lvl6pPr>
            <a:lvl7pPr marL="2971800" indent="-228600" defTabSz="449263"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S PGothic" charset="-128"/>
              </a:defRPr>
            </a:lvl7pPr>
            <a:lvl8pPr marL="3429000" indent="-228600" defTabSz="449263"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S PGothic" charset="-128"/>
              </a:defRPr>
            </a:lvl8pPr>
            <a:lvl9pPr marL="3886200" indent="-228600" defTabSz="449263" eaLnBrk="0" fontAlgn="base" hangingPunct="0">
              <a:lnSpc>
                <a:spcPct val="93000"/>
              </a:lnSpc>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S PGothic" charset="-128"/>
              </a:defRPr>
            </a:lvl9pPr>
          </a:lstStyle>
          <a:p>
            <a:fld id="{ABEBC7C7-95C9-9243-B4CB-183E7A099787}" type="slidenum">
              <a:rPr lang="en-US" altLang="x-none" sz="1200">
                <a:solidFill>
                  <a:srgbClr val="000000"/>
                </a:solidFill>
              </a:rPr>
              <a:pPr/>
              <a:t>62</a:t>
            </a:fld>
            <a:endParaRPr lang="en-US" altLang="x-none" sz="1200">
              <a:solidFill>
                <a:srgbClr val="000000"/>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buFontTx/>
              <a:buChar char="•"/>
            </a:pPr>
            <a:endParaRPr lang="en-US" altLang="x-none">
              <a:latin typeface="Times New Roman" charset="0"/>
              <a:ea typeface="MS PGothic" charset="-128"/>
            </a:endParaRPr>
          </a:p>
        </p:txBody>
      </p:sp>
    </p:spTree>
    <p:extLst>
      <p:ext uri="{BB962C8B-B14F-4D97-AF65-F5344CB8AC3E}">
        <p14:creationId xmlns:p14="http://schemas.microsoft.com/office/powerpoint/2010/main" val="15644632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6942F4B6-1E2C-1A49-AC15-CC0367E11E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9BEE74E-68E6-A443-8D0C-9E5B2C7C62D3}" type="slidenum">
              <a:rPr lang="en-US" altLang="en-US" sz="1200"/>
              <a:pPr/>
              <a:t>65</a:t>
            </a:fld>
            <a:endParaRPr lang="en-US" altLang="en-US" sz="1200"/>
          </a:p>
        </p:txBody>
      </p:sp>
      <p:sp>
        <p:nvSpPr>
          <p:cNvPr id="67587" name="Rectangle 2">
            <a:extLst>
              <a:ext uri="{FF2B5EF4-FFF2-40B4-BE49-F238E27FC236}">
                <a16:creationId xmlns:a16="http://schemas.microsoft.com/office/drawing/2014/main" id="{3D2D2C5A-48CB-6B40-A475-9640DB2B576E}"/>
              </a:ext>
            </a:extLst>
          </p:cNvPr>
          <p:cNvSpPr>
            <a:spLocks noGrp="1" noRot="1" noChangeAspect="1" noChangeArrowheads="1" noTextEdit="1"/>
          </p:cNvSpPr>
          <p:nvPr>
            <p:ph type="sldImg"/>
          </p:nvPr>
        </p:nvSpPr>
        <p:spPr>
          <a:solidFill>
            <a:srgbClr val="FFFFFF"/>
          </a:solidFill>
          <a:ln/>
        </p:spPr>
      </p:sp>
      <p:sp>
        <p:nvSpPr>
          <p:cNvPr id="67588" name="Rectangle 3">
            <a:extLst>
              <a:ext uri="{FF2B5EF4-FFF2-40B4-BE49-F238E27FC236}">
                <a16:creationId xmlns:a16="http://schemas.microsoft.com/office/drawing/2014/main" id="{9220FD38-A6BF-4E49-9173-24569116F2EC}"/>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62501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2E42758-2E53-2445-8933-D2D0881DC511}" type="slidenum">
              <a:rPr lang="en-US"/>
              <a:pPr/>
              <a:t>7</a:t>
            </a:fld>
            <a:endParaRPr lang="en-US"/>
          </a:p>
        </p:txBody>
      </p:sp>
      <p:sp>
        <p:nvSpPr>
          <p:cNvPr id="24579" name="Rectangle 2"/>
          <p:cNvSpPr>
            <a:spLocks noGrp="1" noRot="1" noChangeAspect="1" noChangeArrowheads="1" noTextEdit="1"/>
          </p:cNvSpPr>
          <p:nvPr>
            <p:ph type="sldImg"/>
          </p:nvPr>
        </p:nvSpPr>
        <p:spPr>
          <a:xfrm>
            <a:off x="1106488" y="696913"/>
            <a:ext cx="4648200" cy="3486150"/>
          </a:xfrm>
          <a:ln w="12700" cap="flat">
            <a:solidFill>
              <a:schemeClr val="tx1"/>
            </a:solidFill>
          </a:ln>
        </p:spPr>
      </p:sp>
    </p:spTree>
    <p:extLst>
      <p:ext uri="{BB962C8B-B14F-4D97-AF65-F5344CB8AC3E}">
        <p14:creationId xmlns:p14="http://schemas.microsoft.com/office/powerpoint/2010/main" val="2014480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6EC2E9A1-D52D-9540-868F-5E81BAA77B16}" type="slidenum">
              <a:rPr lang="en-US"/>
              <a:pPr/>
              <a:t>8</a:t>
            </a:fld>
            <a:endParaRPr lang="en-US"/>
          </a:p>
        </p:txBody>
      </p:sp>
      <p:sp>
        <p:nvSpPr>
          <p:cNvPr id="26627" name="Rectangle 2"/>
          <p:cNvSpPr>
            <a:spLocks noGrp="1" noRot="1" noChangeAspect="1" noChangeArrowheads="1" noTextEdit="1"/>
          </p:cNvSpPr>
          <p:nvPr>
            <p:ph type="sldImg"/>
          </p:nvPr>
        </p:nvSpPr>
        <p:spPr>
          <a:xfrm>
            <a:off x="1106488" y="696913"/>
            <a:ext cx="4648200" cy="3486150"/>
          </a:xfrm>
          <a:ln w="12700" cap="flat">
            <a:solidFill>
              <a:schemeClr val="tx1"/>
            </a:solidFill>
          </a:ln>
        </p:spPr>
      </p:sp>
    </p:spTree>
    <p:extLst>
      <p:ext uri="{BB962C8B-B14F-4D97-AF65-F5344CB8AC3E}">
        <p14:creationId xmlns:p14="http://schemas.microsoft.com/office/powerpoint/2010/main" val="1408028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910FBFEB-5A93-8043-A928-43E5783A6CBF}" type="slidenum">
              <a:rPr lang="en-US"/>
              <a:pPr/>
              <a:t>9</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91512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3B69688-3F93-4357-BB5A-3ACCD3676C75}" type="slidenum">
              <a:rPr lang="en-US" altLang="en-US" sz="1200"/>
              <a:pPr/>
              <a:t>10</a:t>
            </a:fld>
            <a:endParaRPr lang="en-US" alt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34561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75E58C4-A155-4ADB-8D14-05736F5571B2}" type="slidenum">
              <a:rPr lang="en-US" altLang="en-US" sz="1200"/>
              <a:pPr/>
              <a:t>11</a:t>
            </a:fld>
            <a:endParaRPr lang="en-US" altLang="en-US"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72546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B08EAA-21D1-4F20-BBA6-4672B8DD06B4}" type="datetime1">
              <a:rPr lang="en-US" smtClean="0"/>
              <a:t>11/13/23</a:t>
            </a:fld>
            <a:endParaRPr lang="en-US"/>
          </a:p>
        </p:txBody>
      </p:sp>
      <p:sp>
        <p:nvSpPr>
          <p:cNvPr id="5" name="Footer Placeholder 4"/>
          <p:cNvSpPr>
            <a:spLocks noGrp="1"/>
          </p:cNvSpPr>
          <p:nvPr>
            <p:ph type="ftr" sz="quarter" idx="11"/>
          </p:nvPr>
        </p:nvSpPr>
        <p:spPr/>
        <p:txBody>
          <a:bodyPr/>
          <a:lstStyle/>
          <a:p>
            <a:r>
              <a:rPr lang="en-US"/>
              <a:t>(c) 2005-2012 W. J. Dally  </a:t>
            </a:r>
          </a:p>
        </p:txBody>
      </p:sp>
      <p:sp>
        <p:nvSpPr>
          <p:cNvPr id="6" name="Slide Number Placeholder 5"/>
          <p:cNvSpPr>
            <a:spLocks noGrp="1"/>
          </p:cNvSpPr>
          <p:nvPr>
            <p:ph type="sldNum" sz="quarter" idx="12"/>
          </p:nvPr>
        </p:nvSpPr>
        <p:spPr/>
        <p:txBody>
          <a:bodyPr/>
          <a:lstStyle/>
          <a:p>
            <a:fld id="{8498F53A-C161-3D49-96E1-2DF0E970DAF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3AF152-0407-4F37-91E4-0FABAE2D5A28}" type="datetime1">
              <a:rPr lang="en-US" smtClean="0"/>
              <a:t>11/13/23</a:t>
            </a:fld>
            <a:endParaRPr lang="en-US"/>
          </a:p>
        </p:txBody>
      </p:sp>
      <p:sp>
        <p:nvSpPr>
          <p:cNvPr id="5" name="Footer Placeholder 4"/>
          <p:cNvSpPr>
            <a:spLocks noGrp="1"/>
          </p:cNvSpPr>
          <p:nvPr>
            <p:ph type="ftr" sz="quarter" idx="11"/>
          </p:nvPr>
        </p:nvSpPr>
        <p:spPr/>
        <p:txBody>
          <a:bodyPr/>
          <a:lstStyle/>
          <a:p>
            <a:r>
              <a:rPr lang="en-US"/>
              <a:t>(c) 2005-2012 W. J. Dally  </a:t>
            </a:r>
          </a:p>
        </p:txBody>
      </p:sp>
      <p:sp>
        <p:nvSpPr>
          <p:cNvPr id="6" name="Slide Number Placeholder 5"/>
          <p:cNvSpPr>
            <a:spLocks noGrp="1"/>
          </p:cNvSpPr>
          <p:nvPr>
            <p:ph type="sldNum" sz="quarter" idx="12"/>
          </p:nvPr>
        </p:nvSpPr>
        <p:spPr/>
        <p:txBody>
          <a:bodyPr/>
          <a:lstStyle/>
          <a:p>
            <a:fld id="{8498F53A-C161-3D49-96E1-2DF0E970DAF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DC329E-D056-4DC1-9F0D-C7129A648A4C}" type="datetime1">
              <a:rPr lang="en-US" smtClean="0"/>
              <a:t>11/13/23</a:t>
            </a:fld>
            <a:endParaRPr lang="en-US"/>
          </a:p>
        </p:txBody>
      </p:sp>
      <p:sp>
        <p:nvSpPr>
          <p:cNvPr id="5" name="Footer Placeholder 4"/>
          <p:cNvSpPr>
            <a:spLocks noGrp="1"/>
          </p:cNvSpPr>
          <p:nvPr>
            <p:ph type="ftr" sz="quarter" idx="11"/>
          </p:nvPr>
        </p:nvSpPr>
        <p:spPr/>
        <p:txBody>
          <a:bodyPr/>
          <a:lstStyle/>
          <a:p>
            <a:r>
              <a:rPr lang="en-US"/>
              <a:t>(c) 2005-2012 W. J. Dally  </a:t>
            </a:r>
          </a:p>
        </p:txBody>
      </p:sp>
      <p:sp>
        <p:nvSpPr>
          <p:cNvPr id="6" name="Slide Number Placeholder 5"/>
          <p:cNvSpPr>
            <a:spLocks noGrp="1"/>
          </p:cNvSpPr>
          <p:nvPr>
            <p:ph type="sldNum" sz="quarter" idx="12"/>
          </p:nvPr>
        </p:nvSpPr>
        <p:spPr/>
        <p:txBody>
          <a:bodyPr/>
          <a:lstStyle/>
          <a:p>
            <a:fld id="{8498F53A-C161-3D49-96E1-2DF0E970DAF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A66E81-7188-4753-A629-BE6923ED16CC}" type="datetime1">
              <a:rPr lang="en-US" smtClean="0"/>
              <a:t>11/13/23</a:t>
            </a:fld>
            <a:endParaRPr lang="en-US"/>
          </a:p>
        </p:txBody>
      </p:sp>
      <p:sp>
        <p:nvSpPr>
          <p:cNvPr id="5" name="Footer Placeholder 4"/>
          <p:cNvSpPr>
            <a:spLocks noGrp="1"/>
          </p:cNvSpPr>
          <p:nvPr>
            <p:ph type="ftr" sz="quarter" idx="11"/>
          </p:nvPr>
        </p:nvSpPr>
        <p:spPr/>
        <p:txBody>
          <a:bodyPr/>
          <a:lstStyle/>
          <a:p>
            <a:r>
              <a:rPr lang="en-US"/>
              <a:t>(c) 2005-2012 W. J. Dally  </a:t>
            </a:r>
          </a:p>
        </p:txBody>
      </p:sp>
      <p:sp>
        <p:nvSpPr>
          <p:cNvPr id="6" name="Slide Number Placeholder 5"/>
          <p:cNvSpPr>
            <a:spLocks noGrp="1"/>
          </p:cNvSpPr>
          <p:nvPr>
            <p:ph type="sldNum" sz="quarter" idx="12"/>
          </p:nvPr>
        </p:nvSpPr>
        <p:spPr/>
        <p:txBody>
          <a:bodyPr/>
          <a:lstStyle/>
          <a:p>
            <a:fld id="{8498F53A-C161-3D49-96E1-2DF0E970DAF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692181-DE74-41B3-9565-5153B543DF5D}" type="datetime1">
              <a:rPr lang="en-US" smtClean="0"/>
              <a:t>11/13/23</a:t>
            </a:fld>
            <a:endParaRPr lang="en-US"/>
          </a:p>
        </p:txBody>
      </p:sp>
      <p:sp>
        <p:nvSpPr>
          <p:cNvPr id="5" name="Footer Placeholder 4"/>
          <p:cNvSpPr>
            <a:spLocks noGrp="1"/>
          </p:cNvSpPr>
          <p:nvPr>
            <p:ph type="ftr" sz="quarter" idx="11"/>
          </p:nvPr>
        </p:nvSpPr>
        <p:spPr/>
        <p:txBody>
          <a:bodyPr/>
          <a:lstStyle/>
          <a:p>
            <a:r>
              <a:rPr lang="en-US"/>
              <a:t>(c) 2005-2012 W. J. Dally  </a:t>
            </a:r>
          </a:p>
        </p:txBody>
      </p:sp>
      <p:sp>
        <p:nvSpPr>
          <p:cNvPr id="6" name="Slide Number Placeholder 5"/>
          <p:cNvSpPr>
            <a:spLocks noGrp="1"/>
          </p:cNvSpPr>
          <p:nvPr>
            <p:ph type="sldNum" sz="quarter" idx="12"/>
          </p:nvPr>
        </p:nvSpPr>
        <p:spPr/>
        <p:txBody>
          <a:bodyPr/>
          <a:lstStyle/>
          <a:p>
            <a:fld id="{8498F53A-C161-3D49-96E1-2DF0E970DAF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3B810F-8C04-40F6-9BFD-AFCA01B97306}" type="datetime1">
              <a:rPr lang="en-US" smtClean="0"/>
              <a:t>11/13/23</a:t>
            </a:fld>
            <a:endParaRPr lang="en-US"/>
          </a:p>
        </p:txBody>
      </p:sp>
      <p:sp>
        <p:nvSpPr>
          <p:cNvPr id="6" name="Footer Placeholder 5"/>
          <p:cNvSpPr>
            <a:spLocks noGrp="1"/>
          </p:cNvSpPr>
          <p:nvPr>
            <p:ph type="ftr" sz="quarter" idx="11"/>
          </p:nvPr>
        </p:nvSpPr>
        <p:spPr/>
        <p:txBody>
          <a:bodyPr/>
          <a:lstStyle/>
          <a:p>
            <a:r>
              <a:rPr lang="en-US"/>
              <a:t>(c) 2005-2012 W. J. Dally  </a:t>
            </a:r>
          </a:p>
        </p:txBody>
      </p:sp>
      <p:sp>
        <p:nvSpPr>
          <p:cNvPr id="7" name="Slide Number Placeholder 6"/>
          <p:cNvSpPr>
            <a:spLocks noGrp="1"/>
          </p:cNvSpPr>
          <p:nvPr>
            <p:ph type="sldNum" sz="quarter" idx="12"/>
          </p:nvPr>
        </p:nvSpPr>
        <p:spPr/>
        <p:txBody>
          <a:bodyPr/>
          <a:lstStyle/>
          <a:p>
            <a:fld id="{8498F53A-C161-3D49-96E1-2DF0E970DAF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2C4BC3-1826-459E-95CD-690F4A04E52E}" type="datetime1">
              <a:rPr lang="en-US" smtClean="0"/>
              <a:t>11/13/23</a:t>
            </a:fld>
            <a:endParaRPr lang="en-US"/>
          </a:p>
        </p:txBody>
      </p:sp>
      <p:sp>
        <p:nvSpPr>
          <p:cNvPr id="8" name="Footer Placeholder 7"/>
          <p:cNvSpPr>
            <a:spLocks noGrp="1"/>
          </p:cNvSpPr>
          <p:nvPr>
            <p:ph type="ftr" sz="quarter" idx="11"/>
          </p:nvPr>
        </p:nvSpPr>
        <p:spPr/>
        <p:txBody>
          <a:bodyPr/>
          <a:lstStyle/>
          <a:p>
            <a:r>
              <a:rPr lang="en-US"/>
              <a:t>(c) 2005-2012 W. J. Dally  </a:t>
            </a:r>
          </a:p>
        </p:txBody>
      </p:sp>
      <p:sp>
        <p:nvSpPr>
          <p:cNvPr id="9" name="Slide Number Placeholder 8"/>
          <p:cNvSpPr>
            <a:spLocks noGrp="1"/>
          </p:cNvSpPr>
          <p:nvPr>
            <p:ph type="sldNum" sz="quarter" idx="12"/>
          </p:nvPr>
        </p:nvSpPr>
        <p:spPr/>
        <p:txBody>
          <a:bodyPr/>
          <a:lstStyle/>
          <a:p>
            <a:fld id="{8498F53A-C161-3D49-96E1-2DF0E970DAF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C47F1C-9511-4056-B462-685073976B23}" type="datetime1">
              <a:rPr lang="en-US" smtClean="0"/>
              <a:t>11/13/23</a:t>
            </a:fld>
            <a:endParaRPr lang="en-US"/>
          </a:p>
        </p:txBody>
      </p:sp>
      <p:sp>
        <p:nvSpPr>
          <p:cNvPr id="4" name="Footer Placeholder 3"/>
          <p:cNvSpPr>
            <a:spLocks noGrp="1"/>
          </p:cNvSpPr>
          <p:nvPr>
            <p:ph type="ftr" sz="quarter" idx="11"/>
          </p:nvPr>
        </p:nvSpPr>
        <p:spPr/>
        <p:txBody>
          <a:bodyPr/>
          <a:lstStyle/>
          <a:p>
            <a:r>
              <a:rPr lang="en-US"/>
              <a:t>(c) 2005-2012 W. J. Dally  </a:t>
            </a:r>
          </a:p>
        </p:txBody>
      </p:sp>
      <p:sp>
        <p:nvSpPr>
          <p:cNvPr id="5" name="Slide Number Placeholder 4"/>
          <p:cNvSpPr>
            <a:spLocks noGrp="1"/>
          </p:cNvSpPr>
          <p:nvPr>
            <p:ph type="sldNum" sz="quarter" idx="12"/>
          </p:nvPr>
        </p:nvSpPr>
        <p:spPr/>
        <p:txBody>
          <a:bodyPr/>
          <a:lstStyle/>
          <a:p>
            <a:fld id="{8498F53A-C161-3D49-96E1-2DF0E970DAF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ADC42A-6D0F-4513-947C-BF82DD5F05D2}" type="datetime1">
              <a:rPr lang="en-US" smtClean="0"/>
              <a:t>11/13/23</a:t>
            </a:fld>
            <a:endParaRPr lang="en-US"/>
          </a:p>
        </p:txBody>
      </p:sp>
      <p:sp>
        <p:nvSpPr>
          <p:cNvPr id="3" name="Footer Placeholder 2"/>
          <p:cNvSpPr>
            <a:spLocks noGrp="1"/>
          </p:cNvSpPr>
          <p:nvPr>
            <p:ph type="ftr" sz="quarter" idx="11"/>
          </p:nvPr>
        </p:nvSpPr>
        <p:spPr/>
        <p:txBody>
          <a:bodyPr/>
          <a:lstStyle/>
          <a:p>
            <a:r>
              <a:rPr lang="en-US"/>
              <a:t>(c) 2005-2012 W. J. Dally  </a:t>
            </a:r>
          </a:p>
        </p:txBody>
      </p:sp>
      <p:sp>
        <p:nvSpPr>
          <p:cNvPr id="4" name="Slide Number Placeholder 3"/>
          <p:cNvSpPr>
            <a:spLocks noGrp="1"/>
          </p:cNvSpPr>
          <p:nvPr>
            <p:ph type="sldNum" sz="quarter" idx="12"/>
          </p:nvPr>
        </p:nvSpPr>
        <p:spPr/>
        <p:txBody>
          <a:bodyPr/>
          <a:lstStyle/>
          <a:p>
            <a:fld id="{8498F53A-C161-3D49-96E1-2DF0E970DAF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09E1C7-F4FC-479B-BB05-58B47AFBA8C3}" type="datetime1">
              <a:rPr lang="en-US" smtClean="0"/>
              <a:t>11/13/23</a:t>
            </a:fld>
            <a:endParaRPr lang="en-US"/>
          </a:p>
        </p:txBody>
      </p:sp>
      <p:sp>
        <p:nvSpPr>
          <p:cNvPr id="6" name="Footer Placeholder 5"/>
          <p:cNvSpPr>
            <a:spLocks noGrp="1"/>
          </p:cNvSpPr>
          <p:nvPr>
            <p:ph type="ftr" sz="quarter" idx="11"/>
          </p:nvPr>
        </p:nvSpPr>
        <p:spPr/>
        <p:txBody>
          <a:bodyPr/>
          <a:lstStyle/>
          <a:p>
            <a:r>
              <a:rPr lang="en-US"/>
              <a:t>(c) 2005-2012 W. J. Dally  </a:t>
            </a:r>
          </a:p>
        </p:txBody>
      </p:sp>
      <p:sp>
        <p:nvSpPr>
          <p:cNvPr id="7" name="Slide Number Placeholder 6"/>
          <p:cNvSpPr>
            <a:spLocks noGrp="1"/>
          </p:cNvSpPr>
          <p:nvPr>
            <p:ph type="sldNum" sz="quarter" idx="12"/>
          </p:nvPr>
        </p:nvSpPr>
        <p:spPr/>
        <p:txBody>
          <a:bodyPr/>
          <a:lstStyle/>
          <a:p>
            <a:fld id="{8498F53A-C161-3D49-96E1-2DF0E970DAF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C99F7F-6E6D-4768-9666-F005E61ACA81}" type="datetime1">
              <a:rPr lang="en-US" smtClean="0"/>
              <a:t>11/13/23</a:t>
            </a:fld>
            <a:endParaRPr lang="en-US"/>
          </a:p>
        </p:txBody>
      </p:sp>
      <p:sp>
        <p:nvSpPr>
          <p:cNvPr id="6" name="Footer Placeholder 5"/>
          <p:cNvSpPr>
            <a:spLocks noGrp="1"/>
          </p:cNvSpPr>
          <p:nvPr>
            <p:ph type="ftr" sz="quarter" idx="11"/>
          </p:nvPr>
        </p:nvSpPr>
        <p:spPr/>
        <p:txBody>
          <a:bodyPr/>
          <a:lstStyle/>
          <a:p>
            <a:r>
              <a:rPr lang="en-US"/>
              <a:t>(c) 2005-2012 W. J. Dally  </a:t>
            </a:r>
          </a:p>
        </p:txBody>
      </p:sp>
      <p:sp>
        <p:nvSpPr>
          <p:cNvPr id="7" name="Slide Number Placeholder 6"/>
          <p:cNvSpPr>
            <a:spLocks noGrp="1"/>
          </p:cNvSpPr>
          <p:nvPr>
            <p:ph type="sldNum" sz="quarter" idx="12"/>
          </p:nvPr>
        </p:nvSpPr>
        <p:spPr/>
        <p:txBody>
          <a:bodyPr/>
          <a:lstStyle/>
          <a:p>
            <a:fld id="{8498F53A-C161-3D49-96E1-2DF0E970DAF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05FEC-7594-4BB8-B8B1-5B161A1A0006}" type="datetime1">
              <a:rPr lang="en-US" smtClean="0"/>
              <a:t>11/13/23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 2005-2012 W. J. Dally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8F53A-C161-3D49-96E1-2DF0E970DAF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3.e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38.emf"/><Relationship Id="rId3" Type="http://schemas.openxmlformats.org/officeDocument/2006/relationships/image" Target="../media/image15.jpeg"/><Relationship Id="rId7" Type="http://schemas.openxmlformats.org/officeDocument/2006/relationships/image" Target="../media/image35.emf"/><Relationship Id="rId12" Type="http://schemas.openxmlformats.org/officeDocument/2006/relationships/customXml" Target="../ink/ink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37.emf"/><Relationship Id="rId5" Type="http://schemas.openxmlformats.org/officeDocument/2006/relationships/image" Target="../media/image34.emf"/><Relationship Id="rId15" Type="http://schemas.openxmlformats.org/officeDocument/2006/relationships/image" Target="../media/image39.emf"/><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36.emf"/><Relationship Id="rId14" Type="http://schemas.openxmlformats.org/officeDocument/2006/relationships/customXml" Target="../ink/ink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1.emf"/><Relationship Id="rId4" Type="http://schemas.openxmlformats.org/officeDocument/2006/relationships/customXml" Target="../ink/ink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3.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customXml" Target="../ink/ink9.xml"/><Relationship Id="rId5" Type="http://schemas.openxmlformats.org/officeDocument/2006/relationships/image" Target="../media/image42.emf"/><Relationship Id="rId4" Type="http://schemas.openxmlformats.org/officeDocument/2006/relationships/customXml" Target="../ink/ink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customXml" Target="../ink/ink13.xml"/><Relationship Id="rId13" Type="http://schemas.openxmlformats.org/officeDocument/2006/relationships/image" Target="../media/image60.emf"/><Relationship Id="rId3" Type="http://schemas.openxmlformats.org/officeDocument/2006/relationships/image" Target="../media/image55.emf"/><Relationship Id="rId7" Type="http://schemas.openxmlformats.org/officeDocument/2006/relationships/image" Target="../media/image57.emf"/><Relationship Id="rId12" Type="http://schemas.openxmlformats.org/officeDocument/2006/relationships/customXml" Target="../ink/ink15.xml"/><Relationship Id="rId2"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customXml" Target="../ink/ink12.xml"/><Relationship Id="rId11" Type="http://schemas.openxmlformats.org/officeDocument/2006/relationships/image" Target="../media/image59.emf"/><Relationship Id="rId5" Type="http://schemas.openxmlformats.org/officeDocument/2006/relationships/image" Target="../media/image56.emf"/><Relationship Id="rId15" Type="http://schemas.openxmlformats.org/officeDocument/2006/relationships/image" Target="../media/image61.emf"/><Relationship Id="rId10" Type="http://schemas.openxmlformats.org/officeDocument/2006/relationships/customXml" Target="../ink/ink14.xml"/><Relationship Id="rId4" Type="http://schemas.openxmlformats.org/officeDocument/2006/relationships/customXml" Target="../ink/ink11.xml"/><Relationship Id="rId9" Type="http://schemas.openxmlformats.org/officeDocument/2006/relationships/image" Target="../media/image58.emf"/><Relationship Id="rId14" Type="http://schemas.openxmlformats.org/officeDocument/2006/relationships/customXml" Target="../ink/ink16.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6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4.jpeg"/><Relationship Id="rId7" Type="http://schemas.openxmlformats.org/officeDocument/2006/relationships/image" Target="../media/image37.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38.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80486 - 800nm-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535988"/>
            <a:ext cx="9601200" cy="153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62000" y="685800"/>
            <a:ext cx="8077200" cy="3962400"/>
          </a:xfrm>
          <a:solidFill>
            <a:schemeClr val="bg1">
              <a:alpha val="70000"/>
            </a:schemeClr>
          </a:solidFill>
        </p:spPr>
        <p:txBody>
          <a:bodyPr>
            <a:noAutofit/>
          </a:bodyPr>
          <a:lstStyle/>
          <a:p>
            <a:pPr algn="l"/>
            <a:r>
              <a:rPr lang="en-US" sz="3200" dirty="0">
                <a:solidFill>
                  <a:srgbClr val="0000FF"/>
                </a:solidFill>
              </a:rPr>
              <a:t>CPEN 211: Computer Systems I</a:t>
            </a:r>
            <a:br>
              <a:rPr lang="en-US" sz="2800" dirty="0">
                <a:solidFill>
                  <a:srgbClr val="0000FF"/>
                </a:solidFill>
              </a:rPr>
            </a:br>
            <a:br>
              <a:rPr lang="en-US" sz="2800" dirty="0">
                <a:solidFill>
                  <a:srgbClr val="0000FF"/>
                </a:solidFill>
              </a:rPr>
            </a:br>
            <a:r>
              <a:rPr lang="en-US" sz="3600" dirty="0">
                <a:solidFill>
                  <a:srgbClr val="0000FF"/>
                </a:solidFill>
              </a:rPr>
              <a:t>Slide Set 14:  Instruction Pipelining</a:t>
            </a:r>
            <a:br>
              <a:rPr lang="en-US" sz="3600" dirty="0">
                <a:solidFill>
                  <a:srgbClr val="0000FF"/>
                </a:solidFill>
              </a:rPr>
            </a:br>
            <a:br>
              <a:rPr lang="en-US" sz="3600" dirty="0">
                <a:solidFill>
                  <a:srgbClr val="0000FF"/>
                </a:solidFill>
              </a:rPr>
            </a:br>
            <a:r>
              <a:rPr lang="en-US" sz="3600" dirty="0">
                <a:solidFill>
                  <a:srgbClr val="0000FF"/>
                </a:solidFill>
              </a:rPr>
              <a:t>                       Prof. Tor </a:t>
            </a:r>
            <a:r>
              <a:rPr lang="en-US" sz="3600" dirty="0" err="1">
                <a:solidFill>
                  <a:srgbClr val="0000FF"/>
                </a:solidFill>
              </a:rPr>
              <a:t>Aamodt</a:t>
            </a:r>
            <a:endParaRPr lang="en-US" sz="3200" dirty="0">
              <a:solidFill>
                <a:srgbClr val="0000FF"/>
              </a:solidFill>
            </a:endParaRPr>
          </a:p>
        </p:txBody>
      </p:sp>
      <p:sp>
        <p:nvSpPr>
          <p:cNvPr id="5" name="TextBox 6"/>
          <p:cNvSpPr txBox="1">
            <a:spLocks noChangeArrowheads="1"/>
          </p:cNvSpPr>
          <p:nvPr/>
        </p:nvSpPr>
        <p:spPr bwMode="auto">
          <a:xfrm>
            <a:off x="1428750" y="5791200"/>
            <a:ext cx="6072188" cy="307975"/>
          </a:xfrm>
          <a:prstGeom prst="rect">
            <a:avLst/>
          </a:prstGeom>
          <a:solidFill>
            <a:srgbClr val="FFFFFF">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dirty="0">
                <a:solidFill>
                  <a:srgbClr val="0000FF"/>
                </a:solidFill>
              </a:rPr>
              <a:t>Slide background: Die photo of the Intel 486 (first pipelined x86 processor)</a:t>
            </a:r>
          </a:p>
        </p:txBody>
      </p:sp>
      <p:sp>
        <p:nvSpPr>
          <p:cNvPr id="3" name="Slide Number Placeholder 2"/>
          <p:cNvSpPr>
            <a:spLocks noGrp="1"/>
          </p:cNvSpPr>
          <p:nvPr>
            <p:ph type="sldNum" sz="quarter" idx="12"/>
          </p:nvPr>
        </p:nvSpPr>
        <p:spPr/>
        <p:txBody>
          <a:bodyPr/>
          <a:lstStyle/>
          <a:p>
            <a:fld id="{8498F53A-C161-3D49-96E1-2DF0E970DAF2}"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76200"/>
            <a:ext cx="8229600" cy="1143000"/>
          </a:xfrm>
        </p:spPr>
        <p:txBody>
          <a:bodyPr>
            <a:normAutofit fontScale="90000"/>
          </a:bodyPr>
          <a:lstStyle/>
          <a:p>
            <a:pPr eaLnBrk="1" hangingPunct="1"/>
            <a:r>
              <a:rPr lang="en-US" altLang="en-US" dirty="0">
                <a:latin typeface="Arial  " charset="0"/>
                <a:cs typeface="Arial  " charset="0"/>
              </a:rPr>
              <a:t>RISC Instruction Processing Steps</a:t>
            </a:r>
          </a:p>
        </p:txBody>
      </p:sp>
      <p:sp>
        <p:nvSpPr>
          <p:cNvPr id="28675" name="Rectangle 3"/>
          <p:cNvSpPr>
            <a:spLocks noGrp="1" noChangeArrowheads="1"/>
          </p:cNvSpPr>
          <p:nvPr>
            <p:ph type="body" idx="1"/>
          </p:nvPr>
        </p:nvSpPr>
        <p:spPr>
          <a:xfrm>
            <a:off x="685800" y="1676400"/>
            <a:ext cx="7772400" cy="4724400"/>
          </a:xfrm>
        </p:spPr>
        <p:txBody>
          <a:bodyPr/>
          <a:lstStyle/>
          <a:p>
            <a:pPr marL="457200" indent="-457200" eaLnBrk="1" hangingPunct="1">
              <a:lnSpc>
                <a:spcPct val="90000"/>
              </a:lnSpc>
              <a:buFontTx/>
              <a:buAutoNum type="arabicPeriod"/>
            </a:pPr>
            <a:r>
              <a:rPr lang="en-US" altLang="en-US" sz="2000" dirty="0">
                <a:latin typeface="Arial  " charset="0"/>
                <a:cs typeface="Arial  " charset="0"/>
              </a:rPr>
              <a:t>Instruction fetch cycle (IF)</a:t>
            </a:r>
          </a:p>
          <a:p>
            <a:pPr marL="838200" lvl="1" indent="-381000" eaLnBrk="1" hangingPunct="1">
              <a:lnSpc>
                <a:spcPct val="90000"/>
              </a:lnSpc>
            </a:pPr>
            <a:r>
              <a:rPr lang="en-US" altLang="en-US" sz="1800" dirty="0">
                <a:latin typeface="Arial  " charset="0"/>
                <a:cs typeface="Arial  " charset="0"/>
              </a:rPr>
              <a:t>Send PC to memory and fetch the current instruction from memory. Update the PC to next sequential PC by adding 4</a:t>
            </a:r>
          </a:p>
          <a:p>
            <a:pPr marL="838200" lvl="1" indent="-381000" eaLnBrk="1" hangingPunct="1">
              <a:lnSpc>
                <a:spcPct val="90000"/>
              </a:lnSpc>
            </a:pPr>
            <a:endParaRPr lang="en-US" altLang="en-US" sz="1800" dirty="0">
              <a:latin typeface="Arial  " charset="0"/>
              <a:cs typeface="Arial  " charset="0"/>
            </a:endParaRPr>
          </a:p>
          <a:p>
            <a:pPr marL="457200" indent="-457200" eaLnBrk="1" hangingPunct="1">
              <a:lnSpc>
                <a:spcPct val="90000"/>
              </a:lnSpc>
              <a:buFontTx/>
              <a:buAutoNum type="arabicPeriod"/>
            </a:pPr>
            <a:r>
              <a:rPr lang="en-US" altLang="en-US" sz="2000" dirty="0">
                <a:latin typeface="Arial  " charset="0"/>
                <a:cs typeface="Arial  " charset="0"/>
              </a:rPr>
              <a:t>Instruction Decode/Register fetch cycle (ID)</a:t>
            </a:r>
          </a:p>
          <a:p>
            <a:pPr marL="838200" lvl="1" indent="-381000" eaLnBrk="1" hangingPunct="1">
              <a:lnSpc>
                <a:spcPct val="90000"/>
              </a:lnSpc>
            </a:pPr>
            <a:r>
              <a:rPr lang="en-US" altLang="en-US" sz="1800" dirty="0">
                <a:latin typeface="Arial  " charset="0"/>
                <a:cs typeface="Arial  " charset="0"/>
              </a:rPr>
              <a:t>decode instruction (what does it do?)</a:t>
            </a:r>
          </a:p>
          <a:p>
            <a:pPr marL="838200" lvl="1" indent="-381000" eaLnBrk="1" hangingPunct="1">
              <a:lnSpc>
                <a:spcPct val="90000"/>
              </a:lnSpc>
            </a:pPr>
            <a:r>
              <a:rPr lang="en-US" altLang="en-US" sz="1800" dirty="0">
                <a:latin typeface="Arial  " charset="0"/>
                <a:cs typeface="Arial  " charset="0"/>
              </a:rPr>
              <a:t>read source registers</a:t>
            </a:r>
          </a:p>
          <a:p>
            <a:pPr marL="838200" lvl="1" indent="-381000" eaLnBrk="1" hangingPunct="1">
              <a:lnSpc>
                <a:spcPct val="90000"/>
              </a:lnSpc>
            </a:pPr>
            <a:endParaRPr lang="en-US" altLang="en-US" sz="2000" dirty="0">
              <a:latin typeface="Arial  " charset="0"/>
              <a:cs typeface="Arial  " charset="0"/>
            </a:endParaRPr>
          </a:p>
          <a:p>
            <a:pPr marL="457200" indent="-457200" eaLnBrk="1" hangingPunct="1">
              <a:lnSpc>
                <a:spcPct val="90000"/>
              </a:lnSpc>
              <a:buFontTx/>
              <a:buAutoNum type="arabicPeriod"/>
            </a:pPr>
            <a:r>
              <a:rPr lang="en-US" altLang="en-US" sz="2000" dirty="0">
                <a:latin typeface="Arial  " charset="0"/>
                <a:cs typeface="Arial  " charset="0"/>
              </a:rPr>
              <a:t>Execute/effective address cycle (EX)</a:t>
            </a:r>
          </a:p>
          <a:p>
            <a:pPr marL="838200" lvl="1" indent="-381000">
              <a:lnSpc>
                <a:spcPct val="90000"/>
              </a:lnSpc>
            </a:pPr>
            <a:r>
              <a:rPr lang="en-US" altLang="en-US" sz="1800" dirty="0">
                <a:latin typeface="Arial  " charset="0"/>
                <a:cs typeface="Arial  " charset="0"/>
              </a:rPr>
              <a:t>Compute branch target and condition</a:t>
            </a:r>
          </a:p>
          <a:p>
            <a:pPr marL="838200" lvl="1" indent="-381000" eaLnBrk="1" hangingPunct="1">
              <a:lnSpc>
                <a:spcPct val="90000"/>
              </a:lnSpc>
            </a:pPr>
            <a:r>
              <a:rPr lang="en-US" altLang="en-US" sz="1800" dirty="0">
                <a:latin typeface="Arial  " charset="0"/>
                <a:cs typeface="Arial  " charset="0"/>
              </a:rPr>
              <a:t>memory reference: ALU computes effective address from base register and offset.</a:t>
            </a:r>
          </a:p>
          <a:p>
            <a:pPr marL="838200" lvl="1" indent="-381000" eaLnBrk="1" hangingPunct="1">
              <a:lnSpc>
                <a:spcPct val="90000"/>
              </a:lnSpc>
            </a:pPr>
            <a:r>
              <a:rPr lang="en-US" altLang="en-US" sz="1800" dirty="0">
                <a:latin typeface="Arial  " charset="0"/>
                <a:cs typeface="Arial  " charset="0"/>
              </a:rPr>
              <a:t>register-register ALU instruction: ALU performs operation</a:t>
            </a:r>
          </a:p>
          <a:p>
            <a:pPr marL="838200" lvl="1" indent="-381000" eaLnBrk="1" hangingPunct="1">
              <a:lnSpc>
                <a:spcPct val="90000"/>
              </a:lnSpc>
            </a:pPr>
            <a:r>
              <a:rPr lang="en-US" altLang="en-US" sz="1800" dirty="0">
                <a:latin typeface="Arial  " charset="0"/>
                <a:cs typeface="Arial  " charset="0"/>
              </a:rPr>
              <a:t>register-immediate ALU instruction: ALU performs operation</a:t>
            </a:r>
          </a:p>
        </p:txBody>
      </p:sp>
      <p:sp>
        <p:nvSpPr>
          <p:cNvPr id="2" name="Slide Number Placeholder 1"/>
          <p:cNvSpPr>
            <a:spLocks noGrp="1"/>
          </p:cNvSpPr>
          <p:nvPr>
            <p:ph type="sldNum" sz="quarter" idx="12"/>
          </p:nvPr>
        </p:nvSpPr>
        <p:spPr/>
        <p:txBody>
          <a:bodyPr/>
          <a:lstStyle/>
          <a:p>
            <a:fld id="{8498F53A-C161-3D49-96E1-2DF0E970DAF2}" type="slidenum">
              <a:rPr lang="en-US" smtClean="0"/>
              <a:t>10</a:t>
            </a:fld>
            <a:endParaRPr lang="en-US"/>
          </a:p>
        </p:txBody>
      </p:sp>
      <p:sp>
        <p:nvSpPr>
          <p:cNvPr id="5" name="TextBox 4"/>
          <p:cNvSpPr txBox="1"/>
          <p:nvPr/>
        </p:nvSpPr>
        <p:spPr>
          <a:xfrm>
            <a:off x="5410200" y="6488668"/>
            <a:ext cx="2819400" cy="369332"/>
          </a:xfrm>
          <a:prstGeom prst="rect">
            <a:avLst/>
          </a:prstGeom>
          <a:noFill/>
        </p:spPr>
        <p:txBody>
          <a:bodyPr wrap="square" rtlCol="0">
            <a:spAutoFit/>
          </a:bodyPr>
          <a:lstStyle/>
          <a:p>
            <a:r>
              <a:rPr lang="en-US" dirty="0">
                <a:solidFill>
                  <a:schemeClr val="tx1">
                    <a:lumMod val="50000"/>
                    <a:lumOff val="50000"/>
                  </a:schemeClr>
                </a:solidFill>
              </a:rPr>
              <a:t>Text: COD ARM Edition </a:t>
            </a:r>
            <a:r>
              <a:rPr lang="en-US">
                <a:solidFill>
                  <a:schemeClr val="tx1">
                    <a:lumMod val="50000"/>
                    <a:lumOff val="50000"/>
                  </a:schemeClr>
                </a:solidFill>
              </a:rPr>
              <a:t>§4.1</a:t>
            </a:r>
            <a:endParaRPr lang="en-US" dirty="0">
              <a:solidFill>
                <a:schemeClr val="tx1">
                  <a:lumMod val="50000"/>
                  <a:lumOff val="50000"/>
                </a:schemeClr>
              </a:solidFill>
            </a:endParaRPr>
          </a:p>
        </p:txBody>
      </p:sp>
    </p:spTree>
    <p:extLst>
      <p:ext uri="{BB962C8B-B14F-4D97-AF65-F5344CB8AC3E}">
        <p14:creationId xmlns:p14="http://schemas.microsoft.com/office/powerpoint/2010/main" val="3068746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a:latin typeface="Arial  " charset="0"/>
                <a:cs typeface="Arial  " charset="0"/>
              </a:rPr>
              <a:t>A Simple RISC Implementation</a:t>
            </a:r>
          </a:p>
        </p:txBody>
      </p:sp>
      <p:sp>
        <p:nvSpPr>
          <p:cNvPr id="29699" name="Rectangle 3"/>
          <p:cNvSpPr>
            <a:spLocks noGrp="1" noChangeArrowheads="1"/>
          </p:cNvSpPr>
          <p:nvPr>
            <p:ph type="body" idx="1"/>
          </p:nvPr>
        </p:nvSpPr>
        <p:spPr>
          <a:xfrm>
            <a:off x="685800" y="1371600"/>
            <a:ext cx="7696200" cy="4724400"/>
          </a:xfrm>
        </p:spPr>
        <p:txBody>
          <a:bodyPr/>
          <a:lstStyle/>
          <a:p>
            <a:pPr marL="533400" indent="-533400" eaLnBrk="1" hangingPunct="1">
              <a:buFontTx/>
              <a:buAutoNum type="arabicPeriod" startAt="4"/>
            </a:pPr>
            <a:r>
              <a:rPr lang="en-US" altLang="en-US" sz="2000" dirty="0">
                <a:latin typeface="Arial  " charset="0"/>
                <a:cs typeface="Arial  " charset="0"/>
              </a:rPr>
              <a:t>Memory access (MEM)</a:t>
            </a:r>
          </a:p>
          <a:p>
            <a:pPr marL="914400" lvl="1" indent="-457200" eaLnBrk="1" hangingPunct="1">
              <a:buFont typeface="Arial" panose="020B0604020202020204" pitchFamily="34" charset="0"/>
              <a:buChar char="•"/>
            </a:pPr>
            <a:r>
              <a:rPr lang="en-US" altLang="en-US" sz="1800" dirty="0">
                <a:latin typeface="Arial  " charset="0"/>
                <a:cs typeface="Arial  " charset="0"/>
              </a:rPr>
              <a:t>load: read memory @ effective address</a:t>
            </a:r>
          </a:p>
          <a:p>
            <a:pPr marL="914400" lvl="1" indent="-457200" eaLnBrk="1" hangingPunct="1">
              <a:buFont typeface="Arial" panose="020B0604020202020204" pitchFamily="34" charset="0"/>
              <a:buChar char="•"/>
            </a:pPr>
            <a:r>
              <a:rPr lang="en-US" altLang="en-US" sz="1800" dirty="0">
                <a:latin typeface="Arial  " charset="0"/>
                <a:cs typeface="Arial  " charset="0"/>
              </a:rPr>
              <a:t>store: write value from register to effective address</a:t>
            </a:r>
          </a:p>
          <a:p>
            <a:pPr marL="914400" lvl="1" indent="-457200" eaLnBrk="1" hangingPunct="1">
              <a:buFont typeface="Arial" panose="020B0604020202020204" pitchFamily="34" charset="0"/>
              <a:buChar char="•"/>
            </a:pPr>
            <a:endParaRPr lang="en-US" altLang="en-US" sz="1800" dirty="0">
              <a:latin typeface="Arial  " charset="0"/>
              <a:cs typeface="Arial  " charset="0"/>
            </a:endParaRPr>
          </a:p>
          <a:p>
            <a:pPr marL="533400" indent="-533400" eaLnBrk="1" hangingPunct="1">
              <a:buFontTx/>
              <a:buAutoNum type="arabicPeriod" startAt="4"/>
            </a:pPr>
            <a:r>
              <a:rPr lang="en-US" altLang="en-US" sz="2000" dirty="0">
                <a:latin typeface="Arial  " charset="0"/>
                <a:cs typeface="Arial  " charset="0"/>
              </a:rPr>
              <a:t>Write-back cycle (WB)</a:t>
            </a:r>
          </a:p>
          <a:p>
            <a:pPr marL="914400" lvl="1" indent="-457200" eaLnBrk="1" hangingPunct="1">
              <a:buFont typeface="Arial" panose="020B0604020202020204" pitchFamily="34" charset="0"/>
              <a:buChar char="•"/>
            </a:pPr>
            <a:r>
              <a:rPr lang="en-US" altLang="en-US" sz="1800" dirty="0">
                <a:latin typeface="Arial  " charset="0"/>
                <a:cs typeface="Arial  " charset="0"/>
              </a:rPr>
              <a:t>Register-Register/Register Immediate/Load: Write the result into the register file.</a:t>
            </a:r>
            <a:endParaRPr lang="en-US" altLang="en-US" sz="2000" dirty="0">
              <a:latin typeface="Arial  " charset="0"/>
              <a:cs typeface="Arial  " charset="0"/>
            </a:endParaRPr>
          </a:p>
        </p:txBody>
      </p:sp>
      <p:sp>
        <p:nvSpPr>
          <p:cNvPr id="2" name="Slide Number Placeholder 1"/>
          <p:cNvSpPr>
            <a:spLocks noGrp="1"/>
          </p:cNvSpPr>
          <p:nvPr>
            <p:ph type="sldNum" sz="quarter" idx="12"/>
          </p:nvPr>
        </p:nvSpPr>
        <p:spPr/>
        <p:txBody>
          <a:bodyPr/>
          <a:lstStyle/>
          <a:p>
            <a:fld id="{8498F53A-C161-3D49-96E1-2DF0E970DAF2}" type="slidenum">
              <a:rPr lang="en-US" smtClean="0"/>
              <a:t>11</a:t>
            </a:fld>
            <a:endParaRPr lang="en-US"/>
          </a:p>
        </p:txBody>
      </p:sp>
    </p:spTree>
    <p:extLst>
      <p:ext uri="{BB962C8B-B14F-4D97-AF65-F5344CB8AC3E}">
        <p14:creationId xmlns:p14="http://schemas.microsoft.com/office/powerpoint/2010/main" val="2561201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0"/>
            <a:ext cx="7772400" cy="838200"/>
          </a:xfrm>
        </p:spPr>
        <p:txBody>
          <a:bodyPr>
            <a:normAutofit/>
          </a:bodyPr>
          <a:lstStyle/>
          <a:p>
            <a:pPr eaLnBrk="1" hangingPunct="1"/>
            <a:r>
              <a:rPr lang="en-US" altLang="en-US" dirty="0">
                <a:latin typeface="Arial  " charset="0"/>
                <a:cs typeface="Arial  " charset="0"/>
              </a:rPr>
              <a:t>Single Cycle Processor?</a:t>
            </a:r>
          </a:p>
        </p:txBody>
      </p:sp>
      <p:sp>
        <p:nvSpPr>
          <p:cNvPr id="30723" name="Rectangle 3"/>
          <p:cNvSpPr>
            <a:spLocks noGrp="1" noChangeArrowheads="1"/>
          </p:cNvSpPr>
          <p:nvPr>
            <p:ph type="body" idx="1"/>
          </p:nvPr>
        </p:nvSpPr>
        <p:spPr>
          <a:xfrm>
            <a:off x="5486400" y="838200"/>
            <a:ext cx="3657600" cy="3810000"/>
          </a:xfrm>
        </p:spPr>
        <p:txBody>
          <a:bodyPr/>
          <a:lstStyle/>
          <a:p>
            <a:pPr eaLnBrk="1" hangingPunct="1">
              <a:lnSpc>
                <a:spcPct val="90000"/>
              </a:lnSpc>
            </a:pPr>
            <a:r>
              <a:rPr lang="en-US" altLang="en-US" sz="1800" dirty="0">
                <a:latin typeface="Arial  " charset="0"/>
                <a:cs typeface="Arial  " charset="0"/>
              </a:rPr>
              <a:t>Start by looking at each component one at a time.</a:t>
            </a:r>
          </a:p>
          <a:p>
            <a:pPr eaLnBrk="1" hangingPunct="1">
              <a:lnSpc>
                <a:spcPct val="90000"/>
              </a:lnSpc>
            </a:pPr>
            <a:endParaRPr lang="en-US" altLang="en-US" sz="1800" dirty="0">
              <a:latin typeface="Arial  " charset="0"/>
              <a:cs typeface="Arial  " charset="0"/>
            </a:endParaRPr>
          </a:p>
          <a:p>
            <a:pPr eaLnBrk="1" hangingPunct="1">
              <a:lnSpc>
                <a:spcPct val="90000"/>
              </a:lnSpc>
            </a:pPr>
            <a:r>
              <a:rPr lang="en-US" altLang="en-US" sz="1800" dirty="0">
                <a:latin typeface="Arial  " charset="0"/>
                <a:cs typeface="Arial  " charset="0"/>
              </a:rPr>
              <a:t>This is just </a:t>
            </a:r>
            <a:r>
              <a:rPr lang="en-US" altLang="en-US" sz="1800" b="1" u="sng" dirty="0">
                <a:latin typeface="Arial  " charset="0"/>
                <a:cs typeface="Arial  " charset="0"/>
              </a:rPr>
              <a:t>ONE</a:t>
            </a:r>
            <a:r>
              <a:rPr lang="en-US" altLang="en-US" sz="1800" dirty="0">
                <a:latin typeface="Arial  " charset="0"/>
                <a:cs typeface="Arial  " charset="0"/>
              </a:rPr>
              <a:t> way to build a processor that implements a given ISA.</a:t>
            </a:r>
          </a:p>
          <a:p>
            <a:pPr eaLnBrk="1" hangingPunct="1">
              <a:lnSpc>
                <a:spcPct val="90000"/>
              </a:lnSpc>
            </a:pPr>
            <a:endParaRPr lang="en-US" altLang="en-US" sz="1800" dirty="0">
              <a:latin typeface="Arial  " charset="0"/>
              <a:cs typeface="Arial  " charset="0"/>
            </a:endParaRPr>
          </a:p>
          <a:p>
            <a:pPr eaLnBrk="1" hangingPunct="1">
              <a:lnSpc>
                <a:spcPct val="90000"/>
              </a:lnSpc>
            </a:pPr>
            <a:r>
              <a:rPr lang="en-US" altLang="en-US" sz="1800" dirty="0">
                <a:latin typeface="Arial  " charset="0"/>
                <a:cs typeface="Arial  " charset="0"/>
              </a:rPr>
              <a:t>“How was this design created?”</a:t>
            </a:r>
          </a:p>
        </p:txBody>
      </p:sp>
      <p:pic>
        <p:nvPicPr>
          <p:cNvPr id="30724" name="Picture 4" descr="13~Figure_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51244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5" name="Group 4"/>
          <p:cNvGrpSpPr>
            <a:grpSpLocks/>
          </p:cNvGrpSpPr>
          <p:nvPr/>
        </p:nvGrpSpPr>
        <p:grpSpPr bwMode="auto">
          <a:xfrm>
            <a:off x="304800" y="5257800"/>
            <a:ext cx="2379663" cy="882650"/>
            <a:chOff x="2225" y="3456"/>
            <a:chExt cx="1499" cy="556"/>
          </a:xfrm>
        </p:grpSpPr>
        <p:sp>
          <p:nvSpPr>
            <p:cNvPr id="30750" name="Text Box 5"/>
            <p:cNvSpPr txBox="1">
              <a:spLocks noChangeArrowheads="1"/>
            </p:cNvSpPr>
            <p:nvPr/>
          </p:nvSpPr>
          <p:spPr bwMode="auto">
            <a:xfrm>
              <a:off x="2266" y="3489"/>
              <a:ext cx="1411"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600" b="1">
                  <a:solidFill>
                    <a:schemeClr val="hlink"/>
                  </a:solidFill>
                </a:rPr>
                <a:t>Current Logical State</a:t>
              </a:r>
            </a:p>
            <a:p>
              <a:pPr>
                <a:spcBef>
                  <a:spcPct val="50000"/>
                </a:spcBef>
              </a:pPr>
              <a:r>
                <a:rPr lang="en-US" altLang="en-US" sz="1600" b="1">
                  <a:solidFill>
                    <a:schemeClr val="hlink"/>
                  </a:solidFill>
                </a:rPr>
                <a:t>of the Machine</a:t>
              </a:r>
            </a:p>
          </p:txBody>
        </p:sp>
        <p:sp>
          <p:nvSpPr>
            <p:cNvPr id="30751" name="Rectangle 6"/>
            <p:cNvSpPr>
              <a:spLocks noChangeArrowheads="1"/>
            </p:cNvSpPr>
            <p:nvPr/>
          </p:nvSpPr>
          <p:spPr bwMode="auto">
            <a:xfrm>
              <a:off x="2225" y="3456"/>
              <a:ext cx="1499" cy="55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30726" name="Group 7"/>
          <p:cNvGrpSpPr>
            <a:grpSpLocks/>
          </p:cNvGrpSpPr>
          <p:nvPr/>
        </p:nvGrpSpPr>
        <p:grpSpPr bwMode="auto">
          <a:xfrm>
            <a:off x="3295650" y="5251450"/>
            <a:ext cx="2379663" cy="882650"/>
            <a:chOff x="4109" y="3452"/>
            <a:chExt cx="1499" cy="556"/>
          </a:xfrm>
        </p:grpSpPr>
        <p:sp>
          <p:nvSpPr>
            <p:cNvPr id="30748" name="Text Box 8"/>
            <p:cNvSpPr txBox="1">
              <a:spLocks noChangeArrowheads="1"/>
            </p:cNvSpPr>
            <p:nvPr/>
          </p:nvSpPr>
          <p:spPr bwMode="auto">
            <a:xfrm>
              <a:off x="4238" y="3457"/>
              <a:ext cx="1226"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600" b="1">
                  <a:solidFill>
                    <a:schemeClr val="hlink"/>
                  </a:solidFill>
                </a:rPr>
                <a:t>Next Logical State</a:t>
              </a:r>
            </a:p>
            <a:p>
              <a:pPr>
                <a:spcBef>
                  <a:spcPct val="50000"/>
                </a:spcBef>
              </a:pPr>
              <a:r>
                <a:rPr lang="en-US" altLang="en-US" sz="1600" b="1">
                  <a:solidFill>
                    <a:schemeClr val="hlink"/>
                  </a:solidFill>
                </a:rPr>
                <a:t>of the Machine</a:t>
              </a:r>
            </a:p>
          </p:txBody>
        </p:sp>
        <p:sp>
          <p:nvSpPr>
            <p:cNvPr id="30749" name="Rectangle 9"/>
            <p:cNvSpPr>
              <a:spLocks noChangeArrowheads="1"/>
            </p:cNvSpPr>
            <p:nvPr/>
          </p:nvSpPr>
          <p:spPr bwMode="auto">
            <a:xfrm>
              <a:off x="4109" y="3452"/>
              <a:ext cx="1499" cy="55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30727" name="Group 10"/>
          <p:cNvGrpSpPr>
            <a:grpSpLocks/>
          </p:cNvGrpSpPr>
          <p:nvPr/>
        </p:nvGrpSpPr>
        <p:grpSpPr bwMode="auto">
          <a:xfrm>
            <a:off x="2779713" y="5494338"/>
            <a:ext cx="425450" cy="441325"/>
            <a:chOff x="3784" y="3605"/>
            <a:chExt cx="268" cy="278"/>
          </a:xfrm>
        </p:grpSpPr>
        <p:sp>
          <p:nvSpPr>
            <p:cNvPr id="30746" name="Line 11"/>
            <p:cNvSpPr>
              <a:spLocks noChangeShapeType="1"/>
            </p:cNvSpPr>
            <p:nvPr/>
          </p:nvSpPr>
          <p:spPr bwMode="auto">
            <a:xfrm>
              <a:off x="3784" y="3605"/>
              <a:ext cx="0" cy="27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0747" name="Line 12"/>
            <p:cNvSpPr>
              <a:spLocks noChangeShapeType="1"/>
            </p:cNvSpPr>
            <p:nvPr/>
          </p:nvSpPr>
          <p:spPr bwMode="auto">
            <a:xfrm>
              <a:off x="3784" y="3754"/>
              <a:ext cx="2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30728" name="Text Box 1030"/>
          <p:cNvSpPr txBox="1">
            <a:spLocks noChangeArrowheads="1"/>
          </p:cNvSpPr>
          <p:nvPr/>
        </p:nvSpPr>
        <p:spPr bwMode="auto">
          <a:xfrm>
            <a:off x="5867400" y="5192713"/>
            <a:ext cx="6746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a:latin typeface="Comic Sans MS" panose="030F0702030302020204" pitchFamily="66" charset="0"/>
              </a:rPr>
              <a:t>Latch</a:t>
            </a:r>
          </a:p>
          <a:p>
            <a:pPr algn="ctr"/>
            <a:r>
              <a:rPr lang="en-US" altLang="en-US" sz="1000">
                <a:latin typeface="Comic Sans MS" panose="030F0702030302020204" pitchFamily="66" charset="0"/>
              </a:rPr>
              <a:t>or</a:t>
            </a:r>
          </a:p>
          <a:p>
            <a:pPr algn="ctr"/>
            <a:r>
              <a:rPr lang="en-US" altLang="en-US" sz="1000">
                <a:latin typeface="Comic Sans MS" panose="030F0702030302020204" pitchFamily="66" charset="0"/>
              </a:rPr>
              <a:t>register</a:t>
            </a:r>
          </a:p>
        </p:txBody>
      </p:sp>
      <p:grpSp>
        <p:nvGrpSpPr>
          <p:cNvPr id="30729" name="Group 34"/>
          <p:cNvGrpSpPr>
            <a:grpSpLocks noChangeAspect="1"/>
          </p:cNvGrpSpPr>
          <p:nvPr/>
        </p:nvGrpSpPr>
        <p:grpSpPr bwMode="auto">
          <a:xfrm>
            <a:off x="6324600" y="5105400"/>
            <a:ext cx="2314575" cy="1046163"/>
            <a:chOff x="6067669" y="4953000"/>
            <a:chExt cx="2923931" cy="1321777"/>
          </a:xfrm>
        </p:grpSpPr>
        <p:sp>
          <p:nvSpPr>
            <p:cNvPr id="30731" name="Rectangle 1028"/>
            <p:cNvSpPr>
              <a:spLocks noChangeArrowheads="1"/>
            </p:cNvSpPr>
            <p:nvPr/>
          </p:nvSpPr>
          <p:spPr bwMode="auto">
            <a:xfrm>
              <a:off x="6468757" y="4953000"/>
              <a:ext cx="200544" cy="96074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000"/>
            </a:p>
          </p:txBody>
        </p:sp>
        <p:sp>
          <p:nvSpPr>
            <p:cNvPr id="30732" name="AutoShape 1029"/>
            <p:cNvSpPr>
              <a:spLocks noChangeArrowheads="1"/>
            </p:cNvSpPr>
            <p:nvPr/>
          </p:nvSpPr>
          <p:spPr bwMode="auto">
            <a:xfrm>
              <a:off x="7028275" y="4993115"/>
              <a:ext cx="1042829" cy="880516"/>
            </a:xfrm>
            <a:prstGeom prst="roundRect">
              <a:avLst>
                <a:gd name="adj" fmla="val 16667"/>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000"/>
            </a:p>
          </p:txBody>
        </p:sp>
        <p:sp>
          <p:nvSpPr>
            <p:cNvPr id="22" name="Line 1031"/>
            <p:cNvSpPr>
              <a:spLocks noChangeShapeType="1"/>
            </p:cNvSpPr>
            <p:nvPr/>
          </p:nvSpPr>
          <p:spPr bwMode="auto">
            <a:xfrm>
              <a:off x="6669301" y="5193688"/>
              <a:ext cx="358974" cy="0"/>
            </a:xfrm>
            <a:prstGeom prst="line">
              <a:avLst/>
            </a:prstGeom>
            <a:noFill/>
            <a:ln w="12700" cmpd="sng">
              <a:solidFill>
                <a:schemeClr val="tx1"/>
              </a:solidFill>
              <a:round/>
              <a:headEnd/>
              <a:tailEnd type="triangle" w="med" len="med"/>
            </a:ln>
          </p:spPr>
          <p:txBody>
            <a:bodyPr anchor="ctr"/>
            <a:lstStyle/>
            <a:p>
              <a:pPr>
                <a:defRPr/>
              </a:pPr>
              <a:endParaRPr lang="en-US" sz="1050">
                <a:latin typeface="Arial" pitchFamily="-106" charset="-52"/>
                <a:ea typeface="ＭＳ Ｐゴシック" pitchFamily="-106" charset="-128"/>
              </a:endParaRPr>
            </a:p>
          </p:txBody>
        </p:sp>
        <p:sp>
          <p:nvSpPr>
            <p:cNvPr id="23" name="Line 1032"/>
            <p:cNvSpPr>
              <a:spLocks noChangeShapeType="1"/>
            </p:cNvSpPr>
            <p:nvPr/>
          </p:nvSpPr>
          <p:spPr bwMode="auto">
            <a:xfrm>
              <a:off x="6669301" y="5673058"/>
              <a:ext cx="358974" cy="0"/>
            </a:xfrm>
            <a:prstGeom prst="line">
              <a:avLst/>
            </a:prstGeom>
            <a:noFill/>
            <a:ln w="12700" cmpd="sng">
              <a:solidFill>
                <a:schemeClr val="tx1"/>
              </a:solidFill>
              <a:round/>
              <a:headEnd/>
              <a:tailEnd type="triangle" w="med" len="med"/>
            </a:ln>
          </p:spPr>
          <p:txBody>
            <a:bodyPr anchor="ctr"/>
            <a:lstStyle/>
            <a:p>
              <a:pPr>
                <a:defRPr/>
              </a:pPr>
              <a:endParaRPr lang="en-US" sz="1050">
                <a:latin typeface="Arial" pitchFamily="-106" charset="-52"/>
                <a:ea typeface="ＭＳ Ｐゴシック" pitchFamily="-106" charset="-128"/>
              </a:endParaRPr>
            </a:p>
          </p:txBody>
        </p:sp>
        <p:sp>
          <p:nvSpPr>
            <p:cNvPr id="30735" name="Rectangle 1033"/>
            <p:cNvSpPr>
              <a:spLocks noChangeArrowheads="1"/>
            </p:cNvSpPr>
            <p:nvPr/>
          </p:nvSpPr>
          <p:spPr bwMode="auto">
            <a:xfrm>
              <a:off x="8430077" y="4953000"/>
              <a:ext cx="200544" cy="96074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000"/>
            </a:p>
          </p:txBody>
        </p:sp>
        <p:sp>
          <p:nvSpPr>
            <p:cNvPr id="25" name="Line 1034"/>
            <p:cNvSpPr>
              <a:spLocks noChangeShapeType="1"/>
            </p:cNvSpPr>
            <p:nvPr/>
          </p:nvSpPr>
          <p:spPr bwMode="auto">
            <a:xfrm>
              <a:off x="8071104" y="5153573"/>
              <a:ext cx="358973" cy="0"/>
            </a:xfrm>
            <a:prstGeom prst="line">
              <a:avLst/>
            </a:prstGeom>
            <a:noFill/>
            <a:ln w="12700" cmpd="sng">
              <a:solidFill>
                <a:schemeClr val="tx1"/>
              </a:solidFill>
              <a:round/>
              <a:headEnd/>
              <a:tailEnd type="triangle" w="med" len="med"/>
            </a:ln>
          </p:spPr>
          <p:txBody>
            <a:bodyPr anchor="ctr"/>
            <a:lstStyle/>
            <a:p>
              <a:pPr>
                <a:defRPr/>
              </a:pPr>
              <a:endParaRPr lang="en-US" sz="1050">
                <a:latin typeface="Arial" pitchFamily="-106" charset="-52"/>
                <a:ea typeface="ＭＳ Ｐゴシック" pitchFamily="-106" charset="-128"/>
              </a:endParaRPr>
            </a:p>
          </p:txBody>
        </p:sp>
        <p:sp>
          <p:nvSpPr>
            <p:cNvPr id="26" name="Line 1035"/>
            <p:cNvSpPr>
              <a:spLocks noChangeShapeType="1"/>
            </p:cNvSpPr>
            <p:nvPr/>
          </p:nvSpPr>
          <p:spPr bwMode="auto">
            <a:xfrm>
              <a:off x="8071104" y="5632943"/>
              <a:ext cx="358973" cy="0"/>
            </a:xfrm>
            <a:prstGeom prst="line">
              <a:avLst/>
            </a:prstGeom>
            <a:noFill/>
            <a:ln w="12700" cmpd="sng">
              <a:solidFill>
                <a:schemeClr val="tx1"/>
              </a:solidFill>
              <a:round/>
              <a:headEnd/>
              <a:tailEnd type="triangle" w="med" len="med"/>
            </a:ln>
          </p:spPr>
          <p:txBody>
            <a:bodyPr anchor="ctr"/>
            <a:lstStyle/>
            <a:p>
              <a:pPr>
                <a:defRPr/>
              </a:pPr>
              <a:endParaRPr lang="en-US" sz="1050">
                <a:latin typeface="Arial" pitchFamily="-106" charset="-52"/>
                <a:ea typeface="ＭＳ Ｐゴシック" pitchFamily="-106" charset="-128"/>
              </a:endParaRPr>
            </a:p>
          </p:txBody>
        </p:sp>
        <p:sp>
          <p:nvSpPr>
            <p:cNvPr id="30738" name="Text Box 1036"/>
            <p:cNvSpPr txBox="1">
              <a:spLocks noChangeArrowheads="1"/>
            </p:cNvSpPr>
            <p:nvPr/>
          </p:nvSpPr>
          <p:spPr bwMode="auto">
            <a:xfrm>
              <a:off x="6934110" y="5241814"/>
              <a:ext cx="1153635" cy="466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900">
                  <a:latin typeface="Comic Sans MS" panose="030F0702030302020204" pitchFamily="66" charset="0"/>
                </a:rPr>
                <a:t>combinational</a:t>
              </a:r>
            </a:p>
            <a:p>
              <a:pPr algn="ctr"/>
              <a:r>
                <a:rPr lang="en-US" altLang="en-US" sz="900">
                  <a:latin typeface="Comic Sans MS" panose="030F0702030302020204" pitchFamily="66" charset="0"/>
                </a:rPr>
                <a:t>logic</a:t>
              </a:r>
            </a:p>
          </p:txBody>
        </p:sp>
        <p:sp>
          <p:nvSpPr>
            <p:cNvPr id="30739" name="Freeform 1037"/>
            <p:cNvSpPr>
              <a:spLocks/>
            </p:cNvSpPr>
            <p:nvPr/>
          </p:nvSpPr>
          <p:spPr bwMode="auto">
            <a:xfrm>
              <a:off x="6067669" y="6074204"/>
              <a:ext cx="2923931" cy="200573"/>
            </a:xfrm>
            <a:custGeom>
              <a:avLst/>
              <a:gdLst>
                <a:gd name="T0" fmla="*/ 0 w 3504"/>
                <a:gd name="T1" fmla="*/ 2147483647 h 240"/>
                <a:gd name="T2" fmla="*/ 2147483647 w 3504"/>
                <a:gd name="T3" fmla="*/ 2147483647 h 240"/>
                <a:gd name="T4" fmla="*/ 2147483647 w 3504"/>
                <a:gd name="T5" fmla="*/ 0 h 240"/>
                <a:gd name="T6" fmla="*/ 2147483647 w 3504"/>
                <a:gd name="T7" fmla="*/ 0 h 240"/>
                <a:gd name="T8" fmla="*/ 2147483647 w 3504"/>
                <a:gd name="T9" fmla="*/ 2147483647 h 240"/>
                <a:gd name="T10" fmla="*/ 2147483647 w 3504"/>
                <a:gd name="T11" fmla="*/ 2147483647 h 240"/>
                <a:gd name="T12" fmla="*/ 2147483647 w 3504"/>
                <a:gd name="T13" fmla="*/ 0 h 240"/>
                <a:gd name="T14" fmla="*/ 2147483647 w 3504"/>
                <a:gd name="T15" fmla="*/ 0 h 240"/>
                <a:gd name="T16" fmla="*/ 0 60000 65536"/>
                <a:gd name="T17" fmla="*/ 0 60000 65536"/>
                <a:gd name="T18" fmla="*/ 0 60000 65536"/>
                <a:gd name="T19" fmla="*/ 0 60000 65536"/>
                <a:gd name="T20" fmla="*/ 0 60000 65536"/>
                <a:gd name="T21" fmla="*/ 0 60000 65536"/>
                <a:gd name="T22" fmla="*/ 0 60000 65536"/>
                <a:gd name="T23" fmla="*/ 0 60000 65536"/>
                <a:gd name="T24" fmla="*/ 0 w 3504"/>
                <a:gd name="T25" fmla="*/ 0 h 240"/>
                <a:gd name="T26" fmla="*/ 3504 w 3504"/>
                <a:gd name="T27" fmla="*/ 240 h 2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04" h="240">
                  <a:moveTo>
                    <a:pt x="0" y="240"/>
                  </a:moveTo>
                  <a:lnTo>
                    <a:pt x="576" y="240"/>
                  </a:lnTo>
                  <a:lnTo>
                    <a:pt x="576" y="0"/>
                  </a:lnTo>
                  <a:lnTo>
                    <a:pt x="1248" y="0"/>
                  </a:lnTo>
                  <a:lnTo>
                    <a:pt x="1248" y="240"/>
                  </a:lnTo>
                  <a:lnTo>
                    <a:pt x="2976" y="240"/>
                  </a:lnTo>
                  <a:lnTo>
                    <a:pt x="2976" y="0"/>
                  </a:lnTo>
                  <a:lnTo>
                    <a:pt x="3504" y="0"/>
                  </a:ln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29" name="Line 1038"/>
            <p:cNvSpPr>
              <a:spLocks noChangeShapeType="1"/>
            </p:cNvSpPr>
            <p:nvPr/>
          </p:nvSpPr>
          <p:spPr bwMode="auto">
            <a:xfrm flipV="1">
              <a:off x="6548975" y="6074204"/>
              <a:ext cx="0" cy="200573"/>
            </a:xfrm>
            <a:prstGeom prst="line">
              <a:avLst/>
            </a:prstGeom>
            <a:noFill/>
            <a:ln w="12700" cmpd="sng">
              <a:solidFill>
                <a:schemeClr val="tx1"/>
              </a:solidFill>
              <a:round/>
              <a:headEnd/>
              <a:tailEnd type="triangle" w="med" len="med"/>
            </a:ln>
          </p:spPr>
          <p:txBody>
            <a:bodyPr anchor="ctr"/>
            <a:lstStyle/>
            <a:p>
              <a:pPr>
                <a:defRPr/>
              </a:pPr>
              <a:endParaRPr lang="en-US" sz="1050">
                <a:latin typeface="Arial" pitchFamily="-106" charset="-52"/>
                <a:ea typeface="ＭＳ Ｐゴシック" pitchFamily="-106" charset="-128"/>
              </a:endParaRPr>
            </a:p>
          </p:txBody>
        </p:sp>
        <p:sp>
          <p:nvSpPr>
            <p:cNvPr id="30" name="Line 1039"/>
            <p:cNvSpPr>
              <a:spLocks noChangeShapeType="1"/>
            </p:cNvSpPr>
            <p:nvPr/>
          </p:nvSpPr>
          <p:spPr bwMode="auto">
            <a:xfrm flipV="1">
              <a:off x="8550403" y="6074204"/>
              <a:ext cx="0" cy="200573"/>
            </a:xfrm>
            <a:prstGeom prst="line">
              <a:avLst/>
            </a:prstGeom>
            <a:noFill/>
            <a:ln w="12700" cmpd="sng">
              <a:solidFill>
                <a:schemeClr val="tx1"/>
              </a:solidFill>
              <a:round/>
              <a:headEnd/>
              <a:tailEnd type="triangle" w="med" len="med"/>
            </a:ln>
          </p:spPr>
          <p:txBody>
            <a:bodyPr anchor="ctr"/>
            <a:lstStyle/>
            <a:p>
              <a:pPr>
                <a:defRPr/>
              </a:pPr>
              <a:endParaRPr lang="en-US" sz="1050">
                <a:latin typeface="Arial" pitchFamily="-106" charset="-52"/>
                <a:ea typeface="ＭＳ Ｐゴシック" pitchFamily="-106" charset="-128"/>
              </a:endParaRPr>
            </a:p>
          </p:txBody>
        </p:sp>
        <p:sp>
          <p:nvSpPr>
            <p:cNvPr id="31" name="Line 1040"/>
            <p:cNvSpPr>
              <a:spLocks noChangeShapeType="1"/>
            </p:cNvSpPr>
            <p:nvPr/>
          </p:nvSpPr>
          <p:spPr bwMode="auto">
            <a:xfrm>
              <a:off x="8630621" y="5153573"/>
              <a:ext cx="360979" cy="0"/>
            </a:xfrm>
            <a:prstGeom prst="line">
              <a:avLst/>
            </a:prstGeom>
            <a:noFill/>
            <a:ln w="12700" cmpd="sng">
              <a:solidFill>
                <a:schemeClr val="tx1"/>
              </a:solidFill>
              <a:round/>
              <a:headEnd/>
              <a:tailEnd type="triangle" w="med" len="med"/>
            </a:ln>
          </p:spPr>
          <p:txBody>
            <a:bodyPr anchor="ctr"/>
            <a:lstStyle/>
            <a:p>
              <a:pPr>
                <a:defRPr/>
              </a:pPr>
              <a:endParaRPr lang="en-US" sz="1050">
                <a:latin typeface="Arial" pitchFamily="-106" charset="-52"/>
                <a:ea typeface="ＭＳ Ｐゴシック" pitchFamily="-106" charset="-128"/>
              </a:endParaRPr>
            </a:p>
          </p:txBody>
        </p:sp>
        <p:sp>
          <p:nvSpPr>
            <p:cNvPr id="32" name="Line 1041"/>
            <p:cNvSpPr>
              <a:spLocks noChangeShapeType="1"/>
            </p:cNvSpPr>
            <p:nvPr/>
          </p:nvSpPr>
          <p:spPr bwMode="auto">
            <a:xfrm>
              <a:off x="8630621" y="5632943"/>
              <a:ext cx="360979" cy="0"/>
            </a:xfrm>
            <a:prstGeom prst="line">
              <a:avLst/>
            </a:prstGeom>
            <a:noFill/>
            <a:ln w="12700" cmpd="sng">
              <a:solidFill>
                <a:schemeClr val="tx1"/>
              </a:solidFill>
              <a:round/>
              <a:headEnd/>
              <a:tailEnd type="triangle" w="med" len="med"/>
            </a:ln>
          </p:spPr>
          <p:txBody>
            <a:bodyPr anchor="ctr"/>
            <a:lstStyle/>
            <a:p>
              <a:pPr>
                <a:defRPr/>
              </a:pPr>
              <a:endParaRPr lang="en-US" sz="1050">
                <a:latin typeface="Arial" pitchFamily="-106" charset="-52"/>
                <a:ea typeface="ＭＳ Ｐゴシック" pitchFamily="-106" charset="-128"/>
              </a:endParaRPr>
            </a:p>
          </p:txBody>
        </p:sp>
        <p:sp>
          <p:nvSpPr>
            <p:cNvPr id="33" name="Line 1042"/>
            <p:cNvSpPr>
              <a:spLocks noChangeShapeType="1"/>
            </p:cNvSpPr>
            <p:nvPr/>
          </p:nvSpPr>
          <p:spPr bwMode="auto">
            <a:xfrm>
              <a:off x="6107778" y="5113458"/>
              <a:ext cx="360979" cy="0"/>
            </a:xfrm>
            <a:prstGeom prst="line">
              <a:avLst/>
            </a:prstGeom>
            <a:noFill/>
            <a:ln w="12700" cmpd="sng">
              <a:solidFill>
                <a:schemeClr val="tx1"/>
              </a:solidFill>
              <a:round/>
              <a:headEnd/>
              <a:tailEnd type="triangle" w="med" len="med"/>
            </a:ln>
          </p:spPr>
          <p:txBody>
            <a:bodyPr anchor="ctr"/>
            <a:lstStyle/>
            <a:p>
              <a:pPr>
                <a:defRPr/>
              </a:pPr>
              <a:endParaRPr lang="en-US" sz="1050">
                <a:latin typeface="Arial" pitchFamily="-106" charset="-52"/>
                <a:ea typeface="ＭＳ Ｐゴシック" pitchFamily="-106" charset="-128"/>
              </a:endParaRPr>
            </a:p>
          </p:txBody>
        </p:sp>
        <p:sp>
          <p:nvSpPr>
            <p:cNvPr id="34" name="Line 1043"/>
            <p:cNvSpPr>
              <a:spLocks noChangeShapeType="1"/>
            </p:cNvSpPr>
            <p:nvPr/>
          </p:nvSpPr>
          <p:spPr bwMode="auto">
            <a:xfrm>
              <a:off x="6107778" y="5753287"/>
              <a:ext cx="360979" cy="0"/>
            </a:xfrm>
            <a:prstGeom prst="line">
              <a:avLst/>
            </a:prstGeom>
            <a:noFill/>
            <a:ln w="12700" cmpd="sng">
              <a:solidFill>
                <a:schemeClr val="tx1"/>
              </a:solidFill>
              <a:round/>
              <a:headEnd/>
              <a:tailEnd type="triangle" w="med" len="med"/>
            </a:ln>
          </p:spPr>
          <p:txBody>
            <a:bodyPr anchor="ctr"/>
            <a:lstStyle/>
            <a:p>
              <a:pPr>
                <a:defRPr/>
              </a:pPr>
              <a:endParaRPr lang="en-US" sz="1050">
                <a:latin typeface="Arial" pitchFamily="-106" charset="-52"/>
                <a:ea typeface="ＭＳ Ｐゴシック" pitchFamily="-106" charset="-128"/>
              </a:endParaRPr>
            </a:p>
          </p:txBody>
        </p:sp>
      </p:grpSp>
      <p:sp>
        <p:nvSpPr>
          <p:cNvPr id="2" name="TextBox 1"/>
          <p:cNvSpPr txBox="1"/>
          <p:nvPr/>
        </p:nvSpPr>
        <p:spPr>
          <a:xfrm>
            <a:off x="200275" y="4828401"/>
            <a:ext cx="4566378" cy="276999"/>
          </a:xfrm>
          <a:prstGeom prst="rect">
            <a:avLst/>
          </a:prstGeom>
          <a:noFill/>
        </p:spPr>
        <p:txBody>
          <a:bodyPr wrap="none" rtlCol="0">
            <a:spAutoFit/>
          </a:bodyPr>
          <a:lstStyle/>
          <a:p>
            <a:r>
              <a:rPr lang="en-US" sz="1200" i="1" dirty="0"/>
              <a:t>Note: this figure is for MIPS which is similar to but different from ARM</a:t>
            </a:r>
          </a:p>
        </p:txBody>
      </p:sp>
      <p:sp>
        <p:nvSpPr>
          <p:cNvPr id="3" name="Slide Number Placeholder 2"/>
          <p:cNvSpPr>
            <a:spLocks noGrp="1"/>
          </p:cNvSpPr>
          <p:nvPr>
            <p:ph type="sldNum" sz="quarter" idx="12"/>
          </p:nvPr>
        </p:nvSpPr>
        <p:spPr/>
        <p:txBody>
          <a:bodyPr/>
          <a:lstStyle/>
          <a:p>
            <a:fld id="{8498F53A-C161-3D49-96E1-2DF0E970DAF2}" type="slidenum">
              <a:rPr lang="en-US" smtClean="0"/>
              <a:t>12</a:t>
            </a:fld>
            <a:endParaRPr lang="en-US"/>
          </a:p>
        </p:txBody>
      </p:sp>
      <p:sp>
        <p:nvSpPr>
          <p:cNvPr id="35" name="TextBox 34"/>
          <p:cNvSpPr txBox="1"/>
          <p:nvPr/>
        </p:nvSpPr>
        <p:spPr>
          <a:xfrm>
            <a:off x="4953000" y="6488668"/>
            <a:ext cx="3276600" cy="369332"/>
          </a:xfrm>
          <a:prstGeom prst="rect">
            <a:avLst/>
          </a:prstGeom>
          <a:noFill/>
        </p:spPr>
        <p:txBody>
          <a:bodyPr wrap="square" rtlCol="0">
            <a:spAutoFit/>
          </a:bodyPr>
          <a:lstStyle/>
          <a:p>
            <a:r>
              <a:rPr lang="en-US" dirty="0">
                <a:solidFill>
                  <a:schemeClr val="tx1">
                    <a:lumMod val="50000"/>
                    <a:lumOff val="50000"/>
                  </a:schemeClr>
                </a:solidFill>
              </a:rPr>
              <a:t>Text: COD ARM Edition </a:t>
            </a:r>
            <a:r>
              <a:rPr lang="en-US">
                <a:solidFill>
                  <a:schemeClr val="tx1">
                    <a:lumMod val="50000"/>
                    <a:lumOff val="50000"/>
                  </a:schemeClr>
                </a:solidFill>
              </a:rPr>
              <a:t>§4.3-4.4</a:t>
            </a:r>
            <a:endParaRPr lang="en-US" dirty="0">
              <a:solidFill>
                <a:schemeClr val="tx1">
                  <a:lumMod val="50000"/>
                  <a:lumOff val="50000"/>
                </a:schemeClr>
              </a:solidFill>
            </a:endParaRPr>
          </a:p>
        </p:txBody>
      </p:sp>
    </p:spTree>
    <p:extLst>
      <p:ext uri="{BB962C8B-B14F-4D97-AF65-F5344CB8AC3E}">
        <p14:creationId xmlns:p14="http://schemas.microsoft.com/office/powerpoint/2010/main" val="485139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827088" y="0"/>
            <a:ext cx="7772400" cy="1143000"/>
          </a:xfrm>
        </p:spPr>
        <p:txBody>
          <a:bodyPr/>
          <a:lstStyle/>
          <a:p>
            <a:r>
              <a:rPr lang="en-US" altLang="en-US" sz="3600" dirty="0">
                <a:latin typeface="Arial  " charset="0"/>
                <a:cs typeface="Arial  " charset="0"/>
              </a:rPr>
              <a:t>Internal organization of Register File</a:t>
            </a:r>
          </a:p>
        </p:txBody>
      </p:sp>
      <p:sp>
        <p:nvSpPr>
          <p:cNvPr id="1028" name="Content Placeholder 2"/>
          <p:cNvSpPr>
            <a:spLocks noGrp="1"/>
          </p:cNvSpPr>
          <p:nvPr>
            <p:ph idx="1"/>
          </p:nvPr>
        </p:nvSpPr>
        <p:spPr>
          <a:xfrm>
            <a:off x="304800" y="5486400"/>
            <a:ext cx="8458200" cy="1052512"/>
          </a:xfrm>
        </p:spPr>
        <p:txBody>
          <a:bodyPr>
            <a:noAutofit/>
          </a:bodyPr>
          <a:lstStyle/>
          <a:p>
            <a:r>
              <a:rPr lang="en-US" altLang="en-US" sz="1800" dirty="0">
                <a:latin typeface="Arial  " charset="0"/>
                <a:cs typeface="Arial  " charset="0"/>
              </a:rPr>
              <a:t>You designed the register file above in Lab 5 </a:t>
            </a:r>
          </a:p>
          <a:p>
            <a:r>
              <a:rPr lang="en-US" altLang="en-US" sz="1800" dirty="0">
                <a:latin typeface="Arial  " charset="0"/>
                <a:cs typeface="Arial  " charset="0"/>
              </a:rPr>
              <a:t>The above design has </a:t>
            </a:r>
            <a:r>
              <a:rPr lang="en-US" altLang="en-US" sz="1800" u="sng" dirty="0">
                <a:latin typeface="Arial  " charset="0"/>
                <a:cs typeface="Arial  " charset="0"/>
              </a:rPr>
              <a:t>one</a:t>
            </a:r>
            <a:r>
              <a:rPr lang="en-US" altLang="en-US" sz="1800" dirty="0">
                <a:latin typeface="Arial  " charset="0"/>
                <a:cs typeface="Arial  " charset="0"/>
              </a:rPr>
              <a:t> write port and </a:t>
            </a:r>
            <a:r>
              <a:rPr lang="en-US" altLang="en-US" sz="1800" u="sng" dirty="0">
                <a:latin typeface="Arial  " charset="0"/>
                <a:cs typeface="Arial  " charset="0"/>
              </a:rPr>
              <a:t>one</a:t>
            </a:r>
            <a:r>
              <a:rPr lang="en-US" altLang="en-US" sz="1800" dirty="0">
                <a:latin typeface="Arial  " charset="0"/>
                <a:cs typeface="Arial  " charset="0"/>
              </a:rPr>
              <a:t> read port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388" y="1143000"/>
            <a:ext cx="8305800" cy="3922967"/>
          </a:xfrm>
          <a:prstGeom prst="rect">
            <a:avLst/>
          </a:prstGeom>
        </p:spPr>
      </p:pic>
      <p:sp>
        <p:nvSpPr>
          <p:cNvPr id="10" name="Oval 9"/>
          <p:cNvSpPr/>
          <p:nvPr/>
        </p:nvSpPr>
        <p:spPr>
          <a:xfrm>
            <a:off x="460829" y="2133600"/>
            <a:ext cx="1143000" cy="990600"/>
          </a:xfrm>
          <a:prstGeom prst="ellipse">
            <a:avLst/>
          </a:prstGeom>
          <a:noFill/>
          <a:ln w="635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04800" y="1752600"/>
            <a:ext cx="1262525" cy="400110"/>
          </a:xfrm>
          <a:prstGeom prst="rect">
            <a:avLst/>
          </a:prstGeom>
          <a:noFill/>
        </p:spPr>
        <p:txBody>
          <a:bodyPr wrap="none" rtlCol="0">
            <a:spAutoFit/>
          </a:bodyPr>
          <a:lstStyle/>
          <a:p>
            <a:r>
              <a:rPr lang="en-US" sz="2000" dirty="0">
                <a:solidFill>
                  <a:srgbClr val="0000FF"/>
                </a:solidFill>
              </a:rPr>
              <a:t>Write Port</a:t>
            </a:r>
          </a:p>
        </p:txBody>
      </p:sp>
      <p:sp>
        <p:nvSpPr>
          <p:cNvPr id="12" name="Oval 11"/>
          <p:cNvSpPr/>
          <p:nvPr/>
        </p:nvSpPr>
        <p:spPr>
          <a:xfrm>
            <a:off x="457200" y="3874550"/>
            <a:ext cx="1143000" cy="480499"/>
          </a:xfrm>
          <a:prstGeom prst="ellipse">
            <a:avLst/>
          </a:prstGeom>
          <a:noFill/>
          <a:ln w="635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75667" y="4371258"/>
            <a:ext cx="1202573" cy="400110"/>
          </a:xfrm>
          <a:prstGeom prst="rect">
            <a:avLst/>
          </a:prstGeom>
          <a:noFill/>
        </p:spPr>
        <p:txBody>
          <a:bodyPr wrap="none" rtlCol="0">
            <a:spAutoFit/>
          </a:bodyPr>
          <a:lstStyle/>
          <a:p>
            <a:r>
              <a:rPr lang="en-US" sz="2000" dirty="0">
                <a:solidFill>
                  <a:srgbClr val="0000FF"/>
                </a:solidFill>
              </a:rPr>
              <a:t>Read Port</a:t>
            </a:r>
          </a:p>
        </p:txBody>
      </p:sp>
      <p:sp>
        <p:nvSpPr>
          <p:cNvPr id="14" name="TextBox 13"/>
          <p:cNvSpPr txBox="1"/>
          <p:nvPr/>
        </p:nvSpPr>
        <p:spPr>
          <a:xfrm>
            <a:off x="6799943" y="4851370"/>
            <a:ext cx="1202573" cy="400110"/>
          </a:xfrm>
          <a:prstGeom prst="rect">
            <a:avLst/>
          </a:prstGeom>
          <a:noFill/>
        </p:spPr>
        <p:txBody>
          <a:bodyPr wrap="none" rtlCol="0">
            <a:spAutoFit/>
          </a:bodyPr>
          <a:lstStyle/>
          <a:p>
            <a:r>
              <a:rPr lang="en-US" sz="2000" dirty="0">
                <a:solidFill>
                  <a:srgbClr val="0000FF"/>
                </a:solidFill>
              </a:rPr>
              <a:t>Read Port</a:t>
            </a:r>
          </a:p>
        </p:txBody>
      </p:sp>
      <p:sp>
        <p:nvSpPr>
          <p:cNvPr id="15" name="Oval 14"/>
          <p:cNvSpPr/>
          <p:nvPr/>
        </p:nvSpPr>
        <p:spPr>
          <a:xfrm>
            <a:off x="5980184" y="4570926"/>
            <a:ext cx="801616" cy="610674"/>
          </a:xfrm>
          <a:prstGeom prst="ellipse">
            <a:avLst/>
          </a:prstGeom>
          <a:noFill/>
          <a:ln w="635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8498F53A-C161-3D49-96E1-2DF0E970DAF2}" type="slidenum">
              <a:rPr lang="en-US" smtClean="0"/>
              <a:t>13</a:t>
            </a:fld>
            <a:endParaRPr lang="en-US"/>
          </a:p>
        </p:txBody>
      </p:sp>
      <p:sp>
        <p:nvSpPr>
          <p:cNvPr id="16" name="TextBox 15"/>
          <p:cNvSpPr txBox="1"/>
          <p:nvPr/>
        </p:nvSpPr>
        <p:spPr>
          <a:xfrm>
            <a:off x="4953000" y="6488668"/>
            <a:ext cx="3276600" cy="369332"/>
          </a:xfrm>
          <a:prstGeom prst="rect">
            <a:avLst/>
          </a:prstGeom>
          <a:noFill/>
        </p:spPr>
        <p:txBody>
          <a:bodyPr wrap="square" rtlCol="0">
            <a:spAutoFit/>
          </a:bodyPr>
          <a:lstStyle/>
          <a:p>
            <a:r>
              <a:rPr lang="en-US" dirty="0">
                <a:solidFill>
                  <a:schemeClr val="tx1">
                    <a:lumMod val="50000"/>
                    <a:lumOff val="50000"/>
                  </a:schemeClr>
                </a:solidFill>
              </a:rPr>
              <a:t>Text: COD ARM Edition </a:t>
            </a:r>
            <a:r>
              <a:rPr lang="en-US">
                <a:solidFill>
                  <a:schemeClr val="tx1">
                    <a:lumMod val="50000"/>
                    <a:lumOff val="50000"/>
                  </a:schemeClr>
                </a:solidFill>
              </a:rPr>
              <a:t>§4.3</a:t>
            </a:r>
            <a:endParaRPr lang="en-US" dirty="0">
              <a:solidFill>
                <a:schemeClr val="tx1">
                  <a:lumMod val="50000"/>
                  <a:lumOff val="50000"/>
                </a:schemeClr>
              </a:solidFill>
            </a:endParaRPr>
          </a:p>
        </p:txBody>
      </p:sp>
    </p:spTree>
    <p:extLst>
      <p:ext uri="{BB962C8B-B14F-4D97-AF65-F5344CB8AC3E}">
        <p14:creationId xmlns:p14="http://schemas.microsoft.com/office/powerpoint/2010/main" val="122775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4"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895"/>
            <a:ext cx="8229600" cy="1143000"/>
          </a:xfrm>
        </p:spPr>
        <p:txBody>
          <a:bodyPr>
            <a:normAutofit/>
          </a:bodyPr>
          <a:lstStyle/>
          <a:p>
            <a:r>
              <a:rPr lang="en-US" dirty="0"/>
              <a:t>One Write Port and </a:t>
            </a:r>
            <a:r>
              <a:rPr lang="en-US" i="1" u="sng" dirty="0"/>
              <a:t>Two</a:t>
            </a:r>
            <a:r>
              <a:rPr lang="en-US" dirty="0"/>
              <a:t> Read Ports</a:t>
            </a:r>
          </a:p>
        </p:txBody>
      </p:sp>
      <p:pic>
        <p:nvPicPr>
          <p:cNvPr id="4" name="Picture 3"/>
          <p:cNvPicPr>
            <a:picLocks noChangeAspect="1"/>
          </p:cNvPicPr>
          <p:nvPr/>
        </p:nvPicPr>
        <p:blipFill>
          <a:blip r:embed="rId2"/>
          <a:stretch>
            <a:fillRect/>
          </a:stretch>
        </p:blipFill>
        <p:spPr>
          <a:xfrm>
            <a:off x="805888" y="2133600"/>
            <a:ext cx="7532223" cy="4138547"/>
          </a:xfrm>
          <a:prstGeom prst="rect">
            <a:avLst/>
          </a:prstGeom>
        </p:spPr>
      </p:pic>
      <p:sp>
        <p:nvSpPr>
          <p:cNvPr id="6" name="Oval 5"/>
          <p:cNvSpPr/>
          <p:nvPr/>
        </p:nvSpPr>
        <p:spPr>
          <a:xfrm>
            <a:off x="635000" y="2971800"/>
            <a:ext cx="1143000" cy="990600"/>
          </a:xfrm>
          <a:prstGeom prst="ellipse">
            <a:avLst/>
          </a:prstGeom>
          <a:noFill/>
          <a:ln w="635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78971" y="2590800"/>
            <a:ext cx="1262525" cy="400110"/>
          </a:xfrm>
          <a:prstGeom prst="rect">
            <a:avLst/>
          </a:prstGeom>
          <a:noFill/>
        </p:spPr>
        <p:txBody>
          <a:bodyPr wrap="none" rtlCol="0">
            <a:spAutoFit/>
          </a:bodyPr>
          <a:lstStyle/>
          <a:p>
            <a:r>
              <a:rPr lang="en-US" sz="2000" dirty="0">
                <a:solidFill>
                  <a:srgbClr val="0000FF"/>
                </a:solidFill>
              </a:rPr>
              <a:t>Write Port</a:t>
            </a:r>
          </a:p>
        </p:txBody>
      </p:sp>
      <p:sp>
        <p:nvSpPr>
          <p:cNvPr id="8" name="Oval 7"/>
          <p:cNvSpPr/>
          <p:nvPr/>
        </p:nvSpPr>
        <p:spPr>
          <a:xfrm>
            <a:off x="538733" y="4495800"/>
            <a:ext cx="1143000" cy="480499"/>
          </a:xfrm>
          <a:prstGeom prst="ellipse">
            <a:avLst/>
          </a:prstGeom>
          <a:noFill/>
          <a:ln w="635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57200" y="4992508"/>
            <a:ext cx="1390124" cy="400110"/>
          </a:xfrm>
          <a:prstGeom prst="rect">
            <a:avLst/>
          </a:prstGeom>
          <a:noFill/>
        </p:spPr>
        <p:txBody>
          <a:bodyPr wrap="none" rtlCol="0">
            <a:spAutoFit/>
          </a:bodyPr>
          <a:lstStyle/>
          <a:p>
            <a:r>
              <a:rPr lang="en-US" sz="2000" dirty="0">
                <a:solidFill>
                  <a:srgbClr val="0000FF"/>
                </a:solidFill>
              </a:rPr>
              <a:t>Read Port 1</a:t>
            </a:r>
          </a:p>
        </p:txBody>
      </p:sp>
      <p:sp>
        <p:nvSpPr>
          <p:cNvPr id="10" name="TextBox 9"/>
          <p:cNvSpPr txBox="1"/>
          <p:nvPr/>
        </p:nvSpPr>
        <p:spPr>
          <a:xfrm>
            <a:off x="6305589" y="4860616"/>
            <a:ext cx="1390124" cy="400110"/>
          </a:xfrm>
          <a:prstGeom prst="rect">
            <a:avLst/>
          </a:prstGeom>
          <a:noFill/>
        </p:spPr>
        <p:txBody>
          <a:bodyPr wrap="none" rtlCol="0">
            <a:spAutoFit/>
          </a:bodyPr>
          <a:lstStyle/>
          <a:p>
            <a:r>
              <a:rPr lang="en-US" sz="2000" dirty="0">
                <a:solidFill>
                  <a:srgbClr val="0000FF"/>
                </a:solidFill>
              </a:rPr>
              <a:t>Read Port 1</a:t>
            </a:r>
          </a:p>
        </p:txBody>
      </p:sp>
      <p:sp>
        <p:nvSpPr>
          <p:cNvPr id="11" name="Oval 10"/>
          <p:cNvSpPr/>
          <p:nvPr/>
        </p:nvSpPr>
        <p:spPr>
          <a:xfrm>
            <a:off x="5614874" y="4945617"/>
            <a:ext cx="596409" cy="480499"/>
          </a:xfrm>
          <a:prstGeom prst="ellipse">
            <a:avLst/>
          </a:prstGeom>
          <a:noFill/>
          <a:ln w="635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82553" y="5369319"/>
            <a:ext cx="1143000" cy="480499"/>
          </a:xfrm>
          <a:prstGeom prst="ellipse">
            <a:avLst/>
          </a:prstGeom>
          <a:noFill/>
          <a:ln w="635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09600" y="5900582"/>
            <a:ext cx="1390124" cy="400110"/>
          </a:xfrm>
          <a:prstGeom prst="rect">
            <a:avLst/>
          </a:prstGeom>
          <a:noFill/>
        </p:spPr>
        <p:txBody>
          <a:bodyPr wrap="none" rtlCol="0">
            <a:spAutoFit/>
          </a:bodyPr>
          <a:lstStyle/>
          <a:p>
            <a:r>
              <a:rPr lang="en-US" sz="2000" dirty="0">
                <a:solidFill>
                  <a:srgbClr val="0000FF"/>
                </a:solidFill>
              </a:rPr>
              <a:t>Read Port 2</a:t>
            </a:r>
          </a:p>
        </p:txBody>
      </p:sp>
      <p:sp>
        <p:nvSpPr>
          <p:cNvPr id="15" name="TextBox 14"/>
          <p:cNvSpPr txBox="1"/>
          <p:nvPr/>
        </p:nvSpPr>
        <p:spPr>
          <a:xfrm>
            <a:off x="6718791" y="5742078"/>
            <a:ext cx="1390124" cy="400110"/>
          </a:xfrm>
          <a:prstGeom prst="rect">
            <a:avLst/>
          </a:prstGeom>
          <a:noFill/>
        </p:spPr>
        <p:txBody>
          <a:bodyPr wrap="none" rtlCol="0">
            <a:spAutoFit/>
          </a:bodyPr>
          <a:lstStyle/>
          <a:p>
            <a:r>
              <a:rPr lang="en-US" sz="2000" dirty="0">
                <a:solidFill>
                  <a:srgbClr val="0000FF"/>
                </a:solidFill>
              </a:rPr>
              <a:t>Read Port 2</a:t>
            </a:r>
          </a:p>
        </p:txBody>
      </p:sp>
      <p:sp>
        <p:nvSpPr>
          <p:cNvPr id="16" name="Oval 15"/>
          <p:cNvSpPr/>
          <p:nvPr/>
        </p:nvSpPr>
        <p:spPr>
          <a:xfrm>
            <a:off x="5767274" y="5788097"/>
            <a:ext cx="596409" cy="480499"/>
          </a:xfrm>
          <a:prstGeom prst="ellipse">
            <a:avLst/>
          </a:prstGeom>
          <a:noFill/>
          <a:ln w="635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lide Number Placeholder 16"/>
          <p:cNvSpPr>
            <a:spLocks noGrp="1"/>
          </p:cNvSpPr>
          <p:nvPr>
            <p:ph type="sldNum" sz="quarter" idx="12"/>
          </p:nvPr>
        </p:nvSpPr>
        <p:spPr/>
        <p:txBody>
          <a:bodyPr/>
          <a:lstStyle/>
          <a:p>
            <a:fld id="{8498F53A-C161-3D49-96E1-2DF0E970DAF2}" type="slidenum">
              <a:rPr lang="en-US" smtClean="0"/>
              <a:t>14</a:t>
            </a:fld>
            <a:endParaRPr lang="en-US"/>
          </a:p>
        </p:txBody>
      </p:sp>
      <p:sp>
        <p:nvSpPr>
          <p:cNvPr id="18" name="TextBox 17"/>
          <p:cNvSpPr txBox="1"/>
          <p:nvPr/>
        </p:nvSpPr>
        <p:spPr>
          <a:xfrm>
            <a:off x="4953000" y="6488668"/>
            <a:ext cx="3276600" cy="369332"/>
          </a:xfrm>
          <a:prstGeom prst="rect">
            <a:avLst/>
          </a:prstGeom>
          <a:noFill/>
        </p:spPr>
        <p:txBody>
          <a:bodyPr wrap="square" rtlCol="0">
            <a:spAutoFit/>
          </a:bodyPr>
          <a:lstStyle/>
          <a:p>
            <a:r>
              <a:rPr lang="en-US" dirty="0">
                <a:solidFill>
                  <a:schemeClr val="tx1">
                    <a:lumMod val="50000"/>
                    <a:lumOff val="50000"/>
                  </a:schemeClr>
                </a:solidFill>
              </a:rPr>
              <a:t>Text: COD ARM Edition </a:t>
            </a:r>
            <a:r>
              <a:rPr lang="en-US">
                <a:solidFill>
                  <a:schemeClr val="tx1">
                    <a:lumMod val="50000"/>
                    <a:lumOff val="50000"/>
                  </a:schemeClr>
                </a:solidFill>
              </a:rPr>
              <a:t>§4.3</a:t>
            </a:r>
            <a:endParaRPr lang="en-US" dirty="0">
              <a:solidFill>
                <a:schemeClr val="tx1">
                  <a:lumMod val="50000"/>
                  <a:lumOff val="50000"/>
                </a:schemeClr>
              </a:solidFill>
            </a:endParaRPr>
          </a:p>
        </p:txBody>
      </p:sp>
    </p:spTree>
    <p:extLst>
      <p:ext uri="{BB962C8B-B14F-4D97-AF65-F5344CB8AC3E}">
        <p14:creationId xmlns:p14="http://schemas.microsoft.com/office/powerpoint/2010/main" val="297229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p:bldP spid="11" grpId="0" animBg="1"/>
      <p:bldP spid="12" grpId="0" animBg="1"/>
      <p:bldP spid="13" grpId="0"/>
      <p:bldP spid="15"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0"/>
            <a:ext cx="7772400" cy="939800"/>
          </a:xfrm>
        </p:spPr>
        <p:txBody>
          <a:bodyPr/>
          <a:lstStyle/>
          <a:p>
            <a:pPr eaLnBrk="1" hangingPunct="1"/>
            <a:r>
              <a:rPr lang="en-US" altLang="en-US">
                <a:latin typeface="Arial  " charset="0"/>
                <a:cs typeface="Arial  " charset="0"/>
              </a:rPr>
              <a:t>Pipelining: Analogy</a:t>
            </a:r>
          </a:p>
        </p:txBody>
      </p:sp>
      <p:pic>
        <p:nvPicPr>
          <p:cNvPr id="48131" name="Picture 3" descr="01~Figure_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900" y="1647825"/>
            <a:ext cx="45720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 Box 4"/>
          <p:cNvSpPr txBox="1">
            <a:spLocks noChangeArrowheads="1"/>
          </p:cNvSpPr>
          <p:nvPr/>
        </p:nvSpPr>
        <p:spPr bwMode="auto">
          <a:xfrm>
            <a:off x="1914525" y="957263"/>
            <a:ext cx="1963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0000FF"/>
                </a:solidFill>
                <a:latin typeface="Arial  " charset="0"/>
              </a:rPr>
              <a:t>Early in Time</a:t>
            </a:r>
          </a:p>
        </p:txBody>
      </p:sp>
      <p:sp>
        <p:nvSpPr>
          <p:cNvPr id="48133" name="Line 5"/>
          <p:cNvSpPr>
            <a:spLocks noChangeShapeType="1"/>
          </p:cNvSpPr>
          <p:nvPr/>
        </p:nvSpPr>
        <p:spPr bwMode="auto">
          <a:xfrm>
            <a:off x="1955800" y="1422400"/>
            <a:ext cx="55753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34" name="Line 6"/>
          <p:cNvSpPr>
            <a:spLocks noChangeShapeType="1"/>
          </p:cNvSpPr>
          <p:nvPr/>
        </p:nvSpPr>
        <p:spPr bwMode="auto">
          <a:xfrm>
            <a:off x="1600200" y="1739900"/>
            <a:ext cx="0" cy="1422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35" name="Text Box 8"/>
          <p:cNvSpPr txBox="1">
            <a:spLocks noChangeArrowheads="1"/>
          </p:cNvSpPr>
          <p:nvPr/>
        </p:nvSpPr>
        <p:spPr bwMode="auto">
          <a:xfrm>
            <a:off x="152400" y="2819400"/>
            <a:ext cx="1416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0000"/>
                </a:solidFill>
                <a:latin typeface="Arial  " charset="0"/>
              </a:rPr>
              <a:t>Last task</a:t>
            </a:r>
          </a:p>
        </p:txBody>
      </p:sp>
      <p:sp>
        <p:nvSpPr>
          <p:cNvPr id="48136" name="Text Box 9"/>
          <p:cNvSpPr txBox="1">
            <a:spLocks noChangeArrowheads="1"/>
          </p:cNvSpPr>
          <p:nvPr/>
        </p:nvSpPr>
        <p:spPr bwMode="auto">
          <a:xfrm>
            <a:off x="304800" y="1447800"/>
            <a:ext cx="1249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0000"/>
                </a:solidFill>
                <a:latin typeface="Arial  " charset="0"/>
              </a:rPr>
              <a:t>1st task</a:t>
            </a:r>
          </a:p>
        </p:txBody>
      </p:sp>
      <p:sp>
        <p:nvSpPr>
          <p:cNvPr id="48137" name="Text Box 10"/>
          <p:cNvSpPr txBox="1">
            <a:spLocks noChangeArrowheads="1"/>
          </p:cNvSpPr>
          <p:nvPr/>
        </p:nvSpPr>
        <p:spPr bwMode="auto">
          <a:xfrm>
            <a:off x="5749925" y="982663"/>
            <a:ext cx="1963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0000FF"/>
                </a:solidFill>
                <a:latin typeface="Arial  " charset="0"/>
              </a:rPr>
              <a:t>Later in Time</a:t>
            </a:r>
          </a:p>
        </p:txBody>
      </p:sp>
      <p:sp>
        <p:nvSpPr>
          <p:cNvPr id="48138" name="Rectangle 11"/>
          <p:cNvSpPr>
            <a:spLocks noChangeArrowheads="1"/>
          </p:cNvSpPr>
          <p:nvPr/>
        </p:nvSpPr>
        <p:spPr bwMode="auto">
          <a:xfrm>
            <a:off x="3429000" y="3683000"/>
            <a:ext cx="254000" cy="17907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139" name="Line 12"/>
          <p:cNvSpPr>
            <a:spLocks noChangeShapeType="1"/>
          </p:cNvSpPr>
          <p:nvPr/>
        </p:nvSpPr>
        <p:spPr bwMode="auto">
          <a:xfrm>
            <a:off x="3797300" y="5511800"/>
            <a:ext cx="1143000" cy="29210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40" name="Text Box 13"/>
          <p:cNvSpPr txBox="1">
            <a:spLocks noChangeArrowheads="1"/>
          </p:cNvSpPr>
          <p:nvPr/>
        </p:nvSpPr>
        <p:spPr bwMode="auto">
          <a:xfrm>
            <a:off x="5038725" y="5453063"/>
            <a:ext cx="3127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0000"/>
                </a:solidFill>
                <a:latin typeface="Arial  " charset="0"/>
              </a:rPr>
              <a:t>Simultaneous activity </a:t>
            </a:r>
          </a:p>
          <a:p>
            <a:r>
              <a:rPr lang="en-US" altLang="en-US">
                <a:solidFill>
                  <a:srgbClr val="FF0000"/>
                </a:solidFill>
                <a:latin typeface="Arial  " charset="0"/>
              </a:rPr>
              <a:t>From 7:30 to 8:00 pm</a:t>
            </a:r>
          </a:p>
        </p:txBody>
      </p:sp>
      <p:pic>
        <p:nvPicPr>
          <p:cNvPr id="48142" name="Picture 4" descr="assemblyft.jpg                                                 00292836Untitled                       C231C1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895600"/>
            <a:ext cx="19256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498F53A-C161-3D49-96E1-2DF0E970DAF2}" type="slidenum">
              <a:rPr lang="en-US" smtClean="0"/>
              <a:t>15</a:t>
            </a:fld>
            <a:endParaRPr lang="en-US"/>
          </a:p>
        </p:txBody>
      </p:sp>
      <p:sp>
        <p:nvSpPr>
          <p:cNvPr id="15" name="TextBox 14"/>
          <p:cNvSpPr txBox="1"/>
          <p:nvPr/>
        </p:nvSpPr>
        <p:spPr>
          <a:xfrm>
            <a:off x="4953000" y="6488668"/>
            <a:ext cx="3276600" cy="369332"/>
          </a:xfrm>
          <a:prstGeom prst="rect">
            <a:avLst/>
          </a:prstGeom>
          <a:noFill/>
        </p:spPr>
        <p:txBody>
          <a:bodyPr wrap="square" rtlCol="0">
            <a:spAutoFit/>
          </a:bodyPr>
          <a:lstStyle/>
          <a:p>
            <a:r>
              <a:rPr lang="en-US" dirty="0">
                <a:solidFill>
                  <a:schemeClr val="tx1">
                    <a:lumMod val="50000"/>
                    <a:lumOff val="50000"/>
                  </a:schemeClr>
                </a:solidFill>
              </a:rPr>
              <a:t>Text: COD ARM Edition </a:t>
            </a:r>
            <a:r>
              <a:rPr lang="en-US">
                <a:solidFill>
                  <a:schemeClr val="tx1">
                    <a:lumMod val="50000"/>
                    <a:lumOff val="50000"/>
                  </a:schemeClr>
                </a:solidFill>
              </a:rPr>
              <a:t>§4.5</a:t>
            </a:r>
            <a:endParaRPr lang="en-US" dirty="0">
              <a:solidFill>
                <a:schemeClr val="tx1">
                  <a:lumMod val="50000"/>
                  <a:lumOff val="50000"/>
                </a:schemeClr>
              </a:solidFill>
            </a:endParaRPr>
          </a:p>
        </p:txBody>
      </p:sp>
    </p:spTree>
    <p:extLst>
      <p:ext uri="{BB962C8B-B14F-4D97-AF65-F5344CB8AC3E}">
        <p14:creationId xmlns:p14="http://schemas.microsoft.com/office/powerpoint/2010/main" val="1097351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dirty="0">
                <a:latin typeface="Arial  " charset="0"/>
                <a:cs typeface="Arial  " charset="0"/>
              </a:rPr>
              <a:t>Pipelining Combination Logic</a:t>
            </a:r>
          </a:p>
        </p:txBody>
      </p:sp>
      <p:sp>
        <p:nvSpPr>
          <p:cNvPr id="49155" name="Rectangle 3"/>
          <p:cNvSpPr>
            <a:spLocks noGrp="1" noChangeArrowheads="1"/>
          </p:cNvSpPr>
          <p:nvPr>
            <p:ph type="body" idx="1"/>
          </p:nvPr>
        </p:nvSpPr>
        <p:spPr>
          <a:xfrm>
            <a:off x="685800" y="5626100"/>
            <a:ext cx="7772400" cy="533400"/>
          </a:xfrm>
        </p:spPr>
        <p:txBody>
          <a:bodyPr>
            <a:normAutofit lnSpcReduction="10000"/>
          </a:bodyPr>
          <a:lstStyle/>
          <a:p>
            <a:pPr eaLnBrk="1" hangingPunct="1"/>
            <a:endParaRPr lang="en-US" altLang="en-US">
              <a:latin typeface="Arial  " charset="0"/>
              <a:cs typeface="Arial  " charset="0"/>
            </a:endParaRPr>
          </a:p>
        </p:txBody>
      </p:sp>
      <p:pic>
        <p:nvPicPr>
          <p:cNvPr id="49156" name="Picture 5" descr="she70647_0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1616075"/>
            <a:ext cx="69723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6"/>
          <p:cNvSpPr>
            <a:spLocks noChangeArrowheads="1"/>
          </p:cNvSpPr>
          <p:nvPr/>
        </p:nvSpPr>
        <p:spPr bwMode="auto">
          <a:xfrm>
            <a:off x="3479800" y="5087938"/>
            <a:ext cx="2001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latin typeface="Comic Sans MS" panose="030F0702030302020204" pitchFamily="66" charset="0"/>
              </a:rPr>
              <a:t>Figure 2.1: Shen &amp; Lipasti</a:t>
            </a:r>
          </a:p>
        </p:txBody>
      </p:sp>
      <p:sp>
        <p:nvSpPr>
          <p:cNvPr id="49159" name="Rectangle 9"/>
          <p:cNvSpPr>
            <a:spLocks noChangeArrowheads="1"/>
          </p:cNvSpPr>
          <p:nvPr/>
        </p:nvSpPr>
        <p:spPr bwMode="auto">
          <a:xfrm>
            <a:off x="3352800" y="5105400"/>
            <a:ext cx="2362200" cy="228600"/>
          </a:xfrm>
          <a:prstGeom prst="rect">
            <a:avLst/>
          </a:prstGeom>
          <a:solidFill>
            <a:srgbClr val="FFFFFF"/>
          </a:solidFill>
          <a:ln w="9525">
            <a:solidFill>
              <a:srgbClr val="FFFF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 name="Slide Number Placeholder 1"/>
          <p:cNvSpPr>
            <a:spLocks noGrp="1"/>
          </p:cNvSpPr>
          <p:nvPr>
            <p:ph type="sldNum" sz="quarter" idx="12"/>
          </p:nvPr>
        </p:nvSpPr>
        <p:spPr/>
        <p:txBody>
          <a:bodyPr/>
          <a:lstStyle/>
          <a:p>
            <a:fld id="{8498F53A-C161-3D49-96E1-2DF0E970DAF2}" type="slidenum">
              <a:rPr lang="en-US" smtClean="0"/>
              <a:t>16</a:t>
            </a:fld>
            <a:endParaRPr lang="en-US"/>
          </a:p>
        </p:txBody>
      </p:sp>
    </p:spTree>
    <p:extLst>
      <p:ext uri="{BB962C8B-B14F-4D97-AF65-F5344CB8AC3E}">
        <p14:creationId xmlns:p14="http://schemas.microsoft.com/office/powerpoint/2010/main" val="3724703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5FBC48D6-6D29-4328-CC3C-962F1CEAAD3C}"/>
              </a:ext>
            </a:extLst>
          </p:cNvPr>
          <p:cNvSpPr>
            <a:spLocks noGrp="1" noChangeArrowheads="1"/>
          </p:cNvSpPr>
          <p:nvPr>
            <p:ph type="title"/>
          </p:nvPr>
        </p:nvSpPr>
        <p:spPr/>
        <p:txBody>
          <a:bodyPr/>
          <a:lstStyle/>
          <a:p>
            <a:pPr eaLnBrk="1" hangingPunct="1"/>
            <a:r>
              <a:rPr lang="en-US" altLang="en-US" sz="3200">
                <a:latin typeface="Arial  " charset="0"/>
                <a:cs typeface="Arial  " charset="0"/>
              </a:rPr>
              <a:t>Example: Floating-Point Multiplier</a:t>
            </a:r>
            <a:endParaRPr lang="en-US" altLang="en-US">
              <a:latin typeface="Arial  " charset="0"/>
              <a:cs typeface="Arial  " charset="0"/>
            </a:endParaRPr>
          </a:p>
        </p:txBody>
      </p:sp>
      <p:pic>
        <p:nvPicPr>
          <p:cNvPr id="45059" name="Picture 3" descr="she70647_0204">
            <a:extLst>
              <a:ext uri="{FF2B5EF4-FFF2-40B4-BE49-F238E27FC236}">
                <a16:creationId xmlns:a16="http://schemas.microsoft.com/office/drawing/2014/main" id="{497AEABF-C2DA-BD84-B396-0038341B31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431925"/>
            <a:ext cx="4338638"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5108" name="Group 4">
            <a:extLst>
              <a:ext uri="{FF2B5EF4-FFF2-40B4-BE49-F238E27FC236}">
                <a16:creationId xmlns:a16="http://schemas.microsoft.com/office/drawing/2014/main" id="{98230CC4-E0C5-DCC6-B174-B1EAE077680B}"/>
              </a:ext>
            </a:extLst>
          </p:cNvPr>
          <p:cNvGraphicFramePr>
            <a:graphicFrameLocks noGrp="1"/>
          </p:cNvGraphicFramePr>
          <p:nvPr/>
        </p:nvGraphicFramePr>
        <p:xfrm>
          <a:off x="5499100" y="1600200"/>
          <a:ext cx="3175000" cy="4008438"/>
        </p:xfrm>
        <a:graphic>
          <a:graphicData uri="http://schemas.openxmlformats.org/drawingml/2006/table">
            <a:tbl>
              <a:tblPr/>
              <a:tblGrid>
                <a:gridCol w="1511300">
                  <a:extLst>
                    <a:ext uri="{9D8B030D-6E8A-4147-A177-3AD203B41FA5}">
                      <a16:colId xmlns:a16="http://schemas.microsoft.com/office/drawing/2014/main" val="20000"/>
                    </a:ext>
                  </a:extLst>
                </a:gridCol>
                <a:gridCol w="8255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Module</a:t>
                      </a:r>
                      <a:endParaRPr kumimoji="0" lang="en-US" sz="2400" b="0" i="0" u="none" strike="noStrike" cap="none" normalizeH="0" baseline="0">
                        <a:ln>
                          <a:noFill/>
                        </a:ln>
                        <a:solidFill>
                          <a:schemeClr val="tx1"/>
                        </a:solidFill>
                        <a:effectLst/>
                        <a:latin typeface="Comic Sans MS" pitchFamily="66"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Chip Count</a:t>
                      </a:r>
                      <a:endParaRPr kumimoji="0" lang="en-US" sz="2400" b="0" i="0" u="none" strike="noStrike" cap="none" normalizeH="0" baseline="0">
                        <a:ln>
                          <a:noFill/>
                        </a:ln>
                        <a:solidFill>
                          <a:schemeClr val="tx1"/>
                        </a:solidFill>
                        <a:effectLst/>
                        <a:latin typeface="Comic Sans MS" pitchFamily="66"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Delay, ns</a:t>
                      </a:r>
                      <a:endParaRPr kumimoji="0" lang="en-US" sz="2400" b="0" i="0" u="none" strike="noStrike" cap="none" normalizeH="0" baseline="0">
                        <a:ln>
                          <a:noFill/>
                        </a:ln>
                        <a:solidFill>
                          <a:schemeClr val="tx1"/>
                        </a:solidFill>
                        <a:effectLst/>
                        <a:latin typeface="Comic Sans MS" pitchFamily="66"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Partial Product generation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125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Partial Product reduction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150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Final reduction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7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Normalization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Rounding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Exponent section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Comic Sans MS" pitchFamily="66"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9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Input latches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Comic Sans MS" pitchFamily="66"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Output latches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Comic Sans MS" pitchFamily="66"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7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175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175155" name="Line 51">
            <a:extLst>
              <a:ext uri="{FF2B5EF4-FFF2-40B4-BE49-F238E27FC236}">
                <a16:creationId xmlns:a16="http://schemas.microsoft.com/office/drawing/2014/main" id="{8BE49A62-4FED-0B7D-CC7B-8A9FB7EFFA6A}"/>
              </a:ext>
            </a:extLst>
          </p:cNvPr>
          <p:cNvSpPr>
            <a:spLocks noChangeShapeType="1"/>
          </p:cNvSpPr>
          <p:nvPr/>
        </p:nvSpPr>
        <p:spPr bwMode="auto">
          <a:xfrm flipH="1">
            <a:off x="3276600" y="2006600"/>
            <a:ext cx="17780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156" name="Line 52">
            <a:extLst>
              <a:ext uri="{FF2B5EF4-FFF2-40B4-BE49-F238E27FC236}">
                <a16:creationId xmlns:a16="http://schemas.microsoft.com/office/drawing/2014/main" id="{13081116-C219-A02D-0AC0-E573FD35CC82}"/>
              </a:ext>
            </a:extLst>
          </p:cNvPr>
          <p:cNvSpPr>
            <a:spLocks noChangeShapeType="1"/>
          </p:cNvSpPr>
          <p:nvPr/>
        </p:nvSpPr>
        <p:spPr bwMode="auto">
          <a:xfrm flipH="1">
            <a:off x="3276600" y="2425700"/>
            <a:ext cx="17780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157" name="Line 53">
            <a:extLst>
              <a:ext uri="{FF2B5EF4-FFF2-40B4-BE49-F238E27FC236}">
                <a16:creationId xmlns:a16="http://schemas.microsoft.com/office/drawing/2014/main" id="{037A6A64-943E-7255-E151-653B0F4122D3}"/>
              </a:ext>
            </a:extLst>
          </p:cNvPr>
          <p:cNvSpPr>
            <a:spLocks noChangeShapeType="1"/>
          </p:cNvSpPr>
          <p:nvPr/>
        </p:nvSpPr>
        <p:spPr bwMode="auto">
          <a:xfrm flipH="1">
            <a:off x="3289300" y="2628900"/>
            <a:ext cx="17780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158" name="Line 54">
            <a:extLst>
              <a:ext uri="{FF2B5EF4-FFF2-40B4-BE49-F238E27FC236}">
                <a16:creationId xmlns:a16="http://schemas.microsoft.com/office/drawing/2014/main" id="{E431DD5C-4942-2519-E8BC-01DD0A28BF9B}"/>
              </a:ext>
            </a:extLst>
          </p:cNvPr>
          <p:cNvSpPr>
            <a:spLocks noChangeShapeType="1"/>
          </p:cNvSpPr>
          <p:nvPr/>
        </p:nvSpPr>
        <p:spPr bwMode="auto">
          <a:xfrm flipH="1">
            <a:off x="3289300" y="2755900"/>
            <a:ext cx="17780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159" name="Line 55">
            <a:extLst>
              <a:ext uri="{FF2B5EF4-FFF2-40B4-BE49-F238E27FC236}">
                <a16:creationId xmlns:a16="http://schemas.microsoft.com/office/drawing/2014/main" id="{D2E560B0-004B-1B78-B906-980C5608D349}"/>
              </a:ext>
            </a:extLst>
          </p:cNvPr>
          <p:cNvSpPr>
            <a:spLocks noChangeShapeType="1"/>
          </p:cNvSpPr>
          <p:nvPr/>
        </p:nvSpPr>
        <p:spPr bwMode="auto">
          <a:xfrm flipH="1">
            <a:off x="3302000" y="3238500"/>
            <a:ext cx="17780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160" name="Line 56">
            <a:extLst>
              <a:ext uri="{FF2B5EF4-FFF2-40B4-BE49-F238E27FC236}">
                <a16:creationId xmlns:a16="http://schemas.microsoft.com/office/drawing/2014/main" id="{9B69C257-152E-4668-0D9B-E9AE1ECE2894}"/>
              </a:ext>
            </a:extLst>
          </p:cNvPr>
          <p:cNvSpPr>
            <a:spLocks noChangeShapeType="1"/>
          </p:cNvSpPr>
          <p:nvPr/>
        </p:nvSpPr>
        <p:spPr bwMode="auto">
          <a:xfrm flipH="1" flipV="1">
            <a:off x="1752600" y="3848100"/>
            <a:ext cx="3327400" cy="127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161" name="Line 57">
            <a:extLst>
              <a:ext uri="{FF2B5EF4-FFF2-40B4-BE49-F238E27FC236}">
                <a16:creationId xmlns:a16="http://schemas.microsoft.com/office/drawing/2014/main" id="{70319C56-3BB1-5F4B-DC24-C05C77FE8097}"/>
              </a:ext>
            </a:extLst>
          </p:cNvPr>
          <p:cNvSpPr>
            <a:spLocks noChangeShapeType="1"/>
          </p:cNvSpPr>
          <p:nvPr/>
        </p:nvSpPr>
        <p:spPr bwMode="auto">
          <a:xfrm flipH="1" flipV="1">
            <a:off x="1752600" y="4521200"/>
            <a:ext cx="3327400" cy="127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162" name="Line 58">
            <a:extLst>
              <a:ext uri="{FF2B5EF4-FFF2-40B4-BE49-F238E27FC236}">
                <a16:creationId xmlns:a16="http://schemas.microsoft.com/office/drawing/2014/main" id="{27A7D2F1-9228-7B28-1FFE-08F9AF651E76}"/>
              </a:ext>
            </a:extLst>
          </p:cNvPr>
          <p:cNvSpPr>
            <a:spLocks noChangeShapeType="1"/>
          </p:cNvSpPr>
          <p:nvPr/>
        </p:nvSpPr>
        <p:spPr bwMode="auto">
          <a:xfrm flipH="1">
            <a:off x="3302000" y="2006600"/>
            <a:ext cx="1778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163" name="Line 59">
            <a:extLst>
              <a:ext uri="{FF2B5EF4-FFF2-40B4-BE49-F238E27FC236}">
                <a16:creationId xmlns:a16="http://schemas.microsoft.com/office/drawing/2014/main" id="{594F5B4C-B8D1-C107-56B9-39A80238D5F0}"/>
              </a:ext>
            </a:extLst>
          </p:cNvPr>
          <p:cNvSpPr>
            <a:spLocks noChangeShapeType="1"/>
          </p:cNvSpPr>
          <p:nvPr/>
        </p:nvSpPr>
        <p:spPr bwMode="auto">
          <a:xfrm flipH="1">
            <a:off x="3302000" y="2425700"/>
            <a:ext cx="1778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164" name="Line 60">
            <a:extLst>
              <a:ext uri="{FF2B5EF4-FFF2-40B4-BE49-F238E27FC236}">
                <a16:creationId xmlns:a16="http://schemas.microsoft.com/office/drawing/2014/main" id="{ED29391E-5C76-3B0E-0D34-88F657814D73}"/>
              </a:ext>
            </a:extLst>
          </p:cNvPr>
          <p:cNvSpPr>
            <a:spLocks noChangeShapeType="1"/>
          </p:cNvSpPr>
          <p:nvPr/>
        </p:nvSpPr>
        <p:spPr bwMode="auto">
          <a:xfrm flipH="1">
            <a:off x="3314700" y="2628900"/>
            <a:ext cx="1778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165" name="Line 61">
            <a:extLst>
              <a:ext uri="{FF2B5EF4-FFF2-40B4-BE49-F238E27FC236}">
                <a16:creationId xmlns:a16="http://schemas.microsoft.com/office/drawing/2014/main" id="{919DC8D1-3FC0-22D4-35D2-9060E53EA924}"/>
              </a:ext>
            </a:extLst>
          </p:cNvPr>
          <p:cNvSpPr>
            <a:spLocks noChangeShapeType="1"/>
          </p:cNvSpPr>
          <p:nvPr/>
        </p:nvSpPr>
        <p:spPr bwMode="auto">
          <a:xfrm flipH="1">
            <a:off x="3314700" y="2755900"/>
            <a:ext cx="1778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166" name="Line 62">
            <a:extLst>
              <a:ext uri="{FF2B5EF4-FFF2-40B4-BE49-F238E27FC236}">
                <a16:creationId xmlns:a16="http://schemas.microsoft.com/office/drawing/2014/main" id="{B710EE83-B636-75A9-851A-8172B8B9CBE1}"/>
              </a:ext>
            </a:extLst>
          </p:cNvPr>
          <p:cNvSpPr>
            <a:spLocks noChangeShapeType="1"/>
          </p:cNvSpPr>
          <p:nvPr/>
        </p:nvSpPr>
        <p:spPr bwMode="auto">
          <a:xfrm flipH="1">
            <a:off x="3327400" y="3238500"/>
            <a:ext cx="1778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167" name="Line 63">
            <a:extLst>
              <a:ext uri="{FF2B5EF4-FFF2-40B4-BE49-F238E27FC236}">
                <a16:creationId xmlns:a16="http://schemas.microsoft.com/office/drawing/2014/main" id="{69C3FC51-6199-13CD-942C-A6E78C8C6A51}"/>
              </a:ext>
            </a:extLst>
          </p:cNvPr>
          <p:cNvSpPr>
            <a:spLocks noChangeShapeType="1"/>
          </p:cNvSpPr>
          <p:nvPr/>
        </p:nvSpPr>
        <p:spPr bwMode="auto">
          <a:xfrm flipH="1" flipV="1">
            <a:off x="1778000" y="3848100"/>
            <a:ext cx="3327400" cy="127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168" name="Line 64">
            <a:extLst>
              <a:ext uri="{FF2B5EF4-FFF2-40B4-BE49-F238E27FC236}">
                <a16:creationId xmlns:a16="http://schemas.microsoft.com/office/drawing/2014/main" id="{5BF04B49-1D85-1C1F-FA99-0668CA0604A2}"/>
              </a:ext>
            </a:extLst>
          </p:cNvPr>
          <p:cNvSpPr>
            <a:spLocks noChangeShapeType="1"/>
          </p:cNvSpPr>
          <p:nvPr/>
        </p:nvSpPr>
        <p:spPr bwMode="auto">
          <a:xfrm flipH="1" flipV="1">
            <a:off x="1778000" y="4521200"/>
            <a:ext cx="3327400" cy="127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20" name="Slide Number Placeholder 19">
            <a:extLst>
              <a:ext uri="{FF2B5EF4-FFF2-40B4-BE49-F238E27FC236}">
                <a16:creationId xmlns:a16="http://schemas.microsoft.com/office/drawing/2014/main" id="{A1D626BB-3553-849A-600F-9F29F97A692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DBEFA1C-A205-4C49-952A-7E821DCF98B4}" type="slidenum">
              <a:rPr lang="en-US" altLang="en-US" sz="1400">
                <a:latin typeface="Comic Sans MS" panose="030F0902030302020204" pitchFamily="66" charset="0"/>
              </a:rPr>
              <a:pPr/>
              <a:t>17</a:t>
            </a:fld>
            <a:r>
              <a:rPr lang="en-US" altLang="en-US" sz="1400">
                <a:latin typeface="Comic Sans MS" panose="030F0902030302020204"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751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499"/>
                                          </p:stCondLst>
                                        </p:cTn>
                                        <p:tgtEl>
                                          <p:spTgt spid="175155"/>
                                        </p:tgtEl>
                                        <p:attrNameLst>
                                          <p:attrName>style.visibility</p:attrName>
                                        </p:attrNameLst>
                                      </p:cBhvr>
                                      <p:to>
                                        <p:strVal val="hidden"/>
                                      </p:to>
                                    </p:se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499"/>
                                          </p:stCondLst>
                                        </p:cTn>
                                        <p:tgtEl>
                                          <p:spTgt spid="17515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nodeType="clickEffect">
                                  <p:stCondLst>
                                    <p:cond delay="0"/>
                                  </p:stCondLst>
                                  <p:childTnLst>
                                    <p:set>
                                      <p:cBhvr>
                                        <p:cTn id="17" dur="1" fill="hold">
                                          <p:stCondLst>
                                            <p:cond delay="499"/>
                                          </p:stCondLst>
                                        </p:cTn>
                                        <p:tgtEl>
                                          <p:spTgt spid="175156"/>
                                        </p:tgtEl>
                                        <p:attrNameLst>
                                          <p:attrName>style.visibility</p:attrName>
                                        </p:attrNameLst>
                                      </p:cBhvr>
                                      <p:to>
                                        <p:strVal val="hidden"/>
                                      </p:to>
                                    </p:set>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499"/>
                                          </p:stCondLst>
                                        </p:cTn>
                                        <p:tgtEl>
                                          <p:spTgt spid="17515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nodeType="clickEffect">
                                  <p:stCondLst>
                                    <p:cond delay="0"/>
                                  </p:stCondLst>
                                  <p:childTnLst>
                                    <p:set>
                                      <p:cBhvr>
                                        <p:cTn id="24" dur="1" fill="hold">
                                          <p:stCondLst>
                                            <p:cond delay="499"/>
                                          </p:stCondLst>
                                        </p:cTn>
                                        <p:tgtEl>
                                          <p:spTgt spid="175157"/>
                                        </p:tgtEl>
                                        <p:attrNameLst>
                                          <p:attrName>style.visibility</p:attrName>
                                        </p:attrNameLst>
                                      </p:cBhvr>
                                      <p:to>
                                        <p:strVal val="hidden"/>
                                      </p:to>
                                    </p:set>
                                  </p:childTnLst>
                                </p:cTn>
                              </p:par>
                            </p:childTnLst>
                          </p:cTn>
                        </p:par>
                        <p:par>
                          <p:cTn id="25" fill="hold" nodeType="afterGroup">
                            <p:stCondLst>
                              <p:cond delay="500"/>
                            </p:stCondLst>
                            <p:childTnLst>
                              <p:par>
                                <p:cTn id="26" presetID="1" presetClass="entr" presetSubtype="0" fill="hold" nodeType="afterEffect">
                                  <p:stCondLst>
                                    <p:cond delay="0"/>
                                  </p:stCondLst>
                                  <p:childTnLst>
                                    <p:set>
                                      <p:cBhvr>
                                        <p:cTn id="27" dur="1" fill="hold">
                                          <p:stCondLst>
                                            <p:cond delay="499"/>
                                          </p:stCondLst>
                                        </p:cTn>
                                        <p:tgtEl>
                                          <p:spTgt spid="175158"/>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xit" presetSubtype="0" fill="hold" nodeType="clickEffect">
                                  <p:stCondLst>
                                    <p:cond delay="0"/>
                                  </p:stCondLst>
                                  <p:childTnLst>
                                    <p:set>
                                      <p:cBhvr>
                                        <p:cTn id="31" dur="1" fill="hold">
                                          <p:stCondLst>
                                            <p:cond delay="499"/>
                                          </p:stCondLst>
                                        </p:cTn>
                                        <p:tgtEl>
                                          <p:spTgt spid="175158"/>
                                        </p:tgtEl>
                                        <p:attrNameLst>
                                          <p:attrName>style.visibility</p:attrName>
                                        </p:attrNameLst>
                                      </p:cBhvr>
                                      <p:to>
                                        <p:strVal val="hidden"/>
                                      </p:to>
                                    </p:set>
                                  </p:childTnLst>
                                </p:cTn>
                              </p:par>
                            </p:childTnLst>
                          </p:cTn>
                        </p:par>
                        <p:par>
                          <p:cTn id="32" fill="hold" nodeType="afterGroup">
                            <p:stCondLst>
                              <p:cond delay="500"/>
                            </p:stCondLst>
                            <p:childTnLst>
                              <p:par>
                                <p:cTn id="33" presetID="1" presetClass="entr" presetSubtype="0" fill="hold" nodeType="afterEffect">
                                  <p:stCondLst>
                                    <p:cond delay="0"/>
                                  </p:stCondLst>
                                  <p:childTnLst>
                                    <p:set>
                                      <p:cBhvr>
                                        <p:cTn id="34" dur="1" fill="hold">
                                          <p:stCondLst>
                                            <p:cond delay="499"/>
                                          </p:stCondLst>
                                        </p:cTn>
                                        <p:tgtEl>
                                          <p:spTgt spid="17515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nodeType="clickEffect">
                                  <p:stCondLst>
                                    <p:cond delay="0"/>
                                  </p:stCondLst>
                                  <p:childTnLst>
                                    <p:set>
                                      <p:cBhvr>
                                        <p:cTn id="38" dur="1" fill="hold">
                                          <p:stCondLst>
                                            <p:cond delay="499"/>
                                          </p:stCondLst>
                                        </p:cTn>
                                        <p:tgtEl>
                                          <p:spTgt spid="175159"/>
                                        </p:tgtEl>
                                        <p:attrNameLst>
                                          <p:attrName>style.visibility</p:attrName>
                                        </p:attrNameLst>
                                      </p:cBhvr>
                                      <p:to>
                                        <p:strVal val="hidden"/>
                                      </p:to>
                                    </p:set>
                                  </p:childTnLst>
                                </p:cTn>
                              </p:par>
                            </p:childTnLst>
                          </p:cTn>
                        </p:par>
                        <p:par>
                          <p:cTn id="39" fill="hold" nodeType="afterGroup">
                            <p:stCondLst>
                              <p:cond delay="500"/>
                            </p:stCondLst>
                            <p:childTnLst>
                              <p:par>
                                <p:cTn id="40" presetID="1" presetClass="entr" presetSubtype="0" fill="hold" nodeType="afterEffect">
                                  <p:stCondLst>
                                    <p:cond delay="0"/>
                                  </p:stCondLst>
                                  <p:childTnLst>
                                    <p:set>
                                      <p:cBhvr>
                                        <p:cTn id="41" dur="1" fill="hold">
                                          <p:stCondLst>
                                            <p:cond delay="499"/>
                                          </p:stCondLst>
                                        </p:cTn>
                                        <p:tgtEl>
                                          <p:spTgt spid="175160"/>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xit" presetSubtype="0" fill="hold" nodeType="clickEffect">
                                  <p:stCondLst>
                                    <p:cond delay="0"/>
                                  </p:stCondLst>
                                  <p:childTnLst>
                                    <p:set>
                                      <p:cBhvr>
                                        <p:cTn id="45" dur="1" fill="hold">
                                          <p:stCondLst>
                                            <p:cond delay="499"/>
                                          </p:stCondLst>
                                        </p:cTn>
                                        <p:tgtEl>
                                          <p:spTgt spid="175160"/>
                                        </p:tgtEl>
                                        <p:attrNameLst>
                                          <p:attrName>style.visibility</p:attrName>
                                        </p:attrNameLst>
                                      </p:cBhvr>
                                      <p:to>
                                        <p:strVal val="hidden"/>
                                      </p:to>
                                    </p:set>
                                  </p:childTnLst>
                                </p:cTn>
                              </p:par>
                            </p:childTnLst>
                          </p:cTn>
                        </p:par>
                        <p:par>
                          <p:cTn id="46" fill="hold" nodeType="afterGroup">
                            <p:stCondLst>
                              <p:cond delay="500"/>
                            </p:stCondLst>
                            <p:childTnLst>
                              <p:par>
                                <p:cTn id="47" presetID="1" presetClass="entr" presetSubtype="0" fill="hold" nodeType="afterEffect">
                                  <p:stCondLst>
                                    <p:cond delay="0"/>
                                  </p:stCondLst>
                                  <p:childTnLst>
                                    <p:set>
                                      <p:cBhvr>
                                        <p:cTn id="48" dur="1" fill="hold">
                                          <p:stCondLst>
                                            <p:cond delay="499"/>
                                          </p:stCondLst>
                                        </p:cTn>
                                        <p:tgtEl>
                                          <p:spTgt spid="175161"/>
                                        </p:tgtEl>
                                        <p:attrNameLst>
                                          <p:attrName>style.visibility</p:attrName>
                                        </p:attrNameLst>
                                      </p:cBhvr>
                                      <p:to>
                                        <p:strVal val="visible"/>
                                      </p:to>
                                    </p:set>
                                  </p:childTnLst>
                                </p:cTn>
                              </p:par>
                            </p:childTnLst>
                          </p:cTn>
                        </p:par>
                        <p:par>
                          <p:cTn id="49" fill="hold" nodeType="afterGroup">
                            <p:stCondLst>
                              <p:cond delay="1000"/>
                            </p:stCondLst>
                            <p:childTnLst>
                              <p:par>
                                <p:cTn id="50" presetID="1" presetClass="entr" presetSubtype="0" fill="hold" nodeType="afterEffect">
                                  <p:stCondLst>
                                    <p:cond delay="0"/>
                                  </p:stCondLst>
                                  <p:childTnLst>
                                    <p:set>
                                      <p:cBhvr>
                                        <p:cTn id="51" dur="1" fill="hold">
                                          <p:stCondLst>
                                            <p:cond delay="499"/>
                                          </p:stCondLst>
                                        </p:cTn>
                                        <p:tgtEl>
                                          <p:spTgt spid="175162"/>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xit" presetSubtype="0" fill="hold" nodeType="clickEffect">
                                  <p:stCondLst>
                                    <p:cond delay="0"/>
                                  </p:stCondLst>
                                  <p:childTnLst>
                                    <p:set>
                                      <p:cBhvr>
                                        <p:cTn id="55" dur="1" fill="hold">
                                          <p:stCondLst>
                                            <p:cond delay="499"/>
                                          </p:stCondLst>
                                        </p:cTn>
                                        <p:tgtEl>
                                          <p:spTgt spid="175161"/>
                                        </p:tgtEl>
                                        <p:attrNameLst>
                                          <p:attrName>style.visibility</p:attrName>
                                        </p:attrNameLst>
                                      </p:cBhvr>
                                      <p:to>
                                        <p:strVal val="hidden"/>
                                      </p:to>
                                    </p:set>
                                  </p:childTnLst>
                                </p:cTn>
                              </p:par>
                            </p:childTnLst>
                          </p:cTn>
                        </p:par>
                        <p:par>
                          <p:cTn id="56" fill="hold" nodeType="afterGroup">
                            <p:stCondLst>
                              <p:cond delay="500"/>
                            </p:stCondLst>
                            <p:childTnLst>
                              <p:par>
                                <p:cTn id="57" presetID="1" presetClass="exit" presetSubtype="0" fill="hold" nodeType="afterEffect">
                                  <p:stCondLst>
                                    <p:cond delay="0"/>
                                  </p:stCondLst>
                                  <p:childTnLst>
                                    <p:set>
                                      <p:cBhvr>
                                        <p:cTn id="58" dur="1" fill="hold">
                                          <p:stCondLst>
                                            <p:cond delay="499"/>
                                          </p:stCondLst>
                                        </p:cTn>
                                        <p:tgtEl>
                                          <p:spTgt spid="175162"/>
                                        </p:tgtEl>
                                        <p:attrNameLst>
                                          <p:attrName>style.visibility</p:attrName>
                                        </p:attrNameLst>
                                      </p:cBhvr>
                                      <p:to>
                                        <p:strVal val="hidden"/>
                                      </p:to>
                                    </p:set>
                                  </p:childTnLst>
                                </p:cTn>
                              </p:par>
                            </p:childTnLst>
                          </p:cTn>
                        </p:par>
                        <p:par>
                          <p:cTn id="59" fill="hold" nodeType="afterGroup">
                            <p:stCondLst>
                              <p:cond delay="1000"/>
                            </p:stCondLst>
                            <p:childTnLst>
                              <p:par>
                                <p:cTn id="60" presetID="1" presetClass="entr" presetSubtype="0" fill="hold" nodeType="afterEffect">
                                  <p:stCondLst>
                                    <p:cond delay="0"/>
                                  </p:stCondLst>
                                  <p:childTnLst>
                                    <p:set>
                                      <p:cBhvr>
                                        <p:cTn id="61" dur="1" fill="hold">
                                          <p:stCondLst>
                                            <p:cond delay="499"/>
                                          </p:stCondLst>
                                        </p:cTn>
                                        <p:tgtEl>
                                          <p:spTgt spid="175163"/>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xit" presetSubtype="0" fill="hold" nodeType="clickEffect">
                                  <p:stCondLst>
                                    <p:cond delay="0"/>
                                  </p:stCondLst>
                                  <p:childTnLst>
                                    <p:set>
                                      <p:cBhvr>
                                        <p:cTn id="65" dur="1" fill="hold">
                                          <p:stCondLst>
                                            <p:cond delay="499"/>
                                          </p:stCondLst>
                                        </p:cTn>
                                        <p:tgtEl>
                                          <p:spTgt spid="175163"/>
                                        </p:tgtEl>
                                        <p:attrNameLst>
                                          <p:attrName>style.visibility</p:attrName>
                                        </p:attrNameLst>
                                      </p:cBhvr>
                                      <p:to>
                                        <p:strVal val="hidden"/>
                                      </p:to>
                                    </p:set>
                                  </p:childTnLst>
                                </p:cTn>
                              </p:par>
                            </p:childTnLst>
                          </p:cTn>
                        </p:par>
                        <p:par>
                          <p:cTn id="66" fill="hold" nodeType="afterGroup">
                            <p:stCondLst>
                              <p:cond delay="500"/>
                            </p:stCondLst>
                            <p:childTnLst>
                              <p:par>
                                <p:cTn id="67" presetID="1" presetClass="entr" presetSubtype="0" fill="hold" nodeType="afterEffect">
                                  <p:stCondLst>
                                    <p:cond delay="0"/>
                                  </p:stCondLst>
                                  <p:childTnLst>
                                    <p:set>
                                      <p:cBhvr>
                                        <p:cTn id="68" dur="1" fill="hold">
                                          <p:stCondLst>
                                            <p:cond delay="499"/>
                                          </p:stCondLst>
                                        </p:cTn>
                                        <p:tgtEl>
                                          <p:spTgt spid="175164"/>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xit" presetSubtype="0" fill="hold" nodeType="clickEffect">
                                  <p:stCondLst>
                                    <p:cond delay="0"/>
                                  </p:stCondLst>
                                  <p:childTnLst>
                                    <p:set>
                                      <p:cBhvr>
                                        <p:cTn id="72" dur="1" fill="hold">
                                          <p:stCondLst>
                                            <p:cond delay="499"/>
                                          </p:stCondLst>
                                        </p:cTn>
                                        <p:tgtEl>
                                          <p:spTgt spid="175164"/>
                                        </p:tgtEl>
                                        <p:attrNameLst>
                                          <p:attrName>style.visibility</p:attrName>
                                        </p:attrNameLst>
                                      </p:cBhvr>
                                      <p:to>
                                        <p:strVal val="hidden"/>
                                      </p:to>
                                    </p:set>
                                  </p:childTnLst>
                                </p:cTn>
                              </p:par>
                            </p:childTnLst>
                          </p:cTn>
                        </p:par>
                        <p:par>
                          <p:cTn id="73" fill="hold" nodeType="afterGroup">
                            <p:stCondLst>
                              <p:cond delay="500"/>
                            </p:stCondLst>
                            <p:childTnLst>
                              <p:par>
                                <p:cTn id="74" presetID="1" presetClass="entr" presetSubtype="0" fill="hold" nodeType="afterEffect">
                                  <p:stCondLst>
                                    <p:cond delay="0"/>
                                  </p:stCondLst>
                                  <p:childTnLst>
                                    <p:set>
                                      <p:cBhvr>
                                        <p:cTn id="75" dur="1" fill="hold">
                                          <p:stCondLst>
                                            <p:cond delay="499"/>
                                          </p:stCondLst>
                                        </p:cTn>
                                        <p:tgtEl>
                                          <p:spTgt spid="175165"/>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xit" presetSubtype="0" fill="hold" nodeType="clickEffect">
                                  <p:stCondLst>
                                    <p:cond delay="0"/>
                                  </p:stCondLst>
                                  <p:childTnLst>
                                    <p:set>
                                      <p:cBhvr>
                                        <p:cTn id="79" dur="1" fill="hold">
                                          <p:stCondLst>
                                            <p:cond delay="499"/>
                                          </p:stCondLst>
                                        </p:cTn>
                                        <p:tgtEl>
                                          <p:spTgt spid="175165"/>
                                        </p:tgtEl>
                                        <p:attrNameLst>
                                          <p:attrName>style.visibility</p:attrName>
                                        </p:attrNameLst>
                                      </p:cBhvr>
                                      <p:to>
                                        <p:strVal val="hidden"/>
                                      </p:to>
                                    </p:set>
                                  </p:childTnLst>
                                </p:cTn>
                              </p:par>
                            </p:childTnLst>
                          </p:cTn>
                        </p:par>
                        <p:par>
                          <p:cTn id="80" fill="hold" nodeType="afterGroup">
                            <p:stCondLst>
                              <p:cond delay="500"/>
                            </p:stCondLst>
                            <p:childTnLst>
                              <p:par>
                                <p:cTn id="81" presetID="1" presetClass="entr" presetSubtype="0" fill="hold" nodeType="afterEffect">
                                  <p:stCondLst>
                                    <p:cond delay="0"/>
                                  </p:stCondLst>
                                  <p:childTnLst>
                                    <p:set>
                                      <p:cBhvr>
                                        <p:cTn id="82" dur="1" fill="hold">
                                          <p:stCondLst>
                                            <p:cond delay="499"/>
                                          </p:stCondLst>
                                        </p:cTn>
                                        <p:tgtEl>
                                          <p:spTgt spid="175166"/>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xit" presetSubtype="0" fill="hold" nodeType="clickEffect">
                                  <p:stCondLst>
                                    <p:cond delay="0"/>
                                  </p:stCondLst>
                                  <p:childTnLst>
                                    <p:set>
                                      <p:cBhvr>
                                        <p:cTn id="86" dur="1" fill="hold">
                                          <p:stCondLst>
                                            <p:cond delay="499"/>
                                          </p:stCondLst>
                                        </p:cTn>
                                        <p:tgtEl>
                                          <p:spTgt spid="175166"/>
                                        </p:tgtEl>
                                        <p:attrNameLst>
                                          <p:attrName>style.visibility</p:attrName>
                                        </p:attrNameLst>
                                      </p:cBhvr>
                                      <p:to>
                                        <p:strVal val="hidden"/>
                                      </p:to>
                                    </p:set>
                                  </p:childTnLst>
                                </p:cTn>
                              </p:par>
                            </p:childTnLst>
                          </p:cTn>
                        </p:par>
                        <p:par>
                          <p:cTn id="87" fill="hold" nodeType="afterGroup">
                            <p:stCondLst>
                              <p:cond delay="500"/>
                            </p:stCondLst>
                            <p:childTnLst>
                              <p:par>
                                <p:cTn id="88" presetID="1" presetClass="entr" presetSubtype="0" fill="hold" nodeType="afterEffect">
                                  <p:stCondLst>
                                    <p:cond delay="0"/>
                                  </p:stCondLst>
                                  <p:childTnLst>
                                    <p:set>
                                      <p:cBhvr>
                                        <p:cTn id="89" dur="1" fill="hold">
                                          <p:stCondLst>
                                            <p:cond delay="499"/>
                                          </p:stCondLst>
                                        </p:cTn>
                                        <p:tgtEl>
                                          <p:spTgt spid="175167"/>
                                        </p:tgtEl>
                                        <p:attrNameLst>
                                          <p:attrName>style.visibility</p:attrName>
                                        </p:attrNameLst>
                                      </p:cBhvr>
                                      <p:to>
                                        <p:strVal val="visible"/>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xit" presetSubtype="0" fill="hold" nodeType="clickEffect">
                                  <p:stCondLst>
                                    <p:cond delay="0"/>
                                  </p:stCondLst>
                                  <p:childTnLst>
                                    <p:set>
                                      <p:cBhvr>
                                        <p:cTn id="93" dur="1" fill="hold">
                                          <p:stCondLst>
                                            <p:cond delay="499"/>
                                          </p:stCondLst>
                                        </p:cTn>
                                        <p:tgtEl>
                                          <p:spTgt spid="175167"/>
                                        </p:tgtEl>
                                        <p:attrNameLst>
                                          <p:attrName>style.visibility</p:attrName>
                                        </p:attrNameLst>
                                      </p:cBhvr>
                                      <p:to>
                                        <p:strVal val="hidden"/>
                                      </p:to>
                                    </p:set>
                                  </p:childTnLst>
                                </p:cTn>
                              </p:par>
                            </p:childTnLst>
                          </p:cTn>
                        </p:par>
                        <p:par>
                          <p:cTn id="94" fill="hold" nodeType="afterGroup">
                            <p:stCondLst>
                              <p:cond delay="500"/>
                            </p:stCondLst>
                            <p:childTnLst>
                              <p:par>
                                <p:cTn id="95" presetID="1" presetClass="entr" presetSubtype="0" fill="hold" nodeType="afterEffect">
                                  <p:stCondLst>
                                    <p:cond delay="0"/>
                                  </p:stCondLst>
                                  <p:childTnLst>
                                    <p:set>
                                      <p:cBhvr>
                                        <p:cTn id="96" dur="1" fill="hold">
                                          <p:stCondLst>
                                            <p:cond delay="499"/>
                                          </p:stCondLst>
                                        </p:cTn>
                                        <p:tgtEl>
                                          <p:spTgt spid="175168"/>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xit" presetSubtype="0" fill="hold" nodeType="clickEffect">
                                  <p:stCondLst>
                                    <p:cond delay="0"/>
                                  </p:stCondLst>
                                  <p:childTnLst>
                                    <p:set>
                                      <p:cBhvr>
                                        <p:cTn id="100" dur="1" fill="hold">
                                          <p:stCondLst>
                                            <p:cond delay="499"/>
                                          </p:stCondLst>
                                        </p:cTn>
                                        <p:tgtEl>
                                          <p:spTgt spid="1751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90531DFB-3E55-0843-891F-1A33922531B6}"/>
              </a:ext>
            </a:extLst>
          </p:cNvPr>
          <p:cNvSpPr>
            <a:spLocks noGrp="1" noChangeArrowheads="1"/>
          </p:cNvSpPr>
          <p:nvPr>
            <p:ph type="title"/>
          </p:nvPr>
        </p:nvSpPr>
        <p:spPr/>
        <p:txBody>
          <a:bodyPr/>
          <a:lstStyle/>
          <a:p>
            <a:pPr eaLnBrk="1" hangingPunct="1"/>
            <a:r>
              <a:rPr lang="en-US" altLang="en-US" sz="3600">
                <a:latin typeface="Arial  " charset="0"/>
                <a:cs typeface="Arial  " charset="0"/>
              </a:rPr>
              <a:t>Pipelined Floating-Point Multiplier</a:t>
            </a:r>
            <a:br>
              <a:rPr lang="en-US" altLang="en-US" sz="3600">
                <a:latin typeface="Arial  " charset="0"/>
                <a:cs typeface="Arial  " charset="0"/>
              </a:rPr>
            </a:br>
            <a:r>
              <a:rPr lang="en-US" altLang="en-US" sz="2000">
                <a:solidFill>
                  <a:schemeClr val="tx1"/>
                </a:solidFill>
                <a:latin typeface="Arial  " charset="0"/>
                <a:cs typeface="Arial  " charset="0"/>
              </a:rPr>
              <a:t>[Waser and Flynn, 1982]</a:t>
            </a:r>
          </a:p>
        </p:txBody>
      </p:sp>
      <p:pic>
        <p:nvPicPr>
          <p:cNvPr id="3076" name="Picture 3" descr="she70647_0205">
            <a:extLst>
              <a:ext uri="{FF2B5EF4-FFF2-40B4-BE49-F238E27FC236}">
                <a16:creationId xmlns:a16="http://schemas.microsoft.com/office/drawing/2014/main" id="{973D520F-0C48-4E38-8C48-AFC6306C79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 y="1336675"/>
            <a:ext cx="407670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6" name="Line 4">
            <a:extLst>
              <a:ext uri="{FF2B5EF4-FFF2-40B4-BE49-F238E27FC236}">
                <a16:creationId xmlns:a16="http://schemas.microsoft.com/office/drawing/2014/main" id="{414847D3-99DB-38C3-F138-226714455F54}"/>
              </a:ext>
            </a:extLst>
          </p:cNvPr>
          <p:cNvSpPr>
            <a:spLocks noChangeShapeType="1"/>
          </p:cNvSpPr>
          <p:nvPr/>
        </p:nvSpPr>
        <p:spPr bwMode="auto">
          <a:xfrm>
            <a:off x="4622800" y="2146300"/>
            <a:ext cx="1701800" cy="419100"/>
          </a:xfrm>
          <a:prstGeom prst="line">
            <a:avLst/>
          </a:prstGeom>
          <a:noFill/>
          <a:ln w="9525">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77157" name="Line 5">
            <a:extLst>
              <a:ext uri="{FF2B5EF4-FFF2-40B4-BE49-F238E27FC236}">
                <a16:creationId xmlns:a16="http://schemas.microsoft.com/office/drawing/2014/main" id="{BEAF2523-5391-8AF9-7529-36DA922251FA}"/>
              </a:ext>
            </a:extLst>
          </p:cNvPr>
          <p:cNvSpPr>
            <a:spLocks noChangeShapeType="1"/>
          </p:cNvSpPr>
          <p:nvPr/>
        </p:nvSpPr>
        <p:spPr bwMode="auto">
          <a:xfrm flipV="1">
            <a:off x="4533900" y="2578100"/>
            <a:ext cx="1803400" cy="203200"/>
          </a:xfrm>
          <a:prstGeom prst="line">
            <a:avLst/>
          </a:prstGeom>
          <a:noFill/>
          <a:ln w="9525">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9" name="Rectangle 6">
            <a:extLst>
              <a:ext uri="{FF2B5EF4-FFF2-40B4-BE49-F238E27FC236}">
                <a16:creationId xmlns:a16="http://schemas.microsoft.com/office/drawing/2014/main" id="{6BF4FED8-22B7-E57D-BD64-528A69ED8183}"/>
              </a:ext>
            </a:extLst>
          </p:cNvPr>
          <p:cNvSpPr>
            <a:spLocks noChangeArrowheads="1"/>
          </p:cNvSpPr>
          <p:nvPr/>
        </p:nvSpPr>
        <p:spPr bwMode="auto">
          <a:xfrm>
            <a:off x="812800" y="4633913"/>
            <a:ext cx="26320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latin typeface="Comic Sans MS" panose="030F0902030302020204" pitchFamily="66" charset="0"/>
              </a:rPr>
              <a:t>Figure 2.5: Shen &amp; Lipasti</a:t>
            </a:r>
          </a:p>
        </p:txBody>
      </p:sp>
      <p:sp>
        <p:nvSpPr>
          <p:cNvPr id="177159" name="Text Box 7">
            <a:extLst>
              <a:ext uri="{FF2B5EF4-FFF2-40B4-BE49-F238E27FC236}">
                <a16:creationId xmlns:a16="http://schemas.microsoft.com/office/drawing/2014/main" id="{BB6697A6-2ED2-A2F1-3ADE-C0A12DB96951}"/>
              </a:ext>
            </a:extLst>
          </p:cNvPr>
          <p:cNvSpPr txBox="1">
            <a:spLocks noChangeArrowheads="1"/>
          </p:cNvSpPr>
          <p:nvPr/>
        </p:nvSpPr>
        <p:spPr bwMode="auto">
          <a:xfrm>
            <a:off x="6511925" y="2382838"/>
            <a:ext cx="11445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latin typeface="Comic Sans MS" panose="030F0902030302020204" pitchFamily="66" charset="0"/>
              </a:rPr>
              <a:t>82 ICs</a:t>
            </a:r>
            <a:endParaRPr lang="en-US" altLang="en-US"/>
          </a:p>
        </p:txBody>
      </p:sp>
      <p:sp>
        <p:nvSpPr>
          <p:cNvPr id="177160" name="Line 8">
            <a:extLst>
              <a:ext uri="{FF2B5EF4-FFF2-40B4-BE49-F238E27FC236}">
                <a16:creationId xmlns:a16="http://schemas.microsoft.com/office/drawing/2014/main" id="{8B903793-39E1-7833-537E-0148D14E639D}"/>
              </a:ext>
            </a:extLst>
          </p:cNvPr>
          <p:cNvSpPr>
            <a:spLocks noChangeShapeType="1"/>
          </p:cNvSpPr>
          <p:nvPr/>
        </p:nvSpPr>
        <p:spPr bwMode="auto">
          <a:xfrm>
            <a:off x="4457700" y="2781300"/>
            <a:ext cx="0" cy="1524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7161" name="Line 9">
            <a:extLst>
              <a:ext uri="{FF2B5EF4-FFF2-40B4-BE49-F238E27FC236}">
                <a16:creationId xmlns:a16="http://schemas.microsoft.com/office/drawing/2014/main" id="{09919699-9E3F-4F98-D4E6-1DA0890E5D31}"/>
              </a:ext>
            </a:extLst>
          </p:cNvPr>
          <p:cNvSpPr>
            <a:spLocks noChangeShapeType="1"/>
          </p:cNvSpPr>
          <p:nvPr/>
        </p:nvSpPr>
        <p:spPr bwMode="auto">
          <a:xfrm>
            <a:off x="4572000" y="2882900"/>
            <a:ext cx="1270000" cy="355600"/>
          </a:xfrm>
          <a:prstGeom prst="line">
            <a:avLst/>
          </a:prstGeom>
          <a:noFill/>
          <a:ln w="9525">
            <a:solidFill>
              <a:srgbClr val="0000FF"/>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77162" name="Text Box 10">
            <a:extLst>
              <a:ext uri="{FF2B5EF4-FFF2-40B4-BE49-F238E27FC236}">
                <a16:creationId xmlns:a16="http://schemas.microsoft.com/office/drawing/2014/main" id="{4B694E93-7A40-4FBA-655E-115A12E9291C}"/>
              </a:ext>
            </a:extLst>
          </p:cNvPr>
          <p:cNvSpPr txBox="1">
            <a:spLocks noChangeArrowheads="1"/>
          </p:cNvSpPr>
          <p:nvPr/>
        </p:nvSpPr>
        <p:spPr bwMode="auto">
          <a:xfrm>
            <a:off x="5597525" y="3254375"/>
            <a:ext cx="25812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setup time = 5 ns</a:t>
            </a:r>
          </a:p>
          <a:p>
            <a:r>
              <a:rPr lang="en-US" altLang="en-US" sz="1800">
                <a:latin typeface="Comic Sans MS" panose="030F0902030302020204" pitchFamily="66" charset="0"/>
              </a:rPr>
              <a:t>clock to output = 17 ns</a:t>
            </a:r>
          </a:p>
        </p:txBody>
      </p:sp>
      <p:sp>
        <p:nvSpPr>
          <p:cNvPr id="177163" name="Text Box 11">
            <a:extLst>
              <a:ext uri="{FF2B5EF4-FFF2-40B4-BE49-F238E27FC236}">
                <a16:creationId xmlns:a16="http://schemas.microsoft.com/office/drawing/2014/main" id="{8F6B90DB-7FBC-CDB5-8B67-2164BF649178}"/>
              </a:ext>
            </a:extLst>
          </p:cNvPr>
          <p:cNvSpPr txBox="1">
            <a:spLocks noChangeArrowheads="1"/>
          </p:cNvSpPr>
          <p:nvPr/>
        </p:nvSpPr>
        <p:spPr bwMode="auto">
          <a:xfrm>
            <a:off x="5041900" y="4343400"/>
            <a:ext cx="37084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600">
                <a:latin typeface="Comic Sans MS" panose="030F0902030302020204" pitchFamily="66" charset="0"/>
              </a:rPr>
              <a:t>Clock Period = 150+5+17 = 172 ns</a:t>
            </a:r>
          </a:p>
          <a:p>
            <a:pPr>
              <a:spcBef>
                <a:spcPct val="50000"/>
              </a:spcBef>
            </a:pPr>
            <a:r>
              <a:rPr lang="en-US" altLang="en-US" sz="1600">
                <a:latin typeface="Comic Sans MS" panose="030F0902030302020204" pitchFamily="66" charset="0"/>
              </a:rPr>
              <a:t>Cost = 175+82=257 =&gt; 45% increase</a:t>
            </a:r>
            <a:endParaRPr lang="en-US" altLang="en-US"/>
          </a:p>
        </p:txBody>
      </p:sp>
      <p:sp>
        <p:nvSpPr>
          <p:cNvPr id="177164" name="Rectangle 12">
            <a:extLst>
              <a:ext uri="{FF2B5EF4-FFF2-40B4-BE49-F238E27FC236}">
                <a16:creationId xmlns:a16="http://schemas.microsoft.com/office/drawing/2014/main" id="{359899D2-D398-CAB4-2A43-CEC1F36F0D8A}"/>
              </a:ext>
            </a:extLst>
          </p:cNvPr>
          <p:cNvSpPr>
            <a:spLocks noChangeArrowheads="1"/>
          </p:cNvSpPr>
          <p:nvPr/>
        </p:nvSpPr>
        <p:spPr bwMode="auto">
          <a:xfrm>
            <a:off x="863600" y="2032000"/>
            <a:ext cx="3606800" cy="203200"/>
          </a:xfrm>
          <a:prstGeom prst="rect">
            <a:avLst/>
          </a:prstGeom>
          <a:gradFill rotWithShape="0">
            <a:gsLst>
              <a:gs pos="0">
                <a:srgbClr val="FF0000">
                  <a:alpha val="45000"/>
                </a:srgbClr>
              </a:gs>
              <a:gs pos="100000">
                <a:srgbClr val="FF1919">
                  <a:alpha val="4800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7165" name="Rectangle 13">
            <a:extLst>
              <a:ext uri="{FF2B5EF4-FFF2-40B4-BE49-F238E27FC236}">
                <a16:creationId xmlns:a16="http://schemas.microsoft.com/office/drawing/2014/main" id="{9207DBB2-0F60-382C-51FD-9AC023EC546A}"/>
              </a:ext>
            </a:extLst>
          </p:cNvPr>
          <p:cNvSpPr>
            <a:spLocks noChangeArrowheads="1"/>
          </p:cNvSpPr>
          <p:nvPr/>
        </p:nvSpPr>
        <p:spPr bwMode="auto">
          <a:xfrm>
            <a:off x="825500" y="2679700"/>
            <a:ext cx="3606800" cy="203200"/>
          </a:xfrm>
          <a:prstGeom prst="rect">
            <a:avLst/>
          </a:prstGeom>
          <a:gradFill rotWithShape="0">
            <a:gsLst>
              <a:gs pos="0">
                <a:srgbClr val="FF0000">
                  <a:alpha val="45000"/>
                </a:srgbClr>
              </a:gs>
              <a:gs pos="100000">
                <a:srgbClr val="FF1919">
                  <a:alpha val="4800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aphicFrame>
        <p:nvGraphicFramePr>
          <p:cNvPr id="177166" name="Object 2">
            <a:extLst>
              <a:ext uri="{FF2B5EF4-FFF2-40B4-BE49-F238E27FC236}">
                <a16:creationId xmlns:a16="http://schemas.microsoft.com/office/drawing/2014/main" id="{D2FA6141-CD5E-2032-B791-F42784ACE3C9}"/>
              </a:ext>
            </a:extLst>
          </p:cNvPr>
          <p:cNvGraphicFramePr>
            <a:graphicFrameLocks noChangeAspect="1"/>
          </p:cNvGraphicFramePr>
          <p:nvPr/>
        </p:nvGraphicFramePr>
        <p:xfrm>
          <a:off x="2863850" y="5372100"/>
          <a:ext cx="5651500" cy="565150"/>
        </p:xfrm>
        <a:graphic>
          <a:graphicData uri="http://schemas.openxmlformats.org/presentationml/2006/ole">
            <mc:AlternateContent xmlns:mc="http://schemas.openxmlformats.org/markup-compatibility/2006">
              <mc:Choice xmlns:v="urn:schemas-microsoft-com:vml" Requires="v">
                <p:oleObj name="Equation" r:id="rId4" imgW="26327100" imgH="2628900" progId="Equation.3">
                  <p:embed/>
                </p:oleObj>
              </mc:Choice>
              <mc:Fallback>
                <p:oleObj name="Equation" r:id="rId4" imgW="26327100" imgH="2628900" progId="Equation.3">
                  <p:embed/>
                  <p:pic>
                    <p:nvPicPr>
                      <p:cNvPr id="177166" name="Object 2">
                        <a:extLst>
                          <a:ext uri="{FF2B5EF4-FFF2-40B4-BE49-F238E27FC236}">
                            <a16:creationId xmlns:a16="http://schemas.microsoft.com/office/drawing/2014/main" id="{D2FA6141-CD5E-2032-B791-F42784ACE3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3850" y="5372100"/>
                        <a:ext cx="5651500"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7167" name="Line 15">
            <a:extLst>
              <a:ext uri="{FF2B5EF4-FFF2-40B4-BE49-F238E27FC236}">
                <a16:creationId xmlns:a16="http://schemas.microsoft.com/office/drawing/2014/main" id="{794D7A8F-3693-0A56-C1F4-B3078C4B2DCB}"/>
              </a:ext>
            </a:extLst>
          </p:cNvPr>
          <p:cNvSpPr>
            <a:spLocks noChangeShapeType="1"/>
          </p:cNvSpPr>
          <p:nvPr/>
        </p:nvSpPr>
        <p:spPr bwMode="auto">
          <a:xfrm flipH="1">
            <a:off x="3073400" y="1625600"/>
            <a:ext cx="17780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7168" name="Line 16">
            <a:extLst>
              <a:ext uri="{FF2B5EF4-FFF2-40B4-BE49-F238E27FC236}">
                <a16:creationId xmlns:a16="http://schemas.microsoft.com/office/drawing/2014/main" id="{DA1506EF-F515-DFBE-3D1C-F9089C2FF364}"/>
              </a:ext>
            </a:extLst>
          </p:cNvPr>
          <p:cNvSpPr>
            <a:spLocks noChangeShapeType="1"/>
          </p:cNvSpPr>
          <p:nvPr/>
        </p:nvSpPr>
        <p:spPr bwMode="auto">
          <a:xfrm flipH="1">
            <a:off x="3073400" y="1892300"/>
            <a:ext cx="17780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7169" name="Line 17">
            <a:extLst>
              <a:ext uri="{FF2B5EF4-FFF2-40B4-BE49-F238E27FC236}">
                <a16:creationId xmlns:a16="http://schemas.microsoft.com/office/drawing/2014/main" id="{7A0DA602-9FAD-A32E-ADEC-98B80356A05D}"/>
              </a:ext>
            </a:extLst>
          </p:cNvPr>
          <p:cNvSpPr>
            <a:spLocks noChangeShapeType="1"/>
          </p:cNvSpPr>
          <p:nvPr/>
        </p:nvSpPr>
        <p:spPr bwMode="auto">
          <a:xfrm flipH="1">
            <a:off x="3086100" y="2527300"/>
            <a:ext cx="17780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7170" name="Line 18">
            <a:extLst>
              <a:ext uri="{FF2B5EF4-FFF2-40B4-BE49-F238E27FC236}">
                <a16:creationId xmlns:a16="http://schemas.microsoft.com/office/drawing/2014/main" id="{5105CD42-5325-D039-0F0E-3362C0F6674A}"/>
              </a:ext>
            </a:extLst>
          </p:cNvPr>
          <p:cNvSpPr>
            <a:spLocks noChangeShapeType="1"/>
          </p:cNvSpPr>
          <p:nvPr/>
        </p:nvSpPr>
        <p:spPr bwMode="auto">
          <a:xfrm flipH="1">
            <a:off x="3086100" y="3162300"/>
            <a:ext cx="17780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7171" name="Line 19">
            <a:extLst>
              <a:ext uri="{FF2B5EF4-FFF2-40B4-BE49-F238E27FC236}">
                <a16:creationId xmlns:a16="http://schemas.microsoft.com/office/drawing/2014/main" id="{29FD6495-C49C-04E0-124F-99FA5EAEE7B2}"/>
              </a:ext>
            </a:extLst>
          </p:cNvPr>
          <p:cNvSpPr>
            <a:spLocks noChangeShapeType="1"/>
          </p:cNvSpPr>
          <p:nvPr/>
        </p:nvSpPr>
        <p:spPr bwMode="auto">
          <a:xfrm flipH="1">
            <a:off x="3098800" y="3556000"/>
            <a:ext cx="17780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7172" name="Line 20">
            <a:extLst>
              <a:ext uri="{FF2B5EF4-FFF2-40B4-BE49-F238E27FC236}">
                <a16:creationId xmlns:a16="http://schemas.microsoft.com/office/drawing/2014/main" id="{17614FA8-B75B-3594-C28C-F14CF80C927E}"/>
              </a:ext>
            </a:extLst>
          </p:cNvPr>
          <p:cNvSpPr>
            <a:spLocks noChangeShapeType="1"/>
          </p:cNvSpPr>
          <p:nvPr/>
        </p:nvSpPr>
        <p:spPr bwMode="auto">
          <a:xfrm flipH="1" flipV="1">
            <a:off x="1549400" y="3911600"/>
            <a:ext cx="3327400" cy="127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7173" name="Line 21">
            <a:extLst>
              <a:ext uri="{FF2B5EF4-FFF2-40B4-BE49-F238E27FC236}">
                <a16:creationId xmlns:a16="http://schemas.microsoft.com/office/drawing/2014/main" id="{3E8CEEB8-F99E-AD9B-7840-FAD9C32C4D19}"/>
              </a:ext>
            </a:extLst>
          </p:cNvPr>
          <p:cNvSpPr>
            <a:spLocks noChangeShapeType="1"/>
          </p:cNvSpPr>
          <p:nvPr/>
        </p:nvSpPr>
        <p:spPr bwMode="auto">
          <a:xfrm flipH="1" flipV="1">
            <a:off x="1549400" y="4381500"/>
            <a:ext cx="3327400" cy="127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7174" name="Line 22">
            <a:extLst>
              <a:ext uri="{FF2B5EF4-FFF2-40B4-BE49-F238E27FC236}">
                <a16:creationId xmlns:a16="http://schemas.microsoft.com/office/drawing/2014/main" id="{DB6B05EF-1E54-1B31-3055-953AB81C540E}"/>
              </a:ext>
            </a:extLst>
          </p:cNvPr>
          <p:cNvSpPr>
            <a:spLocks noChangeShapeType="1"/>
          </p:cNvSpPr>
          <p:nvPr/>
        </p:nvSpPr>
        <p:spPr bwMode="auto">
          <a:xfrm flipH="1">
            <a:off x="3098800" y="1625600"/>
            <a:ext cx="1778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7175" name="Line 23">
            <a:extLst>
              <a:ext uri="{FF2B5EF4-FFF2-40B4-BE49-F238E27FC236}">
                <a16:creationId xmlns:a16="http://schemas.microsoft.com/office/drawing/2014/main" id="{8BAE003F-91DC-86C4-0277-5A41B3F0EF3D}"/>
              </a:ext>
            </a:extLst>
          </p:cNvPr>
          <p:cNvSpPr>
            <a:spLocks noChangeShapeType="1"/>
          </p:cNvSpPr>
          <p:nvPr/>
        </p:nvSpPr>
        <p:spPr bwMode="auto">
          <a:xfrm flipH="1">
            <a:off x="3098800" y="1892300"/>
            <a:ext cx="1778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7176" name="Line 24">
            <a:extLst>
              <a:ext uri="{FF2B5EF4-FFF2-40B4-BE49-F238E27FC236}">
                <a16:creationId xmlns:a16="http://schemas.microsoft.com/office/drawing/2014/main" id="{9710D967-42DB-30B3-BF27-5705DE7745B3}"/>
              </a:ext>
            </a:extLst>
          </p:cNvPr>
          <p:cNvSpPr>
            <a:spLocks noChangeShapeType="1"/>
          </p:cNvSpPr>
          <p:nvPr/>
        </p:nvSpPr>
        <p:spPr bwMode="auto">
          <a:xfrm flipH="1">
            <a:off x="3111500" y="2527300"/>
            <a:ext cx="1778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7177" name="Line 25">
            <a:extLst>
              <a:ext uri="{FF2B5EF4-FFF2-40B4-BE49-F238E27FC236}">
                <a16:creationId xmlns:a16="http://schemas.microsoft.com/office/drawing/2014/main" id="{F07B0B96-D30A-3A4F-CC08-686CED6494F7}"/>
              </a:ext>
            </a:extLst>
          </p:cNvPr>
          <p:cNvSpPr>
            <a:spLocks noChangeShapeType="1"/>
          </p:cNvSpPr>
          <p:nvPr/>
        </p:nvSpPr>
        <p:spPr bwMode="auto">
          <a:xfrm flipH="1">
            <a:off x="3111500" y="3162300"/>
            <a:ext cx="1778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7178" name="Line 26">
            <a:extLst>
              <a:ext uri="{FF2B5EF4-FFF2-40B4-BE49-F238E27FC236}">
                <a16:creationId xmlns:a16="http://schemas.microsoft.com/office/drawing/2014/main" id="{D0B85A1C-5D1C-142C-C434-BF5BBD0675B5}"/>
              </a:ext>
            </a:extLst>
          </p:cNvPr>
          <p:cNvSpPr>
            <a:spLocks noChangeShapeType="1"/>
          </p:cNvSpPr>
          <p:nvPr/>
        </p:nvSpPr>
        <p:spPr bwMode="auto">
          <a:xfrm flipH="1">
            <a:off x="3124200" y="3556000"/>
            <a:ext cx="1778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7179" name="Line 27">
            <a:extLst>
              <a:ext uri="{FF2B5EF4-FFF2-40B4-BE49-F238E27FC236}">
                <a16:creationId xmlns:a16="http://schemas.microsoft.com/office/drawing/2014/main" id="{D45CC757-D2A1-759A-7396-6B8A528ED57C}"/>
              </a:ext>
            </a:extLst>
          </p:cNvPr>
          <p:cNvSpPr>
            <a:spLocks noChangeShapeType="1"/>
          </p:cNvSpPr>
          <p:nvPr/>
        </p:nvSpPr>
        <p:spPr bwMode="auto">
          <a:xfrm flipH="1" flipV="1">
            <a:off x="1574800" y="3911600"/>
            <a:ext cx="3327400" cy="127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7180" name="Line 28">
            <a:extLst>
              <a:ext uri="{FF2B5EF4-FFF2-40B4-BE49-F238E27FC236}">
                <a16:creationId xmlns:a16="http://schemas.microsoft.com/office/drawing/2014/main" id="{CD568807-4D34-A223-1BA0-0ADB0AF21467}"/>
              </a:ext>
            </a:extLst>
          </p:cNvPr>
          <p:cNvSpPr>
            <a:spLocks noChangeShapeType="1"/>
          </p:cNvSpPr>
          <p:nvPr/>
        </p:nvSpPr>
        <p:spPr bwMode="auto">
          <a:xfrm flipH="1" flipV="1">
            <a:off x="1574800" y="4381500"/>
            <a:ext cx="3327400" cy="127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7181" name="Line 29">
            <a:extLst>
              <a:ext uri="{FF2B5EF4-FFF2-40B4-BE49-F238E27FC236}">
                <a16:creationId xmlns:a16="http://schemas.microsoft.com/office/drawing/2014/main" id="{A6697208-B569-95EB-1D64-F78EA61B63D3}"/>
              </a:ext>
            </a:extLst>
          </p:cNvPr>
          <p:cNvSpPr>
            <a:spLocks noChangeShapeType="1"/>
          </p:cNvSpPr>
          <p:nvPr/>
        </p:nvSpPr>
        <p:spPr bwMode="auto">
          <a:xfrm flipH="1">
            <a:off x="3073400" y="1625600"/>
            <a:ext cx="1778000"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7182" name="Line 30">
            <a:extLst>
              <a:ext uri="{FF2B5EF4-FFF2-40B4-BE49-F238E27FC236}">
                <a16:creationId xmlns:a16="http://schemas.microsoft.com/office/drawing/2014/main" id="{25962005-3000-4F80-D168-DC2F85BF1E77}"/>
              </a:ext>
            </a:extLst>
          </p:cNvPr>
          <p:cNvSpPr>
            <a:spLocks noChangeShapeType="1"/>
          </p:cNvSpPr>
          <p:nvPr/>
        </p:nvSpPr>
        <p:spPr bwMode="auto">
          <a:xfrm flipH="1">
            <a:off x="3073400" y="1892300"/>
            <a:ext cx="1778000"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7183" name="Line 31">
            <a:extLst>
              <a:ext uri="{FF2B5EF4-FFF2-40B4-BE49-F238E27FC236}">
                <a16:creationId xmlns:a16="http://schemas.microsoft.com/office/drawing/2014/main" id="{74DEB909-267D-2DC5-D5D5-F918C8F4BC48}"/>
              </a:ext>
            </a:extLst>
          </p:cNvPr>
          <p:cNvSpPr>
            <a:spLocks noChangeShapeType="1"/>
          </p:cNvSpPr>
          <p:nvPr/>
        </p:nvSpPr>
        <p:spPr bwMode="auto">
          <a:xfrm flipH="1">
            <a:off x="3086100" y="2527300"/>
            <a:ext cx="1778000"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7184" name="Line 32">
            <a:extLst>
              <a:ext uri="{FF2B5EF4-FFF2-40B4-BE49-F238E27FC236}">
                <a16:creationId xmlns:a16="http://schemas.microsoft.com/office/drawing/2014/main" id="{7917DC14-6481-1AD7-50F7-19C6D1B2AC44}"/>
              </a:ext>
            </a:extLst>
          </p:cNvPr>
          <p:cNvSpPr>
            <a:spLocks noChangeShapeType="1"/>
          </p:cNvSpPr>
          <p:nvPr/>
        </p:nvSpPr>
        <p:spPr bwMode="auto">
          <a:xfrm flipH="1">
            <a:off x="3086100" y="3162300"/>
            <a:ext cx="1778000"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7185" name="Line 33">
            <a:extLst>
              <a:ext uri="{FF2B5EF4-FFF2-40B4-BE49-F238E27FC236}">
                <a16:creationId xmlns:a16="http://schemas.microsoft.com/office/drawing/2014/main" id="{330E940D-A313-4BED-C231-D880C715913F}"/>
              </a:ext>
            </a:extLst>
          </p:cNvPr>
          <p:cNvSpPr>
            <a:spLocks noChangeShapeType="1"/>
          </p:cNvSpPr>
          <p:nvPr/>
        </p:nvSpPr>
        <p:spPr bwMode="auto">
          <a:xfrm flipH="1">
            <a:off x="3098800" y="3556000"/>
            <a:ext cx="1778000"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7186" name="Line 34">
            <a:extLst>
              <a:ext uri="{FF2B5EF4-FFF2-40B4-BE49-F238E27FC236}">
                <a16:creationId xmlns:a16="http://schemas.microsoft.com/office/drawing/2014/main" id="{B0C965F2-3A44-C01C-14DA-7AB63CC1D722}"/>
              </a:ext>
            </a:extLst>
          </p:cNvPr>
          <p:cNvSpPr>
            <a:spLocks noChangeShapeType="1"/>
          </p:cNvSpPr>
          <p:nvPr/>
        </p:nvSpPr>
        <p:spPr bwMode="auto">
          <a:xfrm flipH="1" flipV="1">
            <a:off x="1549400" y="3911600"/>
            <a:ext cx="3327400" cy="1270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7187" name="Line 35">
            <a:extLst>
              <a:ext uri="{FF2B5EF4-FFF2-40B4-BE49-F238E27FC236}">
                <a16:creationId xmlns:a16="http://schemas.microsoft.com/office/drawing/2014/main" id="{4DC5B825-6F67-7CA7-1F8F-AA0DFAAA4BA6}"/>
              </a:ext>
            </a:extLst>
          </p:cNvPr>
          <p:cNvSpPr>
            <a:spLocks noChangeShapeType="1"/>
          </p:cNvSpPr>
          <p:nvPr/>
        </p:nvSpPr>
        <p:spPr bwMode="auto">
          <a:xfrm flipH="1" flipV="1">
            <a:off x="1549400" y="4381500"/>
            <a:ext cx="3327400" cy="1270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08" name="Rectangle 39">
            <a:extLst>
              <a:ext uri="{FF2B5EF4-FFF2-40B4-BE49-F238E27FC236}">
                <a16:creationId xmlns:a16="http://schemas.microsoft.com/office/drawing/2014/main" id="{ED37286C-3EB3-AEA7-58EE-9A1DFC2BFBDC}"/>
              </a:ext>
            </a:extLst>
          </p:cNvPr>
          <p:cNvSpPr>
            <a:spLocks noChangeArrowheads="1"/>
          </p:cNvSpPr>
          <p:nvPr/>
        </p:nvSpPr>
        <p:spPr bwMode="auto">
          <a:xfrm>
            <a:off x="838200" y="4648200"/>
            <a:ext cx="2895600" cy="381000"/>
          </a:xfrm>
          <a:prstGeom prst="rect">
            <a:avLst/>
          </a:prstGeom>
          <a:solidFill>
            <a:srgbClr val="FFFFFF"/>
          </a:solidFill>
          <a:ln w="9525">
            <a:solidFill>
              <a:srgbClr val="FFFF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09" name="Slide Number Placeholder 37">
            <a:extLst>
              <a:ext uri="{FF2B5EF4-FFF2-40B4-BE49-F238E27FC236}">
                <a16:creationId xmlns:a16="http://schemas.microsoft.com/office/drawing/2014/main" id="{C1C87652-D3E3-6B60-2026-775B0AC6057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26B2A6A-374E-8E4B-8774-0BF840D4DE0B}" type="slidenum">
              <a:rPr lang="en-US" altLang="en-US" sz="1400">
                <a:latin typeface="Comic Sans MS" panose="030F0902030302020204" pitchFamily="66" charset="0"/>
              </a:rPr>
              <a:pPr/>
              <a:t>18</a:t>
            </a:fld>
            <a:r>
              <a:rPr lang="en-US" altLang="en-US" sz="1400">
                <a:latin typeface="Comic Sans MS" panose="030F0902030302020204"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771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77168"/>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xit" presetSubtype="0" fill="hold" nodeType="afterEffect">
                                  <p:stCondLst>
                                    <p:cond delay="0"/>
                                  </p:stCondLst>
                                  <p:childTnLst>
                                    <p:set>
                                      <p:cBhvr>
                                        <p:cTn id="13" dur="1" fill="hold">
                                          <p:stCondLst>
                                            <p:cond delay="499"/>
                                          </p:stCondLst>
                                        </p:cTn>
                                        <p:tgtEl>
                                          <p:spTgt spid="177167"/>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499"/>
                                          </p:stCondLst>
                                        </p:cTn>
                                        <p:tgtEl>
                                          <p:spTgt spid="177169"/>
                                        </p:tgtEl>
                                        <p:attrNameLst>
                                          <p:attrName>style.visibility</p:attrName>
                                        </p:attrNameLst>
                                      </p:cBhvr>
                                      <p:to>
                                        <p:strVal val="visible"/>
                                      </p:to>
                                    </p:set>
                                  </p:childTnLst>
                                </p:cTn>
                              </p:par>
                            </p:childTnLst>
                          </p:cTn>
                        </p:par>
                        <p:par>
                          <p:cTn id="18" fill="hold" nodeType="afterGroup">
                            <p:stCondLst>
                              <p:cond delay="500"/>
                            </p:stCondLst>
                            <p:childTnLst>
                              <p:par>
                                <p:cTn id="19" presetID="1" presetClass="exit" presetSubtype="0" fill="hold" nodeType="afterEffect">
                                  <p:stCondLst>
                                    <p:cond delay="0"/>
                                  </p:stCondLst>
                                  <p:childTnLst>
                                    <p:set>
                                      <p:cBhvr>
                                        <p:cTn id="20" dur="1" fill="hold">
                                          <p:stCondLst>
                                            <p:cond delay="499"/>
                                          </p:stCondLst>
                                        </p:cTn>
                                        <p:tgtEl>
                                          <p:spTgt spid="177168"/>
                                        </p:tgtEl>
                                        <p:attrNameLst>
                                          <p:attrName>style.visibility</p:attrName>
                                        </p:attrNameLst>
                                      </p:cBhvr>
                                      <p:to>
                                        <p:strVal val="hidden"/>
                                      </p:to>
                                    </p:set>
                                  </p:childTnLst>
                                </p:cTn>
                              </p:par>
                            </p:childTnLst>
                          </p:cTn>
                        </p:par>
                        <p:par>
                          <p:cTn id="21" fill="hold" nodeType="afterGroup">
                            <p:stCondLst>
                              <p:cond delay="1000"/>
                            </p:stCondLst>
                            <p:childTnLst>
                              <p:par>
                                <p:cTn id="22" presetID="1" presetClass="entr" presetSubtype="0" fill="hold" nodeType="afterEffect">
                                  <p:stCondLst>
                                    <p:cond delay="0"/>
                                  </p:stCondLst>
                                  <p:childTnLst>
                                    <p:set>
                                      <p:cBhvr>
                                        <p:cTn id="23" dur="1" fill="hold">
                                          <p:stCondLst>
                                            <p:cond delay="499"/>
                                          </p:stCondLst>
                                        </p:cTn>
                                        <p:tgtEl>
                                          <p:spTgt spid="177174"/>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499"/>
                                          </p:stCondLst>
                                        </p:cTn>
                                        <p:tgtEl>
                                          <p:spTgt spid="177175"/>
                                        </p:tgtEl>
                                        <p:attrNameLst>
                                          <p:attrName>style.visibility</p:attrName>
                                        </p:attrNameLst>
                                      </p:cBhvr>
                                      <p:to>
                                        <p:strVal val="visible"/>
                                      </p:to>
                                    </p:set>
                                  </p:childTnLst>
                                </p:cTn>
                              </p:par>
                            </p:childTnLst>
                          </p:cTn>
                        </p:par>
                        <p:par>
                          <p:cTn id="28" fill="hold" nodeType="afterGroup">
                            <p:stCondLst>
                              <p:cond delay="500"/>
                            </p:stCondLst>
                            <p:childTnLst>
                              <p:par>
                                <p:cTn id="29" presetID="1" presetClass="exit" presetSubtype="0" fill="hold" nodeType="afterEffect">
                                  <p:stCondLst>
                                    <p:cond delay="0"/>
                                  </p:stCondLst>
                                  <p:childTnLst>
                                    <p:set>
                                      <p:cBhvr>
                                        <p:cTn id="30" dur="1" fill="hold">
                                          <p:stCondLst>
                                            <p:cond delay="499"/>
                                          </p:stCondLst>
                                        </p:cTn>
                                        <p:tgtEl>
                                          <p:spTgt spid="177174"/>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77176"/>
                                        </p:tgtEl>
                                        <p:attrNameLst>
                                          <p:attrName>style.visibility</p:attrName>
                                        </p:attrNameLst>
                                      </p:cBhvr>
                                      <p:to>
                                        <p:strVal val="visible"/>
                                      </p:to>
                                    </p:set>
                                  </p:childTnLst>
                                </p:cTn>
                              </p:par>
                            </p:childTnLst>
                          </p:cTn>
                        </p:par>
                        <p:par>
                          <p:cTn id="35" fill="hold" nodeType="afterGroup">
                            <p:stCondLst>
                              <p:cond delay="500"/>
                            </p:stCondLst>
                            <p:childTnLst>
                              <p:par>
                                <p:cTn id="36" presetID="1" presetClass="exit" presetSubtype="0" fill="hold" nodeType="afterEffect">
                                  <p:stCondLst>
                                    <p:cond delay="0"/>
                                  </p:stCondLst>
                                  <p:childTnLst>
                                    <p:set>
                                      <p:cBhvr>
                                        <p:cTn id="37" dur="1" fill="hold">
                                          <p:stCondLst>
                                            <p:cond delay="499"/>
                                          </p:stCondLst>
                                        </p:cTn>
                                        <p:tgtEl>
                                          <p:spTgt spid="177175"/>
                                        </p:tgtEl>
                                        <p:attrNameLst>
                                          <p:attrName>style.visibility</p:attrName>
                                        </p:attrNameLst>
                                      </p:cBhvr>
                                      <p:to>
                                        <p:strVal val="hidden"/>
                                      </p:to>
                                    </p:set>
                                  </p:childTnLst>
                                </p:cTn>
                              </p:par>
                            </p:childTnLst>
                          </p:cTn>
                        </p:par>
                        <p:par>
                          <p:cTn id="38" fill="hold" nodeType="afterGroup">
                            <p:stCondLst>
                              <p:cond delay="1000"/>
                            </p:stCondLst>
                            <p:childTnLst>
                              <p:par>
                                <p:cTn id="39" presetID="1" presetClass="entr" presetSubtype="0" fill="hold" nodeType="afterEffect">
                                  <p:stCondLst>
                                    <p:cond delay="0"/>
                                  </p:stCondLst>
                                  <p:childTnLst>
                                    <p:set>
                                      <p:cBhvr>
                                        <p:cTn id="40" dur="1" fill="hold">
                                          <p:stCondLst>
                                            <p:cond delay="499"/>
                                          </p:stCondLst>
                                        </p:cTn>
                                        <p:tgtEl>
                                          <p:spTgt spid="177170"/>
                                        </p:tgtEl>
                                        <p:attrNameLst>
                                          <p:attrName>style.visibility</p:attrName>
                                        </p:attrNameLst>
                                      </p:cBhvr>
                                      <p:to>
                                        <p:strVal val="visible"/>
                                      </p:to>
                                    </p:set>
                                  </p:childTnLst>
                                </p:cTn>
                              </p:par>
                            </p:childTnLst>
                          </p:cTn>
                        </p:par>
                        <p:par>
                          <p:cTn id="41" fill="hold" nodeType="afterGroup">
                            <p:stCondLst>
                              <p:cond delay="1500"/>
                            </p:stCondLst>
                            <p:childTnLst>
                              <p:par>
                                <p:cTn id="42" presetID="1" presetClass="exit" presetSubtype="0" fill="hold" nodeType="afterEffect">
                                  <p:stCondLst>
                                    <p:cond delay="0"/>
                                  </p:stCondLst>
                                  <p:childTnLst>
                                    <p:set>
                                      <p:cBhvr>
                                        <p:cTn id="43" dur="1" fill="hold">
                                          <p:stCondLst>
                                            <p:cond delay="499"/>
                                          </p:stCondLst>
                                        </p:cTn>
                                        <p:tgtEl>
                                          <p:spTgt spid="177169"/>
                                        </p:tgtEl>
                                        <p:attrNameLst>
                                          <p:attrName>style.visibility</p:attrName>
                                        </p:attrNameLst>
                                      </p:cBhvr>
                                      <p:to>
                                        <p:strVal val="hidden"/>
                                      </p:to>
                                    </p:set>
                                  </p:childTnLst>
                                </p:cTn>
                              </p:par>
                            </p:childTnLst>
                          </p:cTn>
                        </p:par>
                        <p:par>
                          <p:cTn id="44" fill="hold" nodeType="afterGroup">
                            <p:stCondLst>
                              <p:cond delay="2000"/>
                            </p:stCondLst>
                            <p:childTnLst>
                              <p:par>
                                <p:cTn id="45" presetID="1" presetClass="entr" presetSubtype="0" fill="hold" nodeType="afterEffect">
                                  <p:stCondLst>
                                    <p:cond delay="0"/>
                                  </p:stCondLst>
                                  <p:childTnLst>
                                    <p:set>
                                      <p:cBhvr>
                                        <p:cTn id="46" dur="1" fill="hold">
                                          <p:stCondLst>
                                            <p:cond delay="499"/>
                                          </p:stCondLst>
                                        </p:cTn>
                                        <p:tgtEl>
                                          <p:spTgt spid="17718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499"/>
                                          </p:stCondLst>
                                        </p:cTn>
                                        <p:tgtEl>
                                          <p:spTgt spid="177182"/>
                                        </p:tgtEl>
                                        <p:attrNameLst>
                                          <p:attrName>style.visibility</p:attrName>
                                        </p:attrNameLst>
                                      </p:cBhvr>
                                      <p:to>
                                        <p:strVal val="visible"/>
                                      </p:to>
                                    </p:set>
                                  </p:childTnLst>
                                </p:cTn>
                              </p:par>
                            </p:childTnLst>
                          </p:cTn>
                        </p:par>
                        <p:par>
                          <p:cTn id="51" fill="hold" nodeType="afterGroup">
                            <p:stCondLst>
                              <p:cond delay="500"/>
                            </p:stCondLst>
                            <p:childTnLst>
                              <p:par>
                                <p:cTn id="52" presetID="1" presetClass="exit" presetSubtype="0" fill="hold" nodeType="afterEffect">
                                  <p:stCondLst>
                                    <p:cond delay="0"/>
                                  </p:stCondLst>
                                  <p:childTnLst>
                                    <p:set>
                                      <p:cBhvr>
                                        <p:cTn id="53" dur="1" fill="hold">
                                          <p:stCondLst>
                                            <p:cond delay="499"/>
                                          </p:stCondLst>
                                        </p:cTn>
                                        <p:tgtEl>
                                          <p:spTgt spid="177181"/>
                                        </p:tgtEl>
                                        <p:attrNameLst>
                                          <p:attrName>style.visibility</p:attrName>
                                        </p:attrNameLst>
                                      </p:cBhvr>
                                      <p:to>
                                        <p:strVal val="hidden"/>
                                      </p:to>
                                    </p:set>
                                  </p:childTnLst>
                                </p:cTn>
                              </p:par>
                            </p:childTnLst>
                          </p:cTn>
                        </p:par>
                        <p:par>
                          <p:cTn id="54" fill="hold" nodeType="afterGroup">
                            <p:stCondLst>
                              <p:cond delay="1000"/>
                            </p:stCondLst>
                            <p:childTnLst>
                              <p:par>
                                <p:cTn id="55" presetID="1" presetClass="entr" presetSubtype="0" fill="hold" nodeType="afterEffect">
                                  <p:stCondLst>
                                    <p:cond delay="0"/>
                                  </p:stCondLst>
                                  <p:childTnLst>
                                    <p:set>
                                      <p:cBhvr>
                                        <p:cTn id="56" dur="1" fill="hold">
                                          <p:stCondLst>
                                            <p:cond delay="499"/>
                                          </p:stCondLst>
                                        </p:cTn>
                                        <p:tgtEl>
                                          <p:spTgt spid="177171"/>
                                        </p:tgtEl>
                                        <p:attrNameLst>
                                          <p:attrName>style.visibility</p:attrName>
                                        </p:attrNameLst>
                                      </p:cBhvr>
                                      <p:to>
                                        <p:strVal val="visible"/>
                                      </p:to>
                                    </p:set>
                                  </p:childTnLst>
                                </p:cTn>
                              </p:par>
                            </p:childTnLst>
                          </p:cTn>
                        </p:par>
                        <p:par>
                          <p:cTn id="57" fill="hold" nodeType="afterGroup">
                            <p:stCondLst>
                              <p:cond delay="1500"/>
                            </p:stCondLst>
                            <p:childTnLst>
                              <p:par>
                                <p:cTn id="58" presetID="1" presetClass="exit" presetSubtype="0" fill="hold" nodeType="afterEffect">
                                  <p:stCondLst>
                                    <p:cond delay="0"/>
                                  </p:stCondLst>
                                  <p:childTnLst>
                                    <p:set>
                                      <p:cBhvr>
                                        <p:cTn id="59" dur="1" fill="hold">
                                          <p:stCondLst>
                                            <p:cond delay="499"/>
                                          </p:stCondLst>
                                        </p:cTn>
                                        <p:tgtEl>
                                          <p:spTgt spid="177170"/>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nodeType="clickEffect">
                                  <p:stCondLst>
                                    <p:cond delay="0"/>
                                  </p:stCondLst>
                                  <p:childTnLst>
                                    <p:set>
                                      <p:cBhvr>
                                        <p:cTn id="63" dur="1" fill="hold">
                                          <p:stCondLst>
                                            <p:cond delay="499"/>
                                          </p:stCondLst>
                                        </p:cTn>
                                        <p:tgtEl>
                                          <p:spTgt spid="177172"/>
                                        </p:tgtEl>
                                        <p:attrNameLst>
                                          <p:attrName>style.visibility</p:attrName>
                                        </p:attrNameLst>
                                      </p:cBhvr>
                                      <p:to>
                                        <p:strVal val="visible"/>
                                      </p:to>
                                    </p:set>
                                  </p:childTnLst>
                                </p:cTn>
                              </p:par>
                            </p:childTnLst>
                          </p:cTn>
                        </p:par>
                        <p:par>
                          <p:cTn id="64" fill="hold" nodeType="afterGroup">
                            <p:stCondLst>
                              <p:cond delay="500"/>
                            </p:stCondLst>
                            <p:childTnLst>
                              <p:par>
                                <p:cTn id="65" presetID="1" presetClass="exit" presetSubtype="0" fill="hold" nodeType="afterEffect">
                                  <p:stCondLst>
                                    <p:cond delay="0"/>
                                  </p:stCondLst>
                                  <p:childTnLst>
                                    <p:set>
                                      <p:cBhvr>
                                        <p:cTn id="66" dur="1" fill="hold">
                                          <p:stCondLst>
                                            <p:cond delay="499"/>
                                          </p:stCondLst>
                                        </p:cTn>
                                        <p:tgtEl>
                                          <p:spTgt spid="177171"/>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499"/>
                                          </p:stCondLst>
                                        </p:cTn>
                                        <p:tgtEl>
                                          <p:spTgt spid="177173"/>
                                        </p:tgtEl>
                                        <p:attrNameLst>
                                          <p:attrName>style.visibility</p:attrName>
                                        </p:attrNameLst>
                                      </p:cBhvr>
                                      <p:to>
                                        <p:strVal val="visible"/>
                                      </p:to>
                                    </p:set>
                                  </p:childTnLst>
                                </p:cTn>
                              </p:par>
                            </p:childTnLst>
                          </p:cTn>
                        </p:par>
                        <p:par>
                          <p:cTn id="71" fill="hold" nodeType="afterGroup">
                            <p:stCondLst>
                              <p:cond delay="500"/>
                            </p:stCondLst>
                            <p:childTnLst>
                              <p:par>
                                <p:cTn id="72" presetID="1" presetClass="exit" presetSubtype="0" fill="hold" nodeType="afterEffect">
                                  <p:stCondLst>
                                    <p:cond delay="0"/>
                                  </p:stCondLst>
                                  <p:childTnLst>
                                    <p:set>
                                      <p:cBhvr>
                                        <p:cTn id="73" dur="1" fill="hold">
                                          <p:stCondLst>
                                            <p:cond delay="499"/>
                                          </p:stCondLst>
                                        </p:cTn>
                                        <p:tgtEl>
                                          <p:spTgt spid="177172"/>
                                        </p:tgtEl>
                                        <p:attrNameLst>
                                          <p:attrName>style.visibility</p:attrName>
                                        </p:attrNameLst>
                                      </p:cBhvr>
                                      <p:to>
                                        <p:strVal val="hidden"/>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nodeType="clickEffect">
                                  <p:stCondLst>
                                    <p:cond delay="0"/>
                                  </p:stCondLst>
                                  <p:childTnLst>
                                    <p:set>
                                      <p:cBhvr>
                                        <p:cTn id="77" dur="1" fill="hold">
                                          <p:stCondLst>
                                            <p:cond delay="499"/>
                                          </p:stCondLst>
                                        </p:cTn>
                                        <p:tgtEl>
                                          <p:spTgt spid="177177"/>
                                        </p:tgtEl>
                                        <p:attrNameLst>
                                          <p:attrName>style.visibility</p:attrName>
                                        </p:attrNameLst>
                                      </p:cBhvr>
                                      <p:to>
                                        <p:strVal val="visible"/>
                                      </p:to>
                                    </p:set>
                                  </p:childTnLst>
                                </p:cTn>
                              </p:par>
                            </p:childTnLst>
                          </p:cTn>
                        </p:par>
                        <p:par>
                          <p:cTn id="78" fill="hold" nodeType="afterGroup">
                            <p:stCondLst>
                              <p:cond delay="500"/>
                            </p:stCondLst>
                            <p:childTnLst>
                              <p:par>
                                <p:cTn id="79" presetID="1" presetClass="exit" presetSubtype="0" fill="hold" nodeType="afterEffect">
                                  <p:stCondLst>
                                    <p:cond delay="0"/>
                                  </p:stCondLst>
                                  <p:childTnLst>
                                    <p:set>
                                      <p:cBhvr>
                                        <p:cTn id="80" dur="1" fill="hold">
                                          <p:stCondLst>
                                            <p:cond delay="499"/>
                                          </p:stCondLst>
                                        </p:cTn>
                                        <p:tgtEl>
                                          <p:spTgt spid="177173"/>
                                        </p:tgtEl>
                                        <p:attrNameLst>
                                          <p:attrName>style.visibility</p:attrName>
                                        </p:attrNameLst>
                                      </p:cBhvr>
                                      <p:to>
                                        <p:strVal val="hidden"/>
                                      </p:to>
                                    </p:set>
                                  </p:childTnLst>
                                </p:cTn>
                              </p:par>
                            </p:childTnLst>
                          </p:cTn>
                        </p:par>
                        <p:par>
                          <p:cTn id="81" fill="hold" nodeType="afterGroup">
                            <p:stCondLst>
                              <p:cond delay="1000"/>
                            </p:stCondLst>
                            <p:childTnLst>
                              <p:par>
                                <p:cTn id="82" presetID="1" presetClass="exit" presetSubtype="0" fill="hold" nodeType="afterEffect">
                                  <p:stCondLst>
                                    <p:cond delay="0"/>
                                  </p:stCondLst>
                                  <p:childTnLst>
                                    <p:set>
                                      <p:cBhvr>
                                        <p:cTn id="83" dur="1" fill="hold">
                                          <p:stCondLst>
                                            <p:cond delay="499"/>
                                          </p:stCondLst>
                                        </p:cTn>
                                        <p:tgtEl>
                                          <p:spTgt spid="177176"/>
                                        </p:tgtEl>
                                        <p:attrNameLst>
                                          <p:attrName>style.visibility</p:attrName>
                                        </p:attrNameLst>
                                      </p:cBhvr>
                                      <p:to>
                                        <p:strVal val="hidden"/>
                                      </p:to>
                                    </p:set>
                                  </p:childTnLst>
                                </p:cTn>
                              </p:par>
                            </p:childTnLst>
                          </p:cTn>
                        </p:par>
                        <p:par>
                          <p:cTn id="84" fill="hold" nodeType="afterGroup">
                            <p:stCondLst>
                              <p:cond delay="1500"/>
                            </p:stCondLst>
                            <p:childTnLst>
                              <p:par>
                                <p:cTn id="85" presetID="1" presetClass="entr" presetSubtype="0" fill="hold" nodeType="afterEffect">
                                  <p:stCondLst>
                                    <p:cond delay="0"/>
                                  </p:stCondLst>
                                  <p:childTnLst>
                                    <p:set>
                                      <p:cBhvr>
                                        <p:cTn id="86" dur="1" fill="hold">
                                          <p:stCondLst>
                                            <p:cond delay="499"/>
                                          </p:stCondLst>
                                        </p:cTn>
                                        <p:tgtEl>
                                          <p:spTgt spid="177183"/>
                                        </p:tgtEl>
                                        <p:attrNameLst>
                                          <p:attrName>style.visibility</p:attrName>
                                        </p:attrNameLst>
                                      </p:cBhvr>
                                      <p:to>
                                        <p:strVal val="visible"/>
                                      </p:to>
                                    </p:set>
                                  </p:childTnLst>
                                </p:cTn>
                              </p:par>
                            </p:childTnLst>
                          </p:cTn>
                        </p:par>
                        <p:par>
                          <p:cTn id="87" fill="hold" nodeType="afterGroup">
                            <p:stCondLst>
                              <p:cond delay="2000"/>
                            </p:stCondLst>
                            <p:childTnLst>
                              <p:par>
                                <p:cTn id="88" presetID="1" presetClass="exit" presetSubtype="0" fill="hold" nodeType="afterEffect">
                                  <p:stCondLst>
                                    <p:cond delay="0"/>
                                  </p:stCondLst>
                                  <p:childTnLst>
                                    <p:set>
                                      <p:cBhvr>
                                        <p:cTn id="89" dur="1" fill="hold">
                                          <p:stCondLst>
                                            <p:cond delay="499"/>
                                          </p:stCondLst>
                                        </p:cTn>
                                        <p:tgtEl>
                                          <p:spTgt spid="177182"/>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presetSubtype="0" fill="hold" nodeType="clickEffect">
                                  <p:stCondLst>
                                    <p:cond delay="0"/>
                                  </p:stCondLst>
                                  <p:childTnLst>
                                    <p:set>
                                      <p:cBhvr>
                                        <p:cTn id="93" dur="1" fill="hold">
                                          <p:stCondLst>
                                            <p:cond delay="499"/>
                                          </p:stCondLst>
                                        </p:cTn>
                                        <p:tgtEl>
                                          <p:spTgt spid="177178"/>
                                        </p:tgtEl>
                                        <p:attrNameLst>
                                          <p:attrName>style.visibility</p:attrName>
                                        </p:attrNameLst>
                                      </p:cBhvr>
                                      <p:to>
                                        <p:strVal val="visible"/>
                                      </p:to>
                                    </p:set>
                                  </p:childTnLst>
                                </p:cTn>
                              </p:par>
                            </p:childTnLst>
                          </p:cTn>
                        </p:par>
                        <p:par>
                          <p:cTn id="94" fill="hold" nodeType="afterGroup">
                            <p:stCondLst>
                              <p:cond delay="500"/>
                            </p:stCondLst>
                            <p:childTnLst>
                              <p:par>
                                <p:cTn id="95" presetID="1" presetClass="exit" presetSubtype="0" fill="hold" nodeType="afterEffect">
                                  <p:stCondLst>
                                    <p:cond delay="0"/>
                                  </p:stCondLst>
                                  <p:childTnLst>
                                    <p:set>
                                      <p:cBhvr>
                                        <p:cTn id="96" dur="1" fill="hold">
                                          <p:stCondLst>
                                            <p:cond delay="499"/>
                                          </p:stCondLst>
                                        </p:cTn>
                                        <p:tgtEl>
                                          <p:spTgt spid="177177"/>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nodeType="clickEffect">
                                  <p:stCondLst>
                                    <p:cond delay="0"/>
                                  </p:stCondLst>
                                  <p:childTnLst>
                                    <p:set>
                                      <p:cBhvr>
                                        <p:cTn id="100" dur="1" fill="hold">
                                          <p:stCondLst>
                                            <p:cond delay="499"/>
                                          </p:stCondLst>
                                        </p:cTn>
                                        <p:tgtEl>
                                          <p:spTgt spid="177179"/>
                                        </p:tgtEl>
                                        <p:attrNameLst>
                                          <p:attrName>style.visibility</p:attrName>
                                        </p:attrNameLst>
                                      </p:cBhvr>
                                      <p:to>
                                        <p:strVal val="visible"/>
                                      </p:to>
                                    </p:set>
                                  </p:childTnLst>
                                </p:cTn>
                              </p:par>
                            </p:childTnLst>
                          </p:cTn>
                        </p:par>
                        <p:par>
                          <p:cTn id="101" fill="hold" nodeType="afterGroup">
                            <p:stCondLst>
                              <p:cond delay="500"/>
                            </p:stCondLst>
                            <p:childTnLst>
                              <p:par>
                                <p:cTn id="102" presetID="1" presetClass="exit" presetSubtype="0" fill="hold" nodeType="afterEffect">
                                  <p:stCondLst>
                                    <p:cond delay="0"/>
                                  </p:stCondLst>
                                  <p:childTnLst>
                                    <p:set>
                                      <p:cBhvr>
                                        <p:cTn id="103" dur="1" fill="hold">
                                          <p:stCondLst>
                                            <p:cond delay="499"/>
                                          </p:stCondLst>
                                        </p:cTn>
                                        <p:tgtEl>
                                          <p:spTgt spid="177178"/>
                                        </p:tgtEl>
                                        <p:attrNameLst>
                                          <p:attrName>style.visibility</p:attrName>
                                        </p:attrNameLst>
                                      </p:cBhvr>
                                      <p:to>
                                        <p:strVal val="hidden"/>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 presetClass="entr" presetSubtype="0" fill="hold" nodeType="clickEffect">
                                  <p:stCondLst>
                                    <p:cond delay="0"/>
                                  </p:stCondLst>
                                  <p:childTnLst>
                                    <p:set>
                                      <p:cBhvr>
                                        <p:cTn id="107" dur="1" fill="hold">
                                          <p:stCondLst>
                                            <p:cond delay="499"/>
                                          </p:stCondLst>
                                        </p:cTn>
                                        <p:tgtEl>
                                          <p:spTgt spid="177180"/>
                                        </p:tgtEl>
                                        <p:attrNameLst>
                                          <p:attrName>style.visibility</p:attrName>
                                        </p:attrNameLst>
                                      </p:cBhvr>
                                      <p:to>
                                        <p:strVal val="visible"/>
                                      </p:to>
                                    </p:set>
                                  </p:childTnLst>
                                </p:cTn>
                              </p:par>
                            </p:childTnLst>
                          </p:cTn>
                        </p:par>
                        <p:par>
                          <p:cTn id="108" fill="hold" nodeType="afterGroup">
                            <p:stCondLst>
                              <p:cond delay="500"/>
                            </p:stCondLst>
                            <p:childTnLst>
                              <p:par>
                                <p:cTn id="109" presetID="1" presetClass="exit" presetSubtype="0" fill="hold" nodeType="afterEffect">
                                  <p:stCondLst>
                                    <p:cond delay="0"/>
                                  </p:stCondLst>
                                  <p:childTnLst>
                                    <p:set>
                                      <p:cBhvr>
                                        <p:cTn id="110" dur="1" fill="hold">
                                          <p:stCondLst>
                                            <p:cond delay="499"/>
                                          </p:stCondLst>
                                        </p:cTn>
                                        <p:tgtEl>
                                          <p:spTgt spid="177179"/>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nodeType="clickEffect">
                                  <p:stCondLst>
                                    <p:cond delay="0"/>
                                  </p:stCondLst>
                                  <p:childTnLst>
                                    <p:set>
                                      <p:cBhvr>
                                        <p:cTn id="114" dur="1" fill="hold">
                                          <p:stCondLst>
                                            <p:cond delay="499"/>
                                          </p:stCondLst>
                                        </p:cTn>
                                        <p:tgtEl>
                                          <p:spTgt spid="177184"/>
                                        </p:tgtEl>
                                        <p:attrNameLst>
                                          <p:attrName>style.visibility</p:attrName>
                                        </p:attrNameLst>
                                      </p:cBhvr>
                                      <p:to>
                                        <p:strVal val="visible"/>
                                      </p:to>
                                    </p:set>
                                  </p:childTnLst>
                                </p:cTn>
                              </p:par>
                            </p:childTnLst>
                          </p:cTn>
                        </p:par>
                        <p:par>
                          <p:cTn id="115" fill="hold" nodeType="afterGroup">
                            <p:stCondLst>
                              <p:cond delay="500"/>
                            </p:stCondLst>
                            <p:childTnLst>
                              <p:par>
                                <p:cTn id="116" presetID="1" presetClass="exit" presetSubtype="0" fill="hold" nodeType="afterEffect">
                                  <p:stCondLst>
                                    <p:cond delay="0"/>
                                  </p:stCondLst>
                                  <p:childTnLst>
                                    <p:set>
                                      <p:cBhvr>
                                        <p:cTn id="117" dur="1" fill="hold">
                                          <p:stCondLst>
                                            <p:cond delay="499"/>
                                          </p:stCondLst>
                                        </p:cTn>
                                        <p:tgtEl>
                                          <p:spTgt spid="177183"/>
                                        </p:tgtEl>
                                        <p:attrNameLst>
                                          <p:attrName>style.visibility</p:attrName>
                                        </p:attrNameLst>
                                      </p:cBhvr>
                                      <p:to>
                                        <p:strVal val="hidden"/>
                                      </p:to>
                                    </p:se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 presetClass="entr" presetSubtype="0" fill="hold" nodeType="clickEffect">
                                  <p:stCondLst>
                                    <p:cond delay="0"/>
                                  </p:stCondLst>
                                  <p:childTnLst>
                                    <p:set>
                                      <p:cBhvr>
                                        <p:cTn id="121" dur="1" fill="hold">
                                          <p:stCondLst>
                                            <p:cond delay="499"/>
                                          </p:stCondLst>
                                        </p:cTn>
                                        <p:tgtEl>
                                          <p:spTgt spid="177185"/>
                                        </p:tgtEl>
                                        <p:attrNameLst>
                                          <p:attrName>style.visibility</p:attrName>
                                        </p:attrNameLst>
                                      </p:cBhvr>
                                      <p:to>
                                        <p:strVal val="visible"/>
                                      </p:to>
                                    </p:set>
                                  </p:childTnLst>
                                </p:cTn>
                              </p:par>
                            </p:childTnLst>
                          </p:cTn>
                        </p:par>
                        <p:par>
                          <p:cTn id="122" fill="hold" nodeType="afterGroup">
                            <p:stCondLst>
                              <p:cond delay="500"/>
                            </p:stCondLst>
                            <p:childTnLst>
                              <p:par>
                                <p:cTn id="123" presetID="1" presetClass="exit" presetSubtype="0" fill="hold" nodeType="afterEffect">
                                  <p:stCondLst>
                                    <p:cond delay="0"/>
                                  </p:stCondLst>
                                  <p:childTnLst>
                                    <p:set>
                                      <p:cBhvr>
                                        <p:cTn id="124" dur="1" fill="hold">
                                          <p:stCondLst>
                                            <p:cond delay="499"/>
                                          </p:stCondLst>
                                        </p:cTn>
                                        <p:tgtEl>
                                          <p:spTgt spid="177184"/>
                                        </p:tgtEl>
                                        <p:attrNameLst>
                                          <p:attrName>style.visibility</p:attrName>
                                        </p:attrNameLst>
                                      </p:cBhvr>
                                      <p:to>
                                        <p:strVal val="hidden"/>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nodeType="clickEffect">
                                  <p:stCondLst>
                                    <p:cond delay="0"/>
                                  </p:stCondLst>
                                  <p:childTnLst>
                                    <p:set>
                                      <p:cBhvr>
                                        <p:cTn id="128" dur="1" fill="hold">
                                          <p:stCondLst>
                                            <p:cond delay="499"/>
                                          </p:stCondLst>
                                        </p:cTn>
                                        <p:tgtEl>
                                          <p:spTgt spid="177186"/>
                                        </p:tgtEl>
                                        <p:attrNameLst>
                                          <p:attrName>style.visibility</p:attrName>
                                        </p:attrNameLst>
                                      </p:cBhvr>
                                      <p:to>
                                        <p:strVal val="visible"/>
                                      </p:to>
                                    </p:set>
                                  </p:childTnLst>
                                </p:cTn>
                              </p:par>
                            </p:childTnLst>
                          </p:cTn>
                        </p:par>
                        <p:par>
                          <p:cTn id="129" fill="hold" nodeType="afterGroup">
                            <p:stCondLst>
                              <p:cond delay="500"/>
                            </p:stCondLst>
                            <p:childTnLst>
                              <p:par>
                                <p:cTn id="130" presetID="1" presetClass="exit" presetSubtype="0" fill="hold" nodeType="afterEffect">
                                  <p:stCondLst>
                                    <p:cond delay="0"/>
                                  </p:stCondLst>
                                  <p:childTnLst>
                                    <p:set>
                                      <p:cBhvr>
                                        <p:cTn id="131" dur="1" fill="hold">
                                          <p:stCondLst>
                                            <p:cond delay="499"/>
                                          </p:stCondLst>
                                        </p:cTn>
                                        <p:tgtEl>
                                          <p:spTgt spid="177185"/>
                                        </p:tgtEl>
                                        <p:attrNameLst>
                                          <p:attrName>style.visibility</p:attrName>
                                        </p:attrNameLst>
                                      </p:cBhvr>
                                      <p:to>
                                        <p:strVal val="hidden"/>
                                      </p:to>
                                    </p:se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1" presetClass="entr" presetSubtype="0" fill="hold" nodeType="clickEffect">
                                  <p:stCondLst>
                                    <p:cond delay="0"/>
                                  </p:stCondLst>
                                  <p:childTnLst>
                                    <p:set>
                                      <p:cBhvr>
                                        <p:cTn id="135" dur="1" fill="hold">
                                          <p:stCondLst>
                                            <p:cond delay="499"/>
                                          </p:stCondLst>
                                        </p:cTn>
                                        <p:tgtEl>
                                          <p:spTgt spid="177187"/>
                                        </p:tgtEl>
                                        <p:attrNameLst>
                                          <p:attrName>style.visibility</p:attrName>
                                        </p:attrNameLst>
                                      </p:cBhvr>
                                      <p:to>
                                        <p:strVal val="visible"/>
                                      </p:to>
                                    </p:set>
                                  </p:childTnLst>
                                </p:cTn>
                              </p:par>
                            </p:childTnLst>
                          </p:cTn>
                        </p:par>
                        <p:par>
                          <p:cTn id="136" fill="hold" nodeType="afterGroup">
                            <p:stCondLst>
                              <p:cond delay="500"/>
                            </p:stCondLst>
                            <p:childTnLst>
                              <p:par>
                                <p:cTn id="137" presetID="1" presetClass="exit" presetSubtype="0" fill="hold" nodeType="afterEffect">
                                  <p:stCondLst>
                                    <p:cond delay="0"/>
                                  </p:stCondLst>
                                  <p:childTnLst>
                                    <p:set>
                                      <p:cBhvr>
                                        <p:cTn id="138" dur="1" fill="hold">
                                          <p:stCondLst>
                                            <p:cond delay="499"/>
                                          </p:stCondLst>
                                        </p:cTn>
                                        <p:tgtEl>
                                          <p:spTgt spid="177180"/>
                                        </p:tgtEl>
                                        <p:attrNameLst>
                                          <p:attrName>style.visibility</p:attrName>
                                        </p:attrNameLst>
                                      </p:cBhvr>
                                      <p:to>
                                        <p:strVal val="hidden"/>
                                      </p:to>
                                    </p:set>
                                  </p:childTnLst>
                                </p:cTn>
                              </p:par>
                            </p:childTnLst>
                          </p:cTn>
                        </p:par>
                        <p:par>
                          <p:cTn id="139" fill="hold" nodeType="afterGroup">
                            <p:stCondLst>
                              <p:cond delay="1000"/>
                            </p:stCondLst>
                            <p:childTnLst>
                              <p:par>
                                <p:cTn id="140" presetID="1" presetClass="exit" presetSubtype="0" fill="hold" nodeType="afterEffect">
                                  <p:stCondLst>
                                    <p:cond delay="0"/>
                                  </p:stCondLst>
                                  <p:childTnLst>
                                    <p:set>
                                      <p:cBhvr>
                                        <p:cTn id="141" dur="1" fill="hold">
                                          <p:stCondLst>
                                            <p:cond delay="499"/>
                                          </p:stCondLst>
                                        </p:cTn>
                                        <p:tgtEl>
                                          <p:spTgt spid="177186"/>
                                        </p:tgtEl>
                                        <p:attrNameLst>
                                          <p:attrName>style.visibility</p:attrName>
                                        </p:attrNameLst>
                                      </p:cBhvr>
                                      <p:to>
                                        <p:strVal val="hidden"/>
                                      </p:to>
                                    </p:se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1" presetClass="exit" presetSubtype="0" fill="hold" nodeType="clickEffect">
                                  <p:stCondLst>
                                    <p:cond delay="0"/>
                                  </p:stCondLst>
                                  <p:childTnLst>
                                    <p:set>
                                      <p:cBhvr>
                                        <p:cTn id="145" dur="1" fill="hold">
                                          <p:stCondLst>
                                            <p:cond delay="499"/>
                                          </p:stCondLst>
                                        </p:cTn>
                                        <p:tgtEl>
                                          <p:spTgt spid="177187"/>
                                        </p:tgtEl>
                                        <p:attrNameLst>
                                          <p:attrName>style.visibility</p:attrName>
                                        </p:attrNameLst>
                                      </p:cBhvr>
                                      <p:to>
                                        <p:strVal val="hidden"/>
                                      </p:to>
                                    </p:se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1" presetClass="entr" presetSubtype="0" fill="hold" nodeType="clickEffect">
                                  <p:stCondLst>
                                    <p:cond delay="0"/>
                                  </p:stCondLst>
                                  <p:childTnLst>
                                    <p:set>
                                      <p:cBhvr>
                                        <p:cTn id="149" dur="1" fill="hold">
                                          <p:stCondLst>
                                            <p:cond delay="499"/>
                                          </p:stCondLst>
                                        </p:cTn>
                                        <p:tgtEl>
                                          <p:spTgt spid="177164"/>
                                        </p:tgtEl>
                                        <p:attrNameLst>
                                          <p:attrName>style.visibility</p:attrName>
                                        </p:attrNameLst>
                                      </p:cBhvr>
                                      <p:to>
                                        <p:strVal val="visible"/>
                                      </p:to>
                                    </p:set>
                                  </p:childTnLst>
                                </p:cTn>
                              </p:par>
                            </p:childTnLst>
                          </p:cTn>
                        </p:par>
                        <p:par>
                          <p:cTn id="150" fill="hold" nodeType="afterGroup">
                            <p:stCondLst>
                              <p:cond delay="500"/>
                            </p:stCondLst>
                            <p:childTnLst>
                              <p:par>
                                <p:cTn id="151" presetID="1" presetClass="entr" presetSubtype="0" fill="hold" nodeType="afterEffect">
                                  <p:stCondLst>
                                    <p:cond delay="0"/>
                                  </p:stCondLst>
                                  <p:childTnLst>
                                    <p:set>
                                      <p:cBhvr>
                                        <p:cTn id="152" dur="1" fill="hold">
                                          <p:stCondLst>
                                            <p:cond delay="499"/>
                                          </p:stCondLst>
                                        </p:cTn>
                                        <p:tgtEl>
                                          <p:spTgt spid="177165"/>
                                        </p:tgtEl>
                                        <p:attrNameLst>
                                          <p:attrName>style.visibility</p:attrName>
                                        </p:attrNameLst>
                                      </p:cBhvr>
                                      <p:to>
                                        <p:strVal val="visible"/>
                                      </p:to>
                                    </p:set>
                                  </p:childTnLst>
                                </p:cTn>
                              </p:par>
                            </p:childTnLst>
                          </p:cTn>
                        </p:par>
                        <p:par>
                          <p:cTn id="153" fill="hold" nodeType="afterGroup">
                            <p:stCondLst>
                              <p:cond delay="1000"/>
                            </p:stCondLst>
                            <p:childTnLst>
                              <p:par>
                                <p:cTn id="154" presetID="1" presetClass="entr" presetSubtype="0" fill="hold" nodeType="afterEffect">
                                  <p:stCondLst>
                                    <p:cond delay="0"/>
                                  </p:stCondLst>
                                  <p:childTnLst>
                                    <p:set>
                                      <p:cBhvr>
                                        <p:cTn id="155" dur="1" fill="hold">
                                          <p:stCondLst>
                                            <p:cond delay="499"/>
                                          </p:stCondLst>
                                        </p:cTn>
                                        <p:tgtEl>
                                          <p:spTgt spid="177156"/>
                                        </p:tgtEl>
                                        <p:attrNameLst>
                                          <p:attrName>style.visibility</p:attrName>
                                        </p:attrNameLst>
                                      </p:cBhvr>
                                      <p:to>
                                        <p:strVal val="visible"/>
                                      </p:to>
                                    </p:set>
                                  </p:childTnLst>
                                </p:cTn>
                              </p:par>
                            </p:childTnLst>
                          </p:cTn>
                        </p:par>
                        <p:par>
                          <p:cTn id="156" fill="hold" nodeType="afterGroup">
                            <p:stCondLst>
                              <p:cond delay="1500"/>
                            </p:stCondLst>
                            <p:childTnLst>
                              <p:par>
                                <p:cTn id="157" presetID="1" presetClass="entr" presetSubtype="0" fill="hold" nodeType="afterEffect">
                                  <p:stCondLst>
                                    <p:cond delay="0"/>
                                  </p:stCondLst>
                                  <p:childTnLst>
                                    <p:set>
                                      <p:cBhvr>
                                        <p:cTn id="158" dur="1" fill="hold">
                                          <p:stCondLst>
                                            <p:cond delay="499"/>
                                          </p:stCondLst>
                                        </p:cTn>
                                        <p:tgtEl>
                                          <p:spTgt spid="177157"/>
                                        </p:tgtEl>
                                        <p:attrNameLst>
                                          <p:attrName>style.visibility</p:attrName>
                                        </p:attrNameLst>
                                      </p:cBhvr>
                                      <p:to>
                                        <p:strVal val="visible"/>
                                      </p:to>
                                    </p:set>
                                  </p:childTnLst>
                                </p:cTn>
                              </p:par>
                            </p:childTnLst>
                          </p:cTn>
                        </p:par>
                        <p:par>
                          <p:cTn id="159" fill="hold" nodeType="afterGroup">
                            <p:stCondLst>
                              <p:cond delay="2000"/>
                            </p:stCondLst>
                            <p:childTnLst>
                              <p:par>
                                <p:cTn id="160" presetID="1" presetClass="entr" presetSubtype="0" fill="hold" nodeType="afterEffect">
                                  <p:stCondLst>
                                    <p:cond delay="0"/>
                                  </p:stCondLst>
                                  <p:childTnLst>
                                    <p:set>
                                      <p:cBhvr>
                                        <p:cTn id="161" dur="1" fill="hold">
                                          <p:stCondLst>
                                            <p:cond delay="499"/>
                                          </p:stCondLst>
                                        </p:cTn>
                                        <p:tgtEl>
                                          <p:spTgt spid="177159"/>
                                        </p:tgtEl>
                                        <p:attrNameLst>
                                          <p:attrName>style.visibility</p:attrName>
                                        </p:attrNameLst>
                                      </p:cBhvr>
                                      <p:to>
                                        <p:strVal val="visible"/>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1" presetClass="entr" presetSubtype="0" fill="hold" nodeType="clickEffect">
                                  <p:stCondLst>
                                    <p:cond delay="0"/>
                                  </p:stCondLst>
                                  <p:childTnLst>
                                    <p:set>
                                      <p:cBhvr>
                                        <p:cTn id="165" dur="1" fill="hold">
                                          <p:stCondLst>
                                            <p:cond delay="499"/>
                                          </p:stCondLst>
                                        </p:cTn>
                                        <p:tgtEl>
                                          <p:spTgt spid="177160"/>
                                        </p:tgtEl>
                                        <p:attrNameLst>
                                          <p:attrName>style.visibility</p:attrName>
                                        </p:attrNameLst>
                                      </p:cBhvr>
                                      <p:to>
                                        <p:strVal val="visible"/>
                                      </p:to>
                                    </p:set>
                                  </p:childTnLst>
                                </p:cTn>
                              </p:par>
                            </p:childTnLst>
                          </p:cTn>
                        </p:par>
                        <p:par>
                          <p:cTn id="166" fill="hold" nodeType="afterGroup">
                            <p:stCondLst>
                              <p:cond delay="500"/>
                            </p:stCondLst>
                            <p:childTnLst>
                              <p:par>
                                <p:cTn id="167" presetID="1" presetClass="entr" presetSubtype="0" fill="hold" nodeType="afterEffect">
                                  <p:stCondLst>
                                    <p:cond delay="0"/>
                                  </p:stCondLst>
                                  <p:childTnLst>
                                    <p:set>
                                      <p:cBhvr>
                                        <p:cTn id="168" dur="1" fill="hold">
                                          <p:stCondLst>
                                            <p:cond delay="499"/>
                                          </p:stCondLst>
                                        </p:cTn>
                                        <p:tgtEl>
                                          <p:spTgt spid="177161"/>
                                        </p:tgtEl>
                                        <p:attrNameLst>
                                          <p:attrName>style.visibility</p:attrName>
                                        </p:attrNameLst>
                                      </p:cBhvr>
                                      <p:to>
                                        <p:strVal val="visible"/>
                                      </p:to>
                                    </p:set>
                                  </p:childTnLst>
                                </p:cTn>
                              </p:par>
                            </p:childTnLst>
                          </p:cTn>
                        </p:par>
                        <p:par>
                          <p:cTn id="169" fill="hold" nodeType="afterGroup">
                            <p:stCondLst>
                              <p:cond delay="1000"/>
                            </p:stCondLst>
                            <p:childTnLst>
                              <p:par>
                                <p:cTn id="170" presetID="1" presetClass="entr" presetSubtype="0" fill="hold" nodeType="afterEffect">
                                  <p:stCondLst>
                                    <p:cond delay="0"/>
                                  </p:stCondLst>
                                  <p:childTnLst>
                                    <p:set>
                                      <p:cBhvr>
                                        <p:cTn id="171" dur="1" fill="hold">
                                          <p:stCondLst>
                                            <p:cond delay="499"/>
                                          </p:stCondLst>
                                        </p:cTn>
                                        <p:tgtEl>
                                          <p:spTgt spid="177162"/>
                                        </p:tgtEl>
                                        <p:attrNameLst>
                                          <p:attrName>style.visibility</p:attrName>
                                        </p:attrNameLst>
                                      </p:cBhvr>
                                      <p:to>
                                        <p:strVal val="visible"/>
                                      </p:to>
                                    </p:se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1" presetClass="entr" presetSubtype="0" fill="hold" nodeType="clickEffect">
                                  <p:stCondLst>
                                    <p:cond delay="0"/>
                                  </p:stCondLst>
                                  <p:childTnLst>
                                    <p:set>
                                      <p:cBhvr>
                                        <p:cTn id="175" dur="1" fill="hold">
                                          <p:stCondLst>
                                            <p:cond delay="499"/>
                                          </p:stCondLst>
                                        </p:cTn>
                                        <p:tgtEl>
                                          <p:spTgt spid="177163"/>
                                        </p:tgtEl>
                                        <p:attrNameLst>
                                          <p:attrName>style.visibility</p:attrName>
                                        </p:attrNameLst>
                                      </p:cBhvr>
                                      <p:to>
                                        <p:strVal val="visible"/>
                                      </p:to>
                                    </p:se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1" presetClass="entr" presetSubtype="0" fill="hold" nodeType="clickEffect">
                                  <p:stCondLst>
                                    <p:cond delay="0"/>
                                  </p:stCondLst>
                                  <p:childTnLst>
                                    <p:set>
                                      <p:cBhvr>
                                        <p:cTn id="179" dur="1" fill="hold">
                                          <p:stCondLst>
                                            <p:cond delay="499"/>
                                          </p:stCondLst>
                                        </p:cTn>
                                        <p:tgtEl>
                                          <p:spTgt spid="177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9" grpId="0" autoUpdateAnimBg="0"/>
      <p:bldP spid="177162" grpId="0" autoUpdateAnimBg="0"/>
      <p:bldP spid="177163" grpId="0" autoUpdateAnimBg="0"/>
      <p:bldP spid="177164" grpId="0" animBg="1"/>
      <p:bldP spid="17716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98EB459-41AA-83A6-4774-668308242AB8}"/>
              </a:ext>
            </a:extLst>
          </p:cNvPr>
          <p:cNvSpPr>
            <a:spLocks noGrp="1" noChangeArrowheads="1"/>
          </p:cNvSpPr>
          <p:nvPr>
            <p:ph type="title"/>
          </p:nvPr>
        </p:nvSpPr>
        <p:spPr/>
        <p:txBody>
          <a:bodyPr/>
          <a:lstStyle/>
          <a:p>
            <a:pPr eaLnBrk="1" hangingPunct="1"/>
            <a:r>
              <a:rPr lang="en-US" altLang="en-US">
                <a:latin typeface="Arial  " charset="0"/>
                <a:cs typeface="Arial  " charset="0"/>
              </a:rPr>
              <a:t>Pipelining Idealism/Challenges</a:t>
            </a:r>
          </a:p>
        </p:txBody>
      </p:sp>
      <p:sp>
        <p:nvSpPr>
          <p:cNvPr id="46083" name="Rectangle 3">
            <a:extLst>
              <a:ext uri="{FF2B5EF4-FFF2-40B4-BE49-F238E27FC236}">
                <a16:creationId xmlns:a16="http://schemas.microsoft.com/office/drawing/2014/main" id="{77F5A566-C577-F2BE-C1A1-D5843D3B11ED}"/>
              </a:ext>
            </a:extLst>
          </p:cNvPr>
          <p:cNvSpPr>
            <a:spLocks noGrp="1" noChangeArrowheads="1"/>
          </p:cNvSpPr>
          <p:nvPr>
            <p:ph type="body" idx="1"/>
          </p:nvPr>
        </p:nvSpPr>
        <p:spPr>
          <a:xfrm>
            <a:off x="685800" y="1295400"/>
            <a:ext cx="7772400" cy="4978400"/>
          </a:xfrm>
        </p:spPr>
        <p:txBody>
          <a:bodyPr/>
          <a:lstStyle/>
          <a:p>
            <a:pPr eaLnBrk="1" hangingPunct="1">
              <a:lnSpc>
                <a:spcPct val="90000"/>
              </a:lnSpc>
            </a:pPr>
            <a:r>
              <a:rPr lang="en-US" altLang="en-US" sz="2400">
                <a:latin typeface="Arial  " charset="0"/>
                <a:cs typeface="Arial  " charset="0"/>
              </a:rPr>
              <a:t>Uniform Subcomputations </a:t>
            </a:r>
          </a:p>
          <a:p>
            <a:pPr lvl="1" eaLnBrk="1" hangingPunct="1">
              <a:lnSpc>
                <a:spcPct val="90000"/>
              </a:lnSpc>
            </a:pPr>
            <a:r>
              <a:rPr lang="en-US" altLang="en-US" sz="2000">
                <a:latin typeface="Arial  " charset="0"/>
                <a:cs typeface="Arial  " charset="0"/>
              </a:rPr>
              <a:t>Goal: Each stage has same delay</a:t>
            </a:r>
          </a:p>
          <a:p>
            <a:pPr lvl="1" eaLnBrk="1" hangingPunct="1">
              <a:lnSpc>
                <a:spcPct val="90000"/>
              </a:lnSpc>
            </a:pPr>
            <a:r>
              <a:rPr lang="en-US" altLang="en-US" sz="2000">
                <a:latin typeface="Arial  " charset="0"/>
                <a:cs typeface="Arial  " charset="0"/>
              </a:rPr>
              <a:t>Achieve by balancing pipeline stages</a:t>
            </a:r>
          </a:p>
          <a:p>
            <a:pPr lvl="1" eaLnBrk="1" hangingPunct="1">
              <a:lnSpc>
                <a:spcPct val="90000"/>
              </a:lnSpc>
            </a:pPr>
            <a:endParaRPr lang="en-US" altLang="en-US" sz="2000">
              <a:latin typeface="Arial  " charset="0"/>
              <a:cs typeface="Arial  " charset="0"/>
            </a:endParaRPr>
          </a:p>
          <a:p>
            <a:pPr eaLnBrk="1" hangingPunct="1">
              <a:lnSpc>
                <a:spcPct val="90000"/>
              </a:lnSpc>
            </a:pPr>
            <a:r>
              <a:rPr lang="en-US" altLang="en-US" sz="2400">
                <a:latin typeface="Arial  " charset="0"/>
                <a:cs typeface="Arial  " charset="0"/>
              </a:rPr>
              <a:t>Identical Computations</a:t>
            </a:r>
          </a:p>
          <a:p>
            <a:pPr lvl="1" eaLnBrk="1" hangingPunct="1">
              <a:lnSpc>
                <a:spcPct val="90000"/>
              </a:lnSpc>
            </a:pPr>
            <a:r>
              <a:rPr lang="en-US" altLang="en-US" sz="2000">
                <a:latin typeface="Arial  " charset="0"/>
                <a:cs typeface="Arial  " charset="0"/>
              </a:rPr>
              <a:t>Goal: Each computation uses same number of stages</a:t>
            </a:r>
          </a:p>
          <a:p>
            <a:pPr lvl="1" eaLnBrk="1" hangingPunct="1">
              <a:lnSpc>
                <a:spcPct val="90000"/>
              </a:lnSpc>
            </a:pPr>
            <a:endParaRPr lang="en-US" altLang="en-US" sz="2000">
              <a:latin typeface="Arial  " charset="0"/>
              <a:cs typeface="Arial  " charset="0"/>
            </a:endParaRPr>
          </a:p>
          <a:p>
            <a:pPr eaLnBrk="1" hangingPunct="1">
              <a:lnSpc>
                <a:spcPct val="90000"/>
              </a:lnSpc>
            </a:pPr>
            <a:r>
              <a:rPr lang="en-US" altLang="en-US" sz="2400">
                <a:latin typeface="Arial  " charset="0"/>
                <a:cs typeface="Arial  " charset="0"/>
              </a:rPr>
              <a:t>Independent Computations</a:t>
            </a:r>
          </a:p>
          <a:p>
            <a:pPr lvl="1" eaLnBrk="1" hangingPunct="1">
              <a:lnSpc>
                <a:spcPct val="90000"/>
              </a:lnSpc>
            </a:pPr>
            <a:r>
              <a:rPr lang="en-US" altLang="en-US" sz="2000">
                <a:latin typeface="Arial  " charset="0"/>
                <a:cs typeface="Arial  " charset="0"/>
              </a:rPr>
              <a:t>Goal: start new computation each cycle</a:t>
            </a:r>
          </a:p>
        </p:txBody>
      </p:sp>
      <p:sp>
        <p:nvSpPr>
          <p:cNvPr id="46084" name="Slide Number Placeholder 4">
            <a:extLst>
              <a:ext uri="{FF2B5EF4-FFF2-40B4-BE49-F238E27FC236}">
                <a16:creationId xmlns:a16="http://schemas.microsoft.com/office/drawing/2014/main" id="{0956A757-4EC4-E368-2FC9-66ED3194754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E825614-1CDA-5C4C-B126-491438852C9D}" type="slidenum">
              <a:rPr lang="en-US" altLang="en-US" sz="1400">
                <a:latin typeface="Comic Sans MS" panose="030F0902030302020204" pitchFamily="66" charset="0"/>
              </a:rPr>
              <a:pPr/>
              <a:t>19</a:t>
            </a:fld>
            <a:r>
              <a:rPr lang="en-US" altLang="en-US" sz="1400">
                <a:latin typeface="Comic Sans MS" panose="030F0902030302020204" pitchFamily="66"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After this lecture you should be able to…</a:t>
            </a:r>
          </a:p>
          <a:p>
            <a:r>
              <a:rPr lang="en-US" dirty="0"/>
              <a:t>Evaluate performance tradeoffs using the “processor performance equation”</a:t>
            </a:r>
          </a:p>
          <a:p>
            <a:r>
              <a:rPr lang="en-US" dirty="0"/>
              <a:t>Describe instruction pipelining </a:t>
            </a:r>
          </a:p>
          <a:p>
            <a:r>
              <a:rPr lang="en-US" dirty="0"/>
              <a:t>Describe pipelining hazards</a:t>
            </a:r>
          </a:p>
          <a:p>
            <a:r>
              <a:rPr lang="en-US" dirty="0"/>
              <a:t>Describe what is meant by forwarding</a:t>
            </a:r>
          </a:p>
          <a:p>
            <a:r>
              <a:rPr lang="en-US" dirty="0"/>
              <a:t>Evaluate timing of a short instruction sequence on a pipelined processor </a:t>
            </a:r>
          </a:p>
          <a:p>
            <a:r>
              <a:rPr lang="en-US" dirty="0"/>
              <a:t>Implement a pipelined Simple RISC Machine</a:t>
            </a:r>
          </a:p>
        </p:txBody>
      </p:sp>
      <p:sp>
        <p:nvSpPr>
          <p:cNvPr id="4" name="Slide Number Placeholder 3"/>
          <p:cNvSpPr>
            <a:spLocks noGrp="1"/>
          </p:cNvSpPr>
          <p:nvPr>
            <p:ph type="sldNum" sz="quarter" idx="12"/>
          </p:nvPr>
        </p:nvSpPr>
        <p:spPr/>
        <p:txBody>
          <a:bodyPr/>
          <a:lstStyle/>
          <a:p>
            <a:fld id="{8498F53A-C161-3D49-96E1-2DF0E970DAF2}" type="slidenum">
              <a:rPr lang="en-US" smtClean="0"/>
              <a:t>2</a:t>
            </a:fld>
            <a:endParaRPr lang="en-US"/>
          </a:p>
        </p:txBody>
      </p:sp>
    </p:spTree>
    <p:extLst>
      <p:ext uri="{BB962C8B-B14F-4D97-AF65-F5344CB8AC3E}">
        <p14:creationId xmlns:p14="http://schemas.microsoft.com/office/powerpoint/2010/main" val="186623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z="3200" dirty="0">
                <a:latin typeface="Arial  " charset="0"/>
                <a:cs typeface="Arial  " charset="0"/>
              </a:rPr>
              <a:t>Instruction Pipelining…  </a:t>
            </a:r>
            <a:br>
              <a:rPr lang="en-US" altLang="en-US" sz="3200" dirty="0">
                <a:latin typeface="Arial  " charset="0"/>
                <a:cs typeface="Arial  " charset="0"/>
              </a:rPr>
            </a:br>
            <a:r>
              <a:rPr lang="en-US" altLang="en-US" sz="2800" dirty="0">
                <a:latin typeface="Arial  " charset="0"/>
                <a:cs typeface="Arial  " charset="0"/>
              </a:rPr>
              <a:t>Start with Single Cycle Processor</a:t>
            </a:r>
            <a:endParaRPr lang="en-US" altLang="en-US" dirty="0">
              <a:latin typeface="Arial  " charset="0"/>
              <a:cs typeface="Arial  " charset="0"/>
            </a:endParaRPr>
          </a:p>
        </p:txBody>
      </p:sp>
      <p:pic>
        <p:nvPicPr>
          <p:cNvPr id="52227" name="Picture 3" descr="0161_001"/>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2876" t="7082" r="4524" b="21017"/>
          <a:stretch>
            <a:fillRect/>
          </a:stretch>
        </p:blipFill>
        <p:spPr>
          <a:xfrm>
            <a:off x="469900" y="1295400"/>
            <a:ext cx="8001000" cy="4800600"/>
          </a:xfrm>
        </p:spPr>
      </p:pic>
      <p:sp>
        <p:nvSpPr>
          <p:cNvPr id="2" name="Slide Number Placeholder 1"/>
          <p:cNvSpPr>
            <a:spLocks noGrp="1"/>
          </p:cNvSpPr>
          <p:nvPr>
            <p:ph type="sldNum" sz="quarter" idx="12"/>
          </p:nvPr>
        </p:nvSpPr>
        <p:spPr/>
        <p:txBody>
          <a:bodyPr/>
          <a:lstStyle/>
          <a:p>
            <a:fld id="{8498F53A-C161-3D49-96E1-2DF0E970DAF2}" type="slidenum">
              <a:rPr lang="en-US" smtClean="0"/>
              <a:t>20</a:t>
            </a:fld>
            <a:endParaRPr lang="en-US"/>
          </a:p>
        </p:txBody>
      </p:sp>
      <p:sp>
        <p:nvSpPr>
          <p:cNvPr id="5" name="TextBox 4"/>
          <p:cNvSpPr txBox="1"/>
          <p:nvPr/>
        </p:nvSpPr>
        <p:spPr>
          <a:xfrm>
            <a:off x="4953000" y="6488668"/>
            <a:ext cx="3276600" cy="369332"/>
          </a:xfrm>
          <a:prstGeom prst="rect">
            <a:avLst/>
          </a:prstGeom>
          <a:noFill/>
        </p:spPr>
        <p:txBody>
          <a:bodyPr wrap="square" rtlCol="0">
            <a:spAutoFit/>
          </a:bodyPr>
          <a:lstStyle/>
          <a:p>
            <a:r>
              <a:rPr lang="en-US" dirty="0">
                <a:solidFill>
                  <a:schemeClr val="tx1">
                    <a:lumMod val="50000"/>
                    <a:lumOff val="50000"/>
                  </a:schemeClr>
                </a:solidFill>
              </a:rPr>
              <a:t>Text: COD ARM Edition </a:t>
            </a:r>
            <a:r>
              <a:rPr lang="en-US">
                <a:solidFill>
                  <a:schemeClr val="tx1">
                    <a:lumMod val="50000"/>
                    <a:lumOff val="50000"/>
                  </a:schemeClr>
                </a:solidFill>
              </a:rPr>
              <a:t>§4.6</a:t>
            </a:r>
            <a:endParaRPr lang="en-US" dirty="0">
              <a:solidFill>
                <a:schemeClr val="tx1">
                  <a:lumMod val="50000"/>
                  <a:lumOff val="50000"/>
                </a:schemeClr>
              </a:solidFill>
            </a:endParaRPr>
          </a:p>
        </p:txBody>
      </p:sp>
    </p:spTree>
    <p:extLst>
      <p:ext uri="{BB962C8B-B14F-4D97-AF65-F5344CB8AC3E}">
        <p14:creationId xmlns:p14="http://schemas.microsoft.com/office/powerpoint/2010/main" val="3198562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2" descr="10~Figure_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5" y="838200"/>
            <a:ext cx="719455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Rectangle 3"/>
          <p:cNvSpPr>
            <a:spLocks noGrp="1" noChangeArrowheads="1"/>
          </p:cNvSpPr>
          <p:nvPr>
            <p:ph type="title"/>
          </p:nvPr>
        </p:nvSpPr>
        <p:spPr>
          <a:xfrm>
            <a:off x="914400" y="0"/>
            <a:ext cx="7772400" cy="609600"/>
          </a:xfrm>
        </p:spPr>
        <p:txBody>
          <a:bodyPr/>
          <a:lstStyle/>
          <a:p>
            <a:pPr eaLnBrk="1" hangingPunct="1"/>
            <a:r>
              <a:rPr lang="en-US" altLang="en-US" sz="2400">
                <a:latin typeface="Arial  " charset="0"/>
                <a:cs typeface="Arial  " charset="0"/>
              </a:rPr>
              <a:t>Add registers between stages of instruction pipeline</a:t>
            </a:r>
          </a:p>
        </p:txBody>
      </p:sp>
      <p:sp>
        <p:nvSpPr>
          <p:cNvPr id="5130" name="Rectangle 4"/>
          <p:cNvSpPr>
            <a:spLocks noGrp="1" noChangeArrowheads="1"/>
          </p:cNvSpPr>
          <p:nvPr>
            <p:ph type="body" idx="1"/>
          </p:nvPr>
        </p:nvSpPr>
        <p:spPr>
          <a:xfrm>
            <a:off x="1714500" y="4460875"/>
            <a:ext cx="7505700" cy="533400"/>
          </a:xfrm>
        </p:spPr>
        <p:txBody>
          <a:bodyPr>
            <a:normAutofit fontScale="77500" lnSpcReduction="20000"/>
          </a:bodyPr>
          <a:lstStyle/>
          <a:p>
            <a:pPr eaLnBrk="1" hangingPunct="1">
              <a:lnSpc>
                <a:spcPct val="90000"/>
              </a:lnSpc>
              <a:buFontTx/>
              <a:buNone/>
            </a:pPr>
            <a:r>
              <a:rPr lang="en-US" altLang="en-US" sz="2400" dirty="0">
                <a:latin typeface="Arial  " charset="0"/>
                <a:cs typeface="Arial  " charset="0"/>
              </a:rPr>
              <a:t>   IF	                     ID	                    EX                 MEM       WB</a:t>
            </a:r>
          </a:p>
          <a:p>
            <a:pPr eaLnBrk="1" hangingPunct="1">
              <a:lnSpc>
                <a:spcPct val="90000"/>
              </a:lnSpc>
              <a:buFontTx/>
              <a:buNone/>
            </a:pPr>
            <a:r>
              <a:rPr lang="en-US" altLang="en-US" sz="1000" dirty="0">
                <a:latin typeface="Arial  " charset="0"/>
                <a:cs typeface="Arial  " charset="0"/>
              </a:rPr>
              <a:t>Instruction Fetch                               Instruction decode /                       Execute /                                              Memory Access              Write back</a:t>
            </a:r>
          </a:p>
          <a:p>
            <a:pPr eaLnBrk="1" hangingPunct="1">
              <a:lnSpc>
                <a:spcPct val="90000"/>
              </a:lnSpc>
              <a:buFontTx/>
              <a:buNone/>
            </a:pPr>
            <a:r>
              <a:rPr lang="en-US" altLang="en-US" sz="1000" dirty="0">
                <a:latin typeface="Arial  " charset="0"/>
                <a:cs typeface="Arial  " charset="0"/>
              </a:rPr>
              <a:t>                                                                Register file read                   address calc.</a:t>
            </a:r>
            <a:endParaRPr lang="en-US" altLang="en-US" sz="2400" dirty="0">
              <a:latin typeface="Arial  " charset="0"/>
              <a:cs typeface="Arial  " charset="0"/>
            </a:endParaRPr>
          </a:p>
        </p:txBody>
      </p:sp>
      <p:sp>
        <p:nvSpPr>
          <p:cNvPr id="5131" name="Line 5"/>
          <p:cNvSpPr>
            <a:spLocks noChangeShapeType="1"/>
          </p:cNvSpPr>
          <p:nvPr/>
        </p:nvSpPr>
        <p:spPr bwMode="auto">
          <a:xfrm flipV="1">
            <a:off x="3136900" y="612775"/>
            <a:ext cx="0" cy="4546600"/>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2" name="Line 6"/>
          <p:cNvSpPr>
            <a:spLocks noChangeShapeType="1"/>
          </p:cNvSpPr>
          <p:nvPr/>
        </p:nvSpPr>
        <p:spPr bwMode="auto">
          <a:xfrm flipV="1">
            <a:off x="4775200" y="625475"/>
            <a:ext cx="0" cy="4546600"/>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3" name="Line 7"/>
          <p:cNvSpPr>
            <a:spLocks noChangeShapeType="1"/>
          </p:cNvSpPr>
          <p:nvPr/>
        </p:nvSpPr>
        <p:spPr bwMode="auto">
          <a:xfrm flipV="1">
            <a:off x="6248400" y="612775"/>
            <a:ext cx="0" cy="4546600"/>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4" name="Line 8"/>
          <p:cNvSpPr>
            <a:spLocks noChangeShapeType="1"/>
          </p:cNvSpPr>
          <p:nvPr/>
        </p:nvSpPr>
        <p:spPr bwMode="auto">
          <a:xfrm flipV="1">
            <a:off x="7670800" y="587375"/>
            <a:ext cx="0" cy="4546600"/>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5" name="Line 9"/>
          <p:cNvSpPr>
            <a:spLocks noChangeShapeType="1"/>
          </p:cNvSpPr>
          <p:nvPr/>
        </p:nvSpPr>
        <p:spPr bwMode="auto">
          <a:xfrm flipV="1">
            <a:off x="1612900" y="625475"/>
            <a:ext cx="0" cy="4546600"/>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7" name="Rectangle 3"/>
          <p:cNvSpPr txBox="1">
            <a:spLocks noChangeArrowheads="1"/>
          </p:cNvSpPr>
          <p:nvPr/>
        </p:nvSpPr>
        <p:spPr bwMode="auto">
          <a:xfrm>
            <a:off x="762000" y="53340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20000"/>
              </a:spcBef>
              <a:buFontTx/>
              <a:buChar char="•"/>
            </a:pPr>
            <a:r>
              <a:rPr lang="en-US" altLang="en-US" sz="1800" dirty="0">
                <a:cs typeface="Arial" panose="020B0604020202020204" pitchFamily="34" charset="0"/>
              </a:rPr>
              <a:t>“Pipeline Registers” keep value after rising edge of clock</a:t>
            </a:r>
            <a:r>
              <a:rPr lang="en-US" altLang="en-US" sz="1800" dirty="0"/>
              <a:t>. Identify pipeline register by stage before and after it.   </a:t>
            </a:r>
          </a:p>
          <a:p>
            <a:pPr eaLnBrk="1" hangingPunct="1">
              <a:lnSpc>
                <a:spcPct val="90000"/>
              </a:lnSpc>
              <a:spcBef>
                <a:spcPct val="20000"/>
              </a:spcBef>
              <a:buFontTx/>
              <a:buChar char="•"/>
            </a:pPr>
            <a:r>
              <a:rPr lang="en-US" altLang="en-US" sz="1800" dirty="0">
                <a:solidFill>
                  <a:srgbClr val="0000FF"/>
                </a:solidFill>
                <a:cs typeface="Arial" panose="020B0604020202020204" pitchFamily="34" charset="0"/>
              </a:rPr>
              <a:t>NOT visible to programmer.</a:t>
            </a:r>
          </a:p>
        </p:txBody>
      </p:sp>
      <p:sp>
        <p:nvSpPr>
          <p:cNvPr id="5138" name="TextBox 13"/>
          <p:cNvSpPr txBox="1">
            <a:spLocks noChangeArrowheads="1"/>
          </p:cNvSpPr>
          <p:nvPr/>
        </p:nvSpPr>
        <p:spPr bwMode="auto">
          <a:xfrm>
            <a:off x="2819400" y="866775"/>
            <a:ext cx="6858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solidFill>
                  <a:srgbClr val="FF0000"/>
                </a:solidFill>
              </a:rPr>
              <a:t>IF/ID</a:t>
            </a:r>
          </a:p>
        </p:txBody>
      </p:sp>
      <p:sp>
        <p:nvSpPr>
          <p:cNvPr id="5139" name="TextBox 14"/>
          <p:cNvSpPr txBox="1">
            <a:spLocks noChangeArrowheads="1"/>
          </p:cNvSpPr>
          <p:nvPr/>
        </p:nvSpPr>
        <p:spPr bwMode="auto">
          <a:xfrm>
            <a:off x="4495800" y="866775"/>
            <a:ext cx="6858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solidFill>
                  <a:srgbClr val="FF0000"/>
                </a:solidFill>
              </a:rPr>
              <a:t>ID/EX</a:t>
            </a:r>
          </a:p>
        </p:txBody>
      </p:sp>
      <p:sp>
        <p:nvSpPr>
          <p:cNvPr id="5140" name="TextBox 15"/>
          <p:cNvSpPr txBox="1">
            <a:spLocks noChangeArrowheads="1"/>
          </p:cNvSpPr>
          <p:nvPr/>
        </p:nvSpPr>
        <p:spPr bwMode="auto">
          <a:xfrm>
            <a:off x="5791200" y="866775"/>
            <a:ext cx="9144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solidFill>
                  <a:srgbClr val="FF0000"/>
                </a:solidFill>
              </a:rPr>
              <a:t>EX/MEM</a:t>
            </a:r>
          </a:p>
        </p:txBody>
      </p:sp>
      <p:sp>
        <p:nvSpPr>
          <p:cNvPr id="5141" name="TextBox 16"/>
          <p:cNvSpPr txBox="1">
            <a:spLocks noChangeArrowheads="1"/>
          </p:cNvSpPr>
          <p:nvPr/>
        </p:nvSpPr>
        <p:spPr bwMode="auto">
          <a:xfrm>
            <a:off x="7010400" y="866775"/>
            <a:ext cx="12192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solidFill>
                  <a:srgbClr val="FF0000"/>
                </a:solidFill>
              </a:rPr>
              <a:t>MEM/WB</a:t>
            </a:r>
          </a:p>
        </p:txBody>
      </p:sp>
      <mc:AlternateContent xmlns:mc="http://schemas.openxmlformats.org/markup-compatibility/2006" xmlns:p14="http://schemas.microsoft.com/office/powerpoint/2010/main">
        <mc:Choice Requires="p14">
          <p:contentPart p14:bwMode="auto" r:id="rId4">
            <p14:nvContentPartPr>
              <p14:cNvPr id="5122" name="Ink 16"/>
              <p14:cNvContentPartPr>
                <a14:cpLocks xmlns:a14="http://schemas.microsoft.com/office/drawing/2010/main" noRot="1" noChangeAspect="1" noEditPoints="1" noChangeArrowheads="1" noChangeShapeType="1"/>
              </p14:cNvContentPartPr>
              <p14:nvPr/>
            </p14:nvContentPartPr>
            <p14:xfrm>
              <a:off x="2147888" y="4179888"/>
              <a:ext cx="220662" cy="250825"/>
            </p14:xfrm>
          </p:contentPart>
        </mc:Choice>
        <mc:Fallback xmlns="">
          <p:pic>
            <p:nvPicPr>
              <p:cNvPr id="5122" name="Ink 16"/>
              <p:cNvPicPr>
                <a:picLocks noRot="1" noChangeAspect="1" noEditPoints="1" noChangeArrowheads="1" noChangeShapeType="1"/>
              </p:cNvPicPr>
              <p:nvPr/>
            </p:nvPicPr>
            <p:blipFill>
              <a:blip r:embed="rId5"/>
              <a:stretch>
                <a:fillRect/>
              </a:stretch>
            </p:blipFill>
            <p:spPr>
              <a:xfrm>
                <a:off x="2132409" y="4165853"/>
                <a:ext cx="241540" cy="27997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123" name="Ink 17"/>
              <p14:cNvContentPartPr>
                <a14:cpLocks xmlns:a14="http://schemas.microsoft.com/office/drawing/2010/main" noRot="1" noChangeAspect="1" noEditPoints="1" noChangeArrowheads="1" noChangeShapeType="1"/>
              </p14:cNvContentPartPr>
              <p14:nvPr/>
            </p14:nvContentPartPr>
            <p14:xfrm>
              <a:off x="3744913" y="4230688"/>
              <a:ext cx="179387" cy="171450"/>
            </p14:xfrm>
          </p:contentPart>
        </mc:Choice>
        <mc:Fallback xmlns="">
          <p:pic>
            <p:nvPicPr>
              <p:cNvPr id="5123" name="Ink 17"/>
              <p:cNvPicPr>
                <a:picLocks noRot="1" noChangeAspect="1" noEditPoints="1" noChangeArrowheads="1" noChangeShapeType="1"/>
              </p:cNvPicPr>
              <p:nvPr/>
            </p:nvPicPr>
            <p:blipFill>
              <a:blip r:embed="rId7"/>
              <a:stretch>
                <a:fillRect/>
              </a:stretch>
            </p:blipFill>
            <p:spPr>
              <a:xfrm>
                <a:off x="3729424" y="4217001"/>
                <a:ext cx="210005" cy="20026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124" name="Ink 18"/>
              <p14:cNvContentPartPr>
                <a14:cpLocks xmlns:a14="http://schemas.microsoft.com/office/drawing/2010/main" noRot="1" noChangeAspect="1" noEditPoints="1" noChangeArrowheads="1" noChangeShapeType="1"/>
              </p14:cNvContentPartPr>
              <p14:nvPr/>
            </p14:nvContentPartPr>
            <p14:xfrm>
              <a:off x="5349875" y="4151313"/>
              <a:ext cx="112713" cy="153987"/>
            </p14:xfrm>
          </p:contentPart>
        </mc:Choice>
        <mc:Fallback xmlns="">
          <p:pic>
            <p:nvPicPr>
              <p:cNvPr id="5124" name="Ink 18"/>
              <p:cNvPicPr>
                <a:picLocks noRot="1" noChangeAspect="1" noEditPoints="1" noChangeArrowheads="1" noChangeShapeType="1"/>
              </p:cNvPicPr>
              <p:nvPr/>
            </p:nvPicPr>
            <p:blipFill>
              <a:blip r:embed="rId9"/>
              <a:stretch>
                <a:fillRect/>
              </a:stretch>
            </p:blipFill>
            <p:spPr>
              <a:xfrm>
                <a:off x="5335111" y="4143398"/>
                <a:ext cx="134319" cy="16873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125" name="Ink 19"/>
              <p14:cNvContentPartPr>
                <a14:cpLocks xmlns:a14="http://schemas.microsoft.com/office/drawing/2010/main" noRot="1" noChangeAspect="1" noEditPoints="1" noChangeArrowheads="1" noChangeShapeType="1"/>
              </p14:cNvContentPartPr>
              <p14:nvPr/>
            </p14:nvContentPartPr>
            <p14:xfrm>
              <a:off x="5322888" y="4116388"/>
              <a:ext cx="271462" cy="230187"/>
            </p14:xfrm>
          </p:contentPart>
        </mc:Choice>
        <mc:Fallback xmlns="">
          <p:pic>
            <p:nvPicPr>
              <p:cNvPr id="5125" name="Ink 19"/>
              <p:cNvPicPr>
                <a:picLocks noRot="1" noChangeAspect="1" noEditPoints="1" noChangeArrowheads="1" noChangeShapeType="1"/>
              </p:cNvPicPr>
              <p:nvPr/>
            </p:nvPicPr>
            <p:blipFill>
              <a:blip r:embed="rId11"/>
              <a:stretch>
                <a:fillRect/>
              </a:stretch>
            </p:blipFill>
            <p:spPr>
              <a:xfrm>
                <a:off x="5312821" y="4109183"/>
                <a:ext cx="288721" cy="24531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126" name="Ink 20"/>
              <p14:cNvContentPartPr>
                <a14:cpLocks xmlns:a14="http://schemas.microsoft.com/office/drawing/2010/main" noRot="1" noChangeAspect="1" noEditPoints="1" noChangeArrowheads="1" noChangeShapeType="1"/>
              </p14:cNvContentPartPr>
              <p14:nvPr/>
            </p14:nvContentPartPr>
            <p14:xfrm>
              <a:off x="6665913" y="4184650"/>
              <a:ext cx="279400" cy="161925"/>
            </p14:xfrm>
          </p:contentPart>
        </mc:Choice>
        <mc:Fallback xmlns="">
          <p:pic>
            <p:nvPicPr>
              <p:cNvPr id="5126" name="Ink 20"/>
              <p:cNvPicPr>
                <a:picLocks noRot="1" noChangeAspect="1" noEditPoints="1" noChangeArrowheads="1" noChangeShapeType="1"/>
              </p:cNvPicPr>
              <p:nvPr/>
            </p:nvPicPr>
            <p:blipFill>
              <a:blip r:embed="rId13"/>
              <a:stretch>
                <a:fillRect/>
              </a:stretch>
            </p:blipFill>
            <p:spPr>
              <a:xfrm>
                <a:off x="6649711" y="4168098"/>
                <a:ext cx="302083" cy="19467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127" name="Ink 21"/>
              <p14:cNvContentPartPr>
                <a14:cpLocks xmlns:a14="http://schemas.microsoft.com/office/drawing/2010/main" noRot="1" noChangeAspect="1" noEditPoints="1" noChangeArrowheads="1" noChangeShapeType="1"/>
              </p14:cNvContentPartPr>
              <p14:nvPr/>
            </p14:nvContentPartPr>
            <p14:xfrm>
              <a:off x="7997825" y="4240213"/>
              <a:ext cx="287338" cy="153987"/>
            </p14:xfrm>
          </p:contentPart>
        </mc:Choice>
        <mc:Fallback xmlns="">
          <p:pic>
            <p:nvPicPr>
              <p:cNvPr id="5127" name="Ink 21"/>
              <p:cNvPicPr>
                <a:picLocks noRot="1" noChangeAspect="1" noEditPoints="1" noChangeArrowheads="1" noChangeShapeType="1"/>
              </p:cNvPicPr>
              <p:nvPr/>
            </p:nvPicPr>
            <p:blipFill>
              <a:blip r:embed="rId15"/>
              <a:stretch>
                <a:fillRect/>
              </a:stretch>
            </p:blipFill>
            <p:spPr>
              <a:xfrm>
                <a:off x="7982342" y="4226541"/>
                <a:ext cx="309302" cy="183129"/>
              </a:xfrm>
              <a:prstGeom prst="rect">
                <a:avLst/>
              </a:prstGeom>
            </p:spPr>
          </p:pic>
        </mc:Fallback>
      </mc:AlternateContent>
      <p:sp>
        <p:nvSpPr>
          <p:cNvPr id="2" name="Slide Number Placeholder 1"/>
          <p:cNvSpPr>
            <a:spLocks noGrp="1"/>
          </p:cNvSpPr>
          <p:nvPr>
            <p:ph type="sldNum" sz="quarter" idx="12"/>
          </p:nvPr>
        </p:nvSpPr>
        <p:spPr/>
        <p:txBody>
          <a:bodyPr/>
          <a:lstStyle/>
          <a:p>
            <a:fld id="{8498F53A-C161-3D49-96E1-2DF0E970DAF2}" type="slidenum">
              <a:rPr lang="en-US" smtClean="0"/>
              <a:t>21</a:t>
            </a:fld>
            <a:endParaRPr lang="en-US"/>
          </a:p>
        </p:txBody>
      </p:sp>
      <p:sp>
        <p:nvSpPr>
          <p:cNvPr id="22" name="TextBox 21"/>
          <p:cNvSpPr txBox="1"/>
          <p:nvPr/>
        </p:nvSpPr>
        <p:spPr>
          <a:xfrm>
            <a:off x="4953000" y="6488668"/>
            <a:ext cx="3276600" cy="369332"/>
          </a:xfrm>
          <a:prstGeom prst="rect">
            <a:avLst/>
          </a:prstGeom>
          <a:noFill/>
        </p:spPr>
        <p:txBody>
          <a:bodyPr wrap="square" rtlCol="0">
            <a:spAutoFit/>
          </a:bodyPr>
          <a:lstStyle/>
          <a:p>
            <a:r>
              <a:rPr lang="en-US" dirty="0">
                <a:solidFill>
                  <a:schemeClr val="tx1">
                    <a:lumMod val="50000"/>
                    <a:lumOff val="50000"/>
                  </a:schemeClr>
                </a:solidFill>
              </a:rPr>
              <a:t>Text: COD ARM Edition </a:t>
            </a:r>
            <a:r>
              <a:rPr lang="en-US">
                <a:solidFill>
                  <a:schemeClr val="tx1">
                    <a:lumMod val="50000"/>
                    <a:lumOff val="50000"/>
                  </a:schemeClr>
                </a:solidFill>
              </a:rPr>
              <a:t>§4.6</a:t>
            </a:r>
            <a:endParaRPr lang="en-US" dirty="0">
              <a:solidFill>
                <a:schemeClr val="tx1">
                  <a:lumMod val="50000"/>
                  <a:lumOff val="50000"/>
                </a:schemeClr>
              </a:solidFill>
            </a:endParaRPr>
          </a:p>
        </p:txBody>
      </p:sp>
    </p:spTree>
    <p:extLst>
      <p:ext uri="{BB962C8B-B14F-4D97-AF65-F5344CB8AC3E}">
        <p14:creationId xmlns:p14="http://schemas.microsoft.com/office/powerpoint/2010/main" val="2879723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0"/>
            <a:ext cx="8458200" cy="1143000"/>
          </a:xfrm>
        </p:spPr>
        <p:txBody>
          <a:bodyPr/>
          <a:lstStyle/>
          <a:p>
            <a:pPr eaLnBrk="1" hangingPunct="1"/>
            <a:r>
              <a:rPr lang="en-US" altLang="en-US">
                <a:latin typeface="Arial  " charset="0"/>
                <a:cs typeface="Arial  " charset="0"/>
              </a:rPr>
              <a:t>Instruction Pipelining Example</a:t>
            </a:r>
          </a:p>
        </p:txBody>
      </p:sp>
      <p:sp>
        <p:nvSpPr>
          <p:cNvPr id="53251" name="Rectangle 3"/>
          <p:cNvSpPr>
            <a:spLocks noGrp="1" noChangeArrowheads="1"/>
          </p:cNvSpPr>
          <p:nvPr>
            <p:ph type="body" idx="1"/>
          </p:nvPr>
        </p:nvSpPr>
        <p:spPr/>
        <p:txBody>
          <a:bodyPr/>
          <a:lstStyle/>
          <a:p>
            <a:pPr eaLnBrk="1" hangingPunct="1">
              <a:buFontTx/>
              <a:buNone/>
            </a:pPr>
            <a:endParaRPr lang="en-US" altLang="en-US" sz="2000" dirty="0">
              <a:latin typeface="Arial  " charset="0"/>
              <a:cs typeface="Arial  " charset="0"/>
            </a:endParaRPr>
          </a:p>
          <a:p>
            <a:pPr eaLnBrk="1" hangingPunct="1">
              <a:buFontTx/>
              <a:buNone/>
            </a:pPr>
            <a:endParaRPr lang="en-US" altLang="en-US" sz="2000" dirty="0">
              <a:latin typeface="Arial  " charset="0"/>
              <a:cs typeface="Arial  " charset="0"/>
            </a:endParaRPr>
          </a:p>
          <a:p>
            <a:pPr eaLnBrk="1" hangingPunct="1">
              <a:buFontTx/>
              <a:buNone/>
            </a:pPr>
            <a:r>
              <a:rPr lang="en-US" altLang="en-US" sz="2000" dirty="0">
                <a:latin typeface="Arial  " charset="0"/>
                <a:cs typeface="Arial  " charset="0"/>
              </a:rPr>
              <a:t>     </a:t>
            </a:r>
            <a:r>
              <a:rPr lang="en-US" altLang="en-US" sz="2400" dirty="0">
                <a:latin typeface="Arial  " charset="0"/>
                <a:cs typeface="Arial  " charset="0"/>
              </a:rPr>
              <a:t>Let’s look at how a single instruction flows through a 5-stage pipeline:</a:t>
            </a:r>
          </a:p>
          <a:p>
            <a:pPr eaLnBrk="1" hangingPunct="1">
              <a:buFontTx/>
              <a:buNone/>
            </a:pPr>
            <a:endParaRPr lang="en-US" altLang="en-US" sz="2400" dirty="0">
              <a:latin typeface="Arial  " charset="0"/>
              <a:cs typeface="Arial  " charset="0"/>
            </a:endParaRPr>
          </a:p>
          <a:p>
            <a:pPr eaLnBrk="1" hangingPunct="1">
              <a:buFontTx/>
              <a:buNone/>
            </a:pPr>
            <a:r>
              <a:rPr lang="en-US" altLang="en-US" sz="2400" dirty="0">
                <a:latin typeface="Arial  " charset="0"/>
                <a:cs typeface="Arial  " charset="0"/>
              </a:rPr>
              <a:t>	</a:t>
            </a:r>
            <a:r>
              <a:rPr lang="en-US" altLang="en-US" sz="2400" dirty="0">
                <a:solidFill>
                  <a:srgbClr val="0000FF"/>
                </a:solidFill>
                <a:latin typeface="Arial  " charset="0"/>
                <a:cs typeface="Arial  " charset="0"/>
              </a:rPr>
              <a:t>LDR R1, [R2, #100]</a:t>
            </a:r>
            <a:endParaRPr lang="en-US" altLang="en-US" sz="2400" dirty="0">
              <a:latin typeface="Arial  " charset="0"/>
              <a:cs typeface="Arial  " charset="0"/>
            </a:endParaRPr>
          </a:p>
        </p:txBody>
      </p:sp>
      <p:sp>
        <p:nvSpPr>
          <p:cNvPr id="2" name="Slide Number Placeholder 1"/>
          <p:cNvSpPr>
            <a:spLocks noGrp="1"/>
          </p:cNvSpPr>
          <p:nvPr>
            <p:ph type="sldNum" sz="quarter" idx="12"/>
          </p:nvPr>
        </p:nvSpPr>
        <p:spPr/>
        <p:txBody>
          <a:bodyPr/>
          <a:lstStyle/>
          <a:p>
            <a:fld id="{8498F53A-C161-3D49-96E1-2DF0E970DAF2}" type="slidenum">
              <a:rPr lang="en-US" smtClean="0"/>
              <a:t>22</a:t>
            </a:fld>
            <a:endParaRPr lang="en-US"/>
          </a:p>
        </p:txBody>
      </p:sp>
      <p:sp>
        <p:nvSpPr>
          <p:cNvPr id="5" name="TextBox 4"/>
          <p:cNvSpPr txBox="1"/>
          <p:nvPr/>
        </p:nvSpPr>
        <p:spPr>
          <a:xfrm>
            <a:off x="4953000" y="6488668"/>
            <a:ext cx="3276600" cy="369332"/>
          </a:xfrm>
          <a:prstGeom prst="rect">
            <a:avLst/>
          </a:prstGeom>
          <a:noFill/>
        </p:spPr>
        <p:txBody>
          <a:bodyPr wrap="square" rtlCol="0">
            <a:spAutoFit/>
          </a:bodyPr>
          <a:lstStyle/>
          <a:p>
            <a:r>
              <a:rPr lang="en-US" dirty="0">
                <a:solidFill>
                  <a:schemeClr val="tx1">
                    <a:lumMod val="50000"/>
                    <a:lumOff val="50000"/>
                  </a:schemeClr>
                </a:solidFill>
              </a:rPr>
              <a:t>Text: COD ARM Edition </a:t>
            </a:r>
            <a:r>
              <a:rPr lang="en-US">
                <a:solidFill>
                  <a:schemeClr val="tx1">
                    <a:lumMod val="50000"/>
                    <a:lumOff val="50000"/>
                  </a:schemeClr>
                </a:solidFill>
              </a:rPr>
              <a:t>§4.6</a:t>
            </a:r>
            <a:endParaRPr lang="en-US" dirty="0">
              <a:solidFill>
                <a:schemeClr val="tx1">
                  <a:lumMod val="50000"/>
                  <a:lumOff val="50000"/>
                </a:schemeClr>
              </a:solidFill>
            </a:endParaRPr>
          </a:p>
        </p:txBody>
      </p:sp>
    </p:spTree>
    <p:extLst>
      <p:ext uri="{BB962C8B-B14F-4D97-AF65-F5344CB8AC3E}">
        <p14:creationId xmlns:p14="http://schemas.microsoft.com/office/powerpoint/2010/main" val="2690456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76200"/>
            <a:ext cx="8229600" cy="1143000"/>
          </a:xfrm>
        </p:spPr>
        <p:txBody>
          <a:bodyPr/>
          <a:lstStyle/>
          <a:p>
            <a:pPr eaLnBrk="1" hangingPunct="1"/>
            <a:r>
              <a:rPr lang="en-US" altLang="en-US" dirty="0">
                <a:latin typeface="Arial  " charset="0"/>
                <a:cs typeface="Arial  " charset="0"/>
              </a:rPr>
              <a:t>Pipelined “LDR R1, [R2, #100]”</a:t>
            </a:r>
          </a:p>
        </p:txBody>
      </p:sp>
      <p:pic>
        <p:nvPicPr>
          <p:cNvPr id="54275" name="Picture 3" descr="0161_00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4559" t="13618" r="7892" b="23195"/>
          <a:stretch>
            <a:fillRect/>
          </a:stretch>
        </p:blipFill>
        <p:spPr>
          <a:xfrm>
            <a:off x="457200" y="1473200"/>
            <a:ext cx="8229600" cy="4589463"/>
          </a:xfrm>
        </p:spPr>
      </p:pic>
      <p:sp>
        <p:nvSpPr>
          <p:cNvPr id="54276" name="Rectangle 4"/>
          <p:cNvSpPr>
            <a:spLocks noGrp="1" noChangeArrowheads="1"/>
          </p:cNvSpPr>
          <p:nvPr>
            <p:ph type="body" idx="1"/>
          </p:nvPr>
        </p:nvSpPr>
        <p:spPr>
          <a:xfrm>
            <a:off x="457200" y="939800"/>
            <a:ext cx="8229600" cy="4906963"/>
          </a:xfrm>
        </p:spPr>
        <p:txBody>
          <a:bodyPr/>
          <a:lstStyle/>
          <a:p>
            <a:pPr eaLnBrk="1" hangingPunct="1"/>
            <a:r>
              <a:rPr lang="en-US" altLang="en-US" sz="2400">
                <a:solidFill>
                  <a:srgbClr val="0000FF"/>
                </a:solidFill>
                <a:latin typeface="Arial  " charset="0"/>
                <a:cs typeface="Arial  " charset="0"/>
              </a:rPr>
              <a:t>Add registers between stages of execution</a:t>
            </a:r>
          </a:p>
        </p:txBody>
      </p:sp>
      <p:sp>
        <p:nvSpPr>
          <p:cNvPr id="54277" name="Oval 5"/>
          <p:cNvSpPr>
            <a:spLocks noChangeArrowheads="1"/>
          </p:cNvSpPr>
          <p:nvPr/>
        </p:nvSpPr>
        <p:spPr bwMode="auto">
          <a:xfrm>
            <a:off x="304800" y="1473200"/>
            <a:ext cx="1828800" cy="3657600"/>
          </a:xfrm>
          <a:prstGeom prst="ellipse">
            <a:avLst/>
          </a:prstGeom>
          <a:noFill/>
          <a:ln w="762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278" name="Text Box 6"/>
          <p:cNvSpPr txBox="1">
            <a:spLocks noChangeArrowheads="1"/>
          </p:cNvSpPr>
          <p:nvPr/>
        </p:nvSpPr>
        <p:spPr bwMode="auto">
          <a:xfrm>
            <a:off x="-2550" y="5439639"/>
            <a:ext cx="23647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b="1" dirty="0">
                <a:solidFill>
                  <a:srgbClr val="00FF00"/>
                </a:solidFill>
              </a:rPr>
              <a:t>Send PC, fetch</a:t>
            </a:r>
          </a:p>
          <a:p>
            <a:pPr eaLnBrk="1" hangingPunct="1"/>
            <a:r>
              <a:rPr lang="en-US" altLang="en-US" sz="2000" b="1" dirty="0">
                <a:solidFill>
                  <a:srgbClr val="00FF00"/>
                </a:solidFill>
              </a:rPr>
              <a:t>“LDR” instruction</a:t>
            </a:r>
          </a:p>
        </p:txBody>
      </p:sp>
      <p:sp>
        <p:nvSpPr>
          <p:cNvPr id="54279" name="Rectangle 7"/>
          <p:cNvSpPr>
            <a:spLocks noChangeArrowheads="1"/>
          </p:cNvSpPr>
          <p:nvPr/>
        </p:nvSpPr>
        <p:spPr bwMode="auto">
          <a:xfrm>
            <a:off x="2209800" y="2692400"/>
            <a:ext cx="152400" cy="3048000"/>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280" name="Text Box 8"/>
          <p:cNvSpPr txBox="1">
            <a:spLocks noChangeArrowheads="1"/>
          </p:cNvSpPr>
          <p:nvPr/>
        </p:nvSpPr>
        <p:spPr bwMode="auto">
          <a:xfrm>
            <a:off x="2209800" y="1506538"/>
            <a:ext cx="6400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b="1" dirty="0">
                <a:solidFill>
                  <a:srgbClr val="FF0000"/>
                </a:solidFill>
                <a:latin typeface="Arial  " charset="0"/>
              </a:rPr>
              <a:t>Pipeline Register Stores bits encoding the instruction “LDR R1, [R2, #100]”</a:t>
            </a:r>
          </a:p>
        </p:txBody>
      </p:sp>
      <p:sp>
        <p:nvSpPr>
          <p:cNvPr id="2" name="Slide Number Placeholder 1"/>
          <p:cNvSpPr>
            <a:spLocks noGrp="1"/>
          </p:cNvSpPr>
          <p:nvPr>
            <p:ph type="sldNum" sz="quarter" idx="12"/>
          </p:nvPr>
        </p:nvSpPr>
        <p:spPr/>
        <p:txBody>
          <a:bodyPr/>
          <a:lstStyle/>
          <a:p>
            <a:fld id="{8498F53A-C161-3D49-96E1-2DF0E970DAF2}" type="slidenum">
              <a:rPr lang="en-US" smtClean="0"/>
              <a:t>23</a:t>
            </a:fld>
            <a:endParaRPr lang="en-US"/>
          </a:p>
        </p:txBody>
      </p:sp>
      <p:sp>
        <p:nvSpPr>
          <p:cNvPr id="10" name="TextBox 9"/>
          <p:cNvSpPr txBox="1"/>
          <p:nvPr/>
        </p:nvSpPr>
        <p:spPr>
          <a:xfrm>
            <a:off x="4953000" y="6488668"/>
            <a:ext cx="3276600" cy="369332"/>
          </a:xfrm>
          <a:prstGeom prst="rect">
            <a:avLst/>
          </a:prstGeom>
          <a:noFill/>
        </p:spPr>
        <p:txBody>
          <a:bodyPr wrap="square" rtlCol="0">
            <a:spAutoFit/>
          </a:bodyPr>
          <a:lstStyle/>
          <a:p>
            <a:r>
              <a:rPr lang="en-US" dirty="0">
                <a:solidFill>
                  <a:schemeClr val="tx1">
                    <a:lumMod val="50000"/>
                    <a:lumOff val="50000"/>
                  </a:schemeClr>
                </a:solidFill>
              </a:rPr>
              <a:t>Text: COD ARM Edition </a:t>
            </a:r>
            <a:r>
              <a:rPr lang="en-US">
                <a:solidFill>
                  <a:schemeClr val="tx1">
                    <a:lumMod val="50000"/>
                    <a:lumOff val="50000"/>
                  </a:schemeClr>
                </a:solidFill>
              </a:rPr>
              <a:t>§4.6</a:t>
            </a:r>
            <a:endParaRPr lang="en-US" dirty="0">
              <a:solidFill>
                <a:schemeClr val="tx1">
                  <a:lumMod val="50000"/>
                  <a:lumOff val="50000"/>
                </a:schemeClr>
              </a:solidFill>
            </a:endParaRPr>
          </a:p>
        </p:txBody>
      </p:sp>
    </p:spTree>
    <p:extLst>
      <p:ext uri="{BB962C8B-B14F-4D97-AF65-F5344CB8AC3E}">
        <p14:creationId xmlns:p14="http://schemas.microsoft.com/office/powerpoint/2010/main" val="1469947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3" descr="0161_00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4559" t="13618" r="7892" b="23195"/>
          <a:stretch>
            <a:fillRect/>
          </a:stretch>
        </p:blipFill>
        <p:spPr>
          <a:xfrm>
            <a:off x="457200" y="1473200"/>
            <a:ext cx="8229600" cy="4589463"/>
          </a:xfrm>
        </p:spPr>
      </p:pic>
      <p:sp>
        <p:nvSpPr>
          <p:cNvPr id="6149" name="Oval 5"/>
          <p:cNvSpPr>
            <a:spLocks noChangeArrowheads="1"/>
          </p:cNvSpPr>
          <p:nvPr/>
        </p:nvSpPr>
        <p:spPr bwMode="auto">
          <a:xfrm>
            <a:off x="2438400" y="3454400"/>
            <a:ext cx="1676400" cy="2286000"/>
          </a:xfrm>
          <a:prstGeom prst="ellipse">
            <a:avLst/>
          </a:prstGeom>
          <a:noFill/>
          <a:ln w="762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150" name="Text Box 6"/>
          <p:cNvSpPr txBox="1">
            <a:spLocks noChangeArrowheads="1"/>
          </p:cNvSpPr>
          <p:nvPr/>
        </p:nvSpPr>
        <p:spPr bwMode="auto">
          <a:xfrm>
            <a:off x="2019300" y="1598613"/>
            <a:ext cx="73212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b="1" dirty="0">
                <a:solidFill>
                  <a:srgbClr val="FF0000"/>
                </a:solidFill>
                <a:latin typeface="Arial  " charset="0"/>
              </a:rPr>
              <a:t>Pipeline Register Stores </a:t>
            </a:r>
            <a:r>
              <a:rPr lang="en-US" altLang="en-US" sz="2000" b="1" dirty="0" err="1">
                <a:solidFill>
                  <a:srgbClr val="FF0000"/>
                </a:solidFill>
                <a:latin typeface="Arial  " charset="0"/>
              </a:rPr>
              <a:t>Regs</a:t>
            </a:r>
            <a:r>
              <a:rPr lang="en-US" altLang="en-US" sz="2000" b="1" dirty="0">
                <a:solidFill>
                  <a:srgbClr val="FF0000"/>
                </a:solidFill>
                <a:latin typeface="Arial  " charset="0"/>
              </a:rPr>
              <a:t>[Rn], </a:t>
            </a:r>
            <a:r>
              <a:rPr lang="en-US" altLang="en-US" sz="2000" b="1" dirty="0" err="1">
                <a:solidFill>
                  <a:srgbClr val="FF0000"/>
                </a:solidFill>
                <a:latin typeface="Arial  " charset="0"/>
              </a:rPr>
              <a:t>Regs</a:t>
            </a:r>
            <a:r>
              <a:rPr lang="en-US" altLang="en-US" sz="2000" b="1" dirty="0">
                <a:solidFill>
                  <a:srgbClr val="FF0000"/>
                </a:solidFill>
                <a:latin typeface="Arial  " charset="0"/>
              </a:rPr>
              <a:t>[Rm], </a:t>
            </a:r>
            <a:r>
              <a:rPr lang="en-US" altLang="en-US" sz="2000" b="1" dirty="0" err="1">
                <a:solidFill>
                  <a:srgbClr val="FF0000"/>
                </a:solidFill>
                <a:latin typeface="Arial  " charset="0"/>
              </a:rPr>
              <a:t>SgnExt</a:t>
            </a:r>
            <a:r>
              <a:rPr lang="en-US" altLang="en-US" sz="2000" b="1" dirty="0">
                <a:solidFill>
                  <a:srgbClr val="FF0000"/>
                </a:solidFill>
                <a:latin typeface="Arial  " charset="0"/>
              </a:rPr>
              <a:t>(100)</a:t>
            </a:r>
          </a:p>
        </p:txBody>
      </p:sp>
      <p:sp>
        <p:nvSpPr>
          <p:cNvPr id="6151" name="Rectangle 7"/>
          <p:cNvSpPr>
            <a:spLocks noChangeArrowheads="1"/>
          </p:cNvSpPr>
          <p:nvPr/>
        </p:nvSpPr>
        <p:spPr bwMode="auto">
          <a:xfrm>
            <a:off x="4191000" y="2692400"/>
            <a:ext cx="228600" cy="3048000"/>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mc:AlternateContent xmlns:mc="http://schemas.openxmlformats.org/markup-compatibility/2006" xmlns:p14="http://schemas.microsoft.com/office/powerpoint/2010/main">
        <mc:Choice Requires="p14">
          <p:contentPart p14:bwMode="auto" r:id="rId4">
            <p14:nvContentPartPr>
              <p14:cNvPr id="6146" name="Ink 8"/>
              <p14:cNvContentPartPr>
                <a14:cpLocks xmlns:a14="http://schemas.microsoft.com/office/drawing/2010/main" noRot="1" noChangeAspect="1" noEditPoints="1" noChangeArrowheads="1" noChangeShapeType="1"/>
              </p14:cNvContentPartPr>
              <p14:nvPr/>
            </p14:nvContentPartPr>
            <p14:xfrm>
              <a:off x="6426200" y="2046288"/>
              <a:ext cx="439738" cy="14287"/>
            </p14:xfrm>
          </p:contentPart>
        </mc:Choice>
        <mc:Fallback xmlns="">
          <p:pic>
            <p:nvPicPr>
              <p:cNvPr id="6146" name="Ink 8"/>
              <p:cNvPicPr>
                <a:picLocks noRot="1" noChangeAspect="1" noEditPoints="1" noChangeArrowheads="1" noChangeShapeType="1"/>
              </p:cNvPicPr>
              <p:nvPr/>
            </p:nvPicPr>
            <p:blipFill>
              <a:blip r:embed="rId5"/>
              <a:stretch>
                <a:fillRect/>
              </a:stretch>
            </p:blipFill>
            <p:spPr>
              <a:xfrm>
                <a:off x="6412514" y="2032001"/>
                <a:ext cx="459186" cy="43575"/>
              </a:xfrm>
              <a:prstGeom prst="rect">
                <a:avLst/>
              </a:prstGeom>
            </p:spPr>
          </p:pic>
        </mc:Fallback>
      </mc:AlternateContent>
      <p:sp>
        <p:nvSpPr>
          <p:cNvPr id="10" name="Rectangle 2"/>
          <p:cNvSpPr>
            <a:spLocks noGrp="1" noChangeArrowheads="1"/>
          </p:cNvSpPr>
          <p:nvPr>
            <p:ph type="title"/>
          </p:nvPr>
        </p:nvSpPr>
        <p:spPr>
          <a:xfrm>
            <a:off x="457200" y="76200"/>
            <a:ext cx="8229600" cy="1143000"/>
          </a:xfrm>
        </p:spPr>
        <p:txBody>
          <a:bodyPr/>
          <a:lstStyle/>
          <a:p>
            <a:pPr eaLnBrk="1" hangingPunct="1"/>
            <a:r>
              <a:rPr lang="en-US" altLang="en-US" dirty="0">
                <a:latin typeface="Arial  " charset="0"/>
                <a:cs typeface="Arial  " charset="0"/>
              </a:rPr>
              <a:t>Pipelined “LDR R1, [R2, #100]”</a:t>
            </a:r>
          </a:p>
        </p:txBody>
      </p:sp>
      <p:sp>
        <p:nvSpPr>
          <p:cNvPr id="3" name="Slide Number Placeholder 2"/>
          <p:cNvSpPr>
            <a:spLocks noGrp="1"/>
          </p:cNvSpPr>
          <p:nvPr>
            <p:ph type="sldNum" sz="quarter" idx="12"/>
          </p:nvPr>
        </p:nvSpPr>
        <p:spPr/>
        <p:txBody>
          <a:bodyPr/>
          <a:lstStyle/>
          <a:p>
            <a:fld id="{8498F53A-C161-3D49-96E1-2DF0E970DAF2}" type="slidenum">
              <a:rPr lang="en-US" smtClean="0"/>
              <a:t>24</a:t>
            </a:fld>
            <a:endParaRPr lang="en-US"/>
          </a:p>
        </p:txBody>
      </p:sp>
      <p:sp>
        <p:nvSpPr>
          <p:cNvPr id="9" name="TextBox 8"/>
          <p:cNvSpPr txBox="1"/>
          <p:nvPr/>
        </p:nvSpPr>
        <p:spPr>
          <a:xfrm>
            <a:off x="4953000" y="6488668"/>
            <a:ext cx="3276600" cy="369332"/>
          </a:xfrm>
          <a:prstGeom prst="rect">
            <a:avLst/>
          </a:prstGeom>
          <a:noFill/>
        </p:spPr>
        <p:txBody>
          <a:bodyPr wrap="square" rtlCol="0">
            <a:spAutoFit/>
          </a:bodyPr>
          <a:lstStyle/>
          <a:p>
            <a:r>
              <a:rPr lang="en-US" dirty="0">
                <a:solidFill>
                  <a:schemeClr val="tx1">
                    <a:lumMod val="50000"/>
                    <a:lumOff val="50000"/>
                  </a:schemeClr>
                </a:solidFill>
              </a:rPr>
              <a:t>Text: COD ARM Edition </a:t>
            </a:r>
            <a:r>
              <a:rPr lang="en-US">
                <a:solidFill>
                  <a:schemeClr val="tx1">
                    <a:lumMod val="50000"/>
                    <a:lumOff val="50000"/>
                  </a:schemeClr>
                </a:solidFill>
              </a:rPr>
              <a:t>§4.6</a:t>
            </a:r>
            <a:endParaRPr lang="en-US" dirty="0">
              <a:solidFill>
                <a:schemeClr val="tx1">
                  <a:lumMod val="50000"/>
                  <a:lumOff val="50000"/>
                </a:schemeClr>
              </a:solidFill>
            </a:endParaRPr>
          </a:p>
        </p:txBody>
      </p:sp>
    </p:spTree>
    <p:extLst>
      <p:ext uri="{BB962C8B-B14F-4D97-AF65-F5344CB8AC3E}">
        <p14:creationId xmlns:p14="http://schemas.microsoft.com/office/powerpoint/2010/main" val="2045088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descr="0161_00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4559" t="13618" r="7892" b="23195"/>
          <a:stretch>
            <a:fillRect/>
          </a:stretch>
        </p:blipFill>
        <p:spPr>
          <a:xfrm>
            <a:off x="482600" y="1498600"/>
            <a:ext cx="8229600" cy="4589463"/>
          </a:xfrm>
        </p:spPr>
      </p:pic>
      <p:sp>
        <p:nvSpPr>
          <p:cNvPr id="55300" name="Oval 5"/>
          <p:cNvSpPr>
            <a:spLocks noChangeArrowheads="1"/>
          </p:cNvSpPr>
          <p:nvPr/>
        </p:nvSpPr>
        <p:spPr bwMode="auto">
          <a:xfrm>
            <a:off x="4673600" y="3479800"/>
            <a:ext cx="1276350" cy="2057400"/>
          </a:xfrm>
          <a:prstGeom prst="ellipse">
            <a:avLst/>
          </a:prstGeom>
          <a:noFill/>
          <a:ln w="762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5301" name="Text Box 6"/>
          <p:cNvSpPr txBox="1">
            <a:spLocks noChangeArrowheads="1"/>
          </p:cNvSpPr>
          <p:nvPr/>
        </p:nvSpPr>
        <p:spPr bwMode="auto">
          <a:xfrm>
            <a:off x="2387600" y="1801813"/>
            <a:ext cx="4735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b="1">
                <a:solidFill>
                  <a:srgbClr val="FF0000"/>
                </a:solidFill>
                <a:latin typeface="Arial  " charset="0"/>
              </a:rPr>
              <a:t>Pipeline Register Stores ALU outputs</a:t>
            </a:r>
          </a:p>
        </p:txBody>
      </p:sp>
      <p:sp>
        <p:nvSpPr>
          <p:cNvPr id="55302" name="Rectangle 7"/>
          <p:cNvSpPr>
            <a:spLocks noChangeArrowheads="1"/>
          </p:cNvSpPr>
          <p:nvPr/>
        </p:nvSpPr>
        <p:spPr bwMode="auto">
          <a:xfrm>
            <a:off x="6080125" y="2717800"/>
            <a:ext cx="174625" cy="3048000"/>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 name="Rectangle 2"/>
          <p:cNvSpPr>
            <a:spLocks noGrp="1" noChangeArrowheads="1"/>
          </p:cNvSpPr>
          <p:nvPr>
            <p:ph type="title"/>
          </p:nvPr>
        </p:nvSpPr>
        <p:spPr>
          <a:xfrm>
            <a:off x="457200" y="76200"/>
            <a:ext cx="8229600" cy="1143000"/>
          </a:xfrm>
        </p:spPr>
        <p:txBody>
          <a:bodyPr/>
          <a:lstStyle/>
          <a:p>
            <a:pPr eaLnBrk="1" hangingPunct="1"/>
            <a:r>
              <a:rPr lang="en-US" altLang="en-US" dirty="0">
                <a:latin typeface="Arial  " charset="0"/>
                <a:cs typeface="Arial  " charset="0"/>
              </a:rPr>
              <a:t>Pipelined “LDR R1, [R2, #100]”</a:t>
            </a:r>
          </a:p>
        </p:txBody>
      </p:sp>
      <p:sp>
        <p:nvSpPr>
          <p:cNvPr id="3" name="Slide Number Placeholder 2"/>
          <p:cNvSpPr>
            <a:spLocks noGrp="1"/>
          </p:cNvSpPr>
          <p:nvPr>
            <p:ph type="sldNum" sz="quarter" idx="12"/>
          </p:nvPr>
        </p:nvSpPr>
        <p:spPr/>
        <p:txBody>
          <a:bodyPr/>
          <a:lstStyle/>
          <a:p>
            <a:fld id="{8498F53A-C161-3D49-96E1-2DF0E970DAF2}" type="slidenum">
              <a:rPr lang="en-US" smtClean="0"/>
              <a:t>25</a:t>
            </a:fld>
            <a:endParaRPr lang="en-US"/>
          </a:p>
        </p:txBody>
      </p:sp>
      <p:sp>
        <p:nvSpPr>
          <p:cNvPr id="8" name="TextBox 7"/>
          <p:cNvSpPr txBox="1"/>
          <p:nvPr/>
        </p:nvSpPr>
        <p:spPr>
          <a:xfrm>
            <a:off x="4953000" y="6488668"/>
            <a:ext cx="3276600" cy="369332"/>
          </a:xfrm>
          <a:prstGeom prst="rect">
            <a:avLst/>
          </a:prstGeom>
          <a:noFill/>
        </p:spPr>
        <p:txBody>
          <a:bodyPr wrap="square" rtlCol="0">
            <a:spAutoFit/>
          </a:bodyPr>
          <a:lstStyle/>
          <a:p>
            <a:r>
              <a:rPr lang="en-US" dirty="0">
                <a:solidFill>
                  <a:schemeClr val="tx1">
                    <a:lumMod val="50000"/>
                    <a:lumOff val="50000"/>
                  </a:schemeClr>
                </a:solidFill>
              </a:rPr>
              <a:t>Text: COD ARM Edition </a:t>
            </a:r>
            <a:r>
              <a:rPr lang="en-US">
                <a:solidFill>
                  <a:schemeClr val="tx1">
                    <a:lumMod val="50000"/>
                    <a:lumOff val="50000"/>
                  </a:schemeClr>
                </a:solidFill>
              </a:rPr>
              <a:t>§4.6</a:t>
            </a:r>
            <a:endParaRPr lang="en-US" dirty="0">
              <a:solidFill>
                <a:schemeClr val="tx1">
                  <a:lumMod val="50000"/>
                  <a:lumOff val="50000"/>
                </a:schemeClr>
              </a:solidFill>
            </a:endParaRPr>
          </a:p>
        </p:txBody>
      </p:sp>
    </p:spTree>
    <p:extLst>
      <p:ext uri="{BB962C8B-B14F-4D97-AF65-F5344CB8AC3E}">
        <p14:creationId xmlns:p14="http://schemas.microsoft.com/office/powerpoint/2010/main" val="987913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descr="0161_00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4559" t="13618" r="7892" b="23195"/>
          <a:stretch>
            <a:fillRect/>
          </a:stretch>
        </p:blipFill>
        <p:spPr>
          <a:xfrm>
            <a:off x="444500" y="1524000"/>
            <a:ext cx="8229600" cy="4589463"/>
          </a:xfrm>
        </p:spPr>
      </p:pic>
      <p:sp>
        <p:nvSpPr>
          <p:cNvPr id="56324" name="Oval 5"/>
          <p:cNvSpPr>
            <a:spLocks noChangeArrowheads="1"/>
          </p:cNvSpPr>
          <p:nvPr/>
        </p:nvSpPr>
        <p:spPr bwMode="auto">
          <a:xfrm>
            <a:off x="6353175" y="3505200"/>
            <a:ext cx="1276350" cy="2057400"/>
          </a:xfrm>
          <a:prstGeom prst="ellipse">
            <a:avLst/>
          </a:prstGeom>
          <a:noFill/>
          <a:ln w="762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6325" name="Text Box 6"/>
          <p:cNvSpPr txBox="1">
            <a:spLocks noChangeArrowheads="1"/>
          </p:cNvSpPr>
          <p:nvPr/>
        </p:nvSpPr>
        <p:spPr bwMode="auto">
          <a:xfrm>
            <a:off x="1985963" y="1697038"/>
            <a:ext cx="628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b="1">
                <a:solidFill>
                  <a:srgbClr val="FF0000"/>
                </a:solidFill>
                <a:latin typeface="Arial  " charset="0"/>
              </a:rPr>
              <a:t>Pipeline Register Stores Output of Data Memory</a:t>
            </a:r>
          </a:p>
        </p:txBody>
      </p:sp>
      <p:sp>
        <p:nvSpPr>
          <p:cNvPr id="56326" name="Rectangle 7"/>
          <p:cNvSpPr>
            <a:spLocks noChangeArrowheads="1"/>
          </p:cNvSpPr>
          <p:nvPr/>
        </p:nvSpPr>
        <p:spPr bwMode="auto">
          <a:xfrm>
            <a:off x="7750175" y="2762250"/>
            <a:ext cx="174625" cy="3048000"/>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 name="Rectangle 2"/>
          <p:cNvSpPr>
            <a:spLocks noGrp="1" noChangeArrowheads="1"/>
          </p:cNvSpPr>
          <p:nvPr>
            <p:ph type="title"/>
          </p:nvPr>
        </p:nvSpPr>
        <p:spPr>
          <a:xfrm>
            <a:off x="457200" y="76200"/>
            <a:ext cx="8229600" cy="1143000"/>
          </a:xfrm>
        </p:spPr>
        <p:txBody>
          <a:bodyPr/>
          <a:lstStyle/>
          <a:p>
            <a:pPr eaLnBrk="1" hangingPunct="1"/>
            <a:r>
              <a:rPr lang="en-US" altLang="en-US" dirty="0">
                <a:latin typeface="Arial  " charset="0"/>
                <a:cs typeface="Arial  " charset="0"/>
              </a:rPr>
              <a:t>Pipelined “LDR R1, [R2, #100]”</a:t>
            </a:r>
          </a:p>
        </p:txBody>
      </p:sp>
      <p:sp>
        <p:nvSpPr>
          <p:cNvPr id="3" name="Slide Number Placeholder 2"/>
          <p:cNvSpPr>
            <a:spLocks noGrp="1"/>
          </p:cNvSpPr>
          <p:nvPr>
            <p:ph type="sldNum" sz="quarter" idx="12"/>
          </p:nvPr>
        </p:nvSpPr>
        <p:spPr/>
        <p:txBody>
          <a:bodyPr/>
          <a:lstStyle/>
          <a:p>
            <a:fld id="{8498F53A-C161-3D49-96E1-2DF0E970DAF2}" type="slidenum">
              <a:rPr lang="en-US" smtClean="0"/>
              <a:t>26</a:t>
            </a:fld>
            <a:endParaRPr lang="en-US"/>
          </a:p>
        </p:txBody>
      </p:sp>
      <p:sp>
        <p:nvSpPr>
          <p:cNvPr id="8" name="TextBox 7"/>
          <p:cNvSpPr txBox="1"/>
          <p:nvPr/>
        </p:nvSpPr>
        <p:spPr>
          <a:xfrm>
            <a:off x="4953000" y="6488668"/>
            <a:ext cx="3276600" cy="369332"/>
          </a:xfrm>
          <a:prstGeom prst="rect">
            <a:avLst/>
          </a:prstGeom>
          <a:noFill/>
        </p:spPr>
        <p:txBody>
          <a:bodyPr wrap="square" rtlCol="0">
            <a:spAutoFit/>
          </a:bodyPr>
          <a:lstStyle/>
          <a:p>
            <a:r>
              <a:rPr lang="en-US" dirty="0">
                <a:solidFill>
                  <a:schemeClr val="tx1">
                    <a:lumMod val="50000"/>
                    <a:lumOff val="50000"/>
                  </a:schemeClr>
                </a:solidFill>
              </a:rPr>
              <a:t>Text: COD ARM Edition </a:t>
            </a:r>
            <a:r>
              <a:rPr lang="en-US">
                <a:solidFill>
                  <a:schemeClr val="tx1">
                    <a:lumMod val="50000"/>
                    <a:lumOff val="50000"/>
                  </a:schemeClr>
                </a:solidFill>
              </a:rPr>
              <a:t>§4.6</a:t>
            </a:r>
            <a:endParaRPr lang="en-US" dirty="0">
              <a:solidFill>
                <a:schemeClr val="tx1">
                  <a:lumMod val="50000"/>
                  <a:lumOff val="50000"/>
                </a:schemeClr>
              </a:solidFill>
            </a:endParaRPr>
          </a:p>
        </p:txBody>
      </p:sp>
    </p:spTree>
    <p:extLst>
      <p:ext uri="{BB962C8B-B14F-4D97-AF65-F5344CB8AC3E}">
        <p14:creationId xmlns:p14="http://schemas.microsoft.com/office/powerpoint/2010/main" val="1031174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3" descr="0161_00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4559" t="13618" r="7892" b="23195"/>
          <a:stretch>
            <a:fillRect/>
          </a:stretch>
        </p:blipFill>
        <p:spPr>
          <a:xfrm>
            <a:off x="419100" y="1498600"/>
            <a:ext cx="8229600" cy="4589463"/>
          </a:xfrm>
        </p:spPr>
      </p:pic>
      <p:sp>
        <p:nvSpPr>
          <p:cNvPr id="7174" name="Freeform 5"/>
          <p:cNvSpPr>
            <a:spLocks/>
          </p:cNvSpPr>
          <p:nvPr/>
        </p:nvSpPr>
        <p:spPr bwMode="auto">
          <a:xfrm>
            <a:off x="2324100" y="3556000"/>
            <a:ext cx="6324600" cy="2667000"/>
          </a:xfrm>
          <a:custGeom>
            <a:avLst/>
            <a:gdLst>
              <a:gd name="T0" fmla="*/ 2147483647 w 3792"/>
              <a:gd name="T1" fmla="*/ 2147483647 h 1776"/>
              <a:gd name="T2" fmla="*/ 2147483647 w 3792"/>
              <a:gd name="T3" fmla="*/ 2147483647 h 1776"/>
              <a:gd name="T4" fmla="*/ 2147483647 w 3792"/>
              <a:gd name="T5" fmla="*/ 2147483647 h 1776"/>
              <a:gd name="T6" fmla="*/ 0 w 3792"/>
              <a:gd name="T7" fmla="*/ 2147483647 h 1776"/>
              <a:gd name="T8" fmla="*/ 0 w 3792"/>
              <a:gd name="T9" fmla="*/ 0 h 1776"/>
              <a:gd name="T10" fmla="*/ 2147483647 w 3792"/>
              <a:gd name="T11" fmla="*/ 0 h 1776"/>
              <a:gd name="T12" fmla="*/ 2147483647 w 3792"/>
              <a:gd name="T13" fmla="*/ 2147483647 h 1776"/>
              <a:gd name="T14" fmla="*/ 2147483647 w 3792"/>
              <a:gd name="T15" fmla="*/ 2147483647 h 1776"/>
              <a:gd name="T16" fmla="*/ 2147483647 w 3792"/>
              <a:gd name="T17" fmla="*/ 2147483647 h 1776"/>
              <a:gd name="T18" fmla="*/ 2147483647 w 3792"/>
              <a:gd name="T19" fmla="*/ 2147483647 h 1776"/>
              <a:gd name="T20" fmla="*/ 2147483647 w 3792"/>
              <a:gd name="T21" fmla="*/ 2147483647 h 17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92"/>
              <a:gd name="T34" fmla="*/ 0 h 1776"/>
              <a:gd name="T35" fmla="*/ 3792 w 3792"/>
              <a:gd name="T36" fmla="*/ 1776 h 17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92" h="1776">
                <a:moveTo>
                  <a:pt x="3360" y="432"/>
                </a:moveTo>
                <a:lnTo>
                  <a:pt x="3792" y="432"/>
                </a:lnTo>
                <a:lnTo>
                  <a:pt x="3792" y="1776"/>
                </a:lnTo>
                <a:lnTo>
                  <a:pt x="0" y="1776"/>
                </a:lnTo>
                <a:lnTo>
                  <a:pt x="0" y="0"/>
                </a:lnTo>
                <a:lnTo>
                  <a:pt x="1152" y="0"/>
                </a:lnTo>
                <a:lnTo>
                  <a:pt x="1152" y="960"/>
                </a:lnTo>
                <a:lnTo>
                  <a:pt x="432" y="960"/>
                </a:lnTo>
                <a:lnTo>
                  <a:pt x="432" y="1344"/>
                </a:lnTo>
                <a:lnTo>
                  <a:pt x="3360" y="1344"/>
                </a:lnTo>
                <a:lnTo>
                  <a:pt x="3360" y="432"/>
                </a:lnTo>
                <a:close/>
              </a:path>
            </a:pathLst>
          </a:custGeom>
          <a:noFill/>
          <a:ln w="762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5" name="Text Box 6"/>
          <p:cNvSpPr txBox="1">
            <a:spLocks noChangeArrowheads="1"/>
          </p:cNvSpPr>
          <p:nvPr/>
        </p:nvSpPr>
        <p:spPr bwMode="auto">
          <a:xfrm>
            <a:off x="2019300" y="1620838"/>
            <a:ext cx="5856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b="1">
                <a:solidFill>
                  <a:srgbClr val="FF0000"/>
                </a:solidFill>
                <a:latin typeface="Arial  " charset="0"/>
              </a:rPr>
              <a:t>Register File Stores Data Memory output to R1</a:t>
            </a:r>
          </a:p>
          <a:p>
            <a:pPr eaLnBrk="1" hangingPunct="1"/>
            <a:r>
              <a:rPr lang="en-US" altLang="en-US" sz="2000" b="1">
                <a:solidFill>
                  <a:srgbClr val="FF0000"/>
                </a:solidFill>
                <a:latin typeface="Arial  " charset="0"/>
              </a:rPr>
              <a:t>=&gt; RegisterFile acts like final pipeline register</a:t>
            </a:r>
          </a:p>
        </p:txBody>
      </p:sp>
      <p:sp>
        <p:nvSpPr>
          <p:cNvPr id="7176" name="Rectangle 7"/>
          <p:cNvSpPr>
            <a:spLocks noChangeArrowheads="1"/>
          </p:cNvSpPr>
          <p:nvPr/>
        </p:nvSpPr>
        <p:spPr bwMode="auto">
          <a:xfrm>
            <a:off x="2924175" y="3775075"/>
            <a:ext cx="990600" cy="1066800"/>
          </a:xfrm>
          <a:prstGeom prst="rect">
            <a:avLst/>
          </a:prstGeom>
          <a:solidFill>
            <a:srgbClr val="FF0000">
              <a:alpha val="34901"/>
            </a:srgbClr>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mc:AlternateContent xmlns:mc="http://schemas.openxmlformats.org/markup-compatibility/2006" xmlns:p14="http://schemas.microsoft.com/office/powerpoint/2010/main">
        <mc:Choice Requires="p14">
          <p:contentPart p14:bwMode="auto" r:id="rId4">
            <p14:nvContentPartPr>
              <p14:cNvPr id="7170" name="Ink 8"/>
              <p14:cNvContentPartPr>
                <a14:cpLocks xmlns:a14="http://schemas.microsoft.com/office/drawing/2010/main" noRot="1" noChangeAspect="1" noEditPoints="1" noChangeArrowheads="1" noChangeShapeType="1"/>
              </p14:cNvContentPartPr>
              <p14:nvPr/>
            </p14:nvContentPartPr>
            <p14:xfrm>
              <a:off x="2330450" y="4251325"/>
              <a:ext cx="571500" cy="561975"/>
            </p14:xfrm>
          </p:contentPart>
        </mc:Choice>
        <mc:Fallback xmlns="">
          <p:pic>
            <p:nvPicPr>
              <p:cNvPr id="7170" name="Ink 8"/>
              <p:cNvPicPr>
                <a:picLocks noRot="1" noChangeAspect="1" noEditPoints="1" noChangeArrowheads="1" noChangeShapeType="1"/>
              </p:cNvPicPr>
              <p:nvPr/>
            </p:nvPicPr>
            <p:blipFill>
              <a:blip r:embed="rId5"/>
              <a:stretch>
                <a:fillRect/>
              </a:stretch>
            </p:blipFill>
            <p:spPr>
              <a:xfrm>
                <a:off x="2313895" y="4234765"/>
                <a:ext cx="604610" cy="58969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171" name="Ink 9"/>
              <p14:cNvContentPartPr>
                <a14:cpLocks xmlns:a14="http://schemas.microsoft.com/office/drawing/2010/main" noRot="1" noChangeAspect="1" noEditPoints="1" noChangeArrowheads="1" noChangeShapeType="1"/>
              </p14:cNvContentPartPr>
              <p14:nvPr/>
            </p14:nvContentPartPr>
            <p14:xfrm>
              <a:off x="2659063" y="4622800"/>
              <a:ext cx="5746750" cy="1352550"/>
            </p14:xfrm>
          </p:contentPart>
        </mc:Choice>
        <mc:Fallback xmlns="">
          <p:pic>
            <p:nvPicPr>
              <p:cNvPr id="7171" name="Ink 9"/>
              <p:cNvPicPr>
                <a:picLocks noRot="1" noChangeAspect="1" noEditPoints="1" noChangeArrowheads="1" noChangeShapeType="1"/>
              </p:cNvPicPr>
              <p:nvPr/>
            </p:nvPicPr>
            <p:blipFill>
              <a:blip r:embed="rId7"/>
              <a:stretch>
                <a:fillRect/>
              </a:stretch>
            </p:blipFill>
            <p:spPr>
              <a:xfrm>
                <a:off x="2642863" y="4609840"/>
                <a:ext cx="5778430" cy="1381711"/>
              </a:xfrm>
              <a:prstGeom prst="rect">
                <a:avLst/>
              </a:prstGeom>
            </p:spPr>
          </p:pic>
        </mc:Fallback>
      </mc:AlternateContent>
      <p:sp>
        <p:nvSpPr>
          <p:cNvPr id="11" name="Rectangle 2"/>
          <p:cNvSpPr>
            <a:spLocks noGrp="1" noChangeArrowheads="1"/>
          </p:cNvSpPr>
          <p:nvPr>
            <p:ph type="title"/>
          </p:nvPr>
        </p:nvSpPr>
        <p:spPr>
          <a:xfrm>
            <a:off x="457200" y="76200"/>
            <a:ext cx="8229600" cy="1143000"/>
          </a:xfrm>
        </p:spPr>
        <p:txBody>
          <a:bodyPr/>
          <a:lstStyle/>
          <a:p>
            <a:pPr eaLnBrk="1" hangingPunct="1"/>
            <a:r>
              <a:rPr lang="en-US" altLang="en-US" dirty="0">
                <a:latin typeface="Arial  " charset="0"/>
                <a:cs typeface="Arial  " charset="0"/>
              </a:rPr>
              <a:t>Pipelined “LDR R1, [R2, #100]”</a:t>
            </a:r>
          </a:p>
        </p:txBody>
      </p:sp>
      <p:sp>
        <p:nvSpPr>
          <p:cNvPr id="3" name="Slide Number Placeholder 2"/>
          <p:cNvSpPr>
            <a:spLocks noGrp="1"/>
          </p:cNvSpPr>
          <p:nvPr>
            <p:ph type="sldNum" sz="quarter" idx="12"/>
          </p:nvPr>
        </p:nvSpPr>
        <p:spPr/>
        <p:txBody>
          <a:bodyPr/>
          <a:lstStyle/>
          <a:p>
            <a:fld id="{8498F53A-C161-3D49-96E1-2DF0E970DAF2}" type="slidenum">
              <a:rPr lang="en-US" smtClean="0"/>
              <a:t>27</a:t>
            </a:fld>
            <a:endParaRPr lang="en-US"/>
          </a:p>
        </p:txBody>
      </p:sp>
      <p:sp>
        <p:nvSpPr>
          <p:cNvPr id="10" name="TextBox 9"/>
          <p:cNvSpPr txBox="1"/>
          <p:nvPr/>
        </p:nvSpPr>
        <p:spPr>
          <a:xfrm>
            <a:off x="4953000" y="6488668"/>
            <a:ext cx="3276600" cy="369332"/>
          </a:xfrm>
          <a:prstGeom prst="rect">
            <a:avLst/>
          </a:prstGeom>
          <a:noFill/>
        </p:spPr>
        <p:txBody>
          <a:bodyPr wrap="square" rtlCol="0">
            <a:spAutoFit/>
          </a:bodyPr>
          <a:lstStyle/>
          <a:p>
            <a:r>
              <a:rPr lang="en-US" dirty="0">
                <a:solidFill>
                  <a:schemeClr val="tx1">
                    <a:lumMod val="50000"/>
                    <a:lumOff val="50000"/>
                  </a:schemeClr>
                </a:solidFill>
              </a:rPr>
              <a:t>Text: COD ARM Edition </a:t>
            </a:r>
            <a:r>
              <a:rPr lang="en-US">
                <a:solidFill>
                  <a:schemeClr val="tx1">
                    <a:lumMod val="50000"/>
                    <a:lumOff val="50000"/>
                  </a:schemeClr>
                </a:solidFill>
              </a:rPr>
              <a:t>§4.6</a:t>
            </a:r>
            <a:endParaRPr lang="en-US" dirty="0">
              <a:solidFill>
                <a:schemeClr val="tx1">
                  <a:lumMod val="50000"/>
                  <a:lumOff val="50000"/>
                </a:schemeClr>
              </a:solidFill>
            </a:endParaRPr>
          </a:p>
        </p:txBody>
      </p:sp>
    </p:spTree>
    <p:extLst>
      <p:ext uri="{BB962C8B-B14F-4D97-AF65-F5344CB8AC3E}">
        <p14:creationId xmlns:p14="http://schemas.microsoft.com/office/powerpoint/2010/main" val="970287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0"/>
            <a:ext cx="7772400" cy="838200"/>
          </a:xfrm>
        </p:spPr>
        <p:txBody>
          <a:bodyPr/>
          <a:lstStyle/>
          <a:p>
            <a:pPr eaLnBrk="1" hangingPunct="1"/>
            <a:r>
              <a:rPr lang="en-US" altLang="en-US">
                <a:latin typeface="Arial  " charset="0"/>
                <a:cs typeface="Arial  " charset="0"/>
              </a:rPr>
              <a:t>Question</a:t>
            </a:r>
          </a:p>
        </p:txBody>
      </p:sp>
      <p:sp>
        <p:nvSpPr>
          <p:cNvPr id="57347" name="Rectangle 3"/>
          <p:cNvSpPr>
            <a:spLocks noGrp="1" noChangeArrowheads="1"/>
          </p:cNvSpPr>
          <p:nvPr>
            <p:ph type="body" idx="1"/>
          </p:nvPr>
        </p:nvSpPr>
        <p:spPr>
          <a:xfrm>
            <a:off x="685800" y="1145143"/>
            <a:ext cx="8153400" cy="4800600"/>
          </a:xfrm>
        </p:spPr>
        <p:txBody>
          <a:bodyPr>
            <a:normAutofit fontScale="92500" lnSpcReduction="10000"/>
          </a:bodyPr>
          <a:lstStyle/>
          <a:p>
            <a:pPr eaLnBrk="1" hangingPunct="1">
              <a:lnSpc>
                <a:spcPct val="90000"/>
              </a:lnSpc>
            </a:pPr>
            <a:r>
              <a:rPr lang="en-US" altLang="en-US" sz="2400" dirty="0">
                <a:latin typeface="Arial  " charset="0"/>
                <a:cs typeface="Arial  " charset="0"/>
              </a:rPr>
              <a:t>Something was wrong in the last example – did you see it?  </a:t>
            </a:r>
            <a:r>
              <a:rPr lang="en-US" altLang="en-US" sz="2400" dirty="0">
                <a:solidFill>
                  <a:srgbClr val="FF0000"/>
                </a:solidFill>
                <a:latin typeface="Arial  " charset="0"/>
                <a:cs typeface="Arial  " charset="0"/>
              </a:rPr>
              <a:t>Not something missing. Something just wrong.</a:t>
            </a:r>
            <a:endParaRPr lang="en-US" altLang="en-US" sz="2000" dirty="0">
              <a:latin typeface="Arial  " charset="0"/>
              <a:cs typeface="Arial  " charset="0"/>
            </a:endParaRPr>
          </a:p>
          <a:p>
            <a:pPr lvl="1" eaLnBrk="1" hangingPunct="1">
              <a:lnSpc>
                <a:spcPct val="90000"/>
              </a:lnSpc>
              <a:buFontTx/>
              <a:buNone/>
            </a:pPr>
            <a:endParaRPr lang="en-US" altLang="en-US" sz="2000" dirty="0">
              <a:latin typeface="Arial  " charset="0"/>
              <a:cs typeface="Arial  " charset="0"/>
            </a:endParaRPr>
          </a:p>
          <a:p>
            <a:pPr lvl="1" eaLnBrk="1" hangingPunct="1">
              <a:lnSpc>
                <a:spcPct val="90000"/>
              </a:lnSpc>
            </a:pPr>
            <a:r>
              <a:rPr lang="en-US" altLang="en-US" sz="2000" dirty="0">
                <a:latin typeface="Arial  " charset="0"/>
                <a:cs typeface="Arial  " charset="0"/>
              </a:rPr>
              <a:t>Load writes to destination register of instruction in IF/ID stage </a:t>
            </a:r>
            <a:r>
              <a:rPr lang="en-US" altLang="en-US" sz="2000" dirty="0">
                <a:solidFill>
                  <a:srgbClr val="FF0000"/>
                </a:solidFill>
                <a:latin typeface="Arial  " charset="0"/>
                <a:cs typeface="Arial  " charset="0"/>
              </a:rPr>
              <a:t>and doing so is wrong</a:t>
            </a:r>
            <a:r>
              <a:rPr lang="en-US" altLang="en-US" sz="2000" dirty="0">
                <a:latin typeface="Arial  " charset="0"/>
                <a:cs typeface="Arial  " charset="0"/>
              </a:rPr>
              <a:t>.</a:t>
            </a:r>
          </a:p>
          <a:p>
            <a:pPr lvl="1" eaLnBrk="1" hangingPunct="1">
              <a:lnSpc>
                <a:spcPct val="90000"/>
              </a:lnSpc>
            </a:pPr>
            <a:r>
              <a:rPr lang="en-US" altLang="en-US" sz="2000" dirty="0">
                <a:latin typeface="Arial  " charset="0"/>
                <a:cs typeface="Arial  " charset="0"/>
              </a:rPr>
              <a:t>Why?  </a:t>
            </a:r>
          </a:p>
          <a:p>
            <a:pPr lvl="2" eaLnBrk="1" hangingPunct="1">
              <a:lnSpc>
                <a:spcPct val="90000"/>
              </a:lnSpc>
            </a:pPr>
            <a:r>
              <a:rPr lang="en-US" altLang="en-US" sz="1800" dirty="0">
                <a:latin typeface="Arial  " charset="0"/>
                <a:cs typeface="Arial  " charset="0"/>
              </a:rPr>
              <a:t>Look at source of “Write Register” in previous slide.</a:t>
            </a:r>
          </a:p>
          <a:p>
            <a:pPr lvl="1" eaLnBrk="1" hangingPunct="1">
              <a:lnSpc>
                <a:spcPct val="90000"/>
              </a:lnSpc>
            </a:pPr>
            <a:r>
              <a:rPr lang="en-US" altLang="en-US" sz="2000" dirty="0">
                <a:latin typeface="Arial  " charset="0"/>
                <a:cs typeface="Arial  " charset="0"/>
              </a:rPr>
              <a:t>Write to destination register of instruction that comes 3 instructions later:</a:t>
            </a:r>
          </a:p>
          <a:p>
            <a:pPr lvl="1" eaLnBrk="1" hangingPunct="1">
              <a:lnSpc>
                <a:spcPct val="90000"/>
              </a:lnSpc>
            </a:pPr>
            <a:endParaRPr lang="en-US" altLang="en-US" sz="2000" dirty="0">
              <a:latin typeface="Arial  " charset="0"/>
              <a:cs typeface="Arial  " charset="0"/>
            </a:endParaRPr>
          </a:p>
          <a:p>
            <a:pPr lvl="2" eaLnBrk="1" hangingPunct="1">
              <a:lnSpc>
                <a:spcPct val="90000"/>
              </a:lnSpc>
              <a:buFontTx/>
              <a:buNone/>
            </a:pPr>
            <a:r>
              <a:rPr lang="en-US" altLang="en-US" sz="1800" dirty="0">
                <a:latin typeface="Arial  " charset="0"/>
                <a:cs typeface="Arial  " charset="0"/>
              </a:rPr>
              <a:t>	</a:t>
            </a:r>
            <a:r>
              <a:rPr lang="en-US" altLang="en-US" sz="1800" dirty="0">
                <a:solidFill>
                  <a:srgbClr val="0000FF"/>
                </a:solidFill>
                <a:latin typeface="Arial  " charset="0"/>
                <a:cs typeface="Arial  " charset="0"/>
              </a:rPr>
              <a:t>LDR 	R1,[R2, #100]	; instruction in MEM/WB</a:t>
            </a:r>
          </a:p>
          <a:p>
            <a:pPr lvl="2" eaLnBrk="1" hangingPunct="1">
              <a:lnSpc>
                <a:spcPct val="90000"/>
              </a:lnSpc>
              <a:buFontTx/>
              <a:buNone/>
            </a:pPr>
            <a:r>
              <a:rPr lang="en-US" altLang="en-US" sz="1800" dirty="0">
                <a:latin typeface="Arial  " charset="0"/>
                <a:cs typeface="Arial  " charset="0"/>
              </a:rPr>
              <a:t>	ADD	R3,R4,R5	; instruction in EX/MEM</a:t>
            </a:r>
          </a:p>
          <a:p>
            <a:pPr lvl="2" eaLnBrk="1" hangingPunct="1">
              <a:lnSpc>
                <a:spcPct val="90000"/>
              </a:lnSpc>
              <a:buFontTx/>
              <a:buNone/>
            </a:pPr>
            <a:r>
              <a:rPr lang="en-US" altLang="en-US" sz="1800" dirty="0">
                <a:latin typeface="Arial  " charset="0"/>
                <a:cs typeface="Arial  " charset="0"/>
              </a:rPr>
              <a:t>	ADD	R6,R7,R8	; instruction in ID/EX</a:t>
            </a:r>
          </a:p>
          <a:p>
            <a:pPr lvl="2" eaLnBrk="1" hangingPunct="1">
              <a:lnSpc>
                <a:spcPct val="90000"/>
              </a:lnSpc>
              <a:buFontTx/>
              <a:buNone/>
            </a:pPr>
            <a:r>
              <a:rPr lang="en-US" altLang="en-US" sz="1800" dirty="0">
                <a:latin typeface="Arial  " charset="0"/>
                <a:cs typeface="Arial  " charset="0"/>
              </a:rPr>
              <a:t>	ADD	</a:t>
            </a:r>
            <a:r>
              <a:rPr lang="en-US" altLang="en-US" sz="1800" dirty="0">
                <a:solidFill>
                  <a:srgbClr val="FF0000"/>
                </a:solidFill>
                <a:latin typeface="Arial  " charset="0"/>
                <a:cs typeface="Arial  " charset="0"/>
              </a:rPr>
              <a:t>R10</a:t>
            </a:r>
            <a:r>
              <a:rPr lang="en-US" altLang="en-US" sz="1800" dirty="0">
                <a:solidFill>
                  <a:srgbClr val="000000"/>
                </a:solidFill>
                <a:latin typeface="Arial  " charset="0"/>
                <a:cs typeface="Arial  " charset="0"/>
              </a:rPr>
              <a:t>,R11,R12	; instruction in IF/ID</a:t>
            </a:r>
          </a:p>
          <a:p>
            <a:pPr lvl="2" eaLnBrk="1" hangingPunct="1">
              <a:lnSpc>
                <a:spcPct val="90000"/>
              </a:lnSpc>
              <a:buFontTx/>
              <a:buNone/>
            </a:pPr>
            <a:endParaRPr lang="en-US" altLang="en-US" sz="1800" dirty="0">
              <a:latin typeface="Arial  " charset="0"/>
              <a:cs typeface="Arial  " charset="0"/>
            </a:endParaRPr>
          </a:p>
          <a:p>
            <a:pPr lvl="1" eaLnBrk="1" hangingPunct="1">
              <a:lnSpc>
                <a:spcPct val="90000"/>
              </a:lnSpc>
            </a:pPr>
            <a:r>
              <a:rPr lang="en-US" altLang="en-US" sz="2000" dirty="0">
                <a:latin typeface="Arial  " charset="0"/>
                <a:cs typeface="Arial  " charset="0"/>
              </a:rPr>
              <a:t>So, which register gets written to?  =&gt; R10 (i.e., not R1)</a:t>
            </a:r>
          </a:p>
          <a:p>
            <a:pPr lvl="1" eaLnBrk="1" hangingPunct="1">
              <a:lnSpc>
                <a:spcPct val="90000"/>
              </a:lnSpc>
            </a:pPr>
            <a:r>
              <a:rPr lang="en-US" altLang="en-US" sz="2000" dirty="0">
                <a:latin typeface="Arial  " charset="0"/>
                <a:cs typeface="Arial  " charset="0"/>
              </a:rPr>
              <a:t>Let’s fix this...</a:t>
            </a:r>
          </a:p>
          <a:p>
            <a:pPr lvl="1" eaLnBrk="1" hangingPunct="1">
              <a:lnSpc>
                <a:spcPct val="90000"/>
              </a:lnSpc>
            </a:pPr>
            <a:endParaRPr lang="en-US" altLang="en-US" sz="2000" dirty="0">
              <a:latin typeface="Arial  " charset="0"/>
              <a:cs typeface="Arial  " charset="0"/>
            </a:endParaRPr>
          </a:p>
          <a:p>
            <a:pPr lvl="1" eaLnBrk="1" hangingPunct="1">
              <a:lnSpc>
                <a:spcPct val="90000"/>
              </a:lnSpc>
            </a:pPr>
            <a:endParaRPr lang="en-US" altLang="en-US" sz="2000" dirty="0">
              <a:latin typeface="Arial  " charset="0"/>
              <a:cs typeface="Arial  " charset="0"/>
            </a:endParaRPr>
          </a:p>
        </p:txBody>
      </p:sp>
      <p:cxnSp>
        <p:nvCxnSpPr>
          <p:cNvPr id="57349" name="Straight Arrow Connector 6"/>
          <p:cNvCxnSpPr>
            <a:cxnSpLocks noChangeShapeType="1"/>
          </p:cNvCxnSpPr>
          <p:nvPr/>
        </p:nvCxnSpPr>
        <p:spPr bwMode="auto">
          <a:xfrm rot="5400000">
            <a:off x="1143794" y="4456906"/>
            <a:ext cx="11430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5" name="Rectangle 4"/>
          <p:cNvSpPr>
            <a:spLocks noChangeArrowheads="1"/>
          </p:cNvSpPr>
          <p:nvPr/>
        </p:nvSpPr>
        <p:spPr bwMode="auto">
          <a:xfrm>
            <a:off x="1219200" y="1866900"/>
            <a:ext cx="7620000" cy="4572000"/>
          </a:xfrm>
          <a:prstGeom prst="rect">
            <a:avLst/>
          </a:prstGeom>
          <a:solidFill>
            <a:srgbClr val="FFFFFF"/>
          </a:solidFill>
          <a:ln w="9525">
            <a:solidFill>
              <a:srgbClr val="FFFF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 name="Slide Number Placeholder 1"/>
          <p:cNvSpPr>
            <a:spLocks noGrp="1"/>
          </p:cNvSpPr>
          <p:nvPr>
            <p:ph type="sldNum" sz="quarter" idx="12"/>
          </p:nvPr>
        </p:nvSpPr>
        <p:spPr/>
        <p:txBody>
          <a:bodyPr/>
          <a:lstStyle/>
          <a:p>
            <a:fld id="{8498F53A-C161-3D49-96E1-2DF0E970DAF2}" type="slidenum">
              <a:rPr lang="en-US" smtClean="0"/>
              <a:t>28</a:t>
            </a:fld>
            <a:endParaRPr lang="en-US" dirty="0"/>
          </a:p>
        </p:txBody>
      </p:sp>
      <p:sp>
        <p:nvSpPr>
          <p:cNvPr id="10" name="TextBox 9"/>
          <p:cNvSpPr txBox="1"/>
          <p:nvPr/>
        </p:nvSpPr>
        <p:spPr>
          <a:xfrm>
            <a:off x="4953000" y="6488668"/>
            <a:ext cx="3276600" cy="369332"/>
          </a:xfrm>
          <a:prstGeom prst="rect">
            <a:avLst/>
          </a:prstGeom>
          <a:noFill/>
        </p:spPr>
        <p:txBody>
          <a:bodyPr wrap="square" rtlCol="0">
            <a:spAutoFit/>
          </a:bodyPr>
          <a:lstStyle/>
          <a:p>
            <a:r>
              <a:rPr lang="en-US" dirty="0">
                <a:solidFill>
                  <a:schemeClr val="tx1">
                    <a:lumMod val="50000"/>
                    <a:lumOff val="50000"/>
                  </a:schemeClr>
                </a:solidFill>
              </a:rPr>
              <a:t>Text: COD ARM Edition </a:t>
            </a:r>
            <a:r>
              <a:rPr lang="en-US">
                <a:solidFill>
                  <a:schemeClr val="tx1">
                    <a:lumMod val="50000"/>
                    <a:lumOff val="50000"/>
                  </a:schemeClr>
                </a:solidFill>
              </a:rPr>
              <a:t>§4.6</a:t>
            </a:r>
            <a:endParaRPr lang="en-US" dirty="0">
              <a:solidFill>
                <a:schemeClr val="tx1">
                  <a:lumMod val="50000"/>
                  <a:lumOff val="50000"/>
                </a:schemeClr>
              </a:solidFill>
            </a:endParaRPr>
          </a:p>
        </p:txBody>
      </p:sp>
    </p:spTree>
    <p:extLst>
      <p:ext uri="{BB962C8B-B14F-4D97-AF65-F5344CB8AC3E}">
        <p14:creationId xmlns:p14="http://schemas.microsoft.com/office/powerpoint/2010/main" val="47147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a:bodyPr>
          <a:lstStyle/>
          <a:p>
            <a:pPr eaLnBrk="1" hangingPunct="1"/>
            <a:r>
              <a:rPr lang="en-US" altLang="en-US" dirty="0">
                <a:latin typeface="Arial  " charset="0"/>
                <a:cs typeface="Arial  " charset="0"/>
              </a:rPr>
              <a:t>Pipeline Control Signals (1)</a:t>
            </a:r>
          </a:p>
        </p:txBody>
      </p:sp>
      <p:pic>
        <p:nvPicPr>
          <p:cNvPr id="58371" name="Picture 3" descr="0519_0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7074" t="18520" r="7072" b="7401"/>
          <a:stretch>
            <a:fillRect/>
          </a:stretch>
        </p:blipFill>
        <p:spPr>
          <a:xfrm>
            <a:off x="1155700" y="1381125"/>
            <a:ext cx="6865938" cy="4578350"/>
          </a:xfrm>
        </p:spPr>
      </p:pic>
      <p:grpSp>
        <p:nvGrpSpPr>
          <p:cNvPr id="2" name="Group 4"/>
          <p:cNvGrpSpPr>
            <a:grpSpLocks/>
          </p:cNvGrpSpPr>
          <p:nvPr/>
        </p:nvGrpSpPr>
        <p:grpSpPr bwMode="auto">
          <a:xfrm>
            <a:off x="3546475" y="1397000"/>
            <a:ext cx="4454525" cy="4394200"/>
            <a:chOff x="2234" y="880"/>
            <a:chExt cx="2806" cy="2768"/>
          </a:xfrm>
        </p:grpSpPr>
        <p:sp>
          <p:nvSpPr>
            <p:cNvPr id="58423" name="Rectangle 5"/>
            <p:cNvSpPr>
              <a:spLocks noChangeAspect="1" noChangeArrowheads="1"/>
            </p:cNvSpPr>
            <p:nvPr/>
          </p:nvSpPr>
          <p:spPr bwMode="auto">
            <a:xfrm>
              <a:off x="2234" y="2000"/>
              <a:ext cx="270" cy="102"/>
            </a:xfrm>
            <a:prstGeom prst="rect">
              <a:avLst/>
            </a:prstGeom>
            <a:solidFill>
              <a:srgbClr val="00FF00">
                <a:alpha val="34117"/>
              </a:srgbClr>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424" name="Rectangle 6"/>
            <p:cNvSpPr>
              <a:spLocks noChangeAspect="1" noChangeArrowheads="1"/>
            </p:cNvSpPr>
            <p:nvPr/>
          </p:nvSpPr>
          <p:spPr bwMode="auto">
            <a:xfrm>
              <a:off x="3823" y="1918"/>
              <a:ext cx="186" cy="101"/>
            </a:xfrm>
            <a:prstGeom prst="rect">
              <a:avLst/>
            </a:prstGeom>
            <a:solidFill>
              <a:srgbClr val="00FF00">
                <a:alpha val="34117"/>
              </a:srgbClr>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425" name="Rectangle 7"/>
            <p:cNvSpPr>
              <a:spLocks noChangeAspect="1" noChangeArrowheads="1"/>
            </p:cNvSpPr>
            <p:nvPr/>
          </p:nvSpPr>
          <p:spPr bwMode="auto">
            <a:xfrm>
              <a:off x="4101" y="2169"/>
              <a:ext cx="274" cy="97"/>
            </a:xfrm>
            <a:prstGeom prst="rect">
              <a:avLst/>
            </a:prstGeom>
            <a:solidFill>
              <a:srgbClr val="00FF00">
                <a:alpha val="34117"/>
              </a:srgbClr>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426" name="Rectangle 8"/>
            <p:cNvSpPr>
              <a:spLocks noChangeAspect="1" noChangeArrowheads="1"/>
            </p:cNvSpPr>
            <p:nvPr/>
          </p:nvSpPr>
          <p:spPr bwMode="auto">
            <a:xfrm>
              <a:off x="4145" y="880"/>
              <a:ext cx="259" cy="121"/>
            </a:xfrm>
            <a:prstGeom prst="rect">
              <a:avLst/>
            </a:prstGeom>
            <a:solidFill>
              <a:srgbClr val="00FF00">
                <a:alpha val="34117"/>
              </a:srgbClr>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427" name="Rectangle 9"/>
            <p:cNvSpPr>
              <a:spLocks noChangeAspect="1" noChangeArrowheads="1"/>
            </p:cNvSpPr>
            <p:nvPr/>
          </p:nvSpPr>
          <p:spPr bwMode="auto">
            <a:xfrm>
              <a:off x="4762" y="2335"/>
              <a:ext cx="278" cy="101"/>
            </a:xfrm>
            <a:prstGeom prst="rect">
              <a:avLst/>
            </a:prstGeom>
            <a:solidFill>
              <a:srgbClr val="00FF00">
                <a:alpha val="34117"/>
              </a:srgbClr>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428" name="Rectangle 10"/>
            <p:cNvSpPr>
              <a:spLocks noChangeAspect="1" noChangeArrowheads="1"/>
            </p:cNvSpPr>
            <p:nvPr/>
          </p:nvSpPr>
          <p:spPr bwMode="auto">
            <a:xfrm>
              <a:off x="2895" y="3552"/>
              <a:ext cx="255" cy="96"/>
            </a:xfrm>
            <a:prstGeom prst="rect">
              <a:avLst/>
            </a:prstGeom>
            <a:solidFill>
              <a:srgbClr val="00FF00">
                <a:alpha val="34117"/>
              </a:srgbClr>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429" name="Rectangle 11"/>
            <p:cNvSpPr>
              <a:spLocks noChangeAspect="1" noChangeArrowheads="1"/>
            </p:cNvSpPr>
            <p:nvPr/>
          </p:nvSpPr>
          <p:spPr bwMode="auto">
            <a:xfrm>
              <a:off x="3107" y="3234"/>
              <a:ext cx="196" cy="108"/>
            </a:xfrm>
            <a:prstGeom prst="rect">
              <a:avLst/>
            </a:prstGeom>
            <a:solidFill>
              <a:srgbClr val="00FF00">
                <a:alpha val="34117"/>
              </a:srgbClr>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430" name="Rectangle 12"/>
            <p:cNvSpPr>
              <a:spLocks noChangeAspect="1" noChangeArrowheads="1"/>
            </p:cNvSpPr>
            <p:nvPr/>
          </p:nvSpPr>
          <p:spPr bwMode="auto">
            <a:xfrm>
              <a:off x="2965" y="2315"/>
              <a:ext cx="185" cy="69"/>
            </a:xfrm>
            <a:prstGeom prst="rect">
              <a:avLst/>
            </a:prstGeom>
            <a:solidFill>
              <a:srgbClr val="00FF00">
                <a:alpha val="34117"/>
              </a:srgbClr>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3" name="Group 13"/>
          <p:cNvGrpSpPr>
            <a:grpSpLocks/>
          </p:cNvGrpSpPr>
          <p:nvPr/>
        </p:nvGrpSpPr>
        <p:grpSpPr bwMode="auto">
          <a:xfrm>
            <a:off x="2895600" y="3873500"/>
            <a:ext cx="1397000" cy="1270000"/>
            <a:chOff x="1824" y="2440"/>
            <a:chExt cx="880" cy="800"/>
          </a:xfrm>
        </p:grpSpPr>
        <p:sp>
          <p:nvSpPr>
            <p:cNvPr id="58420" name="Line 14"/>
            <p:cNvSpPr>
              <a:spLocks noChangeShapeType="1"/>
            </p:cNvSpPr>
            <p:nvPr/>
          </p:nvSpPr>
          <p:spPr bwMode="auto">
            <a:xfrm>
              <a:off x="1824" y="2448"/>
              <a:ext cx="11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21" name="Line 15"/>
            <p:cNvSpPr>
              <a:spLocks noChangeShapeType="1"/>
            </p:cNvSpPr>
            <p:nvPr/>
          </p:nvSpPr>
          <p:spPr bwMode="auto">
            <a:xfrm flipH="1">
              <a:off x="1924" y="2440"/>
              <a:ext cx="4" cy="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22" name="Line 16"/>
            <p:cNvSpPr>
              <a:spLocks noChangeShapeType="1"/>
            </p:cNvSpPr>
            <p:nvPr/>
          </p:nvSpPr>
          <p:spPr bwMode="auto">
            <a:xfrm>
              <a:off x="1916" y="3240"/>
              <a:ext cx="788"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17"/>
          <p:cNvGrpSpPr>
            <a:grpSpLocks/>
          </p:cNvGrpSpPr>
          <p:nvPr/>
        </p:nvGrpSpPr>
        <p:grpSpPr bwMode="auto">
          <a:xfrm>
            <a:off x="4513263" y="5148263"/>
            <a:ext cx="1311275" cy="187325"/>
            <a:chOff x="2843" y="3243"/>
            <a:chExt cx="826" cy="118"/>
          </a:xfrm>
        </p:grpSpPr>
        <p:sp>
          <p:nvSpPr>
            <p:cNvPr id="58418" name="Line 18"/>
            <p:cNvSpPr>
              <a:spLocks noChangeShapeType="1"/>
            </p:cNvSpPr>
            <p:nvPr/>
          </p:nvSpPr>
          <p:spPr bwMode="auto">
            <a:xfrm>
              <a:off x="2843" y="3243"/>
              <a:ext cx="256" cy="11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19" name="Line 19"/>
            <p:cNvSpPr>
              <a:spLocks noChangeShapeType="1"/>
            </p:cNvSpPr>
            <p:nvPr/>
          </p:nvSpPr>
          <p:spPr bwMode="auto">
            <a:xfrm>
              <a:off x="3099" y="3361"/>
              <a:ext cx="57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72052" name="Line 20"/>
          <p:cNvSpPr>
            <a:spLocks noChangeShapeType="1"/>
          </p:cNvSpPr>
          <p:nvPr/>
        </p:nvSpPr>
        <p:spPr bwMode="auto">
          <a:xfrm>
            <a:off x="6011863" y="5341938"/>
            <a:ext cx="1328737"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5" name="Group 21"/>
          <p:cNvGrpSpPr>
            <a:grpSpLocks/>
          </p:cNvGrpSpPr>
          <p:nvPr/>
        </p:nvGrpSpPr>
        <p:grpSpPr bwMode="auto">
          <a:xfrm>
            <a:off x="2946400" y="4000500"/>
            <a:ext cx="4630738" cy="1836738"/>
            <a:chOff x="1856" y="2520"/>
            <a:chExt cx="2917" cy="1157"/>
          </a:xfrm>
        </p:grpSpPr>
        <p:sp>
          <p:nvSpPr>
            <p:cNvPr id="58413" name="Line 22"/>
            <p:cNvSpPr>
              <a:spLocks noChangeShapeType="1"/>
            </p:cNvSpPr>
            <p:nvPr/>
          </p:nvSpPr>
          <p:spPr bwMode="auto">
            <a:xfrm>
              <a:off x="4725" y="3365"/>
              <a:ext cx="47" cy="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14" name="Line 23"/>
            <p:cNvSpPr>
              <a:spLocks noChangeShapeType="1"/>
            </p:cNvSpPr>
            <p:nvPr/>
          </p:nvSpPr>
          <p:spPr bwMode="auto">
            <a:xfrm>
              <a:off x="4773" y="3371"/>
              <a:ext cx="0" cy="30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15" name="Line 24"/>
            <p:cNvSpPr>
              <a:spLocks noChangeShapeType="1"/>
            </p:cNvSpPr>
            <p:nvPr/>
          </p:nvSpPr>
          <p:spPr bwMode="auto">
            <a:xfrm flipH="1" flipV="1">
              <a:off x="1856" y="3654"/>
              <a:ext cx="2917" cy="2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16" name="Line 25"/>
            <p:cNvSpPr>
              <a:spLocks noChangeShapeType="1"/>
            </p:cNvSpPr>
            <p:nvPr/>
          </p:nvSpPr>
          <p:spPr bwMode="auto">
            <a:xfrm flipV="1">
              <a:off x="1856" y="2520"/>
              <a:ext cx="16" cy="1139"/>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17" name="Line 26"/>
            <p:cNvSpPr>
              <a:spLocks noChangeShapeType="1"/>
            </p:cNvSpPr>
            <p:nvPr/>
          </p:nvSpPr>
          <p:spPr bwMode="auto">
            <a:xfrm>
              <a:off x="1872" y="2520"/>
              <a:ext cx="2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27"/>
          <p:cNvGrpSpPr>
            <a:grpSpLocks/>
          </p:cNvGrpSpPr>
          <p:nvPr/>
        </p:nvGrpSpPr>
        <p:grpSpPr bwMode="auto">
          <a:xfrm>
            <a:off x="2895600" y="3429000"/>
            <a:ext cx="4902200" cy="2438400"/>
            <a:chOff x="1824" y="2528"/>
            <a:chExt cx="3088" cy="1008"/>
          </a:xfrm>
        </p:grpSpPr>
        <p:sp>
          <p:nvSpPr>
            <p:cNvPr id="58411" name="Rectangle 28"/>
            <p:cNvSpPr>
              <a:spLocks noChangeArrowheads="1"/>
            </p:cNvSpPr>
            <p:nvPr/>
          </p:nvSpPr>
          <p:spPr bwMode="auto">
            <a:xfrm>
              <a:off x="1824" y="3184"/>
              <a:ext cx="3088" cy="352"/>
            </a:xfrm>
            <a:prstGeom prst="rect">
              <a:avLst/>
            </a:prstGeom>
            <a:solidFill>
              <a:srgbClr val="FF0000">
                <a:alpha val="3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412" name="Rectangle 29"/>
            <p:cNvSpPr>
              <a:spLocks noChangeArrowheads="1"/>
            </p:cNvSpPr>
            <p:nvPr/>
          </p:nvSpPr>
          <p:spPr bwMode="auto">
            <a:xfrm>
              <a:off x="1824" y="2528"/>
              <a:ext cx="128" cy="656"/>
            </a:xfrm>
            <a:prstGeom prst="rect">
              <a:avLst/>
            </a:prstGeom>
            <a:solidFill>
              <a:srgbClr val="FF0000">
                <a:alpha val="3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7" name="Group 30"/>
          <p:cNvGrpSpPr>
            <a:grpSpLocks/>
          </p:cNvGrpSpPr>
          <p:nvPr/>
        </p:nvGrpSpPr>
        <p:grpSpPr bwMode="auto">
          <a:xfrm>
            <a:off x="2903538" y="3532188"/>
            <a:ext cx="1430337" cy="317500"/>
            <a:chOff x="1829" y="2225"/>
            <a:chExt cx="901" cy="200"/>
          </a:xfrm>
        </p:grpSpPr>
        <p:sp>
          <p:nvSpPr>
            <p:cNvPr id="58404" name="Line 31"/>
            <p:cNvSpPr>
              <a:spLocks noChangeShapeType="1"/>
            </p:cNvSpPr>
            <p:nvPr/>
          </p:nvSpPr>
          <p:spPr bwMode="auto">
            <a:xfrm>
              <a:off x="1829" y="2419"/>
              <a:ext cx="94"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5" name="Line 32"/>
            <p:cNvSpPr>
              <a:spLocks noChangeShapeType="1"/>
            </p:cNvSpPr>
            <p:nvPr/>
          </p:nvSpPr>
          <p:spPr bwMode="auto">
            <a:xfrm flipV="1">
              <a:off x="1931" y="2225"/>
              <a:ext cx="0" cy="2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6" name="Line 33"/>
            <p:cNvSpPr>
              <a:spLocks noChangeShapeType="1"/>
            </p:cNvSpPr>
            <p:nvPr/>
          </p:nvSpPr>
          <p:spPr bwMode="auto">
            <a:xfrm>
              <a:off x="1923" y="2225"/>
              <a:ext cx="156"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407" name="Rectangle 34"/>
            <p:cNvSpPr>
              <a:spLocks noChangeArrowheads="1"/>
            </p:cNvSpPr>
            <p:nvPr/>
          </p:nvSpPr>
          <p:spPr bwMode="auto">
            <a:xfrm>
              <a:off x="2234" y="2311"/>
              <a:ext cx="294" cy="91"/>
            </a:xfrm>
            <a:prstGeom prst="rect">
              <a:avLst/>
            </a:prstGeom>
            <a:solidFill>
              <a:srgbClr val="0000FF"/>
            </a:solidFill>
            <a:ln w="9525">
              <a:solidFill>
                <a:srgbClr val="0000FF"/>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8408" name="Line 35"/>
            <p:cNvSpPr>
              <a:spLocks noChangeShapeType="1"/>
            </p:cNvSpPr>
            <p:nvPr/>
          </p:nvSpPr>
          <p:spPr bwMode="auto">
            <a:xfrm>
              <a:off x="2530" y="2360"/>
              <a:ext cx="62"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9" name="Line 36"/>
            <p:cNvSpPr>
              <a:spLocks noChangeShapeType="1"/>
            </p:cNvSpPr>
            <p:nvPr/>
          </p:nvSpPr>
          <p:spPr bwMode="auto">
            <a:xfrm flipH="1" flipV="1">
              <a:off x="2578" y="2296"/>
              <a:ext cx="2" cy="6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10" name="Line 37"/>
            <p:cNvSpPr>
              <a:spLocks noChangeShapeType="1"/>
            </p:cNvSpPr>
            <p:nvPr/>
          </p:nvSpPr>
          <p:spPr bwMode="auto">
            <a:xfrm>
              <a:off x="2582" y="2308"/>
              <a:ext cx="148"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72070" name="Line 38"/>
          <p:cNvSpPr>
            <a:spLocks noChangeShapeType="1"/>
          </p:cNvSpPr>
          <p:nvPr/>
        </p:nvSpPr>
        <p:spPr bwMode="auto">
          <a:xfrm>
            <a:off x="3124200" y="4775200"/>
            <a:ext cx="11811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8" name="Group 39"/>
          <p:cNvGrpSpPr>
            <a:grpSpLocks/>
          </p:cNvGrpSpPr>
          <p:nvPr/>
        </p:nvGrpSpPr>
        <p:grpSpPr bwMode="auto">
          <a:xfrm>
            <a:off x="4491038" y="3657600"/>
            <a:ext cx="1355725" cy="1143000"/>
            <a:chOff x="2829" y="2304"/>
            <a:chExt cx="854" cy="720"/>
          </a:xfrm>
        </p:grpSpPr>
        <p:sp>
          <p:nvSpPr>
            <p:cNvPr id="58399" name="Line 40"/>
            <p:cNvSpPr>
              <a:spLocks noChangeShapeType="1"/>
            </p:cNvSpPr>
            <p:nvPr/>
          </p:nvSpPr>
          <p:spPr bwMode="auto">
            <a:xfrm>
              <a:off x="2840" y="2304"/>
              <a:ext cx="336"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400" name="Line 41"/>
            <p:cNvSpPr>
              <a:spLocks noChangeShapeType="1"/>
            </p:cNvSpPr>
            <p:nvPr/>
          </p:nvSpPr>
          <p:spPr bwMode="auto">
            <a:xfrm>
              <a:off x="2829" y="3021"/>
              <a:ext cx="107"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1" name="Line 42"/>
            <p:cNvSpPr>
              <a:spLocks noChangeShapeType="1"/>
            </p:cNvSpPr>
            <p:nvPr/>
          </p:nvSpPr>
          <p:spPr bwMode="auto">
            <a:xfrm flipV="1">
              <a:off x="2939" y="2707"/>
              <a:ext cx="0" cy="317"/>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2" name="Line 43"/>
            <p:cNvSpPr>
              <a:spLocks noChangeShapeType="1"/>
            </p:cNvSpPr>
            <p:nvPr/>
          </p:nvSpPr>
          <p:spPr bwMode="auto">
            <a:xfrm flipV="1">
              <a:off x="2941" y="2597"/>
              <a:ext cx="224" cy="112"/>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403" name="Line 44"/>
            <p:cNvSpPr>
              <a:spLocks noChangeShapeType="1"/>
            </p:cNvSpPr>
            <p:nvPr/>
          </p:nvSpPr>
          <p:spPr bwMode="auto">
            <a:xfrm>
              <a:off x="3485" y="2523"/>
              <a:ext cx="198"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 name="Group 45"/>
          <p:cNvGrpSpPr>
            <a:grpSpLocks/>
          </p:cNvGrpSpPr>
          <p:nvPr/>
        </p:nvGrpSpPr>
        <p:grpSpPr bwMode="auto">
          <a:xfrm>
            <a:off x="6027738" y="4000500"/>
            <a:ext cx="1323975" cy="12700"/>
            <a:chOff x="3797" y="2520"/>
            <a:chExt cx="834" cy="8"/>
          </a:xfrm>
        </p:grpSpPr>
        <p:sp>
          <p:nvSpPr>
            <p:cNvPr id="58397" name="Line 46"/>
            <p:cNvSpPr>
              <a:spLocks noChangeShapeType="1"/>
            </p:cNvSpPr>
            <p:nvPr/>
          </p:nvSpPr>
          <p:spPr bwMode="auto">
            <a:xfrm>
              <a:off x="3797" y="2520"/>
              <a:ext cx="166"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398" name="Line 47"/>
            <p:cNvSpPr>
              <a:spLocks noChangeShapeType="1"/>
            </p:cNvSpPr>
            <p:nvPr/>
          </p:nvSpPr>
          <p:spPr bwMode="auto">
            <a:xfrm>
              <a:off x="4463" y="2528"/>
              <a:ext cx="168"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 name="Group 48"/>
          <p:cNvGrpSpPr>
            <a:grpSpLocks/>
          </p:cNvGrpSpPr>
          <p:nvPr/>
        </p:nvGrpSpPr>
        <p:grpSpPr bwMode="auto">
          <a:xfrm>
            <a:off x="3136900" y="4017963"/>
            <a:ext cx="4808538" cy="1912937"/>
            <a:chOff x="1976" y="2531"/>
            <a:chExt cx="3029" cy="1205"/>
          </a:xfrm>
        </p:grpSpPr>
        <p:sp>
          <p:nvSpPr>
            <p:cNvPr id="58392" name="Line 49"/>
            <p:cNvSpPr>
              <a:spLocks noChangeShapeType="1"/>
            </p:cNvSpPr>
            <p:nvPr/>
          </p:nvSpPr>
          <p:spPr bwMode="auto">
            <a:xfrm>
              <a:off x="4731" y="2531"/>
              <a:ext cx="274" cy="117"/>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93" name="Line 50"/>
            <p:cNvSpPr>
              <a:spLocks noChangeShapeType="1"/>
            </p:cNvSpPr>
            <p:nvPr/>
          </p:nvSpPr>
          <p:spPr bwMode="auto">
            <a:xfrm flipH="1">
              <a:off x="4992" y="2664"/>
              <a:ext cx="8" cy="106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94" name="Line 51"/>
            <p:cNvSpPr>
              <a:spLocks noChangeShapeType="1"/>
            </p:cNvSpPr>
            <p:nvPr/>
          </p:nvSpPr>
          <p:spPr bwMode="auto">
            <a:xfrm flipH="1" flipV="1">
              <a:off x="1976" y="3720"/>
              <a:ext cx="3024" cy="16"/>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95" name="Line 52"/>
            <p:cNvSpPr>
              <a:spLocks noChangeShapeType="1"/>
            </p:cNvSpPr>
            <p:nvPr/>
          </p:nvSpPr>
          <p:spPr bwMode="auto">
            <a:xfrm flipV="1">
              <a:off x="1976" y="2672"/>
              <a:ext cx="16" cy="106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96" name="Line 53"/>
            <p:cNvSpPr>
              <a:spLocks noChangeShapeType="1"/>
            </p:cNvSpPr>
            <p:nvPr/>
          </p:nvSpPr>
          <p:spPr bwMode="auto">
            <a:xfrm>
              <a:off x="1986" y="2672"/>
              <a:ext cx="143"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9" name="TextBox 58"/>
          <p:cNvSpPr txBox="1">
            <a:spLocks noChangeArrowheads="1"/>
          </p:cNvSpPr>
          <p:nvPr/>
        </p:nvSpPr>
        <p:spPr bwMode="auto">
          <a:xfrm>
            <a:off x="2643188" y="2214563"/>
            <a:ext cx="266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solidFill>
                  <a:srgbClr val="0000FF"/>
                </a:solidFill>
                <a:cs typeface="Arial" panose="020B0604020202020204" pitchFamily="34" charset="0"/>
              </a:rPr>
              <a:t>LDR R1,[R2,#100]</a:t>
            </a:r>
          </a:p>
        </p:txBody>
      </p:sp>
      <p:sp>
        <p:nvSpPr>
          <p:cNvPr id="56" name="TextBox 55"/>
          <p:cNvSpPr txBox="1">
            <a:spLocks noChangeArrowheads="1"/>
          </p:cNvSpPr>
          <p:nvPr/>
        </p:nvSpPr>
        <p:spPr bwMode="auto">
          <a:xfrm>
            <a:off x="4286250" y="2214563"/>
            <a:ext cx="266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solidFill>
                  <a:srgbClr val="0000FF"/>
                </a:solidFill>
                <a:cs typeface="Arial" panose="020B0604020202020204" pitchFamily="34" charset="0"/>
              </a:rPr>
              <a:t>LDR R1,[R2,#100]</a:t>
            </a:r>
          </a:p>
        </p:txBody>
      </p:sp>
      <p:sp>
        <p:nvSpPr>
          <p:cNvPr id="57" name="TextBox 56"/>
          <p:cNvSpPr txBox="1">
            <a:spLocks noChangeArrowheads="1"/>
          </p:cNvSpPr>
          <p:nvPr/>
        </p:nvSpPr>
        <p:spPr bwMode="auto">
          <a:xfrm>
            <a:off x="5786438" y="2214563"/>
            <a:ext cx="266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solidFill>
                  <a:srgbClr val="0000FF"/>
                </a:solidFill>
                <a:cs typeface="Arial" panose="020B0604020202020204" pitchFamily="34" charset="0"/>
              </a:rPr>
              <a:t>LDR R1,[R2,#100]</a:t>
            </a:r>
          </a:p>
        </p:txBody>
      </p:sp>
      <p:sp>
        <p:nvSpPr>
          <p:cNvPr id="58" name="TextBox 57"/>
          <p:cNvSpPr txBox="1">
            <a:spLocks noChangeArrowheads="1"/>
          </p:cNvSpPr>
          <p:nvPr/>
        </p:nvSpPr>
        <p:spPr bwMode="auto">
          <a:xfrm>
            <a:off x="7286625" y="2214563"/>
            <a:ext cx="266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dirty="0">
                <a:solidFill>
                  <a:srgbClr val="0000FF"/>
                </a:solidFill>
                <a:cs typeface="Arial" panose="020B0604020202020204" pitchFamily="34" charset="0"/>
              </a:rPr>
              <a:t>LDR R1,[R2,#100]</a:t>
            </a:r>
          </a:p>
        </p:txBody>
      </p:sp>
      <p:sp>
        <p:nvSpPr>
          <p:cNvPr id="60" name="Rectangle 59"/>
          <p:cNvSpPr>
            <a:spLocks noChangeArrowheads="1"/>
          </p:cNvSpPr>
          <p:nvPr/>
        </p:nvSpPr>
        <p:spPr bwMode="auto">
          <a:xfrm>
            <a:off x="2714625" y="2428875"/>
            <a:ext cx="214313" cy="3143250"/>
          </a:xfrm>
          <a:prstGeom prst="rect">
            <a:avLst/>
          </a:prstGeom>
          <a:solidFill>
            <a:srgbClr val="FF0000">
              <a:alpha val="23137"/>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CA" altLang="en-US"/>
          </a:p>
        </p:txBody>
      </p:sp>
      <p:sp>
        <p:nvSpPr>
          <p:cNvPr id="61" name="Rectangle 60"/>
          <p:cNvSpPr>
            <a:spLocks noChangeArrowheads="1"/>
          </p:cNvSpPr>
          <p:nvPr/>
        </p:nvSpPr>
        <p:spPr bwMode="auto">
          <a:xfrm>
            <a:off x="4357688" y="2428875"/>
            <a:ext cx="214312" cy="3143250"/>
          </a:xfrm>
          <a:prstGeom prst="rect">
            <a:avLst/>
          </a:prstGeom>
          <a:solidFill>
            <a:srgbClr val="FF0000">
              <a:alpha val="23137"/>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CA" altLang="en-US"/>
          </a:p>
        </p:txBody>
      </p:sp>
      <p:sp>
        <p:nvSpPr>
          <p:cNvPr id="62" name="Rectangle 61"/>
          <p:cNvSpPr>
            <a:spLocks noChangeArrowheads="1"/>
          </p:cNvSpPr>
          <p:nvPr/>
        </p:nvSpPr>
        <p:spPr bwMode="auto">
          <a:xfrm>
            <a:off x="5857875" y="2428875"/>
            <a:ext cx="214313" cy="3143250"/>
          </a:xfrm>
          <a:prstGeom prst="rect">
            <a:avLst/>
          </a:prstGeom>
          <a:solidFill>
            <a:srgbClr val="FF0000">
              <a:alpha val="23137"/>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CA" altLang="en-US"/>
          </a:p>
        </p:txBody>
      </p:sp>
      <p:sp>
        <p:nvSpPr>
          <p:cNvPr id="63" name="Rectangle 62"/>
          <p:cNvSpPr>
            <a:spLocks noChangeArrowheads="1"/>
          </p:cNvSpPr>
          <p:nvPr/>
        </p:nvSpPr>
        <p:spPr bwMode="auto">
          <a:xfrm>
            <a:off x="7358063" y="2428875"/>
            <a:ext cx="214312" cy="3143250"/>
          </a:xfrm>
          <a:prstGeom prst="rect">
            <a:avLst/>
          </a:prstGeom>
          <a:solidFill>
            <a:srgbClr val="FF0000">
              <a:alpha val="23137"/>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CA" altLang="en-US"/>
          </a:p>
        </p:txBody>
      </p:sp>
      <p:sp>
        <p:nvSpPr>
          <p:cNvPr id="11" name="Slide Number Placeholder 10"/>
          <p:cNvSpPr>
            <a:spLocks noGrp="1"/>
          </p:cNvSpPr>
          <p:nvPr>
            <p:ph type="sldNum" sz="quarter" idx="12"/>
          </p:nvPr>
        </p:nvSpPr>
        <p:spPr/>
        <p:txBody>
          <a:bodyPr/>
          <a:lstStyle/>
          <a:p>
            <a:fld id="{8498F53A-C161-3D49-96E1-2DF0E970DAF2}" type="slidenum">
              <a:rPr lang="en-US" smtClean="0"/>
              <a:t>29</a:t>
            </a:fld>
            <a:endParaRPr lang="en-US"/>
          </a:p>
        </p:txBody>
      </p:sp>
      <p:sp>
        <p:nvSpPr>
          <p:cNvPr id="64" name="TextBox 63"/>
          <p:cNvSpPr txBox="1"/>
          <p:nvPr/>
        </p:nvSpPr>
        <p:spPr>
          <a:xfrm>
            <a:off x="4953000" y="6488668"/>
            <a:ext cx="3276600" cy="369332"/>
          </a:xfrm>
          <a:prstGeom prst="rect">
            <a:avLst/>
          </a:prstGeom>
          <a:noFill/>
        </p:spPr>
        <p:txBody>
          <a:bodyPr wrap="square" rtlCol="0">
            <a:spAutoFit/>
          </a:bodyPr>
          <a:lstStyle/>
          <a:p>
            <a:r>
              <a:rPr lang="en-US" dirty="0">
                <a:solidFill>
                  <a:schemeClr val="tx1">
                    <a:lumMod val="50000"/>
                    <a:lumOff val="50000"/>
                  </a:schemeClr>
                </a:solidFill>
              </a:rPr>
              <a:t>Text: COD ARM Edition </a:t>
            </a:r>
            <a:r>
              <a:rPr lang="en-US">
                <a:solidFill>
                  <a:schemeClr val="tx1">
                    <a:lumMod val="50000"/>
                    <a:lumOff val="50000"/>
                  </a:schemeClr>
                </a:solidFill>
              </a:rPr>
              <a:t>§4.6</a:t>
            </a:r>
            <a:endParaRPr lang="en-US" dirty="0">
              <a:solidFill>
                <a:schemeClr val="tx1">
                  <a:lumMod val="50000"/>
                  <a:lumOff val="50000"/>
                </a:schemeClr>
              </a:solidFill>
            </a:endParaRPr>
          </a:p>
        </p:txBody>
      </p:sp>
    </p:spTree>
    <p:extLst>
      <p:ext uri="{BB962C8B-B14F-4D97-AF65-F5344CB8AC3E}">
        <p14:creationId xmlns:p14="http://schemas.microsoft.com/office/powerpoint/2010/main" val="3667638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499"/>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7207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4"/>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60"/>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59"/>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499"/>
                                          </p:stCondLst>
                                        </p:cTn>
                                        <p:tgtEl>
                                          <p:spTgt spid="8"/>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499"/>
                                          </p:stCondLst>
                                        </p:cTn>
                                        <p:tgtEl>
                                          <p:spTgt spid="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499"/>
                                          </p:stCondLst>
                                        </p:cTn>
                                        <p:tgtEl>
                                          <p:spTgt spid="7"/>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499"/>
                                          </p:stCondLst>
                                        </p:cTn>
                                        <p:tgtEl>
                                          <p:spTgt spid="172070"/>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72052"/>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499"/>
                                          </p:stCondLst>
                                        </p:cTn>
                                        <p:tgtEl>
                                          <p:spTgt spid="4"/>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61"/>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56"/>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499"/>
                                          </p:stCondLst>
                                        </p:cTn>
                                        <p:tgtEl>
                                          <p:spTgt spid="8"/>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499"/>
                                          </p:stCondLst>
                                        </p:cTn>
                                        <p:tgtEl>
                                          <p:spTgt spid="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499"/>
                                          </p:stCondLst>
                                        </p:cTn>
                                        <p:tgtEl>
                                          <p:spTgt spid="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499"/>
                                          </p:stCondLst>
                                        </p:cTn>
                                        <p:tgtEl>
                                          <p:spTgt spid="10"/>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57"/>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62"/>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499"/>
                                          </p:stCondLst>
                                        </p:cTn>
                                        <p:tgtEl>
                                          <p:spTgt spid="172052"/>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499"/>
                                          </p:stCondLst>
                                        </p:cTn>
                                        <p:tgtEl>
                                          <p:spTgt spid="9"/>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2"/>
                                        </p:tgtEl>
                                        <p:attrNameLst>
                                          <p:attrName>style.visibility</p:attrName>
                                        </p:attrNameLst>
                                      </p:cBhvr>
                                      <p:to>
                                        <p:strVal val="visible"/>
                                      </p:to>
                                    </p:set>
                                  </p:childTnLst>
                                </p:cTn>
                              </p:par>
                              <p:par>
                                <p:cTn id="83" presetID="1" presetClass="exit" presetSubtype="0" fill="hold" grpId="1" nodeType="withEffect">
                                  <p:stCondLst>
                                    <p:cond delay="0"/>
                                  </p:stCondLst>
                                  <p:childTnLst>
                                    <p:set>
                                      <p:cBhvr>
                                        <p:cTn id="84" dur="1" fill="hold">
                                          <p:stCondLst>
                                            <p:cond delay="0"/>
                                          </p:stCondLst>
                                        </p:cTn>
                                        <p:tgtEl>
                                          <p:spTgt spid="63"/>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499"/>
                                          </p:stCondLst>
                                        </p:cTn>
                                        <p:tgtEl>
                                          <p:spTgt spid="5"/>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499"/>
                                          </p:stCondLst>
                                        </p:cTn>
                                        <p:tgtEl>
                                          <p:spTgt spid="10"/>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52" grpId="0" animBg="1"/>
      <p:bldP spid="172052" grpId="1" animBg="1"/>
      <p:bldP spid="172070" grpId="0" animBg="1"/>
      <p:bldP spid="172070" grpId="1" animBg="1"/>
      <p:bldP spid="59" grpId="0"/>
      <p:bldP spid="59" grpId="1"/>
      <p:bldP spid="56" grpId="0"/>
      <p:bldP spid="56" grpId="1"/>
      <p:bldP spid="57" grpId="0"/>
      <p:bldP spid="57" grpId="1"/>
      <p:bldP spid="58" grpId="0"/>
      <p:bldP spid="58" grpId="1"/>
      <p:bldP spid="60" grpId="0" animBg="1"/>
      <p:bldP spid="60" grpId="1" animBg="1"/>
      <p:bldP spid="61" grpId="0" animBg="1"/>
      <p:bldP spid="61" grpId="1" animBg="1"/>
      <p:bldP spid="62" grpId="0" animBg="1"/>
      <p:bldP spid="62" grpId="1" animBg="1"/>
      <p:bldP spid="63" grpId="0" animBg="1"/>
      <p:bldP spid="6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Microarchitecture</a:t>
            </a:r>
          </a:p>
        </p:txBody>
      </p:sp>
      <p:sp>
        <p:nvSpPr>
          <p:cNvPr id="3" name="Content Placeholder 2"/>
          <p:cNvSpPr>
            <a:spLocks noGrp="1"/>
          </p:cNvSpPr>
          <p:nvPr>
            <p:ph idx="1"/>
          </p:nvPr>
        </p:nvSpPr>
        <p:spPr/>
        <p:txBody>
          <a:bodyPr>
            <a:normAutofit/>
          </a:bodyPr>
          <a:lstStyle/>
          <a:p>
            <a:r>
              <a:rPr lang="en-US" dirty="0"/>
              <a:t>The instruction set architecture (ISA) defines the interface between software and hardware.</a:t>
            </a:r>
          </a:p>
          <a:p>
            <a:r>
              <a:rPr lang="en-US" dirty="0"/>
              <a:t>Many hardware designs can implement a given ISA.  Which is “best”?</a:t>
            </a:r>
          </a:p>
          <a:p>
            <a:r>
              <a:rPr lang="en-US" dirty="0"/>
              <a:t>“Best” depends upon what you care about (often performance or performance/power)</a:t>
            </a:r>
          </a:p>
        </p:txBody>
      </p:sp>
      <p:sp>
        <p:nvSpPr>
          <p:cNvPr id="4" name="Slide Number Placeholder 3"/>
          <p:cNvSpPr>
            <a:spLocks noGrp="1"/>
          </p:cNvSpPr>
          <p:nvPr>
            <p:ph type="sldNum" sz="quarter" idx="12"/>
          </p:nvPr>
        </p:nvSpPr>
        <p:spPr/>
        <p:txBody>
          <a:bodyPr/>
          <a:lstStyle/>
          <a:p>
            <a:fld id="{8498F53A-C161-3D49-96E1-2DF0E970DAF2}" type="slidenum">
              <a:rPr lang="en-US" smtClean="0"/>
              <a:t>3</a:t>
            </a:fld>
            <a:endParaRPr lang="en-US"/>
          </a:p>
        </p:txBody>
      </p:sp>
    </p:spTree>
    <p:extLst>
      <p:ext uri="{BB962C8B-B14F-4D97-AF65-F5344CB8AC3E}">
        <p14:creationId xmlns:p14="http://schemas.microsoft.com/office/powerpoint/2010/main" val="94225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Pipelining ARM</a:t>
            </a:r>
          </a:p>
        </p:txBody>
      </p:sp>
      <p:sp>
        <p:nvSpPr>
          <p:cNvPr id="3" name="Content Placeholder 2"/>
          <p:cNvSpPr>
            <a:spLocks noGrp="1"/>
          </p:cNvSpPr>
          <p:nvPr>
            <p:ph idx="1"/>
          </p:nvPr>
        </p:nvSpPr>
        <p:spPr/>
        <p:txBody>
          <a:bodyPr/>
          <a:lstStyle/>
          <a:p>
            <a:r>
              <a:rPr lang="en-US" dirty="0"/>
              <a:t>Different ARM processors have different microarchitectures.</a:t>
            </a:r>
          </a:p>
          <a:p>
            <a:r>
              <a:rPr lang="en-US" dirty="0"/>
              <a:t>Cortex-A9 (used in many smartphones and your DE1-SoC) has </a:t>
            </a:r>
            <a:r>
              <a:rPr lang="en-US" i="1" dirty="0"/>
              <a:t>very</a:t>
            </a:r>
            <a:r>
              <a:rPr lang="en-US" dirty="0"/>
              <a:t> different microarchitecture from Cortex-M3 (used in Fitbit One).</a:t>
            </a:r>
          </a:p>
          <a:p>
            <a:r>
              <a:rPr lang="en-US" dirty="0"/>
              <a:t>Cortex-A9:  8 pipeline stages</a:t>
            </a:r>
          </a:p>
          <a:p>
            <a:r>
              <a:rPr lang="en-US" dirty="0"/>
              <a:t>Cortex-M3: 3 pipeline stages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3225" y="4397601"/>
            <a:ext cx="1933575" cy="2009775"/>
          </a:xfrm>
          <a:prstGeom prst="rect">
            <a:avLst/>
          </a:prstGeom>
        </p:spPr>
      </p:pic>
      <p:sp>
        <p:nvSpPr>
          <p:cNvPr id="5" name="Slide Number Placeholder 4"/>
          <p:cNvSpPr>
            <a:spLocks noGrp="1"/>
          </p:cNvSpPr>
          <p:nvPr>
            <p:ph type="sldNum" sz="quarter" idx="12"/>
          </p:nvPr>
        </p:nvSpPr>
        <p:spPr/>
        <p:txBody>
          <a:bodyPr/>
          <a:lstStyle/>
          <a:p>
            <a:fld id="{8498F53A-C161-3D49-96E1-2DF0E970DAF2}" type="slidenum">
              <a:rPr lang="en-US" smtClean="0"/>
              <a:t>30</a:t>
            </a:fld>
            <a:endParaRPr lang="en-US"/>
          </a:p>
        </p:txBody>
      </p:sp>
    </p:spTree>
    <p:extLst>
      <p:ext uri="{BB962C8B-B14F-4D97-AF65-F5344CB8AC3E}">
        <p14:creationId xmlns:p14="http://schemas.microsoft.com/office/powerpoint/2010/main" val="298679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Basic ARM pipeline (e.g., Cortex-M3)</a:t>
            </a:r>
          </a:p>
        </p:txBody>
      </p:sp>
      <p:sp>
        <p:nvSpPr>
          <p:cNvPr id="3" name="Content Placeholder 2"/>
          <p:cNvSpPr>
            <a:spLocks noGrp="1"/>
          </p:cNvSpPr>
          <p:nvPr>
            <p:ph idx="1"/>
          </p:nvPr>
        </p:nvSpPr>
        <p:spPr>
          <a:xfrm>
            <a:off x="457200" y="1524001"/>
            <a:ext cx="8229600" cy="4800599"/>
          </a:xfrm>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sz="3500" dirty="0"/>
              <a:t>Branch instruction evaluated in execute.  Recall:</a:t>
            </a:r>
          </a:p>
          <a:p>
            <a:pPr marL="0" indent="0">
              <a:buNone/>
            </a:pPr>
            <a:r>
              <a:rPr lang="en-US" sz="3500" dirty="0"/>
              <a:t>	</a:t>
            </a:r>
            <a:r>
              <a:rPr lang="en-US" sz="3500" dirty="0" err="1"/>
              <a:t>PC</a:t>
            </a:r>
            <a:r>
              <a:rPr lang="en-US" sz="3500" baseline="-25000" dirty="0" err="1"/>
              <a:t>target</a:t>
            </a:r>
            <a:r>
              <a:rPr lang="en-US" sz="3500" dirty="0"/>
              <a:t> = </a:t>
            </a:r>
            <a:r>
              <a:rPr lang="en-US" sz="3500" dirty="0" err="1"/>
              <a:t>PC</a:t>
            </a:r>
            <a:r>
              <a:rPr lang="en-US" sz="3500" baseline="-25000" dirty="0" err="1"/>
              <a:t>branch</a:t>
            </a:r>
            <a:r>
              <a:rPr lang="en-US" sz="3500" dirty="0"/>
              <a:t> </a:t>
            </a:r>
            <a:r>
              <a:rPr lang="en-US" sz="3500" b="1" dirty="0">
                <a:solidFill>
                  <a:srgbClr val="0000FF"/>
                </a:solidFill>
              </a:rPr>
              <a:t>+ 8 </a:t>
            </a:r>
            <a:r>
              <a:rPr lang="en-US" sz="3500" dirty="0"/>
              <a:t>+ </a:t>
            </a:r>
            <a:r>
              <a:rPr lang="en-US" sz="3500" dirty="0">
                <a:solidFill>
                  <a:srgbClr val="FF00FF"/>
                </a:solidFill>
              </a:rPr>
              <a:t>4 x</a:t>
            </a:r>
            <a:r>
              <a:rPr lang="en-US" sz="3500" dirty="0"/>
              <a:t> “Target address”</a:t>
            </a:r>
          </a:p>
          <a:p>
            <a:endParaRPr lang="en-US" dirty="0"/>
          </a:p>
        </p:txBody>
      </p:sp>
      <p:sp>
        <p:nvSpPr>
          <p:cNvPr id="4" name="TextBox 3"/>
          <p:cNvSpPr txBox="1"/>
          <p:nvPr/>
        </p:nvSpPr>
        <p:spPr>
          <a:xfrm>
            <a:off x="3733800" y="2080910"/>
            <a:ext cx="1828800" cy="369332"/>
          </a:xfrm>
          <a:prstGeom prst="rect">
            <a:avLst/>
          </a:prstGeom>
          <a:noFill/>
          <a:ln>
            <a:solidFill>
              <a:srgbClr val="0000FF"/>
            </a:solidFill>
          </a:ln>
        </p:spPr>
        <p:txBody>
          <a:bodyPr wrap="square" rtlCol="0">
            <a:spAutoFit/>
          </a:bodyPr>
          <a:lstStyle/>
          <a:p>
            <a:pPr algn="ctr"/>
            <a:r>
              <a:rPr lang="en-US" dirty="0"/>
              <a:t>Fetch</a:t>
            </a:r>
          </a:p>
        </p:txBody>
      </p:sp>
      <p:sp>
        <p:nvSpPr>
          <p:cNvPr id="5" name="TextBox 4"/>
          <p:cNvSpPr txBox="1"/>
          <p:nvPr/>
        </p:nvSpPr>
        <p:spPr>
          <a:xfrm>
            <a:off x="3733800" y="2951375"/>
            <a:ext cx="1828800" cy="369332"/>
          </a:xfrm>
          <a:prstGeom prst="rect">
            <a:avLst/>
          </a:prstGeom>
          <a:noFill/>
          <a:ln>
            <a:solidFill>
              <a:srgbClr val="0000FF"/>
            </a:solidFill>
          </a:ln>
        </p:spPr>
        <p:txBody>
          <a:bodyPr wrap="square" rtlCol="0">
            <a:spAutoFit/>
          </a:bodyPr>
          <a:lstStyle/>
          <a:p>
            <a:pPr algn="ctr"/>
            <a:r>
              <a:rPr lang="en-US" dirty="0"/>
              <a:t>Decode</a:t>
            </a:r>
          </a:p>
        </p:txBody>
      </p:sp>
      <p:sp>
        <p:nvSpPr>
          <p:cNvPr id="6" name="TextBox 5"/>
          <p:cNvSpPr txBox="1"/>
          <p:nvPr/>
        </p:nvSpPr>
        <p:spPr>
          <a:xfrm>
            <a:off x="3733800" y="3821840"/>
            <a:ext cx="1828800" cy="369332"/>
          </a:xfrm>
          <a:prstGeom prst="rect">
            <a:avLst/>
          </a:prstGeom>
          <a:noFill/>
          <a:ln>
            <a:solidFill>
              <a:srgbClr val="0000FF"/>
            </a:solidFill>
          </a:ln>
        </p:spPr>
        <p:txBody>
          <a:bodyPr wrap="square" rtlCol="0">
            <a:spAutoFit/>
          </a:bodyPr>
          <a:lstStyle/>
          <a:p>
            <a:pPr algn="ctr"/>
            <a:r>
              <a:rPr lang="en-US" dirty="0"/>
              <a:t>Execute</a:t>
            </a:r>
          </a:p>
        </p:txBody>
      </p:sp>
      <p:sp>
        <p:nvSpPr>
          <p:cNvPr id="7" name="TextBox 6"/>
          <p:cNvSpPr txBox="1"/>
          <p:nvPr/>
        </p:nvSpPr>
        <p:spPr>
          <a:xfrm>
            <a:off x="2514600" y="3821840"/>
            <a:ext cx="856388" cy="369332"/>
          </a:xfrm>
          <a:prstGeom prst="rect">
            <a:avLst/>
          </a:prstGeom>
          <a:noFill/>
        </p:spPr>
        <p:txBody>
          <a:bodyPr wrap="none" rtlCol="0">
            <a:spAutoFit/>
          </a:bodyPr>
          <a:lstStyle/>
          <a:p>
            <a:r>
              <a:rPr lang="en-US" dirty="0" err="1"/>
              <a:t>PC</a:t>
            </a:r>
            <a:r>
              <a:rPr lang="en-US" baseline="-25000" dirty="0" err="1"/>
              <a:t>branch</a:t>
            </a:r>
            <a:endParaRPr lang="en-US" baseline="-25000" dirty="0"/>
          </a:p>
        </p:txBody>
      </p:sp>
      <p:sp>
        <p:nvSpPr>
          <p:cNvPr id="8" name="TextBox 7"/>
          <p:cNvSpPr txBox="1"/>
          <p:nvPr/>
        </p:nvSpPr>
        <p:spPr>
          <a:xfrm>
            <a:off x="2286000" y="2919110"/>
            <a:ext cx="1371600" cy="369332"/>
          </a:xfrm>
          <a:prstGeom prst="rect">
            <a:avLst/>
          </a:prstGeom>
          <a:noFill/>
        </p:spPr>
        <p:txBody>
          <a:bodyPr wrap="square" rtlCol="0">
            <a:spAutoFit/>
          </a:bodyPr>
          <a:lstStyle/>
          <a:p>
            <a:r>
              <a:rPr lang="en-US" dirty="0"/>
              <a:t>PC</a:t>
            </a:r>
            <a:r>
              <a:rPr lang="en-US" baseline="-25000" dirty="0"/>
              <a:t>branch</a:t>
            </a:r>
            <a:r>
              <a:rPr lang="en-US" dirty="0"/>
              <a:t>+4</a:t>
            </a:r>
          </a:p>
        </p:txBody>
      </p:sp>
      <p:sp>
        <p:nvSpPr>
          <p:cNvPr id="9" name="TextBox 8"/>
          <p:cNvSpPr txBox="1"/>
          <p:nvPr/>
        </p:nvSpPr>
        <p:spPr>
          <a:xfrm>
            <a:off x="1828800" y="2057400"/>
            <a:ext cx="1676400" cy="369332"/>
          </a:xfrm>
          <a:prstGeom prst="rect">
            <a:avLst/>
          </a:prstGeom>
          <a:noFill/>
        </p:spPr>
        <p:txBody>
          <a:bodyPr wrap="square" rtlCol="0">
            <a:spAutoFit/>
          </a:bodyPr>
          <a:lstStyle/>
          <a:p>
            <a:r>
              <a:rPr lang="en-US" b="1" dirty="0"/>
              <a:t>PC</a:t>
            </a:r>
            <a:r>
              <a:rPr lang="en-US" dirty="0"/>
              <a:t> = PC</a:t>
            </a:r>
            <a:r>
              <a:rPr lang="en-US" baseline="-25000" dirty="0"/>
              <a:t>branch</a:t>
            </a:r>
            <a:r>
              <a:rPr lang="en-US" dirty="0"/>
              <a:t>+8</a:t>
            </a:r>
          </a:p>
        </p:txBody>
      </p:sp>
      <p:cxnSp>
        <p:nvCxnSpPr>
          <p:cNvPr id="11" name="Straight Arrow Connector 10"/>
          <p:cNvCxnSpPr>
            <a:stCxn id="4" idx="2"/>
            <a:endCxn id="5" idx="0"/>
          </p:cNvCxnSpPr>
          <p:nvPr/>
        </p:nvCxnSpPr>
        <p:spPr>
          <a:xfrm>
            <a:off x="4648200" y="2450242"/>
            <a:ext cx="0" cy="5011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5" idx="2"/>
            <a:endCxn id="6" idx="0"/>
          </p:cNvCxnSpPr>
          <p:nvPr/>
        </p:nvCxnSpPr>
        <p:spPr>
          <a:xfrm>
            <a:off x="4648200" y="3320707"/>
            <a:ext cx="0" cy="5011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Slide Number Placeholder 9"/>
          <p:cNvSpPr>
            <a:spLocks noGrp="1"/>
          </p:cNvSpPr>
          <p:nvPr>
            <p:ph type="sldNum" sz="quarter" idx="12"/>
          </p:nvPr>
        </p:nvSpPr>
        <p:spPr/>
        <p:txBody>
          <a:bodyPr/>
          <a:lstStyle/>
          <a:p>
            <a:fld id="{8498F53A-C161-3D49-96E1-2DF0E970DAF2}" type="slidenum">
              <a:rPr lang="en-US" smtClean="0"/>
              <a:t>31</a:t>
            </a:fld>
            <a:endParaRPr lang="en-US"/>
          </a:p>
        </p:txBody>
      </p:sp>
    </p:spTree>
    <p:extLst>
      <p:ext uri="{BB962C8B-B14F-4D97-AF65-F5344CB8AC3E}">
        <p14:creationId xmlns:p14="http://schemas.microsoft.com/office/powerpoint/2010/main" val="655502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0"/>
            <a:ext cx="7772400" cy="685800"/>
          </a:xfrm>
        </p:spPr>
        <p:txBody>
          <a:bodyPr/>
          <a:lstStyle/>
          <a:p>
            <a:pPr eaLnBrk="1" hangingPunct="1"/>
            <a:r>
              <a:rPr lang="en-US" altLang="en-US" sz="3600" dirty="0">
                <a:latin typeface="Arial  " charset="0"/>
                <a:cs typeface="Arial  " charset="0"/>
              </a:rPr>
              <a:t>Analysis of Instruction Pipelining</a:t>
            </a:r>
          </a:p>
        </p:txBody>
      </p:sp>
      <p:pic>
        <p:nvPicPr>
          <p:cNvPr id="61444" name="Picture 4" descr="AppA-fig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676400"/>
            <a:ext cx="5410200" cy="46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Line 6"/>
          <p:cNvSpPr>
            <a:spLocks noChangeShapeType="1"/>
          </p:cNvSpPr>
          <p:nvPr/>
        </p:nvSpPr>
        <p:spPr bwMode="auto">
          <a:xfrm>
            <a:off x="1143000" y="3048000"/>
            <a:ext cx="0" cy="1422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47" name="Text Box 8"/>
          <p:cNvSpPr txBox="1">
            <a:spLocks noChangeArrowheads="1"/>
          </p:cNvSpPr>
          <p:nvPr/>
        </p:nvSpPr>
        <p:spPr bwMode="auto">
          <a:xfrm>
            <a:off x="381000" y="5562600"/>
            <a:ext cx="2271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0000"/>
                </a:solidFill>
                <a:latin typeface="Arial  " charset="0"/>
              </a:rPr>
              <a:t>Last Instruction</a:t>
            </a:r>
          </a:p>
        </p:txBody>
      </p:sp>
      <p:sp>
        <p:nvSpPr>
          <p:cNvPr id="61448" name="Text Box 9"/>
          <p:cNvSpPr txBox="1">
            <a:spLocks noChangeArrowheads="1"/>
          </p:cNvSpPr>
          <p:nvPr/>
        </p:nvSpPr>
        <p:spPr bwMode="auto">
          <a:xfrm>
            <a:off x="304800" y="2133600"/>
            <a:ext cx="1262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0000"/>
                </a:solidFill>
                <a:latin typeface="Arial  " charset="0"/>
              </a:rPr>
              <a:t>1st Inst.</a:t>
            </a:r>
          </a:p>
        </p:txBody>
      </p:sp>
      <p:sp>
        <p:nvSpPr>
          <p:cNvPr id="61449" name="Text Box 4"/>
          <p:cNvSpPr txBox="1">
            <a:spLocks noChangeArrowheads="1"/>
          </p:cNvSpPr>
          <p:nvPr/>
        </p:nvSpPr>
        <p:spPr bwMode="auto">
          <a:xfrm>
            <a:off x="1914525" y="1219200"/>
            <a:ext cx="1963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0000FF"/>
                </a:solidFill>
                <a:latin typeface="Arial  " charset="0"/>
              </a:rPr>
              <a:t>Early in Time</a:t>
            </a:r>
          </a:p>
        </p:txBody>
      </p:sp>
      <p:sp>
        <p:nvSpPr>
          <p:cNvPr id="61450" name="Line 5"/>
          <p:cNvSpPr>
            <a:spLocks noChangeShapeType="1"/>
          </p:cNvSpPr>
          <p:nvPr/>
        </p:nvSpPr>
        <p:spPr bwMode="auto">
          <a:xfrm>
            <a:off x="1955800" y="1684338"/>
            <a:ext cx="55753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51" name="Text Box 10"/>
          <p:cNvSpPr txBox="1">
            <a:spLocks noChangeArrowheads="1"/>
          </p:cNvSpPr>
          <p:nvPr/>
        </p:nvSpPr>
        <p:spPr bwMode="auto">
          <a:xfrm>
            <a:off x="5749925" y="1244600"/>
            <a:ext cx="1963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0000FF"/>
                </a:solidFill>
                <a:latin typeface="Arial  " charset="0"/>
              </a:rPr>
              <a:t>Later in Time</a:t>
            </a:r>
          </a:p>
        </p:txBody>
      </p:sp>
      <p:pic>
        <p:nvPicPr>
          <p:cNvPr id="61452" name="Picture 3" descr="01~Figure_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843088"/>
            <a:ext cx="3048000"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3" name="Rectangle 17"/>
          <p:cNvSpPr>
            <a:spLocks noChangeArrowheads="1"/>
          </p:cNvSpPr>
          <p:nvPr/>
        </p:nvSpPr>
        <p:spPr bwMode="auto">
          <a:xfrm>
            <a:off x="8915400" y="1752600"/>
            <a:ext cx="1524000" cy="2819400"/>
          </a:xfrm>
          <a:prstGeom prst="rect">
            <a:avLst/>
          </a:prstGeom>
          <a:solidFill>
            <a:schemeClr val="bg1"/>
          </a:solidFill>
          <a:ln w="9525">
            <a:solidFill>
              <a:srgbClr val="FFFF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1454" name="Rectangle 18"/>
          <p:cNvSpPr>
            <a:spLocks noChangeArrowheads="1"/>
          </p:cNvSpPr>
          <p:nvPr/>
        </p:nvSpPr>
        <p:spPr bwMode="auto">
          <a:xfrm>
            <a:off x="7239000" y="1752600"/>
            <a:ext cx="2362200" cy="1219200"/>
          </a:xfrm>
          <a:prstGeom prst="rect">
            <a:avLst/>
          </a:prstGeom>
          <a:solidFill>
            <a:schemeClr val="bg1"/>
          </a:solidFill>
          <a:ln w="9525">
            <a:solidFill>
              <a:srgbClr val="FFFF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 name="Slide Number Placeholder 1"/>
          <p:cNvSpPr>
            <a:spLocks noGrp="1"/>
          </p:cNvSpPr>
          <p:nvPr>
            <p:ph type="sldNum" sz="quarter" idx="12"/>
          </p:nvPr>
        </p:nvSpPr>
        <p:spPr/>
        <p:txBody>
          <a:bodyPr/>
          <a:lstStyle/>
          <a:p>
            <a:fld id="{8498F53A-C161-3D49-96E1-2DF0E970DAF2}" type="slidenum">
              <a:rPr lang="en-US" smtClean="0"/>
              <a:t>32</a:t>
            </a:fld>
            <a:endParaRPr lang="en-US"/>
          </a:p>
        </p:txBody>
      </p:sp>
      <p:sp>
        <p:nvSpPr>
          <p:cNvPr id="14" name="TextBox 13"/>
          <p:cNvSpPr txBox="1"/>
          <p:nvPr/>
        </p:nvSpPr>
        <p:spPr>
          <a:xfrm>
            <a:off x="4953000" y="6488668"/>
            <a:ext cx="3276600" cy="369332"/>
          </a:xfrm>
          <a:prstGeom prst="rect">
            <a:avLst/>
          </a:prstGeom>
          <a:noFill/>
        </p:spPr>
        <p:txBody>
          <a:bodyPr wrap="square" rtlCol="0">
            <a:spAutoFit/>
          </a:bodyPr>
          <a:lstStyle/>
          <a:p>
            <a:r>
              <a:rPr lang="en-US" dirty="0">
                <a:solidFill>
                  <a:schemeClr val="tx1">
                    <a:lumMod val="50000"/>
                    <a:lumOff val="50000"/>
                  </a:schemeClr>
                </a:solidFill>
              </a:rPr>
              <a:t>Text: COD ARM Edition §4.7</a:t>
            </a:r>
          </a:p>
        </p:txBody>
      </p:sp>
    </p:spTree>
    <p:extLst>
      <p:ext uri="{BB962C8B-B14F-4D97-AF65-F5344CB8AC3E}">
        <p14:creationId xmlns:p14="http://schemas.microsoft.com/office/powerpoint/2010/main" val="1088231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98500" y="266700"/>
            <a:ext cx="7772400" cy="1143000"/>
          </a:xfrm>
        </p:spPr>
        <p:txBody>
          <a:bodyPr>
            <a:normAutofit fontScale="90000"/>
          </a:bodyPr>
          <a:lstStyle/>
          <a:p>
            <a:pPr eaLnBrk="1" hangingPunct="1"/>
            <a:r>
              <a:rPr lang="en-US" altLang="en-US" sz="3600">
                <a:latin typeface="Arial  " charset="0"/>
                <a:cs typeface="Arial  " charset="0"/>
              </a:rPr>
              <a:t>Pipelining introduces </a:t>
            </a:r>
            <a:br>
              <a:rPr lang="en-US" altLang="en-US" sz="3600">
                <a:latin typeface="Arial  " charset="0"/>
                <a:cs typeface="Arial  " charset="0"/>
              </a:rPr>
            </a:br>
            <a:r>
              <a:rPr lang="en-US" altLang="en-US" sz="3600">
                <a:latin typeface="Arial  " charset="0"/>
                <a:cs typeface="Arial  " charset="0"/>
              </a:rPr>
              <a:t>potential “hazards”</a:t>
            </a:r>
            <a:endParaRPr lang="en-US" altLang="en-US">
              <a:latin typeface="Arial  " charset="0"/>
              <a:cs typeface="Arial  " charset="0"/>
            </a:endParaRPr>
          </a:p>
        </p:txBody>
      </p:sp>
      <p:sp>
        <p:nvSpPr>
          <p:cNvPr id="62467" name="Rectangle 3"/>
          <p:cNvSpPr>
            <a:spLocks noGrp="1" noChangeArrowheads="1"/>
          </p:cNvSpPr>
          <p:nvPr>
            <p:ph type="body" idx="1"/>
          </p:nvPr>
        </p:nvSpPr>
        <p:spPr>
          <a:xfrm>
            <a:off x="685800" y="5029200"/>
            <a:ext cx="7772400" cy="685800"/>
          </a:xfrm>
        </p:spPr>
        <p:txBody>
          <a:bodyPr/>
          <a:lstStyle/>
          <a:p>
            <a:pPr eaLnBrk="1" hangingPunct="1">
              <a:lnSpc>
                <a:spcPct val="90000"/>
              </a:lnSpc>
            </a:pPr>
            <a:r>
              <a:rPr lang="en-US" altLang="en-US" sz="2000" dirty="0">
                <a:solidFill>
                  <a:srgbClr val="0000FF"/>
                </a:solidFill>
                <a:latin typeface="Arial  " charset="0"/>
                <a:cs typeface="Arial  " charset="0"/>
              </a:rPr>
              <a:t>How do instructions after ADD get the correct value for R1?</a:t>
            </a:r>
          </a:p>
        </p:txBody>
      </p:sp>
      <p:graphicFrame>
        <p:nvGraphicFramePr>
          <p:cNvPr id="62568" name="Group 104"/>
          <p:cNvGraphicFramePr>
            <a:graphicFrameLocks noGrp="1"/>
          </p:cNvGraphicFramePr>
          <p:nvPr>
            <p:extLst>
              <p:ext uri="{D42A27DB-BD31-4B8C-83A1-F6EECF244321}">
                <p14:modId xmlns:p14="http://schemas.microsoft.com/office/powerpoint/2010/main" val="1260584166"/>
              </p:ext>
            </p:extLst>
          </p:nvPr>
        </p:nvGraphicFramePr>
        <p:xfrm>
          <a:off x="685800" y="2057400"/>
          <a:ext cx="7924800" cy="2352676"/>
        </p:xfrm>
        <a:graphic>
          <a:graphicData uri="http://schemas.openxmlformats.org/drawingml/2006/table">
            <a:tbl>
              <a:tblPr/>
              <a:tblGrid>
                <a:gridCol w="17526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tblGrid>
              <a:tr h="35560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9">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 charset="0"/>
                          <a:ea typeface="ＭＳ Ｐゴシック" pitchFamily="34" charset="-128"/>
                        </a:rPr>
                        <a:t>Clock Number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0"/>
                  </a:ext>
                </a:extLst>
              </a:tr>
              <a:tr h="304800">
                <a:tc vMerge="1">
                  <a:txBody>
                    <a:bodyPr/>
                    <a:lstStyle/>
                    <a:p>
                      <a:endParaRPr lang="en-CA"/>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 charset="0"/>
                          <a:ea typeface="ＭＳ Ｐゴシック" pitchFamily="34"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 charset="0"/>
                          <a:ea typeface="ＭＳ Ｐゴシック" pitchFamily="34" charset="-128"/>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 charset="0"/>
                          <a:ea typeface="ＭＳ Ｐゴシック" pitchFamily="34" charset="-128"/>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 charset="0"/>
                          <a:ea typeface="ＭＳ Ｐゴシック" pitchFamily="34" charset="-128"/>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 charset="0"/>
                          <a:ea typeface="ＭＳ Ｐゴシック" pitchFamily="34" charset="-128"/>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 charset="0"/>
                          <a:ea typeface="ＭＳ Ｐゴシック" pitchFamily="34" charset="-128"/>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 charset="0"/>
                          <a:ea typeface="ＭＳ Ｐゴシック" pitchFamily="34" charset="-128"/>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 charset="0"/>
                          <a:ea typeface="ＭＳ Ｐゴシック" pitchFamily="34" charset="-128"/>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 charset="0"/>
                          <a:ea typeface="ＭＳ Ｐゴシック" pitchFamily="34" charset="-128"/>
                        </a:rPr>
                        <a:t>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0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 charset="0"/>
                          <a:ea typeface="ＭＳ Ｐゴシック" pitchFamily="34" charset="-128"/>
                        </a:rPr>
                        <a:t>ADD   R1,R2,R3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 charset="0"/>
                          <a:ea typeface="ＭＳ Ｐゴシック" pitchFamily="34" charset="-128"/>
                        </a:rPr>
                        <a:t>IF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 charset="0"/>
                          <a:ea typeface="ＭＳ Ｐゴシック" pitchFamily="34" charset="-128"/>
                        </a:rPr>
                        <a:t>ID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 charset="0"/>
                          <a:ea typeface="ＭＳ Ｐゴシック" pitchFamily="34" charset="-128"/>
                        </a:rPr>
                        <a:t>EX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 charset="0"/>
                          <a:ea typeface="ＭＳ Ｐゴシック" pitchFamily="34" charset="-128"/>
                        </a:rPr>
                        <a:t>MEM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 charset="0"/>
                          <a:ea typeface="ＭＳ Ｐゴシック" pitchFamily="34" charset="-128"/>
                        </a:rPr>
                        <a:t>WB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 charset="0"/>
                          <a:ea typeface="ＭＳ Ｐゴシック" pitchFamily="34" charset="-128"/>
                        </a:rPr>
                        <a:t>SUB    R4,R1,R5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 charset="0"/>
                          <a:ea typeface="ＭＳ Ｐゴシック" pitchFamily="34" charset="-128"/>
                        </a:rPr>
                        <a:t>IF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 charset="0"/>
                          <a:ea typeface="ＭＳ Ｐゴシック" pitchFamily="34" charset="-128"/>
                        </a:rPr>
                        <a:t>ID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 charset="0"/>
                          <a:ea typeface="ＭＳ Ｐゴシック" pitchFamily="34" charset="-128"/>
                        </a:rPr>
                        <a:t>EX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 charset="0"/>
                          <a:ea typeface="ＭＳ Ｐゴシック" pitchFamily="34" charset="-128"/>
                        </a:rPr>
                        <a:t>MEM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 charset="0"/>
                          <a:ea typeface="ＭＳ Ｐゴシック" pitchFamily="34" charset="-128"/>
                        </a:rPr>
                        <a:t>WB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0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 charset="0"/>
                          <a:ea typeface="ＭＳ Ｐゴシック" pitchFamily="34" charset="-128"/>
                        </a:rPr>
                        <a:t>AND    R6,R1,R7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 charset="0"/>
                          <a:ea typeface="ＭＳ Ｐゴシック" pitchFamily="34" charset="-128"/>
                        </a:rPr>
                        <a:t>IF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 charset="0"/>
                          <a:ea typeface="ＭＳ Ｐゴシック" pitchFamily="34" charset="-128"/>
                        </a:rPr>
                        <a:t>ID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 charset="0"/>
                          <a:ea typeface="ＭＳ Ｐゴシック" pitchFamily="34" charset="-128"/>
                        </a:rPr>
                        <a:t>EX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 charset="0"/>
                          <a:ea typeface="ＭＳ Ｐゴシック" pitchFamily="34" charset="-128"/>
                        </a:rPr>
                        <a:t>MEM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 charset="0"/>
                          <a:ea typeface="ＭＳ Ｐゴシック" pitchFamily="34" charset="-128"/>
                        </a:rPr>
                        <a:t>WB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 charset="0"/>
                          <a:ea typeface="ＭＳ Ｐゴシック" pitchFamily="34" charset="-128"/>
                        </a:rPr>
                        <a:t>ORR    R8,R1,R9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 charset="0"/>
                          <a:ea typeface="ＭＳ Ｐゴシック" pitchFamily="34" charset="-128"/>
                        </a:rPr>
                        <a:t>IF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 charset="0"/>
                          <a:ea typeface="ＭＳ Ｐゴシック" pitchFamily="34" charset="-128"/>
                        </a:rPr>
                        <a:t>ID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 charset="0"/>
                          <a:ea typeface="ＭＳ Ｐゴシック" pitchFamily="34" charset="-128"/>
                        </a:rPr>
                        <a:t>EX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 charset="0"/>
                          <a:ea typeface="ＭＳ Ｐゴシック" pitchFamily="34" charset="-128"/>
                        </a:rPr>
                        <a:t>MEM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 charset="0"/>
                          <a:ea typeface="ＭＳ Ｐゴシック" pitchFamily="34" charset="-128"/>
                        </a:rPr>
                        <a:t>WB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 charset="0"/>
                          <a:ea typeface="ＭＳ Ｐゴシック" pitchFamily="34" charset="-128"/>
                        </a:rPr>
                        <a:t>EOR    R10,R1,R11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Arial  "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 charset="0"/>
                          <a:ea typeface="ＭＳ Ｐゴシック" pitchFamily="34" charset="-128"/>
                        </a:rPr>
                        <a:t>IF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 charset="0"/>
                          <a:ea typeface="ＭＳ Ｐゴシック" pitchFamily="34" charset="-128"/>
                        </a:rPr>
                        <a:t>ID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 charset="0"/>
                          <a:ea typeface="ＭＳ Ｐゴシック" pitchFamily="34" charset="-128"/>
                        </a:rPr>
                        <a:t>EX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 charset="0"/>
                          <a:ea typeface="ＭＳ Ｐゴシック" pitchFamily="34" charset="-128"/>
                        </a:rPr>
                        <a:t>MEM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 charset="0"/>
                          <a:ea typeface="ＭＳ Ｐゴシック" pitchFamily="34" charset="-128"/>
                        </a:rPr>
                        <a:t>WB</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pSp>
        <p:nvGrpSpPr>
          <p:cNvPr id="2" name="Group 94"/>
          <p:cNvGrpSpPr>
            <a:grpSpLocks/>
          </p:cNvGrpSpPr>
          <p:nvPr/>
        </p:nvGrpSpPr>
        <p:grpSpPr bwMode="auto">
          <a:xfrm>
            <a:off x="3810000" y="2743200"/>
            <a:ext cx="2743200" cy="1752600"/>
            <a:chOff x="2400" y="1728"/>
            <a:chExt cx="1728" cy="1104"/>
          </a:xfrm>
        </p:grpSpPr>
        <p:sp>
          <p:nvSpPr>
            <p:cNvPr id="63583" name="Oval 85"/>
            <p:cNvSpPr>
              <a:spLocks noChangeArrowheads="1"/>
            </p:cNvSpPr>
            <p:nvPr/>
          </p:nvSpPr>
          <p:spPr bwMode="auto">
            <a:xfrm>
              <a:off x="3264" y="1728"/>
              <a:ext cx="432" cy="24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3584" name="Oval 86"/>
            <p:cNvSpPr>
              <a:spLocks noChangeArrowheads="1"/>
            </p:cNvSpPr>
            <p:nvPr/>
          </p:nvSpPr>
          <p:spPr bwMode="auto">
            <a:xfrm>
              <a:off x="2400" y="1920"/>
              <a:ext cx="432" cy="24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3585" name="Line 87"/>
            <p:cNvSpPr>
              <a:spLocks noChangeShapeType="1"/>
            </p:cNvSpPr>
            <p:nvPr/>
          </p:nvSpPr>
          <p:spPr bwMode="auto">
            <a:xfrm flipH="1">
              <a:off x="2832" y="1920"/>
              <a:ext cx="432" cy="96"/>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586" name="Oval 88"/>
            <p:cNvSpPr>
              <a:spLocks noChangeArrowheads="1"/>
            </p:cNvSpPr>
            <p:nvPr/>
          </p:nvSpPr>
          <p:spPr bwMode="auto">
            <a:xfrm>
              <a:off x="2832" y="2160"/>
              <a:ext cx="432" cy="24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3587" name="Line 89"/>
            <p:cNvSpPr>
              <a:spLocks noChangeShapeType="1"/>
            </p:cNvSpPr>
            <p:nvPr/>
          </p:nvSpPr>
          <p:spPr bwMode="auto">
            <a:xfrm flipH="1">
              <a:off x="3120" y="1920"/>
              <a:ext cx="144" cy="24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588" name="Oval 90"/>
            <p:cNvSpPr>
              <a:spLocks noChangeArrowheads="1"/>
            </p:cNvSpPr>
            <p:nvPr/>
          </p:nvSpPr>
          <p:spPr bwMode="auto">
            <a:xfrm>
              <a:off x="3264" y="2352"/>
              <a:ext cx="432" cy="240"/>
            </a:xfrm>
            <a:prstGeom prst="ellipse">
              <a:avLst/>
            </a:prstGeom>
            <a:noFill/>
            <a:ln w="5715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3589" name="Oval 91"/>
            <p:cNvSpPr>
              <a:spLocks noChangeArrowheads="1"/>
            </p:cNvSpPr>
            <p:nvPr/>
          </p:nvSpPr>
          <p:spPr bwMode="auto">
            <a:xfrm>
              <a:off x="3696" y="2592"/>
              <a:ext cx="432" cy="240"/>
            </a:xfrm>
            <a:prstGeom prst="ellipse">
              <a:avLst/>
            </a:prstGeom>
            <a:noFill/>
            <a:ln w="5715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3590" name="Line 92"/>
            <p:cNvSpPr>
              <a:spLocks noChangeShapeType="1"/>
            </p:cNvSpPr>
            <p:nvPr/>
          </p:nvSpPr>
          <p:spPr bwMode="auto">
            <a:xfrm>
              <a:off x="3456" y="1968"/>
              <a:ext cx="0" cy="384"/>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591" name="Line 93"/>
            <p:cNvSpPr>
              <a:spLocks noChangeShapeType="1"/>
            </p:cNvSpPr>
            <p:nvPr/>
          </p:nvSpPr>
          <p:spPr bwMode="auto">
            <a:xfrm>
              <a:off x="3456" y="1968"/>
              <a:ext cx="384" cy="576"/>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102"/>
          <p:cNvGrpSpPr>
            <a:grpSpLocks/>
          </p:cNvGrpSpPr>
          <p:nvPr/>
        </p:nvGrpSpPr>
        <p:grpSpPr bwMode="auto">
          <a:xfrm>
            <a:off x="1308100" y="2743200"/>
            <a:ext cx="609600" cy="1676400"/>
            <a:chOff x="912" y="1728"/>
            <a:chExt cx="384" cy="1056"/>
          </a:xfrm>
        </p:grpSpPr>
        <p:sp>
          <p:nvSpPr>
            <p:cNvPr id="63576" name="Oval 95"/>
            <p:cNvSpPr>
              <a:spLocks noChangeArrowheads="1"/>
            </p:cNvSpPr>
            <p:nvPr/>
          </p:nvSpPr>
          <p:spPr bwMode="auto">
            <a:xfrm>
              <a:off x="912" y="1728"/>
              <a:ext cx="192" cy="192"/>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rgbClr val="FF0000"/>
                </a:solidFill>
              </a:endParaRPr>
            </a:p>
          </p:txBody>
        </p:sp>
        <p:sp>
          <p:nvSpPr>
            <p:cNvPr id="63577" name="Oval 96"/>
            <p:cNvSpPr>
              <a:spLocks noChangeArrowheads="1"/>
            </p:cNvSpPr>
            <p:nvPr/>
          </p:nvSpPr>
          <p:spPr bwMode="auto">
            <a:xfrm>
              <a:off x="1104" y="1968"/>
              <a:ext cx="192" cy="192"/>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rgbClr val="FF0000"/>
                </a:solidFill>
              </a:endParaRPr>
            </a:p>
          </p:txBody>
        </p:sp>
        <p:sp>
          <p:nvSpPr>
            <p:cNvPr id="63578" name="Oval 97"/>
            <p:cNvSpPr>
              <a:spLocks noChangeArrowheads="1"/>
            </p:cNvSpPr>
            <p:nvPr/>
          </p:nvSpPr>
          <p:spPr bwMode="auto">
            <a:xfrm>
              <a:off x="1104" y="2160"/>
              <a:ext cx="192" cy="192"/>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rgbClr val="FF0000"/>
                </a:solidFill>
              </a:endParaRPr>
            </a:p>
          </p:txBody>
        </p:sp>
        <p:sp>
          <p:nvSpPr>
            <p:cNvPr id="63579" name="Oval 98"/>
            <p:cNvSpPr>
              <a:spLocks noChangeArrowheads="1"/>
            </p:cNvSpPr>
            <p:nvPr/>
          </p:nvSpPr>
          <p:spPr bwMode="auto">
            <a:xfrm>
              <a:off x="1104" y="2400"/>
              <a:ext cx="192" cy="192"/>
            </a:xfrm>
            <a:prstGeom prst="ellipse">
              <a:avLst/>
            </a:pr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rgbClr val="FF0000"/>
                </a:solidFill>
              </a:endParaRPr>
            </a:p>
          </p:txBody>
        </p:sp>
        <p:sp>
          <p:nvSpPr>
            <p:cNvPr id="63580" name="Oval 99"/>
            <p:cNvSpPr>
              <a:spLocks noChangeArrowheads="1"/>
            </p:cNvSpPr>
            <p:nvPr/>
          </p:nvSpPr>
          <p:spPr bwMode="auto">
            <a:xfrm>
              <a:off x="1096" y="2592"/>
              <a:ext cx="192" cy="192"/>
            </a:xfrm>
            <a:prstGeom prst="ellipse">
              <a:avLst/>
            </a:pr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rgbClr val="FF0000"/>
                </a:solidFill>
              </a:endParaRPr>
            </a:p>
          </p:txBody>
        </p:sp>
        <p:sp>
          <p:nvSpPr>
            <p:cNvPr id="63581" name="Line 100"/>
            <p:cNvSpPr>
              <a:spLocks noChangeShapeType="1"/>
            </p:cNvSpPr>
            <p:nvPr/>
          </p:nvSpPr>
          <p:spPr bwMode="auto">
            <a:xfrm>
              <a:off x="1056" y="1920"/>
              <a:ext cx="96" cy="4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582" name="Line 101"/>
            <p:cNvSpPr>
              <a:spLocks noChangeShapeType="1"/>
            </p:cNvSpPr>
            <p:nvPr/>
          </p:nvSpPr>
          <p:spPr bwMode="auto">
            <a:xfrm>
              <a:off x="1056" y="1920"/>
              <a:ext cx="48" cy="28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 name="Slide Number Placeholder 3"/>
          <p:cNvSpPr>
            <a:spLocks noGrp="1"/>
          </p:cNvSpPr>
          <p:nvPr>
            <p:ph type="sldNum" sz="quarter" idx="12"/>
          </p:nvPr>
        </p:nvSpPr>
        <p:spPr/>
        <p:txBody>
          <a:bodyPr/>
          <a:lstStyle/>
          <a:p>
            <a:fld id="{8498F53A-C161-3D49-96E1-2DF0E970DAF2}" type="slidenum">
              <a:rPr lang="en-US" smtClean="0"/>
              <a:t>33</a:t>
            </a:fld>
            <a:endParaRPr lang="en-US"/>
          </a:p>
        </p:txBody>
      </p:sp>
      <p:sp>
        <p:nvSpPr>
          <p:cNvPr id="24" name="TextBox 23"/>
          <p:cNvSpPr txBox="1"/>
          <p:nvPr/>
        </p:nvSpPr>
        <p:spPr>
          <a:xfrm>
            <a:off x="4953000" y="6488668"/>
            <a:ext cx="3276600" cy="369332"/>
          </a:xfrm>
          <a:prstGeom prst="rect">
            <a:avLst/>
          </a:prstGeom>
          <a:noFill/>
        </p:spPr>
        <p:txBody>
          <a:bodyPr wrap="square" rtlCol="0">
            <a:spAutoFit/>
          </a:bodyPr>
          <a:lstStyle/>
          <a:p>
            <a:r>
              <a:rPr lang="en-US" dirty="0">
                <a:solidFill>
                  <a:schemeClr val="tx1">
                    <a:lumMod val="50000"/>
                    <a:lumOff val="50000"/>
                  </a:schemeClr>
                </a:solidFill>
              </a:rPr>
              <a:t>Text: COD ARM Edition </a:t>
            </a:r>
            <a:r>
              <a:rPr lang="en-US">
                <a:solidFill>
                  <a:schemeClr val="tx1">
                    <a:lumMod val="50000"/>
                    <a:lumOff val="50000"/>
                  </a:schemeClr>
                </a:solidFill>
              </a:rPr>
              <a:t>§4.7</a:t>
            </a:r>
            <a:endParaRPr lang="en-US" dirty="0">
              <a:solidFill>
                <a:schemeClr val="tx1">
                  <a:lumMod val="50000"/>
                  <a:lumOff val="50000"/>
                </a:schemeClr>
              </a:solidFill>
            </a:endParaRPr>
          </a:p>
        </p:txBody>
      </p:sp>
    </p:spTree>
    <p:extLst>
      <p:ext uri="{BB962C8B-B14F-4D97-AF65-F5344CB8AC3E}">
        <p14:creationId xmlns:p14="http://schemas.microsoft.com/office/powerpoint/2010/main" val="1563866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0"/>
            <a:ext cx="7772400" cy="990600"/>
          </a:xfrm>
        </p:spPr>
        <p:txBody>
          <a:bodyPr/>
          <a:lstStyle/>
          <a:p>
            <a:pPr eaLnBrk="1" hangingPunct="1"/>
            <a:r>
              <a:rPr lang="en-US" altLang="en-US">
                <a:latin typeface="Arial  " charset="0"/>
                <a:cs typeface="Arial  " charset="0"/>
              </a:rPr>
              <a:t>Pipeline Hazards</a:t>
            </a:r>
          </a:p>
        </p:txBody>
      </p:sp>
      <p:sp>
        <p:nvSpPr>
          <p:cNvPr id="64515" name="Rectangle 3"/>
          <p:cNvSpPr>
            <a:spLocks noGrp="1" noChangeArrowheads="1"/>
          </p:cNvSpPr>
          <p:nvPr>
            <p:ph type="body" idx="1"/>
          </p:nvPr>
        </p:nvSpPr>
        <p:spPr/>
        <p:txBody>
          <a:bodyPr/>
          <a:lstStyle/>
          <a:p>
            <a:pPr marL="533400" indent="-533400" eaLnBrk="1" hangingPunct="1">
              <a:lnSpc>
                <a:spcPct val="90000"/>
              </a:lnSpc>
              <a:buFont typeface="Times" panose="02020603050405020304" pitchFamily="18" charset="0"/>
              <a:buAutoNum type="arabicPeriod"/>
            </a:pPr>
            <a:r>
              <a:rPr lang="en-US" altLang="en-US" sz="2400">
                <a:latin typeface="Arial  " charset="0"/>
                <a:cs typeface="Arial  " charset="0"/>
              </a:rPr>
              <a:t>Structural Hazards</a:t>
            </a:r>
          </a:p>
          <a:p>
            <a:pPr marL="533400" indent="-533400" eaLnBrk="1" hangingPunct="1">
              <a:lnSpc>
                <a:spcPct val="90000"/>
              </a:lnSpc>
              <a:buFont typeface="Times" panose="02020603050405020304" pitchFamily="18" charset="0"/>
              <a:buAutoNum type="arabicPeriod"/>
            </a:pPr>
            <a:r>
              <a:rPr lang="en-US" altLang="en-US" sz="2400">
                <a:latin typeface="Arial  " charset="0"/>
                <a:cs typeface="Arial  " charset="0"/>
              </a:rPr>
              <a:t>Data Hazards</a:t>
            </a:r>
          </a:p>
          <a:p>
            <a:pPr marL="533400" indent="-533400" eaLnBrk="1" hangingPunct="1">
              <a:lnSpc>
                <a:spcPct val="90000"/>
              </a:lnSpc>
              <a:buFont typeface="Times" panose="02020603050405020304" pitchFamily="18" charset="0"/>
              <a:buAutoNum type="arabicPeriod"/>
            </a:pPr>
            <a:r>
              <a:rPr lang="en-US" altLang="en-US" sz="2400">
                <a:latin typeface="Arial  " charset="0"/>
                <a:cs typeface="Arial  " charset="0"/>
              </a:rPr>
              <a:t>Control Hazards</a:t>
            </a:r>
          </a:p>
          <a:p>
            <a:pPr marL="533400" indent="-533400" eaLnBrk="1" hangingPunct="1">
              <a:lnSpc>
                <a:spcPct val="90000"/>
              </a:lnSpc>
              <a:buFont typeface="Times" panose="02020603050405020304" pitchFamily="18" charset="0"/>
              <a:buAutoNum type="arabicPeriod"/>
            </a:pPr>
            <a:endParaRPr lang="en-US" altLang="en-US" sz="2400">
              <a:latin typeface="Arial  " charset="0"/>
              <a:cs typeface="Arial  " charset="0"/>
            </a:endParaRPr>
          </a:p>
          <a:p>
            <a:pPr marL="533400" indent="-533400" eaLnBrk="1" hangingPunct="1">
              <a:lnSpc>
                <a:spcPct val="90000"/>
              </a:lnSpc>
              <a:buFont typeface="Times" panose="02020603050405020304" pitchFamily="18" charset="0"/>
              <a:buChar char="•"/>
            </a:pPr>
            <a:r>
              <a:rPr lang="en-US" altLang="en-US" sz="2400">
                <a:latin typeface="Arial  " charset="0"/>
                <a:cs typeface="Arial  " charset="0"/>
              </a:rPr>
              <a:t>We will discuss each type in turn.  For each one consider: </a:t>
            </a:r>
          </a:p>
          <a:p>
            <a:pPr marL="914400" lvl="1" indent="-457200" eaLnBrk="1" hangingPunct="1">
              <a:lnSpc>
                <a:spcPct val="90000"/>
              </a:lnSpc>
              <a:buFont typeface="Times" panose="02020603050405020304" pitchFamily="18" charset="0"/>
              <a:buAutoNum type="arabicPeriod"/>
            </a:pPr>
            <a:r>
              <a:rPr lang="en-US" altLang="en-US" sz="2000">
                <a:latin typeface="Arial  " charset="0"/>
                <a:cs typeface="Arial  " charset="0"/>
              </a:rPr>
              <a:t>How is the hazard caused?</a:t>
            </a:r>
          </a:p>
          <a:p>
            <a:pPr marL="914400" lvl="1" indent="-457200" eaLnBrk="1" hangingPunct="1">
              <a:lnSpc>
                <a:spcPct val="90000"/>
              </a:lnSpc>
              <a:buFont typeface="Times" panose="02020603050405020304" pitchFamily="18" charset="0"/>
              <a:buAutoNum type="arabicPeriod"/>
            </a:pPr>
            <a:r>
              <a:rPr lang="en-US" altLang="en-US" sz="2000">
                <a:latin typeface="Arial  " charset="0"/>
                <a:cs typeface="Arial  " charset="0"/>
              </a:rPr>
              <a:t>What are the solutions to “resolve” the hazard? </a:t>
            </a:r>
          </a:p>
          <a:p>
            <a:pPr marL="914400" lvl="1" indent="-457200" eaLnBrk="1" hangingPunct="1">
              <a:lnSpc>
                <a:spcPct val="90000"/>
              </a:lnSpc>
              <a:buFont typeface="Times" panose="02020603050405020304" pitchFamily="18" charset="0"/>
              <a:buAutoNum type="arabicPeriod"/>
            </a:pPr>
            <a:r>
              <a:rPr lang="en-US" altLang="en-US" sz="2000">
                <a:latin typeface="Arial  " charset="0"/>
                <a:cs typeface="Arial  " charset="0"/>
              </a:rPr>
              <a:t>How do different solutions differ in their impact on performance?</a:t>
            </a:r>
          </a:p>
          <a:p>
            <a:pPr marL="533400" indent="-533400" eaLnBrk="1" hangingPunct="1">
              <a:lnSpc>
                <a:spcPct val="90000"/>
              </a:lnSpc>
              <a:buFontTx/>
              <a:buNone/>
            </a:pPr>
            <a:endParaRPr lang="en-US" altLang="en-US" sz="2400">
              <a:latin typeface="Arial  " charset="0"/>
              <a:cs typeface="Arial  " charset="0"/>
            </a:endParaRPr>
          </a:p>
        </p:txBody>
      </p:sp>
      <p:sp>
        <p:nvSpPr>
          <p:cNvPr id="2" name="Slide Number Placeholder 1"/>
          <p:cNvSpPr>
            <a:spLocks noGrp="1"/>
          </p:cNvSpPr>
          <p:nvPr>
            <p:ph type="sldNum" sz="quarter" idx="12"/>
          </p:nvPr>
        </p:nvSpPr>
        <p:spPr/>
        <p:txBody>
          <a:bodyPr/>
          <a:lstStyle/>
          <a:p>
            <a:fld id="{8498F53A-C161-3D49-96E1-2DF0E970DAF2}" type="slidenum">
              <a:rPr lang="en-US" smtClean="0"/>
              <a:t>34</a:t>
            </a:fld>
            <a:endParaRPr lang="en-US"/>
          </a:p>
        </p:txBody>
      </p:sp>
      <p:sp>
        <p:nvSpPr>
          <p:cNvPr id="5" name="TextBox 4"/>
          <p:cNvSpPr txBox="1"/>
          <p:nvPr/>
        </p:nvSpPr>
        <p:spPr>
          <a:xfrm>
            <a:off x="4953000" y="6488668"/>
            <a:ext cx="3276600" cy="369332"/>
          </a:xfrm>
          <a:prstGeom prst="rect">
            <a:avLst/>
          </a:prstGeom>
          <a:noFill/>
        </p:spPr>
        <p:txBody>
          <a:bodyPr wrap="square" rtlCol="0">
            <a:spAutoFit/>
          </a:bodyPr>
          <a:lstStyle/>
          <a:p>
            <a:r>
              <a:rPr lang="en-US" dirty="0">
                <a:solidFill>
                  <a:schemeClr val="tx1">
                    <a:lumMod val="50000"/>
                    <a:lumOff val="50000"/>
                  </a:schemeClr>
                </a:solidFill>
              </a:rPr>
              <a:t>Text: COD ARM Edition </a:t>
            </a:r>
            <a:r>
              <a:rPr lang="en-US">
                <a:solidFill>
                  <a:schemeClr val="tx1">
                    <a:lumMod val="50000"/>
                    <a:lumOff val="50000"/>
                  </a:schemeClr>
                </a:solidFill>
              </a:rPr>
              <a:t>§4.7</a:t>
            </a:r>
            <a:endParaRPr lang="en-US" dirty="0">
              <a:solidFill>
                <a:schemeClr val="tx1">
                  <a:lumMod val="50000"/>
                  <a:lumOff val="50000"/>
                </a:schemeClr>
              </a:solidFill>
            </a:endParaRPr>
          </a:p>
        </p:txBody>
      </p:sp>
    </p:spTree>
    <p:extLst>
      <p:ext uri="{BB962C8B-B14F-4D97-AF65-F5344CB8AC3E}">
        <p14:creationId xmlns:p14="http://schemas.microsoft.com/office/powerpoint/2010/main" val="345256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0"/>
            <a:ext cx="7772400" cy="990600"/>
          </a:xfrm>
        </p:spPr>
        <p:txBody>
          <a:bodyPr/>
          <a:lstStyle/>
          <a:p>
            <a:pPr eaLnBrk="1" hangingPunct="1"/>
            <a:r>
              <a:rPr lang="en-US" altLang="en-US" sz="3600">
                <a:latin typeface="Arial  " charset="0"/>
                <a:cs typeface="Arial  " charset="0"/>
              </a:rPr>
              <a:t>Structural Hazards</a:t>
            </a:r>
          </a:p>
        </p:txBody>
      </p:sp>
      <p:sp>
        <p:nvSpPr>
          <p:cNvPr id="65539" name="Rectangle 3"/>
          <p:cNvSpPr>
            <a:spLocks noGrp="1" noChangeArrowheads="1"/>
          </p:cNvSpPr>
          <p:nvPr>
            <p:ph type="body" idx="1"/>
          </p:nvPr>
        </p:nvSpPr>
        <p:spPr>
          <a:xfrm>
            <a:off x="762000" y="1143000"/>
            <a:ext cx="7772400" cy="4724400"/>
          </a:xfrm>
        </p:spPr>
        <p:txBody>
          <a:bodyPr>
            <a:normAutofit/>
          </a:bodyPr>
          <a:lstStyle/>
          <a:p>
            <a:pPr marL="533400" indent="-533400" eaLnBrk="1" hangingPunct="1">
              <a:lnSpc>
                <a:spcPct val="90000"/>
              </a:lnSpc>
            </a:pPr>
            <a:r>
              <a:rPr lang="en-US" altLang="en-US" sz="2800" dirty="0">
                <a:latin typeface="Arial  " charset="0"/>
                <a:cs typeface="Arial  " charset="0"/>
              </a:rPr>
              <a:t>Caused by resource conflicts  </a:t>
            </a:r>
          </a:p>
          <a:p>
            <a:pPr marL="914400" lvl="1" indent="-457200" eaLnBrk="1" hangingPunct="1">
              <a:lnSpc>
                <a:spcPct val="90000"/>
              </a:lnSpc>
            </a:pPr>
            <a:r>
              <a:rPr lang="en-US" altLang="en-US" sz="2400" dirty="0">
                <a:latin typeface="Arial  " charset="0"/>
                <a:cs typeface="Arial  " charset="0"/>
              </a:rPr>
              <a:t>Two or more instructions want to use the same hardware at the same time.</a:t>
            </a:r>
          </a:p>
          <a:p>
            <a:pPr marL="533400" indent="-533400" eaLnBrk="1" hangingPunct="1">
              <a:lnSpc>
                <a:spcPct val="90000"/>
              </a:lnSpc>
            </a:pPr>
            <a:r>
              <a:rPr lang="en-US" altLang="en-US" sz="2800" dirty="0">
                <a:latin typeface="Arial  " charset="0"/>
                <a:cs typeface="Arial  " charset="0"/>
              </a:rPr>
              <a:t>Two ways to resolve structural hazards:</a:t>
            </a:r>
          </a:p>
          <a:p>
            <a:pPr marL="914400" lvl="1" indent="-457200" eaLnBrk="1" hangingPunct="1">
              <a:lnSpc>
                <a:spcPct val="90000"/>
              </a:lnSpc>
            </a:pPr>
            <a:r>
              <a:rPr lang="en-US" altLang="en-US" sz="2400" dirty="0">
                <a:latin typeface="Arial  " charset="0"/>
                <a:cs typeface="Arial  " charset="0"/>
              </a:rPr>
              <a:t>Solution 1: Stall </a:t>
            </a:r>
          </a:p>
          <a:p>
            <a:pPr marL="1295400" lvl="2" indent="-381000" eaLnBrk="1" hangingPunct="1">
              <a:lnSpc>
                <a:spcPct val="90000"/>
              </a:lnSpc>
            </a:pPr>
            <a:r>
              <a:rPr lang="en-US" altLang="en-US" sz="2000" dirty="0">
                <a:latin typeface="Arial  " charset="0"/>
                <a:cs typeface="Arial  " charset="0"/>
              </a:rPr>
              <a:t>Later instruction waits until earlier instruction is finished using resource… BUT this can lead to reduction in performance </a:t>
            </a:r>
          </a:p>
          <a:p>
            <a:pPr marL="914400" lvl="1" indent="-457200" eaLnBrk="1" hangingPunct="1">
              <a:lnSpc>
                <a:spcPct val="90000"/>
              </a:lnSpc>
            </a:pPr>
            <a:r>
              <a:rPr lang="en-US" altLang="en-US" sz="2400" dirty="0">
                <a:latin typeface="Arial  " charset="0"/>
                <a:cs typeface="Arial  " charset="0"/>
              </a:rPr>
              <a:t>Solution 2: Replicate hardware</a:t>
            </a:r>
          </a:p>
          <a:p>
            <a:pPr marL="1295400" lvl="2" indent="-381000" eaLnBrk="1" hangingPunct="1">
              <a:lnSpc>
                <a:spcPct val="90000"/>
              </a:lnSpc>
            </a:pPr>
            <a:r>
              <a:rPr lang="en-US" altLang="en-US" sz="2000" dirty="0">
                <a:latin typeface="Arial  " charset="0"/>
                <a:cs typeface="Arial  " charset="0"/>
              </a:rPr>
              <a:t>Often we can eliminate need for stalling by replicating hardware or building hardware capable of servicing multiple instructions at the same time.</a:t>
            </a:r>
          </a:p>
        </p:txBody>
      </p:sp>
      <p:sp>
        <p:nvSpPr>
          <p:cNvPr id="2" name="Slide Number Placeholder 1"/>
          <p:cNvSpPr>
            <a:spLocks noGrp="1"/>
          </p:cNvSpPr>
          <p:nvPr>
            <p:ph type="sldNum" sz="quarter" idx="12"/>
          </p:nvPr>
        </p:nvSpPr>
        <p:spPr/>
        <p:txBody>
          <a:bodyPr/>
          <a:lstStyle/>
          <a:p>
            <a:fld id="{8498F53A-C161-3D49-96E1-2DF0E970DAF2}" type="slidenum">
              <a:rPr lang="en-US" smtClean="0"/>
              <a:t>35</a:t>
            </a:fld>
            <a:endParaRPr lang="en-US"/>
          </a:p>
        </p:txBody>
      </p:sp>
      <p:sp>
        <p:nvSpPr>
          <p:cNvPr id="5" name="TextBox 4"/>
          <p:cNvSpPr txBox="1"/>
          <p:nvPr/>
        </p:nvSpPr>
        <p:spPr>
          <a:xfrm>
            <a:off x="4953000" y="6488668"/>
            <a:ext cx="3276600" cy="369332"/>
          </a:xfrm>
          <a:prstGeom prst="rect">
            <a:avLst/>
          </a:prstGeom>
          <a:noFill/>
        </p:spPr>
        <p:txBody>
          <a:bodyPr wrap="square" rtlCol="0">
            <a:spAutoFit/>
          </a:bodyPr>
          <a:lstStyle/>
          <a:p>
            <a:r>
              <a:rPr lang="en-US" dirty="0">
                <a:solidFill>
                  <a:schemeClr val="tx1">
                    <a:lumMod val="50000"/>
                    <a:lumOff val="50000"/>
                  </a:schemeClr>
                </a:solidFill>
              </a:rPr>
              <a:t>Text: COD ARM Edition </a:t>
            </a:r>
            <a:r>
              <a:rPr lang="en-US">
                <a:solidFill>
                  <a:schemeClr val="tx1">
                    <a:lumMod val="50000"/>
                    <a:lumOff val="50000"/>
                  </a:schemeClr>
                </a:solidFill>
              </a:rPr>
              <a:t>§4.7</a:t>
            </a:r>
            <a:endParaRPr lang="en-US" dirty="0">
              <a:solidFill>
                <a:schemeClr val="tx1">
                  <a:lumMod val="50000"/>
                  <a:lumOff val="50000"/>
                </a:schemeClr>
              </a:solidFill>
            </a:endParaRPr>
          </a:p>
        </p:txBody>
      </p:sp>
    </p:spTree>
    <p:extLst>
      <p:ext uri="{BB962C8B-B14F-4D97-AF65-F5344CB8AC3E}">
        <p14:creationId xmlns:p14="http://schemas.microsoft.com/office/powerpoint/2010/main" val="1773285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0"/>
            <a:ext cx="7772400" cy="990600"/>
          </a:xfrm>
        </p:spPr>
        <p:txBody>
          <a:bodyPr/>
          <a:lstStyle/>
          <a:p>
            <a:pPr eaLnBrk="1" hangingPunct="1"/>
            <a:r>
              <a:rPr lang="en-US" altLang="en-US">
                <a:latin typeface="Arial  " charset="0"/>
                <a:cs typeface="Arial  " charset="0"/>
              </a:rPr>
              <a:t>Structural Hazard Example</a:t>
            </a:r>
          </a:p>
        </p:txBody>
      </p:sp>
      <p:sp>
        <p:nvSpPr>
          <p:cNvPr id="66563" name="Rectangle 3"/>
          <p:cNvSpPr>
            <a:spLocks noGrp="1" noChangeArrowheads="1"/>
          </p:cNvSpPr>
          <p:nvPr>
            <p:ph type="body" idx="1"/>
          </p:nvPr>
        </p:nvSpPr>
        <p:spPr>
          <a:xfrm>
            <a:off x="685800" y="990600"/>
            <a:ext cx="8648700" cy="4724400"/>
          </a:xfrm>
        </p:spPr>
        <p:txBody>
          <a:bodyPr/>
          <a:lstStyle/>
          <a:p>
            <a:pPr eaLnBrk="1" hangingPunct="1">
              <a:buFontTx/>
              <a:buNone/>
            </a:pPr>
            <a:r>
              <a:rPr lang="en-US" altLang="en-US" sz="1800">
                <a:solidFill>
                  <a:srgbClr val="FF0000"/>
                </a:solidFill>
                <a:latin typeface="Arial  " charset="0"/>
                <a:cs typeface="Arial  " charset="0"/>
              </a:rPr>
              <a:t>What if data and instructions are placed in same memory (at different locations)?</a:t>
            </a:r>
            <a:endParaRPr lang="en-US" altLang="en-US" sz="3600">
              <a:latin typeface="Arial  " charset="0"/>
              <a:cs typeface="Arial  " charset="0"/>
            </a:endParaRPr>
          </a:p>
        </p:txBody>
      </p:sp>
      <p:pic>
        <p:nvPicPr>
          <p:cNvPr id="66564" name="Picture 4" descr="AppA-fig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375" y="1566863"/>
            <a:ext cx="650875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Rectangle 5"/>
          <p:cNvSpPr>
            <a:spLocks noChangeArrowheads="1"/>
          </p:cNvSpPr>
          <p:nvPr/>
        </p:nvSpPr>
        <p:spPr bwMode="auto">
          <a:xfrm>
            <a:off x="4025900" y="2349500"/>
            <a:ext cx="495300" cy="5207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6566" name="Rectangle 6"/>
          <p:cNvSpPr>
            <a:spLocks noChangeArrowheads="1"/>
          </p:cNvSpPr>
          <p:nvPr/>
        </p:nvSpPr>
        <p:spPr bwMode="auto">
          <a:xfrm>
            <a:off x="4013200" y="4800600"/>
            <a:ext cx="495300" cy="482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6567" name="Rectangle 8"/>
          <p:cNvSpPr>
            <a:spLocks noChangeArrowheads="1"/>
          </p:cNvSpPr>
          <p:nvPr/>
        </p:nvSpPr>
        <p:spPr bwMode="auto">
          <a:xfrm>
            <a:off x="3962400" y="1905000"/>
            <a:ext cx="584200" cy="330200"/>
          </a:xfrm>
          <a:prstGeom prst="rect">
            <a:avLst/>
          </a:prstGeom>
          <a:solidFill>
            <a:srgbClr val="0000FF">
              <a:alpha val="2784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6568" name="Rectangle 9"/>
          <p:cNvSpPr>
            <a:spLocks noChangeArrowheads="1"/>
          </p:cNvSpPr>
          <p:nvPr/>
        </p:nvSpPr>
        <p:spPr bwMode="auto">
          <a:xfrm>
            <a:off x="1168400" y="2425700"/>
            <a:ext cx="762000" cy="393700"/>
          </a:xfrm>
          <a:prstGeom prst="rect">
            <a:avLst/>
          </a:prstGeom>
          <a:solidFill>
            <a:srgbClr val="FF0000">
              <a:alpha val="23921"/>
            </a:srgbClr>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6569" name="Rectangle 10"/>
          <p:cNvSpPr>
            <a:spLocks noChangeArrowheads="1"/>
          </p:cNvSpPr>
          <p:nvPr/>
        </p:nvSpPr>
        <p:spPr bwMode="auto">
          <a:xfrm>
            <a:off x="1168400" y="4826000"/>
            <a:ext cx="800100" cy="406400"/>
          </a:xfrm>
          <a:prstGeom prst="rect">
            <a:avLst/>
          </a:prstGeom>
          <a:solidFill>
            <a:srgbClr val="FF0000">
              <a:alpha val="23921"/>
            </a:srgbClr>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6570" name="Text Box 12"/>
          <p:cNvSpPr txBox="1">
            <a:spLocks noChangeArrowheads="1"/>
          </p:cNvSpPr>
          <p:nvPr/>
        </p:nvSpPr>
        <p:spPr bwMode="auto">
          <a:xfrm>
            <a:off x="6400800" y="1676400"/>
            <a:ext cx="2238375" cy="2370138"/>
          </a:xfrm>
          <a:prstGeom prst="rect">
            <a:avLst/>
          </a:prstGeom>
          <a:solidFill>
            <a:schemeClr val="accent1">
              <a:lumMod val="20000"/>
              <a:lumOff val="80000"/>
            </a:schemeClr>
          </a:solid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latin typeface="Arial  " charset="0"/>
              </a:rPr>
              <a:t>Problem</a:t>
            </a:r>
            <a:r>
              <a:rPr lang="en-US" altLang="en-US" sz="1800" dirty="0">
                <a:latin typeface="Arial  " charset="0"/>
              </a:rPr>
              <a:t>:</a:t>
            </a:r>
            <a:r>
              <a:rPr lang="en-US" altLang="en-US" sz="1400" dirty="0">
                <a:latin typeface="Arial  " charset="0"/>
              </a:rPr>
              <a:t> In this example, in clock cycle 4 (CC4) “Instruction 3” needs to be fetched from “Mem” in same cycle as the earlier Load instruction wants to read data from “Mem”.</a:t>
            </a:r>
            <a:endParaRPr lang="en-US" altLang="en-US" sz="1400" dirty="0">
              <a:solidFill>
                <a:srgbClr val="FF0000"/>
              </a:solidFill>
              <a:latin typeface="Arial  " charset="0"/>
            </a:endParaRPr>
          </a:p>
          <a:p>
            <a:endParaRPr lang="en-US" altLang="en-US" sz="1400" b="1" dirty="0">
              <a:latin typeface="Arial  " charset="0"/>
            </a:endParaRPr>
          </a:p>
          <a:p>
            <a:r>
              <a:rPr lang="en-US" altLang="en-US" sz="1800" b="1" dirty="0">
                <a:latin typeface="Arial  " charset="0"/>
              </a:rPr>
              <a:t>Solutions?</a:t>
            </a:r>
            <a:endParaRPr lang="en-US" altLang="en-US" sz="1400" dirty="0">
              <a:solidFill>
                <a:srgbClr val="FF0000"/>
              </a:solidFill>
              <a:latin typeface="Arial  " charset="0"/>
            </a:endParaRPr>
          </a:p>
        </p:txBody>
      </p:sp>
      <p:pic>
        <p:nvPicPr>
          <p:cNvPr id="17" name="Picture 16" descr="struct-hazard-exampl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724400"/>
            <a:ext cx="449580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3" name="Rectangle 7"/>
          <p:cNvSpPr>
            <a:spLocks noChangeArrowheads="1"/>
          </p:cNvSpPr>
          <p:nvPr/>
        </p:nvSpPr>
        <p:spPr bwMode="auto">
          <a:xfrm>
            <a:off x="3860800" y="1651000"/>
            <a:ext cx="838200" cy="4343400"/>
          </a:xfrm>
          <a:prstGeom prst="rect">
            <a:avLst/>
          </a:prstGeom>
          <a:noFill/>
          <a:ln w="5715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8" name="TextBox 17"/>
          <p:cNvSpPr txBox="1">
            <a:spLocks noChangeArrowheads="1"/>
          </p:cNvSpPr>
          <p:nvPr/>
        </p:nvSpPr>
        <p:spPr bwMode="auto">
          <a:xfrm>
            <a:off x="3916363" y="4800600"/>
            <a:ext cx="731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0000"/>
                </a:solidFill>
              </a:rPr>
              <a:t>stall</a:t>
            </a:r>
          </a:p>
        </p:txBody>
      </p:sp>
      <p:sp>
        <p:nvSpPr>
          <p:cNvPr id="19" name="Rectangle 5"/>
          <p:cNvSpPr>
            <a:spLocks noChangeArrowheads="1"/>
          </p:cNvSpPr>
          <p:nvPr/>
        </p:nvSpPr>
        <p:spPr bwMode="auto">
          <a:xfrm>
            <a:off x="4800600" y="4800600"/>
            <a:ext cx="495300" cy="5207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 name="Slide Number Placeholder 1"/>
          <p:cNvSpPr>
            <a:spLocks noGrp="1"/>
          </p:cNvSpPr>
          <p:nvPr>
            <p:ph type="sldNum" sz="quarter" idx="12"/>
          </p:nvPr>
        </p:nvSpPr>
        <p:spPr/>
        <p:txBody>
          <a:bodyPr/>
          <a:lstStyle/>
          <a:p>
            <a:fld id="{8498F53A-C161-3D49-96E1-2DF0E970DAF2}" type="slidenum">
              <a:rPr lang="en-US" smtClean="0"/>
              <a:t>36</a:t>
            </a:fld>
            <a:endParaRPr lang="en-US"/>
          </a:p>
        </p:txBody>
      </p:sp>
    </p:spTree>
    <p:extLst>
      <p:ext uri="{BB962C8B-B14F-4D97-AF65-F5344CB8AC3E}">
        <p14:creationId xmlns:p14="http://schemas.microsoft.com/office/powerpoint/2010/main" val="3956979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0"/>
            <a:ext cx="7772400" cy="863600"/>
          </a:xfrm>
        </p:spPr>
        <p:txBody>
          <a:bodyPr/>
          <a:lstStyle/>
          <a:p>
            <a:pPr eaLnBrk="1" hangingPunct="1"/>
            <a:r>
              <a:rPr lang="en-US" altLang="en-US">
                <a:latin typeface="Arial  " charset="0"/>
                <a:cs typeface="Arial  " charset="0"/>
              </a:rPr>
              <a:t>Problem: Data </a:t>
            </a:r>
            <a:r>
              <a:rPr lang="en-US" altLang="en-US" u="sng">
                <a:latin typeface="Arial  " charset="0"/>
                <a:cs typeface="Arial  " charset="0"/>
              </a:rPr>
              <a:t>Hazards</a:t>
            </a:r>
            <a:endParaRPr lang="en-US" altLang="en-US">
              <a:latin typeface="Arial  " charset="0"/>
              <a:cs typeface="Arial  " charset="0"/>
            </a:endParaRPr>
          </a:p>
        </p:txBody>
      </p:sp>
      <p:pic>
        <p:nvPicPr>
          <p:cNvPr id="68611" name="Picture 4" descr="AppA-fig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812800"/>
            <a:ext cx="709295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Line 5"/>
          <p:cNvSpPr>
            <a:spLocks noChangeShapeType="1"/>
          </p:cNvSpPr>
          <p:nvPr/>
        </p:nvSpPr>
        <p:spPr bwMode="auto">
          <a:xfrm flipH="1">
            <a:off x="4406900" y="1981200"/>
            <a:ext cx="1828800" cy="571500"/>
          </a:xfrm>
          <a:prstGeom prst="line">
            <a:avLst/>
          </a:prstGeom>
          <a:noFill/>
          <a:ln w="2857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613" name="Line 6"/>
          <p:cNvSpPr>
            <a:spLocks noChangeShapeType="1"/>
          </p:cNvSpPr>
          <p:nvPr/>
        </p:nvSpPr>
        <p:spPr bwMode="auto">
          <a:xfrm flipH="1">
            <a:off x="5308600" y="2006600"/>
            <a:ext cx="914400" cy="1371600"/>
          </a:xfrm>
          <a:prstGeom prst="line">
            <a:avLst/>
          </a:prstGeom>
          <a:noFill/>
          <a:ln w="2857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614" name="Line 7"/>
          <p:cNvSpPr>
            <a:spLocks noChangeShapeType="1"/>
          </p:cNvSpPr>
          <p:nvPr/>
        </p:nvSpPr>
        <p:spPr bwMode="auto">
          <a:xfrm>
            <a:off x="6223000" y="2019300"/>
            <a:ext cx="12700" cy="2273300"/>
          </a:xfrm>
          <a:prstGeom prst="line">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615" name="Line 8"/>
          <p:cNvSpPr>
            <a:spLocks noChangeShapeType="1"/>
          </p:cNvSpPr>
          <p:nvPr/>
        </p:nvSpPr>
        <p:spPr bwMode="auto">
          <a:xfrm>
            <a:off x="6223000" y="2032000"/>
            <a:ext cx="927100" cy="3060700"/>
          </a:xfrm>
          <a:prstGeom prst="line">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616" name="Line 9"/>
          <p:cNvSpPr>
            <a:spLocks noChangeShapeType="1"/>
          </p:cNvSpPr>
          <p:nvPr/>
        </p:nvSpPr>
        <p:spPr bwMode="auto">
          <a:xfrm>
            <a:off x="1828800" y="1968500"/>
            <a:ext cx="139700" cy="6731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617" name="Line 10"/>
          <p:cNvSpPr>
            <a:spLocks noChangeShapeType="1"/>
          </p:cNvSpPr>
          <p:nvPr/>
        </p:nvSpPr>
        <p:spPr bwMode="auto">
          <a:xfrm>
            <a:off x="1828800" y="1981200"/>
            <a:ext cx="88900" cy="15494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618" name="Line 11"/>
          <p:cNvSpPr>
            <a:spLocks noChangeShapeType="1"/>
          </p:cNvSpPr>
          <p:nvPr/>
        </p:nvSpPr>
        <p:spPr bwMode="auto">
          <a:xfrm>
            <a:off x="1841500" y="1993900"/>
            <a:ext cx="38100" cy="24257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619" name="Line 12"/>
          <p:cNvSpPr>
            <a:spLocks noChangeShapeType="1"/>
          </p:cNvSpPr>
          <p:nvPr/>
        </p:nvSpPr>
        <p:spPr bwMode="auto">
          <a:xfrm>
            <a:off x="1828800" y="2006600"/>
            <a:ext cx="177800" cy="29718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8620" name="AutoShape 13"/>
          <p:cNvSpPr>
            <a:spLocks/>
          </p:cNvSpPr>
          <p:nvPr/>
        </p:nvSpPr>
        <p:spPr bwMode="auto">
          <a:xfrm>
            <a:off x="977900" y="1968500"/>
            <a:ext cx="114300" cy="2933700"/>
          </a:xfrm>
          <a:prstGeom prst="leftBrace">
            <a:avLst>
              <a:gd name="adj1" fmla="val 213889"/>
              <a:gd name="adj2" fmla="val 50000"/>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8621" name="Text Box 14"/>
          <p:cNvSpPr txBox="1">
            <a:spLocks noChangeArrowheads="1"/>
          </p:cNvSpPr>
          <p:nvPr/>
        </p:nvSpPr>
        <p:spPr bwMode="auto">
          <a:xfrm rot="-5400000">
            <a:off x="-787400" y="3189288"/>
            <a:ext cx="293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0000FF"/>
                </a:solidFill>
              </a:rPr>
              <a:t>Note data dependencies</a:t>
            </a:r>
          </a:p>
        </p:txBody>
      </p:sp>
      <p:sp>
        <p:nvSpPr>
          <p:cNvPr id="68622" name="Rectangle 3"/>
          <p:cNvSpPr>
            <a:spLocks noGrp="1" noChangeArrowheads="1"/>
          </p:cNvSpPr>
          <p:nvPr>
            <p:ph type="body" idx="1"/>
          </p:nvPr>
        </p:nvSpPr>
        <p:spPr>
          <a:xfrm>
            <a:off x="0" y="5410200"/>
            <a:ext cx="7086600" cy="990600"/>
          </a:xfrm>
        </p:spPr>
        <p:txBody>
          <a:bodyPr>
            <a:normAutofit fontScale="92500" lnSpcReduction="10000"/>
          </a:bodyPr>
          <a:lstStyle/>
          <a:p>
            <a:pPr eaLnBrk="1" hangingPunct="1">
              <a:lnSpc>
                <a:spcPct val="90000"/>
              </a:lnSpc>
              <a:buFontTx/>
              <a:buNone/>
            </a:pPr>
            <a:r>
              <a:rPr lang="en-US" altLang="en-US" sz="1800">
                <a:solidFill>
                  <a:srgbClr val="FF0000"/>
                </a:solidFill>
                <a:latin typeface="Arial  " charset="0"/>
                <a:cs typeface="Arial  " charset="0"/>
              </a:rPr>
              <a:t>Red/dotted</a:t>
            </a:r>
            <a:r>
              <a:rPr lang="en-US" altLang="en-US" sz="1800">
                <a:latin typeface="Arial  " charset="0"/>
                <a:cs typeface="Arial  " charset="0"/>
              </a:rPr>
              <a:t>: Impossible to send information “back in time”.</a:t>
            </a:r>
          </a:p>
          <a:p>
            <a:pPr eaLnBrk="1" hangingPunct="1">
              <a:lnSpc>
                <a:spcPct val="90000"/>
              </a:lnSpc>
              <a:buFontTx/>
              <a:buNone/>
            </a:pPr>
            <a:r>
              <a:rPr lang="en-US" altLang="en-US" sz="1800">
                <a:solidFill>
                  <a:srgbClr val="00FF00"/>
                </a:solidFill>
                <a:latin typeface="Arial  " charset="0"/>
                <a:cs typeface="Arial  " charset="0"/>
              </a:rPr>
              <a:t>Green/solid</a:t>
            </a:r>
            <a:r>
              <a:rPr lang="en-US" altLang="en-US" sz="1800">
                <a:latin typeface="Arial  " charset="0"/>
                <a:cs typeface="Arial  " charset="0"/>
              </a:rPr>
              <a:t>: Can </a:t>
            </a:r>
            <a:r>
              <a:rPr lang="en-US" altLang="en-US" sz="1800" u="sng">
                <a:latin typeface="Arial  " charset="0"/>
                <a:cs typeface="Arial  " charset="0"/>
              </a:rPr>
              <a:t>potentially</a:t>
            </a:r>
            <a:r>
              <a:rPr lang="en-US" altLang="en-US" sz="1800">
                <a:latin typeface="Arial  " charset="0"/>
                <a:cs typeface="Arial  " charset="0"/>
              </a:rPr>
              <a:t> send information to other part of pipeline in same cycle or to a later cycle…  </a:t>
            </a:r>
            <a:r>
              <a:rPr lang="en-US" altLang="en-US" sz="1800" u="sng">
                <a:latin typeface="Arial  " charset="0"/>
                <a:cs typeface="Arial  " charset="0"/>
              </a:rPr>
              <a:t>requires hardware support</a:t>
            </a:r>
            <a:r>
              <a:rPr lang="en-US" altLang="en-US" sz="1800">
                <a:latin typeface="Arial  " charset="0"/>
                <a:cs typeface="Arial  " charset="0"/>
              </a:rPr>
              <a:t> and consideration of what can happen in a single clock cycle. </a:t>
            </a:r>
          </a:p>
        </p:txBody>
      </p:sp>
      <p:sp>
        <p:nvSpPr>
          <p:cNvPr id="68624" name="TextBox 18"/>
          <p:cNvSpPr txBox="1">
            <a:spLocks noChangeArrowheads="1"/>
          </p:cNvSpPr>
          <p:nvPr/>
        </p:nvSpPr>
        <p:spPr bwMode="auto">
          <a:xfrm>
            <a:off x="7162800" y="1447800"/>
            <a:ext cx="1828800" cy="923925"/>
          </a:xfrm>
          <a:prstGeom prst="rect">
            <a:avLst/>
          </a:prstGeom>
          <a:solidFill>
            <a:schemeClr val="accent1">
              <a:lumMod val="20000"/>
              <a:lumOff val="80000"/>
            </a:schemeClr>
          </a:solid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solidFill>
                  <a:srgbClr val="FF0000"/>
                </a:solidFill>
              </a:rPr>
              <a:t>“RAW hazards”</a:t>
            </a:r>
          </a:p>
          <a:p>
            <a:r>
              <a:rPr lang="en-US" altLang="en-US" sz="1800" dirty="0">
                <a:solidFill>
                  <a:srgbClr val="FF0000"/>
                </a:solidFill>
              </a:rPr>
              <a:t>(read after write</a:t>
            </a:r>
          </a:p>
          <a:p>
            <a:r>
              <a:rPr lang="en-US" altLang="en-US" sz="1800" dirty="0">
                <a:solidFill>
                  <a:srgbClr val="FF0000"/>
                </a:solidFill>
              </a:rPr>
              <a:t>hazard)</a:t>
            </a:r>
          </a:p>
        </p:txBody>
      </p:sp>
      <p:sp>
        <p:nvSpPr>
          <p:cNvPr id="2" name="Slide Number Placeholder 1"/>
          <p:cNvSpPr>
            <a:spLocks noGrp="1"/>
          </p:cNvSpPr>
          <p:nvPr>
            <p:ph type="sldNum" sz="quarter" idx="12"/>
          </p:nvPr>
        </p:nvSpPr>
        <p:spPr/>
        <p:txBody>
          <a:bodyPr/>
          <a:lstStyle/>
          <a:p>
            <a:fld id="{8498F53A-C161-3D49-96E1-2DF0E970DAF2}" type="slidenum">
              <a:rPr lang="en-US" smtClean="0"/>
              <a:t>37</a:t>
            </a:fld>
            <a:endParaRPr lang="en-US"/>
          </a:p>
        </p:txBody>
      </p:sp>
      <p:sp>
        <p:nvSpPr>
          <p:cNvPr id="17" name="TextBox 16"/>
          <p:cNvSpPr txBox="1"/>
          <p:nvPr/>
        </p:nvSpPr>
        <p:spPr>
          <a:xfrm>
            <a:off x="4953000" y="6488668"/>
            <a:ext cx="3276600" cy="369332"/>
          </a:xfrm>
          <a:prstGeom prst="rect">
            <a:avLst/>
          </a:prstGeom>
          <a:noFill/>
        </p:spPr>
        <p:txBody>
          <a:bodyPr wrap="square" rtlCol="0">
            <a:spAutoFit/>
          </a:bodyPr>
          <a:lstStyle/>
          <a:p>
            <a:r>
              <a:rPr lang="en-US" dirty="0">
                <a:solidFill>
                  <a:schemeClr val="tx1">
                    <a:lumMod val="50000"/>
                    <a:lumOff val="50000"/>
                  </a:schemeClr>
                </a:solidFill>
              </a:rPr>
              <a:t>Text: COD ARM Edition </a:t>
            </a:r>
            <a:r>
              <a:rPr lang="en-US">
                <a:solidFill>
                  <a:schemeClr val="tx1">
                    <a:lumMod val="50000"/>
                    <a:lumOff val="50000"/>
                  </a:schemeClr>
                </a:solidFill>
              </a:rPr>
              <a:t>§4.7</a:t>
            </a:r>
            <a:endParaRPr lang="en-US" dirty="0">
              <a:solidFill>
                <a:schemeClr val="tx1">
                  <a:lumMod val="50000"/>
                  <a:lumOff val="50000"/>
                </a:schemeClr>
              </a:solidFill>
            </a:endParaRPr>
          </a:p>
        </p:txBody>
      </p:sp>
    </p:spTree>
    <p:extLst>
      <p:ext uri="{BB962C8B-B14F-4D97-AF65-F5344CB8AC3E}">
        <p14:creationId xmlns:p14="http://schemas.microsoft.com/office/powerpoint/2010/main" val="1974637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0"/>
            <a:ext cx="7772400" cy="977900"/>
          </a:xfrm>
        </p:spPr>
        <p:txBody>
          <a:bodyPr/>
          <a:lstStyle/>
          <a:p>
            <a:pPr eaLnBrk="1" hangingPunct="1"/>
            <a:r>
              <a:rPr lang="en-US" altLang="en-US">
                <a:latin typeface="Arial  " charset="0"/>
                <a:cs typeface="Arial  " charset="0"/>
              </a:rPr>
              <a:t>Forwarding</a:t>
            </a:r>
          </a:p>
        </p:txBody>
      </p:sp>
      <p:pic>
        <p:nvPicPr>
          <p:cNvPr id="69635" name="Picture 4" descr="AppA-fig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988" y="892175"/>
            <a:ext cx="7265987"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Line 5"/>
          <p:cNvSpPr>
            <a:spLocks noChangeShapeType="1"/>
          </p:cNvSpPr>
          <p:nvPr/>
        </p:nvSpPr>
        <p:spPr bwMode="auto">
          <a:xfrm>
            <a:off x="4762500" y="1892300"/>
            <a:ext cx="254000" cy="1003300"/>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37" name="Line 6"/>
          <p:cNvSpPr>
            <a:spLocks noChangeShapeType="1"/>
          </p:cNvSpPr>
          <p:nvPr/>
        </p:nvSpPr>
        <p:spPr bwMode="auto">
          <a:xfrm>
            <a:off x="5715000" y="1892300"/>
            <a:ext cx="228600" cy="1663700"/>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38" name="Line 7"/>
          <p:cNvSpPr>
            <a:spLocks noChangeShapeType="1"/>
          </p:cNvSpPr>
          <p:nvPr/>
        </p:nvSpPr>
        <p:spPr bwMode="auto">
          <a:xfrm>
            <a:off x="6184900" y="1968500"/>
            <a:ext cx="12700" cy="2527300"/>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39" name="Rectangle 3"/>
          <p:cNvSpPr>
            <a:spLocks noGrp="1" noChangeArrowheads="1"/>
          </p:cNvSpPr>
          <p:nvPr>
            <p:ph type="body" idx="1"/>
          </p:nvPr>
        </p:nvSpPr>
        <p:spPr>
          <a:xfrm>
            <a:off x="304800" y="5867400"/>
            <a:ext cx="8674100" cy="558800"/>
          </a:xfrm>
        </p:spPr>
        <p:txBody>
          <a:bodyPr/>
          <a:lstStyle/>
          <a:p>
            <a:pPr eaLnBrk="1" hangingPunct="1">
              <a:buFontTx/>
              <a:buNone/>
            </a:pPr>
            <a:r>
              <a:rPr lang="en-US" altLang="en-US" sz="2400">
                <a:solidFill>
                  <a:srgbClr val="FF0000"/>
                </a:solidFill>
                <a:latin typeface="Arial  " charset="0"/>
                <a:cs typeface="Arial  " charset="0"/>
              </a:rPr>
              <a:t>Note: forwarding always occurs </a:t>
            </a:r>
            <a:r>
              <a:rPr lang="en-US" altLang="en-US" sz="2400" u="sng">
                <a:solidFill>
                  <a:srgbClr val="FF0000"/>
                </a:solidFill>
                <a:latin typeface="Arial  " charset="0"/>
                <a:cs typeface="Arial  " charset="0"/>
              </a:rPr>
              <a:t>within a single clock cycle</a:t>
            </a:r>
            <a:r>
              <a:rPr lang="en-US" altLang="en-US" sz="2400">
                <a:solidFill>
                  <a:srgbClr val="FF0000"/>
                </a:solidFill>
                <a:latin typeface="Arial  " charset="0"/>
                <a:cs typeface="Arial  " charset="0"/>
              </a:rPr>
              <a:t>.</a:t>
            </a:r>
          </a:p>
        </p:txBody>
      </p:sp>
      <p:sp>
        <p:nvSpPr>
          <p:cNvPr id="69640" name="Line 8"/>
          <p:cNvSpPr>
            <a:spLocks noChangeShapeType="1"/>
          </p:cNvSpPr>
          <p:nvPr/>
        </p:nvSpPr>
        <p:spPr bwMode="auto">
          <a:xfrm>
            <a:off x="1638300" y="1930400"/>
            <a:ext cx="139700" cy="8255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41" name="Line 9"/>
          <p:cNvSpPr>
            <a:spLocks noChangeShapeType="1"/>
          </p:cNvSpPr>
          <p:nvPr/>
        </p:nvSpPr>
        <p:spPr bwMode="auto">
          <a:xfrm>
            <a:off x="1625600" y="1943100"/>
            <a:ext cx="63500" cy="16637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42" name="Line 10"/>
          <p:cNvSpPr>
            <a:spLocks noChangeShapeType="1"/>
          </p:cNvSpPr>
          <p:nvPr/>
        </p:nvSpPr>
        <p:spPr bwMode="auto">
          <a:xfrm>
            <a:off x="1625600" y="1943100"/>
            <a:ext cx="25400" cy="26797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Slide Number Placeholder 1"/>
          <p:cNvSpPr>
            <a:spLocks noGrp="1"/>
          </p:cNvSpPr>
          <p:nvPr>
            <p:ph type="sldNum" sz="quarter" idx="12"/>
          </p:nvPr>
        </p:nvSpPr>
        <p:spPr/>
        <p:txBody>
          <a:bodyPr/>
          <a:lstStyle/>
          <a:p>
            <a:fld id="{8498F53A-C161-3D49-96E1-2DF0E970DAF2}" type="slidenum">
              <a:rPr lang="en-US" smtClean="0"/>
              <a:t>38</a:t>
            </a:fld>
            <a:endParaRPr lang="en-US"/>
          </a:p>
        </p:txBody>
      </p:sp>
      <p:sp>
        <p:nvSpPr>
          <p:cNvPr id="12" name="TextBox 11"/>
          <p:cNvSpPr txBox="1"/>
          <p:nvPr/>
        </p:nvSpPr>
        <p:spPr>
          <a:xfrm>
            <a:off x="4953000" y="6488668"/>
            <a:ext cx="3276600" cy="369332"/>
          </a:xfrm>
          <a:prstGeom prst="rect">
            <a:avLst/>
          </a:prstGeom>
          <a:noFill/>
        </p:spPr>
        <p:txBody>
          <a:bodyPr wrap="square" rtlCol="0">
            <a:spAutoFit/>
          </a:bodyPr>
          <a:lstStyle/>
          <a:p>
            <a:r>
              <a:rPr lang="en-US" dirty="0">
                <a:solidFill>
                  <a:schemeClr val="tx1">
                    <a:lumMod val="50000"/>
                    <a:lumOff val="50000"/>
                  </a:schemeClr>
                </a:solidFill>
              </a:rPr>
              <a:t>Text: COD ARM Edition </a:t>
            </a:r>
            <a:r>
              <a:rPr lang="en-US">
                <a:solidFill>
                  <a:schemeClr val="tx1">
                    <a:lumMod val="50000"/>
                    <a:lumOff val="50000"/>
                  </a:schemeClr>
                </a:solidFill>
              </a:rPr>
              <a:t>§4.7</a:t>
            </a:r>
            <a:endParaRPr lang="en-US" dirty="0">
              <a:solidFill>
                <a:schemeClr val="tx1">
                  <a:lumMod val="50000"/>
                  <a:lumOff val="50000"/>
                </a:schemeClr>
              </a:solidFill>
            </a:endParaRPr>
          </a:p>
        </p:txBody>
      </p:sp>
    </p:spTree>
    <p:extLst>
      <p:ext uri="{BB962C8B-B14F-4D97-AF65-F5344CB8AC3E}">
        <p14:creationId xmlns:p14="http://schemas.microsoft.com/office/powerpoint/2010/main" val="330177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en-US">
                <a:latin typeface="Arial  " charset="0"/>
                <a:cs typeface="Arial  " charset="0"/>
              </a:rPr>
              <a:t>Forwarding Example #2</a:t>
            </a:r>
          </a:p>
        </p:txBody>
      </p:sp>
      <p:sp>
        <p:nvSpPr>
          <p:cNvPr id="70659" name="Rectangle 3"/>
          <p:cNvSpPr>
            <a:spLocks noGrp="1" noChangeArrowheads="1"/>
          </p:cNvSpPr>
          <p:nvPr>
            <p:ph type="body" idx="1"/>
          </p:nvPr>
        </p:nvSpPr>
        <p:spPr>
          <a:xfrm>
            <a:off x="698500" y="5283200"/>
            <a:ext cx="7772400" cy="1104900"/>
          </a:xfrm>
        </p:spPr>
        <p:txBody>
          <a:bodyPr/>
          <a:lstStyle/>
          <a:p>
            <a:pPr eaLnBrk="1" hangingPunct="1">
              <a:lnSpc>
                <a:spcPct val="70000"/>
              </a:lnSpc>
              <a:buFontTx/>
              <a:buNone/>
            </a:pPr>
            <a:r>
              <a:rPr lang="en-US" altLang="en-US" sz="2000">
                <a:latin typeface="Arial  " charset="0"/>
                <a:cs typeface="Arial  " charset="0"/>
              </a:rPr>
              <a:t>Questions:  </a:t>
            </a:r>
          </a:p>
          <a:p>
            <a:pPr eaLnBrk="1" hangingPunct="1">
              <a:lnSpc>
                <a:spcPct val="70000"/>
              </a:lnSpc>
              <a:buFontTx/>
              <a:buNone/>
            </a:pPr>
            <a:r>
              <a:rPr lang="en-US" altLang="en-US" sz="2000">
                <a:latin typeface="Arial  " charset="0"/>
                <a:cs typeface="Arial  " charset="0"/>
              </a:rPr>
              <a:t>1. How do we know a forwarding path is helpful?  </a:t>
            </a:r>
          </a:p>
          <a:p>
            <a:pPr eaLnBrk="1" hangingPunct="1">
              <a:lnSpc>
                <a:spcPct val="70000"/>
              </a:lnSpc>
              <a:buFontTx/>
              <a:buNone/>
            </a:pPr>
            <a:r>
              <a:rPr lang="en-US" altLang="en-US" sz="2000">
                <a:latin typeface="Arial  " charset="0"/>
                <a:cs typeface="Arial  " charset="0"/>
              </a:rPr>
              <a:t>2. How do we control the forwarding path?</a:t>
            </a:r>
            <a:endParaRPr lang="en-US" altLang="en-US" sz="2400">
              <a:latin typeface="Arial  " charset="0"/>
              <a:cs typeface="Arial  " charset="0"/>
            </a:endParaRPr>
          </a:p>
        </p:txBody>
      </p:sp>
      <p:pic>
        <p:nvPicPr>
          <p:cNvPr id="70660" name="Picture 4" descr="AppA-fig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1039813"/>
            <a:ext cx="7958138" cy="425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Line 5"/>
          <p:cNvSpPr>
            <a:spLocks noChangeShapeType="1"/>
          </p:cNvSpPr>
          <p:nvPr/>
        </p:nvSpPr>
        <p:spPr bwMode="auto">
          <a:xfrm>
            <a:off x="4775200" y="2311400"/>
            <a:ext cx="292100" cy="800100"/>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662" name="Line 6"/>
          <p:cNvSpPr>
            <a:spLocks noChangeShapeType="1"/>
          </p:cNvSpPr>
          <p:nvPr/>
        </p:nvSpPr>
        <p:spPr bwMode="auto">
          <a:xfrm>
            <a:off x="5880100" y="2311400"/>
            <a:ext cx="241300" cy="1803400"/>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663" name="Line 7"/>
          <p:cNvSpPr>
            <a:spLocks noChangeShapeType="1"/>
          </p:cNvSpPr>
          <p:nvPr/>
        </p:nvSpPr>
        <p:spPr bwMode="auto">
          <a:xfrm>
            <a:off x="6972300" y="3213100"/>
            <a:ext cx="279400" cy="1054100"/>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664" name="Line 8"/>
          <p:cNvSpPr>
            <a:spLocks noChangeShapeType="1"/>
          </p:cNvSpPr>
          <p:nvPr/>
        </p:nvSpPr>
        <p:spPr bwMode="auto">
          <a:xfrm>
            <a:off x="1231900" y="2235200"/>
            <a:ext cx="203200" cy="9652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665" name="Line 9"/>
          <p:cNvSpPr>
            <a:spLocks noChangeShapeType="1"/>
          </p:cNvSpPr>
          <p:nvPr/>
        </p:nvSpPr>
        <p:spPr bwMode="auto">
          <a:xfrm>
            <a:off x="1231900" y="2273300"/>
            <a:ext cx="190500" cy="19939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666" name="Line 10"/>
          <p:cNvSpPr>
            <a:spLocks noChangeShapeType="1"/>
          </p:cNvSpPr>
          <p:nvPr/>
        </p:nvSpPr>
        <p:spPr bwMode="auto">
          <a:xfrm>
            <a:off x="1092200" y="3302000"/>
            <a:ext cx="25400" cy="8763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Slide Number Placeholder 1"/>
          <p:cNvSpPr>
            <a:spLocks noGrp="1"/>
          </p:cNvSpPr>
          <p:nvPr>
            <p:ph type="sldNum" sz="quarter" idx="12"/>
          </p:nvPr>
        </p:nvSpPr>
        <p:spPr/>
        <p:txBody>
          <a:bodyPr/>
          <a:lstStyle/>
          <a:p>
            <a:fld id="{8498F53A-C161-3D49-96E1-2DF0E970DAF2}" type="slidenum">
              <a:rPr lang="en-US" smtClean="0"/>
              <a:t>39</a:t>
            </a:fld>
            <a:endParaRPr lang="en-US"/>
          </a:p>
        </p:txBody>
      </p:sp>
      <p:sp>
        <p:nvSpPr>
          <p:cNvPr id="12" name="TextBox 11"/>
          <p:cNvSpPr txBox="1"/>
          <p:nvPr/>
        </p:nvSpPr>
        <p:spPr>
          <a:xfrm>
            <a:off x="4953000" y="6488668"/>
            <a:ext cx="3276600" cy="369332"/>
          </a:xfrm>
          <a:prstGeom prst="rect">
            <a:avLst/>
          </a:prstGeom>
          <a:noFill/>
        </p:spPr>
        <p:txBody>
          <a:bodyPr wrap="square" rtlCol="0">
            <a:spAutoFit/>
          </a:bodyPr>
          <a:lstStyle/>
          <a:p>
            <a:r>
              <a:rPr lang="en-US" dirty="0">
                <a:solidFill>
                  <a:schemeClr val="tx1">
                    <a:lumMod val="50000"/>
                    <a:lumOff val="50000"/>
                  </a:schemeClr>
                </a:solidFill>
              </a:rPr>
              <a:t>Text: COD ARM Edition </a:t>
            </a:r>
            <a:r>
              <a:rPr lang="en-US">
                <a:solidFill>
                  <a:schemeClr val="tx1">
                    <a:lumMod val="50000"/>
                    <a:lumOff val="50000"/>
                  </a:schemeClr>
                </a:solidFill>
              </a:rPr>
              <a:t>§4.7</a:t>
            </a:r>
            <a:endParaRPr lang="en-US" dirty="0">
              <a:solidFill>
                <a:schemeClr val="tx1">
                  <a:lumMod val="50000"/>
                  <a:lumOff val="50000"/>
                </a:schemeClr>
              </a:solidFill>
            </a:endParaRPr>
          </a:p>
        </p:txBody>
      </p:sp>
    </p:spTree>
    <p:extLst>
      <p:ext uri="{BB962C8B-B14F-4D97-AF65-F5344CB8AC3E}">
        <p14:creationId xmlns:p14="http://schemas.microsoft.com/office/powerpoint/2010/main" val="2326122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2"/>
          <p:cNvSpPr>
            <a:spLocks noGrp="1" noChangeArrowheads="1"/>
          </p:cNvSpPr>
          <p:nvPr>
            <p:ph type="title"/>
          </p:nvPr>
        </p:nvSpPr>
        <p:spPr>
          <a:xfrm>
            <a:off x="3131548" y="0"/>
            <a:ext cx="3078663" cy="728405"/>
          </a:xfrm>
        </p:spPr>
        <p:txBody>
          <a:bodyPr wrap="none" lIns="63500" tIns="25400" rIns="63500" bIns="25400" anchor="t">
            <a:spAutoFit/>
          </a:bodyPr>
          <a:lstStyle/>
          <a:p>
            <a:pPr eaLnBrk="1" hangingPunct="1"/>
            <a:r>
              <a:rPr lang="en-US" dirty="0"/>
              <a:t>Performance</a:t>
            </a:r>
          </a:p>
        </p:txBody>
      </p:sp>
      <p:sp>
        <p:nvSpPr>
          <p:cNvPr id="117763" name="Rectangle 3"/>
          <p:cNvSpPr>
            <a:spLocks noChangeArrowheads="1"/>
          </p:cNvSpPr>
          <p:nvPr/>
        </p:nvSpPr>
        <p:spPr bwMode="auto">
          <a:xfrm>
            <a:off x="533400" y="911399"/>
            <a:ext cx="8382000" cy="1467787"/>
          </a:xfrm>
          <a:prstGeom prst="rect">
            <a:avLst/>
          </a:prstGeom>
          <a:noFill/>
          <a:ln w="12700">
            <a:noFill/>
            <a:miter lim="800000"/>
            <a:headEnd/>
            <a:tailEnd/>
          </a:ln>
        </p:spPr>
        <p:txBody>
          <a:bodyPr lIns="63500" tIns="25400" rIns="63500" bIns="25400">
            <a:prstTxWarp prst="textNoShape">
              <a:avLst/>
            </a:prstTxWarp>
            <a:spAutoFit/>
          </a:bodyPr>
          <a:lstStyle/>
          <a:p>
            <a:pPr marL="203200" indent="-203200" defTabSz="914400" eaLnBrk="1" hangingPunct="1">
              <a:lnSpc>
                <a:spcPct val="116000"/>
              </a:lnSpc>
              <a:spcBef>
                <a:spcPts val="600"/>
              </a:spcBef>
              <a:buFont typeface="Comic Sans MS" pitchFamily="-106" charset="0"/>
              <a:buChar char="•"/>
              <a:tabLst>
                <a:tab pos="2628900" algn="l"/>
              </a:tabLst>
            </a:pPr>
            <a:r>
              <a:rPr lang="en-US" dirty="0">
                <a:solidFill>
                  <a:srgbClr val="000000"/>
                </a:solidFill>
                <a:latin typeface="Arial  "/>
                <a:cs typeface="Arial  "/>
              </a:rPr>
              <a:t>Performance is in units of things per sec</a:t>
            </a:r>
          </a:p>
          <a:p>
            <a:pPr marL="685800" lvl="1" indent="-190500" defTabSz="914400" eaLnBrk="1" hangingPunct="1">
              <a:lnSpc>
                <a:spcPct val="116000"/>
              </a:lnSpc>
              <a:spcBef>
                <a:spcPts val="450"/>
              </a:spcBef>
              <a:buFont typeface="Comic Sans MS" pitchFamily="-106" charset="0"/>
              <a:buChar char="–"/>
              <a:tabLst>
                <a:tab pos="2628900" algn="l"/>
              </a:tabLst>
            </a:pPr>
            <a:r>
              <a:rPr lang="en-US" dirty="0">
                <a:solidFill>
                  <a:srgbClr val="000000"/>
                </a:solidFill>
                <a:latin typeface="Arial  "/>
                <a:cs typeface="Arial  "/>
              </a:rPr>
              <a:t>bigger is better</a:t>
            </a:r>
          </a:p>
          <a:p>
            <a:pPr marL="203200" indent="-203200" defTabSz="914400" eaLnBrk="1" hangingPunct="1">
              <a:lnSpc>
                <a:spcPct val="116000"/>
              </a:lnSpc>
              <a:spcBef>
                <a:spcPts val="600"/>
              </a:spcBef>
              <a:buFont typeface="Comic Sans MS" pitchFamily="-106" charset="0"/>
              <a:buChar char="•"/>
              <a:tabLst>
                <a:tab pos="2628900" algn="l"/>
              </a:tabLst>
            </a:pPr>
            <a:r>
              <a:rPr lang="en-US" dirty="0">
                <a:solidFill>
                  <a:srgbClr val="000000"/>
                </a:solidFill>
                <a:latin typeface="Arial  "/>
                <a:cs typeface="Arial  "/>
              </a:rPr>
              <a:t>If we are primarily concerned with response time</a:t>
            </a:r>
          </a:p>
        </p:txBody>
      </p:sp>
      <p:sp>
        <p:nvSpPr>
          <p:cNvPr id="99343" name="Line 5"/>
          <p:cNvSpPr>
            <a:spLocks noChangeShapeType="1"/>
          </p:cNvSpPr>
          <p:nvPr/>
        </p:nvSpPr>
        <p:spPr bwMode="auto">
          <a:xfrm>
            <a:off x="4038600" y="-639190"/>
            <a:ext cx="29718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17767" name="Rectangle 7"/>
          <p:cNvSpPr>
            <a:spLocks noChangeArrowheads="1"/>
          </p:cNvSpPr>
          <p:nvPr/>
        </p:nvSpPr>
        <p:spPr bwMode="auto">
          <a:xfrm>
            <a:off x="381000" y="3581400"/>
            <a:ext cx="8382000" cy="474663"/>
          </a:xfrm>
          <a:prstGeom prst="rect">
            <a:avLst/>
          </a:prstGeom>
          <a:noFill/>
          <a:ln w="12700">
            <a:noFill/>
            <a:miter lim="800000"/>
            <a:headEnd/>
            <a:tailEnd/>
          </a:ln>
        </p:spPr>
        <p:txBody>
          <a:bodyPr lIns="63500" tIns="25400" rIns="63500" bIns="25400">
            <a:prstTxWarp prst="textNoShape">
              <a:avLst/>
            </a:prstTxWarp>
            <a:spAutoFit/>
          </a:bodyPr>
          <a:lstStyle/>
          <a:p>
            <a:pPr marL="685800" lvl="1" indent="-190500" defTabSz="914400" eaLnBrk="1" hangingPunct="1">
              <a:lnSpc>
                <a:spcPct val="116000"/>
              </a:lnSpc>
              <a:spcBef>
                <a:spcPts val="450"/>
              </a:spcBef>
              <a:buFont typeface="Comic Sans MS" pitchFamily="-106" charset="0"/>
              <a:buNone/>
              <a:tabLst>
                <a:tab pos="2628900" algn="l"/>
              </a:tabLst>
            </a:pPr>
            <a:r>
              <a:rPr lang="en-US" dirty="0">
                <a:solidFill>
                  <a:srgbClr val="FF0000"/>
                </a:solidFill>
                <a:latin typeface="Arial" pitchFamily="-106" charset="-52"/>
              </a:rPr>
              <a:t>" </a:t>
            </a:r>
            <a:r>
              <a:rPr lang="en-US" u="sng" dirty="0">
                <a:solidFill>
                  <a:srgbClr val="FF0000"/>
                </a:solidFill>
                <a:latin typeface="Arial" pitchFamily="-106" charset="-52"/>
              </a:rPr>
              <a:t>X is </a:t>
            </a:r>
            <a:r>
              <a:rPr lang="en-US" u="sng" dirty="0" err="1">
                <a:solidFill>
                  <a:srgbClr val="FF0000"/>
                </a:solidFill>
                <a:latin typeface="Arial" pitchFamily="-106" charset="-52"/>
              </a:rPr>
              <a:t>n</a:t>
            </a:r>
            <a:r>
              <a:rPr lang="en-US" u="sng" dirty="0">
                <a:solidFill>
                  <a:srgbClr val="FF0000"/>
                </a:solidFill>
                <a:latin typeface="Arial" pitchFamily="-106" charset="-52"/>
              </a:rPr>
              <a:t> times faster than Y</a:t>
            </a:r>
            <a:r>
              <a:rPr lang="en-US" dirty="0">
                <a:solidFill>
                  <a:srgbClr val="FF0000"/>
                </a:solidFill>
                <a:latin typeface="Arial" pitchFamily="-106" charset="-52"/>
              </a:rPr>
              <a:t>"  means</a:t>
            </a:r>
            <a:endParaRPr lang="en-US" sz="2000" dirty="0">
              <a:solidFill>
                <a:srgbClr val="FF0000"/>
              </a:solidFill>
              <a:latin typeface="Arial" pitchFamily="-106" charset="-52"/>
            </a:endParaRPr>
          </a:p>
        </p:txBody>
      </p:sp>
      <p:grpSp>
        <p:nvGrpSpPr>
          <p:cNvPr id="3" name="Group 8"/>
          <p:cNvGrpSpPr>
            <a:grpSpLocks/>
          </p:cNvGrpSpPr>
          <p:nvPr/>
        </p:nvGrpSpPr>
        <p:grpSpPr bwMode="auto">
          <a:xfrm>
            <a:off x="381000" y="4191000"/>
            <a:ext cx="8534400" cy="1490663"/>
            <a:chOff x="240" y="2640"/>
            <a:chExt cx="5376" cy="939"/>
          </a:xfrm>
        </p:grpSpPr>
        <p:grpSp>
          <p:nvGrpSpPr>
            <p:cNvPr id="99339" name="Group 9"/>
            <p:cNvGrpSpPr>
              <a:grpSpLocks/>
            </p:cNvGrpSpPr>
            <p:nvPr/>
          </p:nvGrpSpPr>
          <p:grpSpPr bwMode="auto">
            <a:xfrm>
              <a:off x="240" y="2640"/>
              <a:ext cx="5280" cy="939"/>
              <a:chOff x="0" y="3216"/>
              <a:chExt cx="5280" cy="939"/>
            </a:xfrm>
          </p:grpSpPr>
          <p:sp>
            <p:nvSpPr>
              <p:cNvPr id="99341" name="Line 10"/>
              <p:cNvSpPr>
                <a:spLocks noChangeShapeType="1"/>
              </p:cNvSpPr>
              <p:nvPr/>
            </p:nvSpPr>
            <p:spPr bwMode="auto">
              <a:xfrm>
                <a:off x="1248" y="3648"/>
                <a:ext cx="1632"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99342" name="Rectangle 11"/>
              <p:cNvSpPr>
                <a:spLocks noChangeArrowheads="1"/>
              </p:cNvSpPr>
              <p:nvPr/>
            </p:nvSpPr>
            <p:spPr bwMode="auto">
              <a:xfrm>
                <a:off x="0" y="3216"/>
                <a:ext cx="5280" cy="939"/>
              </a:xfrm>
              <a:prstGeom prst="rect">
                <a:avLst/>
              </a:prstGeom>
              <a:noFill/>
              <a:ln w="12700">
                <a:noFill/>
                <a:miter lim="800000"/>
                <a:headEnd/>
                <a:tailEnd/>
              </a:ln>
            </p:spPr>
            <p:txBody>
              <a:bodyPr lIns="63500" tIns="25400" rIns="63500" bIns="25400">
                <a:prstTxWarp prst="textNoShape">
                  <a:avLst/>
                </a:prstTxWarp>
                <a:spAutoFit/>
              </a:bodyPr>
              <a:lstStyle/>
              <a:p>
                <a:pPr marL="203200" indent="-203200" defTabSz="914400" eaLnBrk="1" hangingPunct="1">
                  <a:lnSpc>
                    <a:spcPct val="116000"/>
                  </a:lnSpc>
                  <a:spcBef>
                    <a:spcPts val="600"/>
                  </a:spcBef>
                  <a:buFont typeface="Comic Sans MS" pitchFamily="-106" charset="0"/>
                  <a:buNone/>
                  <a:tabLst>
                    <a:tab pos="2120900" algn="l"/>
                    <a:tab pos="4864100" algn="l"/>
                    <a:tab pos="5310188" algn="l"/>
                  </a:tabLst>
                </a:pPr>
                <a:r>
                  <a:rPr lang="en-US" dirty="0">
                    <a:solidFill>
                      <a:srgbClr val="000000"/>
                    </a:solidFill>
                    <a:latin typeface="Arial" pitchFamily="-106" charset="-52"/>
                  </a:rPr>
                  <a:t>		Performance(X)	 	</a:t>
                </a:r>
                <a:r>
                  <a:rPr lang="en-US" dirty="0" err="1">
                    <a:solidFill>
                      <a:srgbClr val="000000"/>
                    </a:solidFill>
                    <a:latin typeface="Comic Sans MS" pitchFamily="-106" charset="0"/>
                  </a:rPr>
                  <a:t>Execution_time</a:t>
                </a:r>
                <a:r>
                  <a:rPr lang="en-US" dirty="0">
                    <a:solidFill>
                      <a:srgbClr val="000000"/>
                    </a:solidFill>
                    <a:latin typeface="Comic Sans MS" pitchFamily="-106" charset="0"/>
                  </a:rPr>
                  <a:t>(Y)</a:t>
                </a:r>
                <a:r>
                  <a:rPr lang="en-US" dirty="0">
                    <a:solidFill>
                      <a:srgbClr val="000000"/>
                    </a:solidFill>
                    <a:latin typeface="Arial" pitchFamily="-106" charset="-52"/>
                  </a:rPr>
                  <a:t> </a:t>
                </a:r>
              </a:p>
              <a:p>
                <a:pPr marL="203200" indent="-203200" defTabSz="914400" eaLnBrk="1" hangingPunct="1">
                  <a:lnSpc>
                    <a:spcPct val="116000"/>
                  </a:lnSpc>
                  <a:spcBef>
                    <a:spcPts val="600"/>
                  </a:spcBef>
                  <a:buFont typeface="Comic Sans MS" pitchFamily="-106" charset="0"/>
                  <a:buNone/>
                  <a:tabLst>
                    <a:tab pos="2120900" algn="l"/>
                    <a:tab pos="4864100" algn="l"/>
                    <a:tab pos="5310188" algn="l"/>
                  </a:tabLst>
                </a:pPr>
                <a:r>
                  <a:rPr lang="en-US" dirty="0">
                    <a:solidFill>
                      <a:srgbClr val="000000"/>
                    </a:solidFill>
                    <a:latin typeface="Arial" pitchFamily="-106" charset="-52"/>
                  </a:rPr>
                  <a:t>	</a:t>
                </a:r>
                <a:r>
                  <a:rPr lang="en-US" dirty="0" err="1">
                    <a:solidFill>
                      <a:srgbClr val="000000"/>
                    </a:solidFill>
                    <a:latin typeface="Arial" pitchFamily="-106" charset="-52"/>
                  </a:rPr>
                  <a:t>n</a:t>
                </a:r>
                <a:r>
                  <a:rPr lang="en-US" dirty="0">
                    <a:solidFill>
                      <a:srgbClr val="000000"/>
                    </a:solidFill>
                    <a:latin typeface="Arial" pitchFamily="-106" charset="-52"/>
                  </a:rPr>
                  <a:t>         =		=		</a:t>
                </a:r>
              </a:p>
              <a:p>
                <a:pPr marL="203200" indent="-203200" defTabSz="914400" eaLnBrk="1" hangingPunct="1">
                  <a:lnSpc>
                    <a:spcPct val="116000"/>
                  </a:lnSpc>
                  <a:spcBef>
                    <a:spcPts val="600"/>
                  </a:spcBef>
                  <a:buFont typeface="Comic Sans MS" pitchFamily="-106" charset="0"/>
                  <a:buNone/>
                  <a:tabLst>
                    <a:tab pos="2120900" algn="l"/>
                    <a:tab pos="4864100" algn="l"/>
                    <a:tab pos="5310188" algn="l"/>
                  </a:tabLst>
                </a:pPr>
                <a:r>
                  <a:rPr lang="en-US" dirty="0">
                    <a:solidFill>
                      <a:srgbClr val="000000"/>
                    </a:solidFill>
                    <a:latin typeface="Arial" pitchFamily="-106" charset="-52"/>
                  </a:rPr>
                  <a:t>		Performance(Y)	 	</a:t>
                </a:r>
                <a:r>
                  <a:rPr lang="en-US" dirty="0" err="1">
                    <a:solidFill>
                      <a:srgbClr val="000000"/>
                    </a:solidFill>
                    <a:latin typeface="Comic Sans MS" pitchFamily="-106" charset="0"/>
                  </a:rPr>
                  <a:t>Execution_time</a:t>
                </a:r>
                <a:r>
                  <a:rPr lang="en-US" dirty="0">
                    <a:solidFill>
                      <a:srgbClr val="000000"/>
                    </a:solidFill>
                    <a:latin typeface="Comic Sans MS" pitchFamily="-106" charset="0"/>
                  </a:rPr>
                  <a:t>(X)</a:t>
                </a:r>
                <a:r>
                  <a:rPr lang="en-US" dirty="0">
                    <a:solidFill>
                      <a:srgbClr val="000000"/>
                    </a:solidFill>
                    <a:latin typeface="Arial" pitchFamily="-106" charset="-52"/>
                  </a:rPr>
                  <a:t> </a:t>
                </a:r>
              </a:p>
            </p:txBody>
          </p:sp>
        </p:grpSp>
        <p:sp>
          <p:nvSpPr>
            <p:cNvPr id="99340" name="Line 12"/>
            <p:cNvSpPr>
              <a:spLocks noChangeShapeType="1"/>
            </p:cNvSpPr>
            <p:nvPr/>
          </p:nvSpPr>
          <p:spPr bwMode="auto">
            <a:xfrm>
              <a:off x="3600" y="3072"/>
              <a:ext cx="2016"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grpSp>
      <p:sp>
        <p:nvSpPr>
          <p:cNvPr id="99338" name="TextBox 15"/>
          <p:cNvSpPr txBox="1">
            <a:spLocks noChangeArrowheads="1"/>
          </p:cNvSpPr>
          <p:nvPr/>
        </p:nvSpPr>
        <p:spPr bwMode="auto">
          <a:xfrm>
            <a:off x="1066800" y="5791200"/>
            <a:ext cx="7391400" cy="382156"/>
          </a:xfrm>
          <a:prstGeom prst="rect">
            <a:avLst/>
          </a:prstGeom>
          <a:noFill/>
          <a:ln w="9525">
            <a:noFill/>
            <a:miter lim="800000"/>
            <a:headEnd/>
            <a:tailEnd/>
          </a:ln>
        </p:spPr>
        <p:txBody>
          <a:bodyPr wrap="square">
            <a:prstTxWarp prst="textNoShape">
              <a:avLst/>
            </a:prstTxWarp>
            <a:spAutoFit/>
          </a:bodyPr>
          <a:lstStyle/>
          <a:p>
            <a:r>
              <a:rPr lang="en-US" sz="2000" dirty="0">
                <a:solidFill>
                  <a:srgbClr val="008000"/>
                </a:solidFill>
                <a:latin typeface="Arial   "/>
                <a:cs typeface="Arial   "/>
              </a:rPr>
              <a:t>Another way of saying this: “</a:t>
            </a:r>
            <a:r>
              <a:rPr lang="en-US" sz="2000" b="1" u="sng" dirty="0">
                <a:solidFill>
                  <a:srgbClr val="008000"/>
                </a:solidFill>
                <a:latin typeface="Arial   "/>
                <a:cs typeface="Arial   "/>
              </a:rPr>
              <a:t>Speedup</a:t>
            </a:r>
            <a:r>
              <a:rPr lang="en-US" sz="2000" b="1" dirty="0">
                <a:solidFill>
                  <a:srgbClr val="008000"/>
                </a:solidFill>
                <a:latin typeface="Arial   "/>
                <a:cs typeface="Arial   "/>
              </a:rPr>
              <a:t> </a:t>
            </a:r>
            <a:r>
              <a:rPr lang="en-US" sz="2000" dirty="0">
                <a:solidFill>
                  <a:srgbClr val="008000"/>
                </a:solidFill>
                <a:latin typeface="Arial   "/>
                <a:cs typeface="Arial   "/>
              </a:rPr>
              <a:t>of X compared to Y is </a:t>
            </a:r>
            <a:r>
              <a:rPr lang="en-US" sz="2000" dirty="0" err="1">
                <a:solidFill>
                  <a:srgbClr val="008000"/>
                </a:solidFill>
                <a:latin typeface="Arial   "/>
                <a:cs typeface="Arial   "/>
              </a:rPr>
              <a:t>n</a:t>
            </a:r>
            <a:r>
              <a:rPr lang="en-US" sz="2000" dirty="0">
                <a:solidFill>
                  <a:srgbClr val="008000"/>
                </a:solidFill>
                <a:latin typeface="Arial   "/>
                <a:cs typeface="Arial   "/>
              </a:rPr>
              <a:t>”.</a:t>
            </a:r>
          </a:p>
        </p:txBody>
      </p:sp>
      <mc:AlternateContent xmlns:mc="http://schemas.openxmlformats.org/markup-compatibility/2006" xmlns:a14="http://schemas.microsoft.com/office/drawing/2010/main">
        <mc:Choice Requires="a14">
          <p:sp>
            <p:nvSpPr>
              <p:cNvPr id="4" name="TextBox 3"/>
              <p:cNvSpPr txBox="1"/>
              <p:nvPr/>
            </p:nvSpPr>
            <p:spPr>
              <a:xfrm>
                <a:off x="2133600" y="2383162"/>
                <a:ext cx="5841706" cy="666273"/>
              </a:xfrm>
              <a:prstGeom prst="rect">
                <a:avLst/>
              </a:prstGeom>
              <a:noFill/>
            </p:spPr>
            <p:txBody>
              <a:bodyPr wrap="square" lIns="0" tIns="0" rIns="0" bIns="0" rtlCol="0">
                <a:spAutoFit/>
              </a:bodyPr>
              <a:lstStyle/>
              <a:p>
                <a:r>
                  <a:rPr lang="en-US" sz="2400" dirty="0"/>
                  <a:t>Performance(X) </a:t>
                </a:r>
                <a14:m>
                  <m:oMath xmlns:m="http://schemas.openxmlformats.org/officeDocument/2006/math">
                    <m:r>
                      <a:rPr lang="en-US" sz="2800" i="1" smtClean="0">
                        <a:latin typeface="Cambria Math" panose="02040503050406030204" pitchFamily="18" charset="0"/>
                      </a:rPr>
                      <m:t>=</m:t>
                    </m:r>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m:rPr>
                            <m:sty m:val="p"/>
                          </m:rPr>
                          <a:rPr lang="en-US" sz="2800" b="0" i="0" smtClean="0">
                            <a:latin typeface="Cambria Math" panose="02040503050406030204" pitchFamily="18" charset="0"/>
                          </a:rPr>
                          <m:t>Execution</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Time</m:t>
                        </m:r>
                        <m:r>
                          <a:rPr lang="en-US" sz="2800" b="0" i="0" smtClean="0">
                            <a:latin typeface="Cambria Math" panose="02040503050406030204" pitchFamily="18" charset="0"/>
                          </a:rPr>
                          <m:t>(</m:t>
                        </m:r>
                        <m:r>
                          <m:rPr>
                            <m:sty m:val="p"/>
                          </m:rPr>
                          <a:rPr lang="en-US" sz="2800" b="0" i="0" smtClean="0">
                            <a:latin typeface="Cambria Math" panose="02040503050406030204" pitchFamily="18" charset="0"/>
                          </a:rPr>
                          <m:t>X</m:t>
                        </m:r>
                        <m:r>
                          <a:rPr lang="en-US" sz="2800" b="0" i="0" smtClean="0">
                            <a:latin typeface="Cambria Math" panose="02040503050406030204" pitchFamily="18" charset="0"/>
                          </a:rPr>
                          <m:t>)</m:t>
                        </m:r>
                      </m:den>
                    </m:f>
                  </m:oMath>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2133600" y="2383162"/>
                <a:ext cx="5841706" cy="666273"/>
              </a:xfrm>
              <a:prstGeom prst="rect">
                <a:avLst/>
              </a:prstGeom>
              <a:blipFill rotWithShape="0">
                <a:blip r:embed="rId3"/>
                <a:stretch>
                  <a:fillRect l="-3132" b="-3670"/>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8498F53A-C161-3D49-96E1-2DF0E970DAF2}" type="slidenum">
              <a:rPr lang="en-US" smtClean="0"/>
              <a:t>4</a:t>
            </a:fld>
            <a:endParaRPr lang="en-US"/>
          </a:p>
        </p:txBody>
      </p:sp>
      <p:sp>
        <p:nvSpPr>
          <p:cNvPr id="14" name="TextBox 13"/>
          <p:cNvSpPr txBox="1"/>
          <p:nvPr/>
        </p:nvSpPr>
        <p:spPr>
          <a:xfrm>
            <a:off x="5410200" y="6488668"/>
            <a:ext cx="2819400" cy="369332"/>
          </a:xfrm>
          <a:prstGeom prst="rect">
            <a:avLst/>
          </a:prstGeom>
          <a:noFill/>
        </p:spPr>
        <p:txBody>
          <a:bodyPr wrap="square" rtlCol="0">
            <a:spAutoFit/>
          </a:bodyPr>
          <a:lstStyle/>
          <a:p>
            <a:r>
              <a:rPr lang="en-US" dirty="0">
                <a:solidFill>
                  <a:schemeClr val="tx1">
                    <a:lumMod val="50000"/>
                    <a:lumOff val="50000"/>
                  </a:schemeClr>
                </a:solidFill>
              </a:rPr>
              <a:t>Text</a:t>
            </a:r>
            <a:r>
              <a:rPr lang="en-US">
                <a:solidFill>
                  <a:schemeClr val="tx1">
                    <a:lumMod val="50000"/>
                    <a:lumOff val="50000"/>
                  </a:schemeClr>
                </a:solidFill>
              </a:rPr>
              <a:t>: COD ARM Edition §1.6</a:t>
            </a:r>
            <a:endParaRPr lang="en-US" dirty="0">
              <a:solidFill>
                <a:schemeClr val="tx1">
                  <a:lumMod val="50000"/>
                  <a:lumOff val="50000"/>
                </a:schemeClr>
              </a:solidFill>
            </a:endParaRPr>
          </a:p>
        </p:txBody>
      </p:sp>
    </p:spTree>
    <p:extLst>
      <p:ext uri="{BB962C8B-B14F-4D97-AF65-F5344CB8AC3E}">
        <p14:creationId xmlns:p14="http://schemas.microsoft.com/office/powerpoint/2010/main" val="34969403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7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77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77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776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9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bldLvl="2" autoUpdateAnimBg="0"/>
      <p:bldP spid="117767" grpId="0" build="p" bldLvl="2" autoUpdateAnimBg="0"/>
      <p:bldP spid="9933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517F0B6-41F5-DD4A-857D-5072130BD3F8}"/>
              </a:ext>
            </a:extLst>
          </p:cNvPr>
          <p:cNvSpPr>
            <a:spLocks noGrp="1" noChangeArrowheads="1"/>
          </p:cNvSpPr>
          <p:nvPr>
            <p:ph type="title"/>
          </p:nvPr>
        </p:nvSpPr>
        <p:spPr/>
        <p:txBody>
          <a:bodyPr/>
          <a:lstStyle/>
          <a:p>
            <a:r>
              <a:rPr lang="en-US" altLang="en-US" dirty="0">
                <a:latin typeface="Arial  " charset="0"/>
                <a:cs typeface="Arial  " charset="0"/>
              </a:rPr>
              <a:t>Pipeline Control Signals (2)</a:t>
            </a:r>
          </a:p>
        </p:txBody>
      </p:sp>
      <p:sp>
        <p:nvSpPr>
          <p:cNvPr id="191491" name="Rectangle 3">
            <a:extLst>
              <a:ext uri="{FF2B5EF4-FFF2-40B4-BE49-F238E27FC236}">
                <a16:creationId xmlns:a16="http://schemas.microsoft.com/office/drawing/2014/main" id="{3C6856B7-296A-184D-BFBC-A38CA74B50AE}"/>
              </a:ext>
            </a:extLst>
          </p:cNvPr>
          <p:cNvSpPr>
            <a:spLocks noGrp="1" noChangeArrowheads="1"/>
          </p:cNvSpPr>
          <p:nvPr>
            <p:ph type="body" idx="1"/>
          </p:nvPr>
        </p:nvSpPr>
        <p:spPr>
          <a:xfrm>
            <a:off x="757238" y="1100138"/>
            <a:ext cx="7929562" cy="4724400"/>
          </a:xfrm>
        </p:spPr>
        <p:txBody>
          <a:bodyPr/>
          <a:lstStyle/>
          <a:p>
            <a:pPr eaLnBrk="1" hangingPunct="1">
              <a:lnSpc>
                <a:spcPct val="90000"/>
              </a:lnSpc>
            </a:pPr>
            <a:endParaRPr lang="en-US" altLang="en-US" sz="2000">
              <a:latin typeface="Arial  " charset="0"/>
              <a:cs typeface="Arial  " charset="0"/>
            </a:endParaRPr>
          </a:p>
          <a:p>
            <a:pPr eaLnBrk="1" hangingPunct="1">
              <a:lnSpc>
                <a:spcPct val="90000"/>
              </a:lnSpc>
            </a:pPr>
            <a:r>
              <a:rPr lang="en-US" altLang="en-US" sz="2000">
                <a:latin typeface="Arial  " charset="0"/>
                <a:cs typeface="Arial  " charset="0"/>
              </a:rPr>
              <a:t>Challenge: Control signals appear in each pipeline stage</a:t>
            </a:r>
          </a:p>
          <a:p>
            <a:pPr eaLnBrk="1" hangingPunct="1">
              <a:lnSpc>
                <a:spcPct val="90000"/>
              </a:lnSpc>
            </a:pPr>
            <a:r>
              <a:rPr lang="en-US" altLang="en-US" sz="2000">
                <a:latin typeface="Arial  " charset="0"/>
                <a:cs typeface="Arial  " charset="0"/>
              </a:rPr>
              <a:t>Review: Control strategies for </a:t>
            </a:r>
            <a:r>
              <a:rPr lang="en-US" altLang="en-US" sz="2000" u="sng">
                <a:latin typeface="Arial  " charset="0"/>
                <a:cs typeface="Arial  " charset="0"/>
              </a:rPr>
              <a:t>non-pipelined</a:t>
            </a:r>
            <a:r>
              <a:rPr lang="en-US" altLang="en-US" sz="2000">
                <a:latin typeface="Arial  " charset="0"/>
                <a:cs typeface="Arial  " charset="0"/>
              </a:rPr>
              <a:t> processor:</a:t>
            </a:r>
          </a:p>
          <a:p>
            <a:pPr lvl="1" eaLnBrk="1" hangingPunct="1">
              <a:lnSpc>
                <a:spcPct val="90000"/>
              </a:lnSpc>
            </a:pPr>
            <a:r>
              <a:rPr lang="en-US" altLang="en-US" sz="1800">
                <a:latin typeface="Arial  " charset="0"/>
                <a:cs typeface="Arial  " charset="0"/>
              </a:rPr>
              <a:t>Combinational Control (single-cycle CPU)</a:t>
            </a:r>
          </a:p>
          <a:p>
            <a:pPr lvl="2" eaLnBrk="1" hangingPunct="1">
              <a:lnSpc>
                <a:spcPct val="90000"/>
              </a:lnSpc>
            </a:pPr>
            <a:r>
              <a:rPr lang="en-US" altLang="en-US" sz="1600">
                <a:latin typeface="Arial  " charset="0"/>
                <a:cs typeface="Arial  " charset="0"/>
              </a:rPr>
              <a:t> Cannot apply to pipelined processor since there are many instructions in pipeline</a:t>
            </a:r>
          </a:p>
          <a:p>
            <a:pPr lvl="1" eaLnBrk="1" hangingPunct="1">
              <a:lnSpc>
                <a:spcPct val="90000"/>
              </a:lnSpc>
            </a:pPr>
            <a:r>
              <a:rPr lang="en-US" altLang="en-US" sz="1800">
                <a:latin typeface="Arial  " charset="0"/>
                <a:cs typeface="Arial  " charset="0"/>
              </a:rPr>
              <a:t>Sequential Control (FSM for multi-cycle CPU)</a:t>
            </a:r>
          </a:p>
          <a:p>
            <a:pPr lvl="2" eaLnBrk="1" hangingPunct="1">
              <a:lnSpc>
                <a:spcPct val="90000"/>
              </a:lnSpc>
            </a:pPr>
            <a:r>
              <a:rPr lang="en-US" altLang="en-US" sz="1600">
                <a:latin typeface="Arial  " charset="0"/>
                <a:cs typeface="Arial  " charset="0"/>
              </a:rPr>
              <a:t> Cannot apply to pipelined processor since there are many instructions in pipeline</a:t>
            </a:r>
          </a:p>
          <a:p>
            <a:pPr eaLnBrk="1" hangingPunct="1">
              <a:lnSpc>
                <a:spcPct val="90000"/>
              </a:lnSpc>
            </a:pPr>
            <a:r>
              <a:rPr lang="en-US" altLang="en-US" sz="2000">
                <a:latin typeface="Arial  " charset="0"/>
                <a:cs typeface="Arial  " charset="0"/>
              </a:rPr>
              <a:t>New strategy</a:t>
            </a:r>
          </a:p>
          <a:p>
            <a:pPr lvl="1" eaLnBrk="1" hangingPunct="1">
              <a:lnSpc>
                <a:spcPct val="90000"/>
              </a:lnSpc>
            </a:pPr>
            <a:r>
              <a:rPr lang="en-US" altLang="en-US" sz="1800">
                <a:latin typeface="Arial  " charset="0"/>
                <a:cs typeface="Arial  " charset="0"/>
              </a:rPr>
              <a:t>Start with combinational control</a:t>
            </a:r>
          </a:p>
          <a:p>
            <a:pPr lvl="1" eaLnBrk="1" hangingPunct="1">
              <a:lnSpc>
                <a:spcPct val="90000"/>
              </a:lnSpc>
            </a:pPr>
            <a:r>
              <a:rPr lang="en-US" altLang="en-US" sz="1800">
                <a:latin typeface="Arial  " charset="0"/>
                <a:cs typeface="Arial  " charset="0"/>
              </a:rPr>
              <a:t>Pipeline it!</a:t>
            </a:r>
          </a:p>
          <a:p>
            <a:pPr lvl="2" eaLnBrk="1" hangingPunct="1">
              <a:lnSpc>
                <a:spcPct val="90000"/>
              </a:lnSpc>
            </a:pPr>
            <a:r>
              <a:rPr lang="en-US" altLang="en-US" sz="1600">
                <a:latin typeface="Arial  " charset="0"/>
                <a:cs typeface="Arial  " charset="0"/>
              </a:rPr>
              <a:t>Make proper control signals flow alongside with each instruction</a:t>
            </a:r>
          </a:p>
          <a:p>
            <a:pPr lvl="1" eaLnBrk="1" hangingPunct="1">
              <a:lnSpc>
                <a:spcPct val="90000"/>
              </a:lnSpc>
              <a:buFontTx/>
              <a:buNone/>
            </a:pPr>
            <a:endParaRPr lang="en-US" altLang="en-US" sz="1800">
              <a:latin typeface="Arial  " charset="0"/>
              <a:cs typeface="Arial  " charset="0"/>
            </a:endParaRPr>
          </a:p>
        </p:txBody>
      </p:sp>
      <p:sp>
        <p:nvSpPr>
          <p:cNvPr id="19460" name="Slide Number Placeholder 4">
            <a:extLst>
              <a:ext uri="{FF2B5EF4-FFF2-40B4-BE49-F238E27FC236}">
                <a16:creationId xmlns:a16="http://schemas.microsoft.com/office/drawing/2014/main" id="{AD524E7D-B998-5F49-BFF9-8BF6E16AFE0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C3699AF-EC00-CE46-B5E3-3AE3D559E79A}" type="slidenum">
              <a:rPr lang="en-US" altLang="en-US" sz="1400">
                <a:latin typeface="Comic Sans MS" panose="030F0902030302020204" pitchFamily="66" charset="0"/>
              </a:rPr>
              <a:pPr/>
              <a:t>40</a:t>
            </a:fld>
            <a:r>
              <a:rPr lang="en-US" altLang="en-US" sz="1400">
                <a:latin typeface="Comic Sans MS" panose="030F0902030302020204" pitchFamily="66" charset="0"/>
              </a:rPr>
              <a:t> </a:t>
            </a:r>
          </a:p>
        </p:txBody>
      </p:sp>
    </p:spTree>
    <p:extLst>
      <p:ext uri="{BB962C8B-B14F-4D97-AF65-F5344CB8AC3E}">
        <p14:creationId xmlns:p14="http://schemas.microsoft.com/office/powerpoint/2010/main" val="1453983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14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14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14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149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149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149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149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149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1491">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14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CC7DCC6-F3FC-4A4D-90F2-842692861DF9}"/>
              </a:ext>
            </a:extLst>
          </p:cNvPr>
          <p:cNvSpPr>
            <a:spLocks noGrp="1" noChangeArrowheads="1"/>
          </p:cNvSpPr>
          <p:nvPr>
            <p:ph type="title"/>
          </p:nvPr>
        </p:nvSpPr>
        <p:spPr>
          <a:xfrm>
            <a:off x="685800" y="0"/>
            <a:ext cx="7772400" cy="977900"/>
          </a:xfrm>
        </p:spPr>
        <p:txBody>
          <a:bodyPr/>
          <a:lstStyle/>
          <a:p>
            <a:r>
              <a:rPr lang="en-US" altLang="en-US" dirty="0">
                <a:latin typeface="Arial  " charset="0"/>
                <a:cs typeface="Arial  " charset="0"/>
              </a:rPr>
              <a:t>Pipeline Control Signals (2)</a:t>
            </a:r>
          </a:p>
        </p:txBody>
      </p:sp>
      <p:pic>
        <p:nvPicPr>
          <p:cNvPr id="20483" name="Picture 3" descr="0519_002">
            <a:extLst>
              <a:ext uri="{FF2B5EF4-FFF2-40B4-BE49-F238E27FC236}">
                <a16:creationId xmlns:a16="http://schemas.microsoft.com/office/drawing/2014/main" id="{D18B5962-CC44-9845-BF4D-EF751F4619C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9513" t="30305" r="14146" b="25920"/>
          <a:stretch>
            <a:fillRect/>
          </a:stretch>
        </p:blipFill>
        <p:spPr>
          <a:xfrm>
            <a:off x="2449513" y="2513013"/>
            <a:ext cx="5765800" cy="2940050"/>
          </a:xfrm>
        </p:spPr>
      </p:pic>
      <p:sp>
        <p:nvSpPr>
          <p:cNvPr id="20484" name="Rectangle 4">
            <a:extLst>
              <a:ext uri="{FF2B5EF4-FFF2-40B4-BE49-F238E27FC236}">
                <a16:creationId xmlns:a16="http://schemas.microsoft.com/office/drawing/2014/main" id="{9EA4796D-7B03-4045-A84F-52741A70CD14}"/>
              </a:ext>
            </a:extLst>
          </p:cNvPr>
          <p:cNvSpPr>
            <a:spLocks noChangeArrowheads="1"/>
          </p:cNvSpPr>
          <p:nvPr/>
        </p:nvSpPr>
        <p:spPr bwMode="auto">
          <a:xfrm>
            <a:off x="469900" y="1016000"/>
            <a:ext cx="8229600"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20000"/>
              </a:spcBef>
              <a:buFontTx/>
              <a:buChar char="•"/>
            </a:pPr>
            <a:r>
              <a:rPr lang="en-US" altLang="en-US" sz="2000">
                <a:latin typeface="Arial   " charset="-52"/>
              </a:rPr>
              <a:t>Separate signals into groups (one per stage)</a:t>
            </a:r>
          </a:p>
          <a:p>
            <a:pPr lvl="1" eaLnBrk="1" hangingPunct="1">
              <a:lnSpc>
                <a:spcPct val="90000"/>
              </a:lnSpc>
              <a:spcBef>
                <a:spcPct val="20000"/>
              </a:spcBef>
              <a:buFontTx/>
              <a:buChar char="–"/>
            </a:pPr>
            <a:r>
              <a:rPr lang="en-US" altLang="en-US" sz="1800">
                <a:latin typeface="Arial   " charset="-52"/>
              </a:rPr>
              <a:t>Each group contains all control signals for that stage</a:t>
            </a:r>
          </a:p>
          <a:p>
            <a:pPr eaLnBrk="1" hangingPunct="1">
              <a:lnSpc>
                <a:spcPct val="90000"/>
              </a:lnSpc>
              <a:spcBef>
                <a:spcPct val="20000"/>
              </a:spcBef>
              <a:buFontTx/>
              <a:buChar char="•"/>
            </a:pPr>
            <a:r>
              <a:rPr lang="en-US" altLang="en-US" sz="2000">
                <a:latin typeface="Arial   " charset="-52"/>
              </a:rPr>
              <a:t>Add pipeline registers</a:t>
            </a:r>
          </a:p>
        </p:txBody>
      </p:sp>
      <p:sp>
        <p:nvSpPr>
          <p:cNvPr id="20485" name="Rectangle 10">
            <a:extLst>
              <a:ext uri="{FF2B5EF4-FFF2-40B4-BE49-F238E27FC236}">
                <a16:creationId xmlns:a16="http://schemas.microsoft.com/office/drawing/2014/main" id="{75B3C699-16C3-F641-98F2-FDC181AEFC12}"/>
              </a:ext>
            </a:extLst>
          </p:cNvPr>
          <p:cNvSpPr>
            <a:spLocks noChangeArrowheads="1"/>
          </p:cNvSpPr>
          <p:nvPr/>
        </p:nvSpPr>
        <p:spPr bwMode="auto">
          <a:xfrm>
            <a:off x="1262063" y="5249863"/>
            <a:ext cx="75057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20000"/>
              </a:spcBef>
            </a:pPr>
            <a:r>
              <a:rPr lang="en-US" altLang="en-US">
                <a:latin typeface="Arial  " charset="0"/>
              </a:rPr>
              <a:t>  IF	        ID	       EX           MEM           WB</a:t>
            </a:r>
          </a:p>
          <a:p>
            <a:pPr eaLnBrk="1" hangingPunct="1">
              <a:lnSpc>
                <a:spcPct val="90000"/>
              </a:lnSpc>
              <a:spcBef>
                <a:spcPct val="20000"/>
              </a:spcBef>
            </a:pPr>
            <a:r>
              <a:rPr lang="en-US" altLang="en-US" sz="1200">
                <a:latin typeface="Arial  " charset="0"/>
              </a:rPr>
              <a:t>Instruction Fetch           Instruction decode /       Execute /                    Memory Access              Write back</a:t>
            </a:r>
          </a:p>
          <a:p>
            <a:pPr eaLnBrk="1" hangingPunct="1">
              <a:lnSpc>
                <a:spcPct val="90000"/>
              </a:lnSpc>
              <a:spcBef>
                <a:spcPct val="20000"/>
              </a:spcBef>
            </a:pPr>
            <a:r>
              <a:rPr lang="en-US" altLang="en-US" sz="1200">
                <a:latin typeface="Arial  " charset="0"/>
              </a:rPr>
              <a:t>                                      Register file read            address calc.</a:t>
            </a:r>
            <a:endParaRPr lang="en-US" altLang="en-US">
              <a:latin typeface="Arial  " charset="0"/>
            </a:endParaRPr>
          </a:p>
        </p:txBody>
      </p:sp>
      <p:sp>
        <p:nvSpPr>
          <p:cNvPr id="20486" name="Line 11">
            <a:extLst>
              <a:ext uri="{FF2B5EF4-FFF2-40B4-BE49-F238E27FC236}">
                <a16:creationId xmlns:a16="http://schemas.microsoft.com/office/drawing/2014/main" id="{7ABA63AD-9E6A-7343-8275-82732DF28372}"/>
              </a:ext>
            </a:extLst>
          </p:cNvPr>
          <p:cNvSpPr>
            <a:spLocks noChangeShapeType="1"/>
          </p:cNvSpPr>
          <p:nvPr/>
        </p:nvSpPr>
        <p:spPr bwMode="auto">
          <a:xfrm flipV="1">
            <a:off x="2776538" y="2590800"/>
            <a:ext cx="0" cy="3159125"/>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7" name="Line 12">
            <a:extLst>
              <a:ext uri="{FF2B5EF4-FFF2-40B4-BE49-F238E27FC236}">
                <a16:creationId xmlns:a16="http://schemas.microsoft.com/office/drawing/2014/main" id="{1EA43F2C-2EBC-714F-AE0C-C70BFA919EEE}"/>
              </a:ext>
            </a:extLst>
          </p:cNvPr>
          <p:cNvSpPr>
            <a:spLocks noChangeShapeType="1"/>
          </p:cNvSpPr>
          <p:nvPr/>
        </p:nvSpPr>
        <p:spPr bwMode="auto">
          <a:xfrm flipV="1">
            <a:off x="4406900" y="2595563"/>
            <a:ext cx="9525" cy="3167062"/>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8" name="Line 13">
            <a:extLst>
              <a:ext uri="{FF2B5EF4-FFF2-40B4-BE49-F238E27FC236}">
                <a16:creationId xmlns:a16="http://schemas.microsoft.com/office/drawing/2014/main" id="{AF15AB1A-99A0-984B-AB8F-6D1E28AD0A10}"/>
              </a:ext>
            </a:extLst>
          </p:cNvPr>
          <p:cNvSpPr>
            <a:spLocks noChangeShapeType="1"/>
          </p:cNvSpPr>
          <p:nvPr/>
        </p:nvSpPr>
        <p:spPr bwMode="auto">
          <a:xfrm flipV="1">
            <a:off x="5938838" y="2590800"/>
            <a:ext cx="0" cy="3159125"/>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9" name="Line 14">
            <a:extLst>
              <a:ext uri="{FF2B5EF4-FFF2-40B4-BE49-F238E27FC236}">
                <a16:creationId xmlns:a16="http://schemas.microsoft.com/office/drawing/2014/main" id="{5A224F8B-1A83-C640-A7EE-43D0FE4B55E8}"/>
              </a:ext>
            </a:extLst>
          </p:cNvPr>
          <p:cNvSpPr>
            <a:spLocks noChangeShapeType="1"/>
          </p:cNvSpPr>
          <p:nvPr/>
        </p:nvSpPr>
        <p:spPr bwMode="auto">
          <a:xfrm flipV="1">
            <a:off x="7578725" y="2598738"/>
            <a:ext cx="7938" cy="3133725"/>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0" name="Line 15">
            <a:extLst>
              <a:ext uri="{FF2B5EF4-FFF2-40B4-BE49-F238E27FC236}">
                <a16:creationId xmlns:a16="http://schemas.microsoft.com/office/drawing/2014/main" id="{6666897D-2572-B64F-A828-14890F724299}"/>
              </a:ext>
            </a:extLst>
          </p:cNvPr>
          <p:cNvSpPr>
            <a:spLocks noChangeShapeType="1"/>
          </p:cNvSpPr>
          <p:nvPr/>
        </p:nvSpPr>
        <p:spPr bwMode="auto">
          <a:xfrm flipV="1">
            <a:off x="1244600" y="2620963"/>
            <a:ext cx="7938" cy="3141662"/>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1" name="Slide Number Placeholder 11">
            <a:extLst>
              <a:ext uri="{FF2B5EF4-FFF2-40B4-BE49-F238E27FC236}">
                <a16:creationId xmlns:a16="http://schemas.microsoft.com/office/drawing/2014/main" id="{90134987-BFF2-CA43-921F-F589110F93F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B51ACDF-E66E-B642-9660-293B3F30EABD}" type="slidenum">
              <a:rPr lang="en-US" altLang="en-US" sz="1400">
                <a:latin typeface="Comic Sans MS" panose="030F0902030302020204" pitchFamily="66" charset="0"/>
              </a:rPr>
              <a:pPr/>
              <a:t>41</a:t>
            </a:fld>
            <a:r>
              <a:rPr lang="en-US" altLang="en-US" sz="1400">
                <a:latin typeface="Comic Sans MS" panose="030F0902030302020204" pitchFamily="66" charset="0"/>
              </a:rPr>
              <a:t> </a:t>
            </a:r>
          </a:p>
        </p:txBody>
      </p:sp>
    </p:spTree>
    <p:extLst>
      <p:ext uri="{BB962C8B-B14F-4D97-AF65-F5344CB8AC3E}">
        <p14:creationId xmlns:p14="http://schemas.microsoft.com/office/powerpoint/2010/main" val="4229667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AppA-fig07">
            <a:extLst>
              <a:ext uri="{FF2B5EF4-FFF2-40B4-BE49-F238E27FC236}">
                <a16:creationId xmlns:a16="http://schemas.microsoft.com/office/drawing/2014/main" id="{B66DCDFE-AD26-EB4E-A0B9-C20F49CDE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988" y="752475"/>
            <a:ext cx="7265987"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Rectangle 3">
            <a:extLst>
              <a:ext uri="{FF2B5EF4-FFF2-40B4-BE49-F238E27FC236}">
                <a16:creationId xmlns:a16="http://schemas.microsoft.com/office/drawing/2014/main" id="{7E0FD51D-EEE9-8F42-98A7-DA67C8A93ADD}"/>
              </a:ext>
            </a:extLst>
          </p:cNvPr>
          <p:cNvSpPr>
            <a:spLocks noGrp="1" noChangeArrowheads="1"/>
          </p:cNvSpPr>
          <p:nvPr>
            <p:ph type="body" idx="1"/>
          </p:nvPr>
        </p:nvSpPr>
        <p:spPr>
          <a:xfrm>
            <a:off x="2006600" y="3733800"/>
            <a:ext cx="3314700" cy="2006600"/>
          </a:xfrm>
        </p:spPr>
        <p:txBody>
          <a:bodyPr/>
          <a:lstStyle/>
          <a:p>
            <a:pPr eaLnBrk="1" hangingPunct="1">
              <a:lnSpc>
                <a:spcPct val="90000"/>
              </a:lnSpc>
              <a:buFontTx/>
              <a:buNone/>
            </a:pPr>
            <a:r>
              <a:rPr lang="en-US" altLang="en-US" sz="2400">
                <a:solidFill>
                  <a:srgbClr val="0000FF"/>
                </a:solidFill>
                <a:latin typeface="Arial  " charset="0"/>
                <a:cs typeface="Arial  " charset="0"/>
              </a:rPr>
              <a:t>	How do we implement the hardware for forwarding paths “a”, “b” and “c”?</a:t>
            </a:r>
          </a:p>
        </p:txBody>
      </p:sp>
      <p:grpSp>
        <p:nvGrpSpPr>
          <p:cNvPr id="2" name="Group 28">
            <a:extLst>
              <a:ext uri="{FF2B5EF4-FFF2-40B4-BE49-F238E27FC236}">
                <a16:creationId xmlns:a16="http://schemas.microsoft.com/office/drawing/2014/main" id="{118B835C-7752-F04E-AF32-C7DCFA9D89B5}"/>
              </a:ext>
            </a:extLst>
          </p:cNvPr>
          <p:cNvGrpSpPr>
            <a:grpSpLocks/>
          </p:cNvGrpSpPr>
          <p:nvPr/>
        </p:nvGrpSpPr>
        <p:grpSpPr bwMode="auto">
          <a:xfrm>
            <a:off x="1606550" y="1816100"/>
            <a:ext cx="196850" cy="3187700"/>
            <a:chOff x="1606550" y="1816100"/>
            <a:chExt cx="196850" cy="3187700"/>
          </a:xfrm>
        </p:grpSpPr>
        <p:cxnSp>
          <p:nvCxnSpPr>
            <p:cNvPr id="21558" name="Straight Connector 16">
              <a:extLst>
                <a:ext uri="{FF2B5EF4-FFF2-40B4-BE49-F238E27FC236}">
                  <a16:creationId xmlns:a16="http://schemas.microsoft.com/office/drawing/2014/main" id="{72C601C7-B2E6-2E40-AC0F-69400FDB3041}"/>
                </a:ext>
              </a:extLst>
            </p:cNvPr>
            <p:cNvCxnSpPr>
              <a:cxnSpLocks noChangeShapeType="1"/>
            </p:cNvCxnSpPr>
            <p:nvPr/>
          </p:nvCxnSpPr>
          <p:spPr bwMode="auto">
            <a:xfrm rot="16200000" flipH="1">
              <a:off x="1333500" y="2133600"/>
              <a:ext cx="762000" cy="1270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21559" name="Straight Connector 17">
              <a:extLst>
                <a:ext uri="{FF2B5EF4-FFF2-40B4-BE49-F238E27FC236}">
                  <a16:creationId xmlns:a16="http://schemas.microsoft.com/office/drawing/2014/main" id="{8D831EDA-1581-104E-9FFF-6B5131E4CC92}"/>
                </a:ext>
              </a:extLst>
            </p:cNvPr>
            <p:cNvCxnSpPr>
              <a:cxnSpLocks noChangeShapeType="1"/>
            </p:cNvCxnSpPr>
            <p:nvPr/>
          </p:nvCxnSpPr>
          <p:spPr bwMode="auto">
            <a:xfrm rot="16200000" flipH="1">
              <a:off x="838200" y="2622550"/>
              <a:ext cx="1676400" cy="889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21560" name="Straight Connector 20">
              <a:extLst>
                <a:ext uri="{FF2B5EF4-FFF2-40B4-BE49-F238E27FC236}">
                  <a16:creationId xmlns:a16="http://schemas.microsoft.com/office/drawing/2014/main" id="{DECB9C11-C5C5-0F43-B32F-AF020B7082AD}"/>
                </a:ext>
              </a:extLst>
            </p:cNvPr>
            <p:cNvCxnSpPr>
              <a:cxnSpLocks noChangeShapeType="1"/>
            </p:cNvCxnSpPr>
            <p:nvPr/>
          </p:nvCxnSpPr>
          <p:spPr bwMode="auto">
            <a:xfrm rot="16200000" flipH="1">
              <a:off x="330200" y="3098800"/>
              <a:ext cx="2622550" cy="6985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21561" name="Straight Connector 23">
              <a:extLst>
                <a:ext uri="{FF2B5EF4-FFF2-40B4-BE49-F238E27FC236}">
                  <a16:creationId xmlns:a16="http://schemas.microsoft.com/office/drawing/2014/main" id="{A5306C56-E8E8-844C-A77D-65A96A65DB93}"/>
                </a:ext>
              </a:extLst>
            </p:cNvPr>
            <p:cNvCxnSpPr>
              <a:cxnSpLocks noChangeShapeType="1"/>
            </p:cNvCxnSpPr>
            <p:nvPr/>
          </p:nvCxnSpPr>
          <p:spPr bwMode="auto">
            <a:xfrm rot="16200000" flipH="1">
              <a:off x="114300" y="3314700"/>
              <a:ext cx="3187700" cy="1905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cxnSp>
      </p:grpSp>
      <p:sp>
        <p:nvSpPr>
          <p:cNvPr id="19" name="TextBox 18">
            <a:extLst>
              <a:ext uri="{FF2B5EF4-FFF2-40B4-BE49-F238E27FC236}">
                <a16:creationId xmlns:a16="http://schemas.microsoft.com/office/drawing/2014/main" id="{A3611378-D75A-E64C-8634-492E7F9BEBE2}"/>
              </a:ext>
            </a:extLst>
          </p:cNvPr>
          <p:cNvSpPr txBox="1">
            <a:spLocks noChangeArrowheads="1"/>
          </p:cNvSpPr>
          <p:nvPr/>
        </p:nvSpPr>
        <p:spPr bwMode="auto">
          <a:xfrm>
            <a:off x="1092200" y="6045200"/>
            <a:ext cx="7297738"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a:solidFill>
                  <a:srgbClr val="FF0000"/>
                </a:solidFill>
                <a:latin typeface="Arial  " charset="0"/>
              </a:rPr>
              <a:t>NOTE: Forwarding </a:t>
            </a:r>
            <a:r>
              <a:rPr lang="en-US" altLang="en-US" sz="2000" u="sng">
                <a:solidFill>
                  <a:srgbClr val="FF0000"/>
                </a:solidFill>
                <a:latin typeface="Arial  " charset="0"/>
              </a:rPr>
              <a:t>begins</a:t>
            </a:r>
            <a:r>
              <a:rPr lang="en-US" altLang="en-US" sz="2000">
                <a:solidFill>
                  <a:srgbClr val="FF0000"/>
                </a:solidFill>
                <a:latin typeface="Arial  " charset="0"/>
              </a:rPr>
              <a:t> and </a:t>
            </a:r>
            <a:r>
              <a:rPr lang="en-US" altLang="en-US" sz="2000" u="sng">
                <a:solidFill>
                  <a:srgbClr val="FF0000"/>
                </a:solidFill>
                <a:latin typeface="Arial  " charset="0"/>
              </a:rPr>
              <a:t>ends</a:t>
            </a:r>
            <a:r>
              <a:rPr lang="en-US" altLang="en-US" sz="2000">
                <a:solidFill>
                  <a:srgbClr val="FF0000"/>
                </a:solidFill>
                <a:latin typeface="Arial  " charset="0"/>
              </a:rPr>
              <a:t> within a single clock cycle</a:t>
            </a:r>
          </a:p>
        </p:txBody>
      </p:sp>
      <p:cxnSp>
        <p:nvCxnSpPr>
          <p:cNvPr id="21510" name="Straight Connector 22">
            <a:extLst>
              <a:ext uri="{FF2B5EF4-FFF2-40B4-BE49-F238E27FC236}">
                <a16:creationId xmlns:a16="http://schemas.microsoft.com/office/drawing/2014/main" id="{686A0795-51AE-B44B-B0BE-3667ADAD2C7D}"/>
              </a:ext>
            </a:extLst>
          </p:cNvPr>
          <p:cNvCxnSpPr>
            <a:cxnSpLocks noChangeShapeType="1"/>
          </p:cNvCxnSpPr>
          <p:nvPr/>
        </p:nvCxnSpPr>
        <p:spPr bwMode="auto">
          <a:xfrm>
            <a:off x="3327400" y="889000"/>
            <a:ext cx="4254500" cy="1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511" name="TextBox 23">
            <a:extLst>
              <a:ext uri="{FF2B5EF4-FFF2-40B4-BE49-F238E27FC236}">
                <a16:creationId xmlns:a16="http://schemas.microsoft.com/office/drawing/2014/main" id="{47A89BBE-5B35-AB48-ACDF-261FED51C08A}"/>
              </a:ext>
            </a:extLst>
          </p:cNvPr>
          <p:cNvSpPr txBox="1">
            <a:spLocks noChangeArrowheads="1"/>
          </p:cNvSpPr>
          <p:nvPr/>
        </p:nvSpPr>
        <p:spPr bwMode="auto">
          <a:xfrm>
            <a:off x="2273300" y="673100"/>
            <a:ext cx="189388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Arial  " charset="0"/>
              </a:rPr>
              <a:t>Time (in clock cycles)</a:t>
            </a:r>
          </a:p>
        </p:txBody>
      </p:sp>
      <p:cxnSp>
        <p:nvCxnSpPr>
          <p:cNvPr id="21512" name="Straight Connector 25">
            <a:extLst>
              <a:ext uri="{FF2B5EF4-FFF2-40B4-BE49-F238E27FC236}">
                <a16:creationId xmlns:a16="http://schemas.microsoft.com/office/drawing/2014/main" id="{3782A6E5-0175-9A48-A670-244995097357}"/>
              </a:ext>
            </a:extLst>
          </p:cNvPr>
          <p:cNvCxnSpPr>
            <a:cxnSpLocks noChangeShapeType="1"/>
          </p:cNvCxnSpPr>
          <p:nvPr/>
        </p:nvCxnSpPr>
        <p:spPr bwMode="auto">
          <a:xfrm rot="16200000" flipH="1">
            <a:off x="260350" y="4705350"/>
            <a:ext cx="1600200" cy="127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513" name="TextBox 27">
            <a:extLst>
              <a:ext uri="{FF2B5EF4-FFF2-40B4-BE49-F238E27FC236}">
                <a16:creationId xmlns:a16="http://schemas.microsoft.com/office/drawing/2014/main" id="{9F148C11-79BF-4E4C-A1CB-2C630F455EAC}"/>
              </a:ext>
            </a:extLst>
          </p:cNvPr>
          <p:cNvSpPr txBox="1">
            <a:spLocks noChangeArrowheads="1"/>
          </p:cNvSpPr>
          <p:nvPr/>
        </p:nvSpPr>
        <p:spPr bwMode="auto">
          <a:xfrm rot="-5400000">
            <a:off x="-228600" y="2516188"/>
            <a:ext cx="2160587" cy="522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latin typeface="Arial  " charset="0"/>
              </a:rPr>
              <a:t>Program execution order</a:t>
            </a:r>
          </a:p>
          <a:p>
            <a:r>
              <a:rPr lang="en-US" altLang="en-US" sz="1400">
                <a:latin typeface="Arial  " charset="0"/>
              </a:rPr>
              <a:t>(in instructions)</a:t>
            </a:r>
          </a:p>
        </p:txBody>
      </p:sp>
      <p:sp>
        <p:nvSpPr>
          <p:cNvPr id="21514" name="Rectangle 30">
            <a:extLst>
              <a:ext uri="{FF2B5EF4-FFF2-40B4-BE49-F238E27FC236}">
                <a16:creationId xmlns:a16="http://schemas.microsoft.com/office/drawing/2014/main" id="{23C7A910-AABE-B444-86E5-E13FC75391EF}"/>
              </a:ext>
            </a:extLst>
          </p:cNvPr>
          <p:cNvSpPr>
            <a:spLocks noChangeArrowheads="1"/>
          </p:cNvSpPr>
          <p:nvPr/>
        </p:nvSpPr>
        <p:spPr bwMode="auto">
          <a:xfrm>
            <a:off x="4845050" y="2006600"/>
            <a:ext cx="190500" cy="511175"/>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15" name="Rectangle 31">
            <a:extLst>
              <a:ext uri="{FF2B5EF4-FFF2-40B4-BE49-F238E27FC236}">
                <a16:creationId xmlns:a16="http://schemas.microsoft.com/office/drawing/2014/main" id="{92C4626E-E292-9348-9322-C2B4CC1DBEE6}"/>
              </a:ext>
            </a:extLst>
          </p:cNvPr>
          <p:cNvSpPr>
            <a:spLocks noChangeArrowheads="1"/>
          </p:cNvSpPr>
          <p:nvPr/>
        </p:nvSpPr>
        <p:spPr bwMode="auto">
          <a:xfrm>
            <a:off x="4921250" y="2546350"/>
            <a:ext cx="120650" cy="171450"/>
          </a:xfrm>
          <a:prstGeom prst="rect">
            <a:avLst/>
          </a:prstGeom>
          <a:solidFill>
            <a:srgbClr val="FFFFFF"/>
          </a:solidFill>
          <a:ln w="9525">
            <a:solidFill>
              <a:srgbClr val="FFFF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16" name="Rectangle 32">
            <a:extLst>
              <a:ext uri="{FF2B5EF4-FFF2-40B4-BE49-F238E27FC236}">
                <a16:creationId xmlns:a16="http://schemas.microsoft.com/office/drawing/2014/main" id="{203EB712-5E6C-904E-8BCE-9BD16F0E7AAE}"/>
              </a:ext>
            </a:extLst>
          </p:cNvPr>
          <p:cNvSpPr>
            <a:spLocks noChangeArrowheads="1"/>
          </p:cNvSpPr>
          <p:nvPr/>
        </p:nvSpPr>
        <p:spPr bwMode="auto">
          <a:xfrm>
            <a:off x="5740400" y="2124075"/>
            <a:ext cx="136525" cy="79375"/>
          </a:xfrm>
          <a:prstGeom prst="rect">
            <a:avLst/>
          </a:prstGeom>
          <a:solidFill>
            <a:srgbClr val="FFFFFF"/>
          </a:solidFill>
          <a:ln w="9525">
            <a:solidFill>
              <a:srgbClr val="FFFF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17" name="Rectangle 33">
            <a:extLst>
              <a:ext uri="{FF2B5EF4-FFF2-40B4-BE49-F238E27FC236}">
                <a16:creationId xmlns:a16="http://schemas.microsoft.com/office/drawing/2014/main" id="{A5FFEE4A-3DCC-C04D-BC5B-1FBAE8775D40}"/>
              </a:ext>
            </a:extLst>
          </p:cNvPr>
          <p:cNvSpPr>
            <a:spLocks noChangeArrowheads="1"/>
          </p:cNvSpPr>
          <p:nvPr/>
        </p:nvSpPr>
        <p:spPr bwMode="auto">
          <a:xfrm>
            <a:off x="6162675" y="1917700"/>
            <a:ext cx="63500" cy="514350"/>
          </a:xfrm>
          <a:prstGeom prst="rect">
            <a:avLst/>
          </a:prstGeom>
          <a:solidFill>
            <a:srgbClr val="FFFFFF"/>
          </a:solidFill>
          <a:ln w="9525">
            <a:solidFill>
              <a:srgbClr val="FFFF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18" name="Rectangle 34">
            <a:extLst>
              <a:ext uri="{FF2B5EF4-FFF2-40B4-BE49-F238E27FC236}">
                <a16:creationId xmlns:a16="http://schemas.microsoft.com/office/drawing/2014/main" id="{666F9254-0364-7142-A0B2-F98A02398928}"/>
              </a:ext>
            </a:extLst>
          </p:cNvPr>
          <p:cNvSpPr>
            <a:spLocks noChangeArrowheads="1"/>
          </p:cNvSpPr>
          <p:nvPr/>
        </p:nvSpPr>
        <p:spPr bwMode="auto">
          <a:xfrm>
            <a:off x="6140450" y="1800225"/>
            <a:ext cx="85725" cy="79375"/>
          </a:xfrm>
          <a:prstGeom prst="rect">
            <a:avLst/>
          </a:prstGeom>
          <a:solidFill>
            <a:srgbClr val="FFFFFF"/>
          </a:solidFill>
          <a:ln w="9525">
            <a:solidFill>
              <a:srgbClr val="FFFF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19" name="Rectangle 35">
            <a:extLst>
              <a:ext uri="{FF2B5EF4-FFF2-40B4-BE49-F238E27FC236}">
                <a16:creationId xmlns:a16="http://schemas.microsoft.com/office/drawing/2014/main" id="{38C5055D-F98D-034C-8810-F1EFF63641AB}"/>
              </a:ext>
            </a:extLst>
          </p:cNvPr>
          <p:cNvSpPr>
            <a:spLocks noChangeArrowheads="1"/>
          </p:cNvSpPr>
          <p:nvPr/>
        </p:nvSpPr>
        <p:spPr bwMode="auto">
          <a:xfrm>
            <a:off x="5803900" y="2244725"/>
            <a:ext cx="149225" cy="371475"/>
          </a:xfrm>
          <a:prstGeom prst="rect">
            <a:avLst/>
          </a:prstGeom>
          <a:solidFill>
            <a:srgbClr val="FFFFFF"/>
          </a:solidFill>
          <a:ln w="9525">
            <a:solidFill>
              <a:srgbClr val="FFFF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20" name="Rectangle 36">
            <a:extLst>
              <a:ext uri="{FF2B5EF4-FFF2-40B4-BE49-F238E27FC236}">
                <a16:creationId xmlns:a16="http://schemas.microsoft.com/office/drawing/2014/main" id="{26DDD1B2-1E11-674B-9463-B4092FAF42FB}"/>
              </a:ext>
            </a:extLst>
          </p:cNvPr>
          <p:cNvSpPr>
            <a:spLocks noChangeArrowheads="1"/>
          </p:cNvSpPr>
          <p:nvPr/>
        </p:nvSpPr>
        <p:spPr bwMode="auto">
          <a:xfrm>
            <a:off x="5829300" y="2647950"/>
            <a:ext cx="88900" cy="450850"/>
          </a:xfrm>
          <a:prstGeom prst="rect">
            <a:avLst/>
          </a:prstGeom>
          <a:solidFill>
            <a:srgbClr val="FFFFFF"/>
          </a:solidFill>
          <a:ln w="9525">
            <a:solidFill>
              <a:srgbClr val="FFFF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21" name="Rectangle 37">
            <a:extLst>
              <a:ext uri="{FF2B5EF4-FFF2-40B4-BE49-F238E27FC236}">
                <a16:creationId xmlns:a16="http://schemas.microsoft.com/office/drawing/2014/main" id="{E3EF0FFE-7D30-3440-BEF4-5BB865454E8B}"/>
              </a:ext>
            </a:extLst>
          </p:cNvPr>
          <p:cNvSpPr>
            <a:spLocks noChangeArrowheads="1"/>
          </p:cNvSpPr>
          <p:nvPr/>
        </p:nvSpPr>
        <p:spPr bwMode="auto">
          <a:xfrm>
            <a:off x="5876925" y="3086100"/>
            <a:ext cx="104775" cy="327025"/>
          </a:xfrm>
          <a:prstGeom prst="rect">
            <a:avLst/>
          </a:prstGeom>
          <a:solidFill>
            <a:srgbClr val="FFFFFF"/>
          </a:solidFill>
          <a:ln w="9525">
            <a:solidFill>
              <a:srgbClr val="FFFF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22" name="Rectangle 38">
            <a:extLst>
              <a:ext uri="{FF2B5EF4-FFF2-40B4-BE49-F238E27FC236}">
                <a16:creationId xmlns:a16="http://schemas.microsoft.com/office/drawing/2014/main" id="{2A5E3E27-7FDE-4248-BE5F-B55ED1134A74}"/>
              </a:ext>
            </a:extLst>
          </p:cNvPr>
          <p:cNvSpPr>
            <a:spLocks noChangeArrowheads="1"/>
          </p:cNvSpPr>
          <p:nvPr/>
        </p:nvSpPr>
        <p:spPr bwMode="auto">
          <a:xfrm>
            <a:off x="5892800" y="3441700"/>
            <a:ext cx="127000" cy="46038"/>
          </a:xfrm>
          <a:prstGeom prst="rect">
            <a:avLst/>
          </a:prstGeom>
          <a:solidFill>
            <a:srgbClr val="FFFFFF"/>
          </a:solidFill>
          <a:ln w="9525">
            <a:solidFill>
              <a:srgbClr val="FFFF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23" name="Rectangle 39">
            <a:extLst>
              <a:ext uri="{FF2B5EF4-FFF2-40B4-BE49-F238E27FC236}">
                <a16:creationId xmlns:a16="http://schemas.microsoft.com/office/drawing/2014/main" id="{0C719E25-0A7D-DD4E-987E-B12FD94C59F9}"/>
              </a:ext>
            </a:extLst>
          </p:cNvPr>
          <p:cNvSpPr>
            <a:spLocks noChangeArrowheads="1"/>
          </p:cNvSpPr>
          <p:nvPr/>
        </p:nvSpPr>
        <p:spPr bwMode="auto">
          <a:xfrm>
            <a:off x="6169025" y="2454275"/>
            <a:ext cx="82550" cy="152400"/>
          </a:xfrm>
          <a:prstGeom prst="rect">
            <a:avLst/>
          </a:prstGeom>
          <a:solidFill>
            <a:srgbClr val="FFFFFF"/>
          </a:solidFill>
          <a:ln w="9525">
            <a:solidFill>
              <a:srgbClr val="FFFF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24" name="Rectangle 40">
            <a:extLst>
              <a:ext uri="{FF2B5EF4-FFF2-40B4-BE49-F238E27FC236}">
                <a16:creationId xmlns:a16="http://schemas.microsoft.com/office/drawing/2014/main" id="{63CF2B5E-BB3A-F247-B13B-A84FEB981A9E}"/>
              </a:ext>
            </a:extLst>
          </p:cNvPr>
          <p:cNvSpPr>
            <a:spLocks noChangeArrowheads="1"/>
          </p:cNvSpPr>
          <p:nvPr/>
        </p:nvSpPr>
        <p:spPr bwMode="auto">
          <a:xfrm>
            <a:off x="6181725" y="2720975"/>
            <a:ext cx="50800" cy="76200"/>
          </a:xfrm>
          <a:prstGeom prst="rect">
            <a:avLst/>
          </a:prstGeom>
          <a:solidFill>
            <a:srgbClr val="FFFFFF"/>
          </a:solidFill>
          <a:ln w="9525">
            <a:solidFill>
              <a:srgbClr val="FFFF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25" name="Rectangle 41">
            <a:extLst>
              <a:ext uri="{FF2B5EF4-FFF2-40B4-BE49-F238E27FC236}">
                <a16:creationId xmlns:a16="http://schemas.microsoft.com/office/drawing/2014/main" id="{66236810-9DE6-9B40-AC5A-A0DCA0A8F541}"/>
              </a:ext>
            </a:extLst>
          </p:cNvPr>
          <p:cNvSpPr>
            <a:spLocks noChangeArrowheads="1"/>
          </p:cNvSpPr>
          <p:nvPr/>
        </p:nvSpPr>
        <p:spPr bwMode="auto">
          <a:xfrm>
            <a:off x="6188075" y="2879725"/>
            <a:ext cx="85725" cy="390525"/>
          </a:xfrm>
          <a:prstGeom prst="rect">
            <a:avLst/>
          </a:prstGeom>
          <a:solidFill>
            <a:srgbClr val="FFFFFF"/>
          </a:solidFill>
          <a:ln w="9525">
            <a:solidFill>
              <a:srgbClr val="FFFF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26" name="Rectangle 42">
            <a:extLst>
              <a:ext uri="{FF2B5EF4-FFF2-40B4-BE49-F238E27FC236}">
                <a16:creationId xmlns:a16="http://schemas.microsoft.com/office/drawing/2014/main" id="{E372DF36-CC39-9E4A-9364-B1FFA0F2628D}"/>
              </a:ext>
            </a:extLst>
          </p:cNvPr>
          <p:cNvSpPr>
            <a:spLocks noChangeArrowheads="1"/>
          </p:cNvSpPr>
          <p:nvPr/>
        </p:nvSpPr>
        <p:spPr bwMode="auto">
          <a:xfrm>
            <a:off x="6172200" y="2816225"/>
            <a:ext cx="66675" cy="46038"/>
          </a:xfrm>
          <a:prstGeom prst="rect">
            <a:avLst/>
          </a:prstGeom>
          <a:solidFill>
            <a:srgbClr val="FFFFFF"/>
          </a:solidFill>
          <a:ln w="9525">
            <a:solidFill>
              <a:srgbClr val="FFFF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27" name="Rectangle 43">
            <a:extLst>
              <a:ext uri="{FF2B5EF4-FFF2-40B4-BE49-F238E27FC236}">
                <a16:creationId xmlns:a16="http://schemas.microsoft.com/office/drawing/2014/main" id="{68DA8C27-EECD-7D44-8145-C8D9A290DD7D}"/>
              </a:ext>
            </a:extLst>
          </p:cNvPr>
          <p:cNvSpPr>
            <a:spLocks noChangeArrowheads="1"/>
          </p:cNvSpPr>
          <p:nvPr/>
        </p:nvSpPr>
        <p:spPr bwMode="auto">
          <a:xfrm>
            <a:off x="6178550" y="3889375"/>
            <a:ext cx="50800" cy="396875"/>
          </a:xfrm>
          <a:prstGeom prst="rect">
            <a:avLst/>
          </a:prstGeom>
          <a:solidFill>
            <a:srgbClr val="FFFFFF"/>
          </a:solidFill>
          <a:ln w="9525">
            <a:solidFill>
              <a:srgbClr val="FFFF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28" name="Rectangle 44">
            <a:extLst>
              <a:ext uri="{FF2B5EF4-FFF2-40B4-BE49-F238E27FC236}">
                <a16:creationId xmlns:a16="http://schemas.microsoft.com/office/drawing/2014/main" id="{38868260-DCFE-E447-A637-F71B3FDD9079}"/>
              </a:ext>
            </a:extLst>
          </p:cNvPr>
          <p:cNvSpPr>
            <a:spLocks noChangeArrowheads="1"/>
          </p:cNvSpPr>
          <p:nvPr/>
        </p:nvSpPr>
        <p:spPr bwMode="auto">
          <a:xfrm>
            <a:off x="6162675" y="4311650"/>
            <a:ext cx="120650" cy="82550"/>
          </a:xfrm>
          <a:prstGeom prst="rect">
            <a:avLst/>
          </a:prstGeom>
          <a:solidFill>
            <a:srgbClr val="FFFFFF"/>
          </a:solidFill>
          <a:ln w="9525">
            <a:solidFill>
              <a:srgbClr val="FFFF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29" name="Rectangle 45">
            <a:extLst>
              <a:ext uri="{FF2B5EF4-FFF2-40B4-BE49-F238E27FC236}">
                <a16:creationId xmlns:a16="http://schemas.microsoft.com/office/drawing/2014/main" id="{7B75678B-C7C6-4049-9DFB-9EDF5EDB717B}"/>
              </a:ext>
            </a:extLst>
          </p:cNvPr>
          <p:cNvSpPr>
            <a:spLocks noChangeArrowheads="1"/>
          </p:cNvSpPr>
          <p:nvPr/>
        </p:nvSpPr>
        <p:spPr bwMode="auto">
          <a:xfrm>
            <a:off x="6184900" y="3314700"/>
            <a:ext cx="46038" cy="454025"/>
          </a:xfrm>
          <a:prstGeom prst="rect">
            <a:avLst/>
          </a:prstGeom>
          <a:solidFill>
            <a:srgbClr val="FFFFFF"/>
          </a:solidFill>
          <a:ln w="9525">
            <a:solidFill>
              <a:srgbClr val="FFFF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30" name="Rectangle 46">
            <a:extLst>
              <a:ext uri="{FF2B5EF4-FFF2-40B4-BE49-F238E27FC236}">
                <a16:creationId xmlns:a16="http://schemas.microsoft.com/office/drawing/2014/main" id="{D4F13BC9-FE2A-CC4F-A17C-A54BCDFAF3A8}"/>
              </a:ext>
            </a:extLst>
          </p:cNvPr>
          <p:cNvSpPr>
            <a:spLocks noChangeArrowheads="1"/>
          </p:cNvSpPr>
          <p:nvPr/>
        </p:nvSpPr>
        <p:spPr bwMode="auto">
          <a:xfrm>
            <a:off x="6194425" y="3810000"/>
            <a:ext cx="46038" cy="46038"/>
          </a:xfrm>
          <a:prstGeom prst="rect">
            <a:avLst/>
          </a:prstGeom>
          <a:solidFill>
            <a:srgbClr val="FFFFFF"/>
          </a:solidFill>
          <a:ln w="9525">
            <a:solidFill>
              <a:srgbClr val="FFFF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8" name="Rectangle 47">
            <a:extLst>
              <a:ext uri="{FF2B5EF4-FFF2-40B4-BE49-F238E27FC236}">
                <a16:creationId xmlns:a16="http://schemas.microsoft.com/office/drawing/2014/main" id="{EA2C9181-2CF4-3242-95DD-0FBEEF2CEF1D}"/>
              </a:ext>
            </a:extLst>
          </p:cNvPr>
          <p:cNvSpPr/>
          <p:nvPr/>
        </p:nvSpPr>
        <p:spPr bwMode="auto">
          <a:xfrm>
            <a:off x="4708525" y="1358900"/>
            <a:ext cx="117475" cy="758825"/>
          </a:xfrm>
          <a:prstGeom prst="rect">
            <a:avLst/>
          </a:prstGeom>
          <a:solidFill>
            <a:schemeClr val="bg2">
              <a:lumMod val="40000"/>
              <a:lumOff val="60000"/>
            </a:schemeClr>
          </a:solidFill>
          <a:ln w="9525" cap="flat" cmpd="sng" algn="ctr">
            <a:solidFill>
              <a:schemeClr val="bg2">
                <a:lumMod val="40000"/>
                <a:lumOff val="60000"/>
              </a:schemeClr>
            </a:solidFill>
            <a:prstDash val="solid"/>
            <a:round/>
            <a:headEnd type="none" w="med" len="med"/>
            <a:tailEnd type="none" w="med" len="med"/>
          </a:ln>
          <a:effectLst/>
        </p:spPr>
        <p:txBody>
          <a:bodyPr/>
          <a:lstStyle/>
          <a:p>
            <a:pPr>
              <a:defRPr/>
            </a:pPr>
            <a:endParaRPr lang="en-US"/>
          </a:p>
        </p:txBody>
      </p:sp>
      <p:sp>
        <p:nvSpPr>
          <p:cNvPr id="49" name="Rectangle 48">
            <a:extLst>
              <a:ext uri="{FF2B5EF4-FFF2-40B4-BE49-F238E27FC236}">
                <a16:creationId xmlns:a16="http://schemas.microsoft.com/office/drawing/2014/main" id="{9BD2A382-9542-2640-8A93-667EF125C15B}"/>
              </a:ext>
            </a:extLst>
          </p:cNvPr>
          <p:cNvSpPr/>
          <p:nvPr/>
        </p:nvSpPr>
        <p:spPr bwMode="auto">
          <a:xfrm>
            <a:off x="5667375" y="1336675"/>
            <a:ext cx="117475" cy="758825"/>
          </a:xfrm>
          <a:prstGeom prst="rect">
            <a:avLst/>
          </a:prstGeom>
          <a:solidFill>
            <a:schemeClr val="bg2">
              <a:lumMod val="40000"/>
              <a:lumOff val="60000"/>
            </a:schemeClr>
          </a:solidFill>
          <a:ln w="9525" cap="flat" cmpd="sng" algn="ctr">
            <a:solidFill>
              <a:schemeClr val="bg2">
                <a:lumMod val="40000"/>
                <a:lumOff val="60000"/>
              </a:schemeClr>
            </a:solidFill>
            <a:prstDash val="solid"/>
            <a:round/>
            <a:headEnd type="none" w="med" len="med"/>
            <a:tailEnd type="none" w="med" len="med"/>
          </a:ln>
          <a:effectLst/>
        </p:spPr>
        <p:txBody>
          <a:bodyPr/>
          <a:lstStyle/>
          <a:p>
            <a:pPr>
              <a:defRPr/>
            </a:pPr>
            <a:endParaRPr lang="en-US"/>
          </a:p>
        </p:txBody>
      </p:sp>
      <p:grpSp>
        <p:nvGrpSpPr>
          <p:cNvPr id="3" name="Group 29">
            <a:extLst>
              <a:ext uri="{FF2B5EF4-FFF2-40B4-BE49-F238E27FC236}">
                <a16:creationId xmlns:a16="http://schemas.microsoft.com/office/drawing/2014/main" id="{A01E9971-922C-3945-BE27-79341BFFD892}"/>
              </a:ext>
            </a:extLst>
          </p:cNvPr>
          <p:cNvGrpSpPr>
            <a:grpSpLocks/>
          </p:cNvGrpSpPr>
          <p:nvPr/>
        </p:nvGrpSpPr>
        <p:grpSpPr bwMode="auto">
          <a:xfrm>
            <a:off x="4787900" y="1727200"/>
            <a:ext cx="1782763" cy="2603500"/>
            <a:chOff x="4762500" y="1752600"/>
            <a:chExt cx="1783179" cy="2603500"/>
          </a:xfrm>
        </p:grpSpPr>
        <p:sp>
          <p:nvSpPr>
            <p:cNvPr id="21552" name="Line 5">
              <a:extLst>
                <a:ext uri="{FF2B5EF4-FFF2-40B4-BE49-F238E27FC236}">
                  <a16:creationId xmlns:a16="http://schemas.microsoft.com/office/drawing/2014/main" id="{6D6A90AF-AB84-D241-8DF9-93BADE37A3DE}"/>
                </a:ext>
              </a:extLst>
            </p:cNvPr>
            <p:cNvSpPr>
              <a:spLocks noChangeShapeType="1"/>
            </p:cNvSpPr>
            <p:nvPr/>
          </p:nvSpPr>
          <p:spPr bwMode="auto">
            <a:xfrm>
              <a:off x="4762500" y="1752600"/>
              <a:ext cx="254000" cy="1003300"/>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53" name="Line 6">
              <a:extLst>
                <a:ext uri="{FF2B5EF4-FFF2-40B4-BE49-F238E27FC236}">
                  <a16:creationId xmlns:a16="http://schemas.microsoft.com/office/drawing/2014/main" id="{F5BC53F5-C3E5-F349-ABB5-B8715E5DC6BE}"/>
                </a:ext>
              </a:extLst>
            </p:cNvPr>
            <p:cNvSpPr>
              <a:spLocks noChangeShapeType="1"/>
            </p:cNvSpPr>
            <p:nvPr/>
          </p:nvSpPr>
          <p:spPr bwMode="auto">
            <a:xfrm>
              <a:off x="5715000" y="1752600"/>
              <a:ext cx="228600" cy="1663700"/>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54" name="Line 7">
              <a:extLst>
                <a:ext uri="{FF2B5EF4-FFF2-40B4-BE49-F238E27FC236}">
                  <a16:creationId xmlns:a16="http://schemas.microsoft.com/office/drawing/2014/main" id="{8A173C8F-8650-B349-B5F2-A4B276B052BE}"/>
                </a:ext>
              </a:extLst>
            </p:cNvPr>
            <p:cNvSpPr>
              <a:spLocks noChangeShapeType="1"/>
            </p:cNvSpPr>
            <p:nvPr/>
          </p:nvSpPr>
          <p:spPr bwMode="auto">
            <a:xfrm>
              <a:off x="6184900" y="1828800"/>
              <a:ext cx="12700" cy="2527300"/>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55" name="Text Box 8">
              <a:extLst>
                <a:ext uri="{FF2B5EF4-FFF2-40B4-BE49-F238E27FC236}">
                  <a16:creationId xmlns:a16="http://schemas.microsoft.com/office/drawing/2014/main" id="{CAFE70ED-4C87-7F45-A592-2A809A5A8798}"/>
                </a:ext>
              </a:extLst>
            </p:cNvPr>
            <p:cNvSpPr txBox="1">
              <a:spLocks noChangeArrowheads="1"/>
            </p:cNvSpPr>
            <p:nvPr/>
          </p:nvSpPr>
          <p:spPr bwMode="auto">
            <a:xfrm>
              <a:off x="4886325" y="1887538"/>
              <a:ext cx="355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0000"/>
                  </a:solidFill>
                  <a:latin typeface="Arial  " charset="0"/>
                </a:rPr>
                <a:t>a</a:t>
              </a:r>
              <a:endParaRPr lang="en-US" altLang="en-US">
                <a:latin typeface="Arial  " charset="0"/>
              </a:endParaRPr>
            </a:p>
          </p:txBody>
        </p:sp>
        <p:sp>
          <p:nvSpPr>
            <p:cNvPr id="21556" name="Text Box 9">
              <a:extLst>
                <a:ext uri="{FF2B5EF4-FFF2-40B4-BE49-F238E27FC236}">
                  <a16:creationId xmlns:a16="http://schemas.microsoft.com/office/drawing/2014/main" id="{F0428A79-F182-C145-BD6B-D8B23E674744}"/>
                </a:ext>
              </a:extLst>
            </p:cNvPr>
            <p:cNvSpPr txBox="1">
              <a:spLocks noChangeArrowheads="1"/>
            </p:cNvSpPr>
            <p:nvPr/>
          </p:nvSpPr>
          <p:spPr bwMode="auto">
            <a:xfrm>
              <a:off x="5724525" y="1900238"/>
              <a:ext cx="355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0000"/>
                  </a:solidFill>
                  <a:latin typeface="Arial  " charset="0"/>
                </a:rPr>
                <a:t>b</a:t>
              </a:r>
              <a:endParaRPr lang="en-US" altLang="en-US">
                <a:latin typeface="Arial  " charset="0"/>
              </a:endParaRPr>
            </a:p>
          </p:txBody>
        </p:sp>
        <p:sp>
          <p:nvSpPr>
            <p:cNvPr id="21557" name="Text Box 10">
              <a:extLst>
                <a:ext uri="{FF2B5EF4-FFF2-40B4-BE49-F238E27FC236}">
                  <a16:creationId xmlns:a16="http://schemas.microsoft.com/office/drawing/2014/main" id="{54E604E8-3278-7D4C-AF55-0BECF60BFFC1}"/>
                </a:ext>
              </a:extLst>
            </p:cNvPr>
            <p:cNvSpPr txBox="1">
              <a:spLocks noChangeArrowheads="1"/>
            </p:cNvSpPr>
            <p:nvPr/>
          </p:nvSpPr>
          <p:spPr bwMode="auto">
            <a:xfrm>
              <a:off x="6207125" y="1887538"/>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0000"/>
                  </a:solidFill>
                  <a:latin typeface="Arial  " charset="0"/>
                </a:rPr>
                <a:t>c</a:t>
              </a:r>
              <a:endParaRPr lang="en-US" altLang="en-US">
                <a:latin typeface="Arial  " charset="0"/>
              </a:endParaRPr>
            </a:p>
          </p:txBody>
        </p:sp>
      </p:grpSp>
      <p:sp>
        <p:nvSpPr>
          <p:cNvPr id="21534" name="Rectangle 49">
            <a:extLst>
              <a:ext uri="{FF2B5EF4-FFF2-40B4-BE49-F238E27FC236}">
                <a16:creationId xmlns:a16="http://schemas.microsoft.com/office/drawing/2014/main" id="{067B8F3C-BFD3-A244-94C0-9260BE17C998}"/>
              </a:ext>
            </a:extLst>
          </p:cNvPr>
          <p:cNvSpPr>
            <a:spLocks noChangeArrowheads="1"/>
          </p:cNvSpPr>
          <p:nvPr/>
        </p:nvSpPr>
        <p:spPr bwMode="auto">
          <a:xfrm>
            <a:off x="4972050" y="2743200"/>
            <a:ext cx="85725" cy="46038"/>
          </a:xfrm>
          <a:prstGeom prst="rect">
            <a:avLst/>
          </a:prstGeom>
          <a:solidFill>
            <a:schemeClr val="bg1"/>
          </a:solidFill>
          <a:ln w="9525">
            <a:solidFill>
              <a:schemeClr val="bg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4" name="Group 50">
            <a:extLst>
              <a:ext uri="{FF2B5EF4-FFF2-40B4-BE49-F238E27FC236}">
                <a16:creationId xmlns:a16="http://schemas.microsoft.com/office/drawing/2014/main" id="{38E22C9F-EA88-A349-AB85-3A14C75AF1A0}"/>
              </a:ext>
            </a:extLst>
          </p:cNvPr>
          <p:cNvGrpSpPr>
            <a:grpSpLocks/>
          </p:cNvGrpSpPr>
          <p:nvPr/>
        </p:nvGrpSpPr>
        <p:grpSpPr bwMode="auto">
          <a:xfrm>
            <a:off x="2819400" y="1792288"/>
            <a:ext cx="5032375" cy="4202112"/>
            <a:chOff x="2819400" y="1893094"/>
            <a:chExt cx="5033042" cy="4202906"/>
          </a:xfrm>
        </p:grpSpPr>
        <p:sp>
          <p:nvSpPr>
            <p:cNvPr id="21541" name="Rectangle 51">
              <a:extLst>
                <a:ext uri="{FF2B5EF4-FFF2-40B4-BE49-F238E27FC236}">
                  <a16:creationId xmlns:a16="http://schemas.microsoft.com/office/drawing/2014/main" id="{BF0CF816-2E73-7343-824F-3631E931A6BF}"/>
                </a:ext>
              </a:extLst>
            </p:cNvPr>
            <p:cNvSpPr>
              <a:spLocks noChangeArrowheads="1"/>
            </p:cNvSpPr>
            <p:nvPr/>
          </p:nvSpPr>
          <p:spPr bwMode="auto">
            <a:xfrm>
              <a:off x="2819400" y="3086100"/>
              <a:ext cx="5029200" cy="2743200"/>
            </a:xfrm>
            <a:prstGeom prst="rect">
              <a:avLst/>
            </a:prstGeom>
            <a:solidFill>
              <a:schemeClr val="bg1"/>
            </a:solidFill>
            <a:ln w="9525">
              <a:solidFill>
                <a:srgbClr val="FFFFFF"/>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21542" name="Picture 52" descr="stalling-ss4.jpg">
              <a:extLst>
                <a:ext uri="{FF2B5EF4-FFF2-40B4-BE49-F238E27FC236}">
                  <a16:creationId xmlns:a16="http://schemas.microsoft.com/office/drawing/2014/main" id="{B2176186-E45A-6247-B36E-BB59714265C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285999"/>
              <a:ext cx="1985042" cy="381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43" name="Group 45">
              <a:extLst>
                <a:ext uri="{FF2B5EF4-FFF2-40B4-BE49-F238E27FC236}">
                  <a16:creationId xmlns:a16="http://schemas.microsoft.com/office/drawing/2014/main" id="{558E8DE8-7994-3748-9AFD-C9DFB928FB09}"/>
                </a:ext>
              </a:extLst>
            </p:cNvPr>
            <p:cNvGrpSpPr>
              <a:grpSpLocks/>
            </p:cNvGrpSpPr>
            <p:nvPr/>
          </p:nvGrpSpPr>
          <p:grpSpPr bwMode="auto">
            <a:xfrm>
              <a:off x="4044950" y="2495550"/>
              <a:ext cx="558800" cy="660400"/>
              <a:chOff x="2216" y="1876"/>
              <a:chExt cx="352" cy="416"/>
            </a:xfrm>
          </p:grpSpPr>
          <p:sp>
            <p:nvSpPr>
              <p:cNvPr id="21549" name="AutoShape 29">
                <a:extLst>
                  <a:ext uri="{FF2B5EF4-FFF2-40B4-BE49-F238E27FC236}">
                    <a16:creationId xmlns:a16="http://schemas.microsoft.com/office/drawing/2014/main" id="{E42C3D15-4A1E-6C47-B62F-121BD9AD0E59}"/>
                  </a:ext>
                </a:extLst>
              </p:cNvPr>
              <p:cNvSpPr>
                <a:spLocks noChangeArrowheads="1"/>
              </p:cNvSpPr>
              <p:nvPr/>
            </p:nvSpPr>
            <p:spPr bwMode="auto">
              <a:xfrm>
                <a:off x="2256" y="1876"/>
                <a:ext cx="312" cy="336"/>
              </a:xfrm>
              <a:prstGeom prst="cloudCallout">
                <a:avLst>
                  <a:gd name="adj1" fmla="val -56731"/>
                  <a:gd name="adj2" fmla="val 60417"/>
                </a:avLst>
              </a:prstGeom>
              <a:solidFill>
                <a:srgbClr val="0000FF">
                  <a:alpha val="43137"/>
                </a:srgbClr>
              </a:solidFill>
              <a:ln w="9525">
                <a:solidFill>
                  <a:srgbClr val="6BAEC9"/>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21550" name="Rectangle 31">
                <a:extLst>
                  <a:ext uri="{FF2B5EF4-FFF2-40B4-BE49-F238E27FC236}">
                    <a16:creationId xmlns:a16="http://schemas.microsoft.com/office/drawing/2014/main" id="{463F07B8-5304-8A41-BF14-0E131F427474}"/>
                  </a:ext>
                </a:extLst>
              </p:cNvPr>
              <p:cNvSpPr>
                <a:spLocks noChangeArrowheads="1"/>
              </p:cNvSpPr>
              <p:nvPr/>
            </p:nvSpPr>
            <p:spPr bwMode="auto">
              <a:xfrm>
                <a:off x="2216" y="2196"/>
                <a:ext cx="104"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51" name="Rectangle 32">
                <a:extLst>
                  <a:ext uri="{FF2B5EF4-FFF2-40B4-BE49-F238E27FC236}">
                    <a16:creationId xmlns:a16="http://schemas.microsoft.com/office/drawing/2014/main" id="{C9B8ACFF-DC6F-5643-BB47-F85F3330597F}"/>
                  </a:ext>
                </a:extLst>
              </p:cNvPr>
              <p:cNvSpPr>
                <a:spLocks noChangeArrowheads="1"/>
              </p:cNvSpPr>
              <p:nvPr/>
            </p:nvSpPr>
            <p:spPr bwMode="auto">
              <a:xfrm>
                <a:off x="2236" y="2156"/>
                <a:ext cx="60" cy="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21544" name="Group 45">
              <a:extLst>
                <a:ext uri="{FF2B5EF4-FFF2-40B4-BE49-F238E27FC236}">
                  <a16:creationId xmlns:a16="http://schemas.microsoft.com/office/drawing/2014/main" id="{1000B963-58E1-774B-8CDE-026363D9A581}"/>
                </a:ext>
              </a:extLst>
            </p:cNvPr>
            <p:cNvGrpSpPr>
              <a:grpSpLocks/>
            </p:cNvGrpSpPr>
            <p:nvPr/>
          </p:nvGrpSpPr>
          <p:grpSpPr bwMode="auto">
            <a:xfrm>
              <a:off x="4997450" y="2508250"/>
              <a:ext cx="558800" cy="660400"/>
              <a:chOff x="2216" y="1876"/>
              <a:chExt cx="352" cy="416"/>
            </a:xfrm>
          </p:grpSpPr>
          <p:sp>
            <p:nvSpPr>
              <p:cNvPr id="21546" name="AutoShape 29">
                <a:extLst>
                  <a:ext uri="{FF2B5EF4-FFF2-40B4-BE49-F238E27FC236}">
                    <a16:creationId xmlns:a16="http://schemas.microsoft.com/office/drawing/2014/main" id="{B43B84F8-D828-424F-A614-4E815A139073}"/>
                  </a:ext>
                </a:extLst>
              </p:cNvPr>
              <p:cNvSpPr>
                <a:spLocks noChangeArrowheads="1"/>
              </p:cNvSpPr>
              <p:nvPr/>
            </p:nvSpPr>
            <p:spPr bwMode="auto">
              <a:xfrm>
                <a:off x="2256" y="1876"/>
                <a:ext cx="312" cy="336"/>
              </a:xfrm>
              <a:prstGeom prst="cloudCallout">
                <a:avLst>
                  <a:gd name="adj1" fmla="val -56731"/>
                  <a:gd name="adj2" fmla="val 60417"/>
                </a:avLst>
              </a:prstGeom>
              <a:solidFill>
                <a:srgbClr val="0000FF">
                  <a:alpha val="43137"/>
                </a:srgbClr>
              </a:solidFill>
              <a:ln w="9525">
                <a:solidFill>
                  <a:srgbClr val="6BAEC9"/>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sp>
            <p:nvSpPr>
              <p:cNvPr id="21547" name="Rectangle 31">
                <a:extLst>
                  <a:ext uri="{FF2B5EF4-FFF2-40B4-BE49-F238E27FC236}">
                    <a16:creationId xmlns:a16="http://schemas.microsoft.com/office/drawing/2014/main" id="{FB88E3B0-5249-D44B-9A87-92686757AA97}"/>
                  </a:ext>
                </a:extLst>
              </p:cNvPr>
              <p:cNvSpPr>
                <a:spLocks noChangeArrowheads="1"/>
              </p:cNvSpPr>
              <p:nvPr/>
            </p:nvSpPr>
            <p:spPr bwMode="auto">
              <a:xfrm>
                <a:off x="2216" y="2196"/>
                <a:ext cx="104" cy="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48" name="Rectangle 32">
                <a:extLst>
                  <a:ext uri="{FF2B5EF4-FFF2-40B4-BE49-F238E27FC236}">
                    <a16:creationId xmlns:a16="http://schemas.microsoft.com/office/drawing/2014/main" id="{0E6C276C-DA2F-3348-8D9A-82E9637DB03E}"/>
                  </a:ext>
                </a:extLst>
              </p:cNvPr>
              <p:cNvSpPr>
                <a:spLocks noChangeArrowheads="1"/>
              </p:cNvSpPr>
              <p:nvPr/>
            </p:nvSpPr>
            <p:spPr bwMode="auto">
              <a:xfrm>
                <a:off x="2236" y="2156"/>
                <a:ext cx="60" cy="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cxnSp>
          <p:nvCxnSpPr>
            <p:cNvPr id="21545" name="Straight Connector 55">
              <a:extLst>
                <a:ext uri="{FF2B5EF4-FFF2-40B4-BE49-F238E27FC236}">
                  <a16:creationId xmlns:a16="http://schemas.microsoft.com/office/drawing/2014/main" id="{416E7991-88F2-2C49-8768-B6F54DB37BF6}"/>
                </a:ext>
              </a:extLst>
            </p:cNvPr>
            <p:cNvCxnSpPr>
              <a:cxnSpLocks noChangeShapeType="1"/>
            </p:cNvCxnSpPr>
            <p:nvPr/>
          </p:nvCxnSpPr>
          <p:spPr bwMode="auto">
            <a:xfrm rot="5400000">
              <a:off x="5791200" y="2336800"/>
              <a:ext cx="889000" cy="1588"/>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cxnSp>
      </p:grpSp>
      <p:sp>
        <p:nvSpPr>
          <p:cNvPr id="63" name="Rectangle 2">
            <a:extLst>
              <a:ext uri="{FF2B5EF4-FFF2-40B4-BE49-F238E27FC236}">
                <a16:creationId xmlns:a16="http://schemas.microsoft.com/office/drawing/2014/main" id="{214C3A6D-B2F8-C94E-A921-6A5C714C2A3F}"/>
              </a:ext>
            </a:extLst>
          </p:cNvPr>
          <p:cNvSpPr txBox="1">
            <a:spLocks noChangeArrowheads="1"/>
          </p:cNvSpPr>
          <p:nvPr/>
        </p:nvSpPr>
        <p:spPr bwMode="auto">
          <a:xfrm>
            <a:off x="787400" y="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000">
                <a:solidFill>
                  <a:schemeClr val="tx2"/>
                </a:solidFill>
                <a:latin typeface="Arial  " charset="0"/>
              </a:rPr>
              <a:t>Solution #1: Stall</a:t>
            </a:r>
          </a:p>
        </p:txBody>
      </p:sp>
      <p:sp>
        <p:nvSpPr>
          <p:cNvPr id="24580" name="Rectangle 2">
            <a:extLst>
              <a:ext uri="{FF2B5EF4-FFF2-40B4-BE49-F238E27FC236}">
                <a16:creationId xmlns:a16="http://schemas.microsoft.com/office/drawing/2014/main" id="{13BC35D4-EF4B-944A-A050-B7A1362FA33A}"/>
              </a:ext>
            </a:extLst>
          </p:cNvPr>
          <p:cNvSpPr>
            <a:spLocks noGrp="1" noChangeArrowheads="1"/>
          </p:cNvSpPr>
          <p:nvPr>
            <p:ph type="title"/>
          </p:nvPr>
        </p:nvSpPr>
        <p:spPr>
          <a:xfrm>
            <a:off x="609600" y="0"/>
            <a:ext cx="7772400" cy="762000"/>
          </a:xfrm>
          <a:solidFill>
            <a:schemeClr val="bg1"/>
          </a:solidFill>
        </p:spPr>
        <p:txBody>
          <a:bodyPr/>
          <a:lstStyle/>
          <a:p>
            <a:pPr eaLnBrk="1" hangingPunct="1"/>
            <a:r>
              <a:rPr lang="en-US" altLang="en-US">
                <a:latin typeface="Arial  " charset="0"/>
                <a:cs typeface="Arial  " charset="0"/>
              </a:rPr>
              <a:t>Solution #2: Forwarding</a:t>
            </a:r>
          </a:p>
        </p:txBody>
      </p:sp>
      <p:sp>
        <p:nvSpPr>
          <p:cNvPr id="21540" name="Slide Number Placeholder 58">
            <a:extLst>
              <a:ext uri="{FF2B5EF4-FFF2-40B4-BE49-F238E27FC236}">
                <a16:creationId xmlns:a16="http://schemas.microsoft.com/office/drawing/2014/main" id="{8384977D-B052-4C42-8FA4-CB038728D30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A34EA94-B82A-9D45-B614-9C740C9DA5B8}" type="slidenum">
              <a:rPr lang="en-US" altLang="en-US" sz="1400">
                <a:latin typeface="Comic Sans MS" panose="030F0902030302020204" pitchFamily="66" charset="0"/>
              </a:rPr>
              <a:pPr/>
              <a:t>42</a:t>
            </a:fld>
            <a:r>
              <a:rPr lang="en-US" altLang="en-US" sz="1400">
                <a:latin typeface="Comic Sans MS" panose="030F0902030302020204" pitchFamily="66" charset="0"/>
              </a:rPr>
              <a:t> </a:t>
            </a:r>
          </a:p>
        </p:txBody>
      </p:sp>
    </p:spTree>
    <p:extLst>
      <p:ext uri="{BB962C8B-B14F-4D97-AF65-F5344CB8AC3E}">
        <p14:creationId xmlns:p14="http://schemas.microsoft.com/office/powerpoint/2010/main" val="3402988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63"/>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8" grpId="0" build="p"/>
      <p:bldP spid="19" grpId="0" animBg="1"/>
      <p:bldP spid="63" grpId="0"/>
      <p:bldP spid="63" grpId="1"/>
      <p:bldP spid="2458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24583E2-9969-884C-BB62-DB13E01F40B6}"/>
              </a:ext>
            </a:extLst>
          </p:cNvPr>
          <p:cNvSpPr>
            <a:spLocks noGrp="1" noChangeArrowheads="1"/>
          </p:cNvSpPr>
          <p:nvPr>
            <p:ph type="title"/>
          </p:nvPr>
        </p:nvSpPr>
        <p:spPr>
          <a:xfrm>
            <a:off x="685800" y="0"/>
            <a:ext cx="7772400" cy="622300"/>
          </a:xfrm>
        </p:spPr>
        <p:txBody>
          <a:bodyPr>
            <a:normAutofit fontScale="90000"/>
          </a:bodyPr>
          <a:lstStyle/>
          <a:p>
            <a:pPr eaLnBrk="1" hangingPunct="1"/>
            <a:r>
              <a:rPr lang="en-US" altLang="en-US">
                <a:latin typeface="Arial  " charset="0"/>
                <a:cs typeface="Arial  " charset="0"/>
              </a:rPr>
              <a:t>Implementing Forwarding</a:t>
            </a:r>
          </a:p>
        </p:txBody>
      </p:sp>
      <p:pic>
        <p:nvPicPr>
          <p:cNvPr id="22531" name="Picture 3" descr="0166_001">
            <a:extLst>
              <a:ext uri="{FF2B5EF4-FFF2-40B4-BE49-F238E27FC236}">
                <a16:creationId xmlns:a16="http://schemas.microsoft.com/office/drawing/2014/main" id="{AD7C26E2-A218-9047-B8FF-7FD5154126B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3451" t="3368" r="5772" b="52478"/>
          <a:stretch>
            <a:fillRect/>
          </a:stretch>
        </p:blipFill>
        <p:spPr>
          <a:xfrm>
            <a:off x="1262063" y="2217738"/>
            <a:ext cx="6619875" cy="3529012"/>
          </a:xfrm>
        </p:spPr>
      </p:pic>
      <p:sp>
        <p:nvSpPr>
          <p:cNvPr id="22532" name="Rectangle 4">
            <a:extLst>
              <a:ext uri="{FF2B5EF4-FFF2-40B4-BE49-F238E27FC236}">
                <a16:creationId xmlns:a16="http://schemas.microsoft.com/office/drawing/2014/main" id="{249F4D61-F8D9-2541-A44B-4C448807238A}"/>
              </a:ext>
            </a:extLst>
          </p:cNvPr>
          <p:cNvSpPr>
            <a:spLocks noChangeArrowheads="1"/>
          </p:cNvSpPr>
          <p:nvPr/>
        </p:nvSpPr>
        <p:spPr bwMode="auto">
          <a:xfrm>
            <a:off x="520700" y="6985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Tx/>
              <a:buChar char="•"/>
            </a:pPr>
            <a:r>
              <a:rPr lang="en-US" altLang="en-US">
                <a:latin typeface="Arial   " charset="-52"/>
              </a:rPr>
              <a:t>The figure below shows a basic pipelined processor (focusing on data flow) but with </a:t>
            </a:r>
            <a:r>
              <a:rPr lang="en-US" altLang="en-US" b="1" u="sng">
                <a:latin typeface="Arial   " charset="-52"/>
              </a:rPr>
              <a:t>no</a:t>
            </a:r>
            <a:r>
              <a:rPr lang="en-US" altLang="en-US" u="sng">
                <a:latin typeface="Arial   " charset="-52"/>
              </a:rPr>
              <a:t> </a:t>
            </a:r>
            <a:r>
              <a:rPr lang="en-US" altLang="en-US" b="1" u="sng">
                <a:latin typeface="Arial   " charset="-52"/>
              </a:rPr>
              <a:t>forwarding</a:t>
            </a:r>
          </a:p>
          <a:p>
            <a:pPr eaLnBrk="1" hangingPunct="1">
              <a:spcBef>
                <a:spcPct val="20000"/>
              </a:spcBef>
              <a:buFontTx/>
              <a:buChar char="•"/>
            </a:pPr>
            <a:endParaRPr lang="en-US" altLang="en-US">
              <a:latin typeface="Arial   " charset="-52"/>
            </a:endParaRPr>
          </a:p>
        </p:txBody>
      </p:sp>
      <p:sp>
        <p:nvSpPr>
          <p:cNvPr id="22533" name="Slide Number Placeholder 5">
            <a:extLst>
              <a:ext uri="{FF2B5EF4-FFF2-40B4-BE49-F238E27FC236}">
                <a16:creationId xmlns:a16="http://schemas.microsoft.com/office/drawing/2014/main" id="{ED86896E-6A8B-4C4C-BD96-36AF76A226D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7800A11-5097-D848-B097-056377B1E6EB}" type="slidenum">
              <a:rPr lang="en-US" altLang="en-US" sz="1400">
                <a:latin typeface="Comic Sans MS" panose="030F0902030302020204" pitchFamily="66" charset="0"/>
              </a:rPr>
              <a:pPr/>
              <a:t>43</a:t>
            </a:fld>
            <a:r>
              <a:rPr lang="en-US" altLang="en-US" sz="1400">
                <a:latin typeface="Comic Sans MS" panose="030F0902030302020204" pitchFamily="66" charset="0"/>
              </a:rPr>
              <a:t> </a:t>
            </a:r>
          </a:p>
        </p:txBody>
      </p:sp>
    </p:spTree>
    <p:extLst>
      <p:ext uri="{BB962C8B-B14F-4D97-AF65-F5344CB8AC3E}">
        <p14:creationId xmlns:p14="http://schemas.microsoft.com/office/powerpoint/2010/main" val="9254069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2DCD717-36DF-4F4E-8914-7E78BB1D05F2}"/>
              </a:ext>
            </a:extLst>
          </p:cNvPr>
          <p:cNvSpPr>
            <a:spLocks noGrp="1" noChangeArrowheads="1"/>
          </p:cNvSpPr>
          <p:nvPr>
            <p:ph type="title"/>
          </p:nvPr>
        </p:nvSpPr>
        <p:spPr>
          <a:xfrm>
            <a:off x="685800" y="0"/>
            <a:ext cx="7772400" cy="939800"/>
          </a:xfrm>
        </p:spPr>
        <p:txBody>
          <a:bodyPr/>
          <a:lstStyle/>
          <a:p>
            <a:pPr eaLnBrk="1" hangingPunct="1"/>
            <a:r>
              <a:rPr lang="en-US" altLang="en-US">
                <a:latin typeface="Arial  " charset="0"/>
                <a:cs typeface="Arial  " charset="0"/>
              </a:rPr>
              <a:t>Implementing Forwarding</a:t>
            </a:r>
          </a:p>
        </p:txBody>
      </p:sp>
      <p:sp>
        <p:nvSpPr>
          <p:cNvPr id="23555" name="Rectangle 3">
            <a:extLst>
              <a:ext uri="{FF2B5EF4-FFF2-40B4-BE49-F238E27FC236}">
                <a16:creationId xmlns:a16="http://schemas.microsoft.com/office/drawing/2014/main" id="{CC641023-EF84-6C4A-9BCF-7B8EAE55389D}"/>
              </a:ext>
            </a:extLst>
          </p:cNvPr>
          <p:cNvSpPr>
            <a:spLocks noChangeArrowheads="1"/>
          </p:cNvSpPr>
          <p:nvPr/>
        </p:nvSpPr>
        <p:spPr bwMode="auto">
          <a:xfrm>
            <a:off x="457200" y="10033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Tx/>
              <a:buChar char="•"/>
            </a:pPr>
            <a:endParaRPr lang="en-US" altLang="en-US">
              <a:latin typeface="Comic Sans MS" panose="030F0902030302020204" pitchFamily="66" charset="0"/>
            </a:endParaRPr>
          </a:p>
          <a:p>
            <a:pPr eaLnBrk="1" hangingPunct="1">
              <a:spcBef>
                <a:spcPct val="20000"/>
              </a:spcBef>
              <a:buFontTx/>
              <a:buChar char="•"/>
            </a:pPr>
            <a:endParaRPr lang="en-US" altLang="en-US">
              <a:latin typeface="Comic Sans MS" panose="030F0902030302020204" pitchFamily="66" charset="0"/>
            </a:endParaRPr>
          </a:p>
        </p:txBody>
      </p:sp>
      <p:pic>
        <p:nvPicPr>
          <p:cNvPr id="23556" name="Picture 4" descr="0166_003">
            <a:extLst>
              <a:ext uri="{FF2B5EF4-FFF2-40B4-BE49-F238E27FC236}">
                <a16:creationId xmlns:a16="http://schemas.microsoft.com/office/drawing/2014/main" id="{6E930397-3EE6-CE4F-AA60-C246495BE86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5051" t="2179" r="1283" b="27467"/>
          <a:stretch>
            <a:fillRect/>
          </a:stretch>
        </p:blipFill>
        <p:spPr>
          <a:xfrm>
            <a:off x="990600" y="1612900"/>
            <a:ext cx="7315200" cy="4244975"/>
          </a:xfrm>
        </p:spPr>
      </p:pic>
      <p:sp>
        <p:nvSpPr>
          <p:cNvPr id="23557" name="Text Box 5">
            <a:extLst>
              <a:ext uri="{FF2B5EF4-FFF2-40B4-BE49-F238E27FC236}">
                <a16:creationId xmlns:a16="http://schemas.microsoft.com/office/drawing/2014/main" id="{2B975B34-C1F1-0344-A5E4-0C4B0137845E}"/>
              </a:ext>
            </a:extLst>
          </p:cNvPr>
          <p:cNvSpPr txBox="1">
            <a:spLocks noChangeArrowheads="1"/>
          </p:cNvSpPr>
          <p:nvPr/>
        </p:nvSpPr>
        <p:spPr bwMode="auto">
          <a:xfrm>
            <a:off x="2241015" y="4252913"/>
            <a:ext cx="5148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dirty="0">
                <a:solidFill>
                  <a:srgbClr val="00FF00"/>
                </a:solidFill>
              </a:rPr>
              <a:t>Rm</a:t>
            </a:r>
          </a:p>
        </p:txBody>
      </p:sp>
      <p:sp>
        <p:nvSpPr>
          <p:cNvPr id="23558" name="Text Box 6">
            <a:extLst>
              <a:ext uri="{FF2B5EF4-FFF2-40B4-BE49-F238E27FC236}">
                <a16:creationId xmlns:a16="http://schemas.microsoft.com/office/drawing/2014/main" id="{CD11FB9E-B860-154B-901D-75DFED430F11}"/>
              </a:ext>
            </a:extLst>
          </p:cNvPr>
          <p:cNvSpPr txBox="1">
            <a:spLocks noChangeArrowheads="1"/>
          </p:cNvSpPr>
          <p:nvPr/>
        </p:nvSpPr>
        <p:spPr bwMode="auto">
          <a:xfrm>
            <a:off x="2289199" y="4673600"/>
            <a:ext cx="4571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dirty="0">
                <a:solidFill>
                  <a:srgbClr val="00FF00"/>
                </a:solidFill>
              </a:rPr>
              <a:t>Rn</a:t>
            </a:r>
          </a:p>
        </p:txBody>
      </p:sp>
      <p:sp>
        <p:nvSpPr>
          <p:cNvPr id="23559" name="Text Box 7">
            <a:extLst>
              <a:ext uri="{FF2B5EF4-FFF2-40B4-BE49-F238E27FC236}">
                <a16:creationId xmlns:a16="http://schemas.microsoft.com/office/drawing/2014/main" id="{9AF1DAEC-05BB-9345-BBFA-43E93E90F9F2}"/>
              </a:ext>
            </a:extLst>
          </p:cNvPr>
          <p:cNvSpPr txBox="1">
            <a:spLocks noChangeArrowheads="1"/>
          </p:cNvSpPr>
          <p:nvPr/>
        </p:nvSpPr>
        <p:spPr bwMode="auto">
          <a:xfrm>
            <a:off x="2354263" y="4902200"/>
            <a:ext cx="45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FF00"/>
                </a:solidFill>
              </a:rPr>
              <a:t>Rd</a:t>
            </a:r>
          </a:p>
        </p:txBody>
      </p:sp>
      <p:sp>
        <p:nvSpPr>
          <p:cNvPr id="23560" name="Text Box 8">
            <a:extLst>
              <a:ext uri="{FF2B5EF4-FFF2-40B4-BE49-F238E27FC236}">
                <a16:creationId xmlns:a16="http://schemas.microsoft.com/office/drawing/2014/main" id="{F660C52C-E9BF-7F49-A9B1-027E6FFE82A4}"/>
              </a:ext>
            </a:extLst>
          </p:cNvPr>
          <p:cNvSpPr txBox="1">
            <a:spLocks noChangeArrowheads="1"/>
          </p:cNvSpPr>
          <p:nvPr/>
        </p:nvSpPr>
        <p:spPr bwMode="auto">
          <a:xfrm>
            <a:off x="2289199" y="4445000"/>
            <a:ext cx="4571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dirty="0">
                <a:solidFill>
                  <a:srgbClr val="00FF00"/>
                </a:solidFill>
              </a:rPr>
              <a:t>Rn</a:t>
            </a:r>
          </a:p>
        </p:txBody>
      </p:sp>
      <p:sp>
        <p:nvSpPr>
          <p:cNvPr id="23561" name="Slide Number Placeholder 12">
            <a:extLst>
              <a:ext uri="{FF2B5EF4-FFF2-40B4-BE49-F238E27FC236}">
                <a16:creationId xmlns:a16="http://schemas.microsoft.com/office/drawing/2014/main" id="{A1520BD3-5E89-4A43-AF8C-EDFBD6F10F2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05E7CA-91C9-0148-ABC9-0DFD940C3432}" type="slidenum">
              <a:rPr lang="en-US" altLang="en-US" sz="1400">
                <a:latin typeface="Comic Sans MS" panose="030F0902030302020204" pitchFamily="66" charset="0"/>
              </a:rPr>
              <a:pPr/>
              <a:t>44</a:t>
            </a:fld>
            <a:r>
              <a:rPr lang="en-US" altLang="en-US" sz="1400">
                <a:latin typeface="Comic Sans MS" panose="030F0902030302020204" pitchFamily="66" charset="0"/>
              </a:rPr>
              <a:t> </a:t>
            </a:r>
          </a:p>
        </p:txBody>
      </p:sp>
      <p:sp>
        <p:nvSpPr>
          <p:cNvPr id="23562" name="Rectangle 5">
            <a:extLst>
              <a:ext uri="{FF2B5EF4-FFF2-40B4-BE49-F238E27FC236}">
                <a16:creationId xmlns:a16="http://schemas.microsoft.com/office/drawing/2014/main" id="{F5BAA893-BCAA-0C4D-A995-6137E8B9BB32}"/>
              </a:ext>
            </a:extLst>
          </p:cNvPr>
          <p:cNvSpPr>
            <a:spLocks noChangeArrowheads="1"/>
          </p:cNvSpPr>
          <p:nvPr/>
        </p:nvSpPr>
        <p:spPr bwMode="auto">
          <a:xfrm>
            <a:off x="4324350" y="4908550"/>
            <a:ext cx="946150" cy="603250"/>
          </a:xfrm>
          <a:prstGeom prst="rect">
            <a:avLst/>
          </a:prstGeom>
          <a:noFill/>
          <a:ln w="762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563" name="Rectangle 6">
            <a:extLst>
              <a:ext uri="{FF2B5EF4-FFF2-40B4-BE49-F238E27FC236}">
                <a16:creationId xmlns:a16="http://schemas.microsoft.com/office/drawing/2014/main" id="{ACF9AE0A-3114-DD4F-A747-F8E1680ED709}"/>
              </a:ext>
            </a:extLst>
          </p:cNvPr>
          <p:cNvSpPr>
            <a:spLocks noChangeArrowheads="1"/>
          </p:cNvSpPr>
          <p:nvPr/>
        </p:nvSpPr>
        <p:spPr bwMode="auto">
          <a:xfrm>
            <a:off x="3695700" y="2254250"/>
            <a:ext cx="228600" cy="542925"/>
          </a:xfrm>
          <a:prstGeom prst="rect">
            <a:avLst/>
          </a:prstGeom>
          <a:noFill/>
          <a:ln w="762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564" name="Rectangle 7">
            <a:extLst>
              <a:ext uri="{FF2B5EF4-FFF2-40B4-BE49-F238E27FC236}">
                <a16:creationId xmlns:a16="http://schemas.microsoft.com/office/drawing/2014/main" id="{F9356C31-3860-CD4E-85DD-85DE6D9033FA}"/>
              </a:ext>
            </a:extLst>
          </p:cNvPr>
          <p:cNvSpPr>
            <a:spLocks noChangeArrowheads="1"/>
          </p:cNvSpPr>
          <p:nvPr/>
        </p:nvSpPr>
        <p:spPr bwMode="auto">
          <a:xfrm>
            <a:off x="3686175" y="3302000"/>
            <a:ext cx="228600" cy="533400"/>
          </a:xfrm>
          <a:prstGeom prst="rect">
            <a:avLst/>
          </a:prstGeom>
          <a:noFill/>
          <a:ln w="762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565" name="Text Box 13">
            <a:extLst>
              <a:ext uri="{FF2B5EF4-FFF2-40B4-BE49-F238E27FC236}">
                <a16:creationId xmlns:a16="http://schemas.microsoft.com/office/drawing/2014/main" id="{67BECE01-DAE5-4E4F-AAC4-9696F361778E}"/>
              </a:ext>
            </a:extLst>
          </p:cNvPr>
          <p:cNvSpPr txBox="1">
            <a:spLocks noChangeArrowheads="1"/>
          </p:cNvSpPr>
          <p:nvPr/>
        </p:nvSpPr>
        <p:spPr bwMode="auto">
          <a:xfrm>
            <a:off x="1135063" y="4035425"/>
            <a:ext cx="1663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FF00"/>
                </a:solidFill>
              </a:rPr>
              <a:t>SgnExt(Imm16)</a:t>
            </a:r>
          </a:p>
        </p:txBody>
      </p:sp>
      <p:grpSp>
        <p:nvGrpSpPr>
          <p:cNvPr id="2" name="Group 34">
            <a:extLst>
              <a:ext uri="{FF2B5EF4-FFF2-40B4-BE49-F238E27FC236}">
                <a16:creationId xmlns:a16="http://schemas.microsoft.com/office/drawing/2014/main" id="{3F7EF1A3-2E76-1845-AF5E-AA9F5491FC00}"/>
              </a:ext>
            </a:extLst>
          </p:cNvPr>
          <p:cNvGrpSpPr>
            <a:grpSpLocks/>
          </p:cNvGrpSpPr>
          <p:nvPr/>
        </p:nvGrpSpPr>
        <p:grpSpPr bwMode="auto">
          <a:xfrm>
            <a:off x="3381375" y="2749550"/>
            <a:ext cx="2922588" cy="3068638"/>
            <a:chOff x="2160" y="1856"/>
            <a:chExt cx="1841" cy="1933"/>
          </a:xfrm>
        </p:grpSpPr>
        <p:sp>
          <p:nvSpPr>
            <p:cNvPr id="23576" name="Line 24">
              <a:extLst>
                <a:ext uri="{FF2B5EF4-FFF2-40B4-BE49-F238E27FC236}">
                  <a16:creationId xmlns:a16="http://schemas.microsoft.com/office/drawing/2014/main" id="{8579ACC0-B9CD-3440-B9A8-7DA32D025406}"/>
                </a:ext>
              </a:extLst>
            </p:cNvPr>
            <p:cNvSpPr>
              <a:spLocks noChangeShapeType="1"/>
            </p:cNvSpPr>
            <p:nvPr/>
          </p:nvSpPr>
          <p:spPr bwMode="auto">
            <a:xfrm>
              <a:off x="3584" y="2040"/>
              <a:ext cx="18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7" name="Line 25">
              <a:extLst>
                <a:ext uri="{FF2B5EF4-FFF2-40B4-BE49-F238E27FC236}">
                  <a16:creationId xmlns:a16="http://schemas.microsoft.com/office/drawing/2014/main" id="{1CCBED1E-73A8-6842-894C-EF34CA8B4D7A}"/>
                </a:ext>
              </a:extLst>
            </p:cNvPr>
            <p:cNvSpPr>
              <a:spLocks noChangeShapeType="1"/>
            </p:cNvSpPr>
            <p:nvPr/>
          </p:nvSpPr>
          <p:spPr bwMode="auto">
            <a:xfrm flipH="1">
              <a:off x="3760" y="2040"/>
              <a:ext cx="8" cy="165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8" name="Line 26">
              <a:extLst>
                <a:ext uri="{FF2B5EF4-FFF2-40B4-BE49-F238E27FC236}">
                  <a16:creationId xmlns:a16="http://schemas.microsoft.com/office/drawing/2014/main" id="{20B09BEE-0761-7C43-BC59-E2E7C0022430}"/>
                </a:ext>
              </a:extLst>
            </p:cNvPr>
            <p:cNvSpPr>
              <a:spLocks noChangeShapeType="1"/>
            </p:cNvSpPr>
            <p:nvPr/>
          </p:nvSpPr>
          <p:spPr bwMode="auto">
            <a:xfrm flipH="1">
              <a:off x="2160" y="3686"/>
              <a:ext cx="1595"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9" name="Line 27">
              <a:extLst>
                <a:ext uri="{FF2B5EF4-FFF2-40B4-BE49-F238E27FC236}">
                  <a16:creationId xmlns:a16="http://schemas.microsoft.com/office/drawing/2014/main" id="{6B401C2D-B480-6E4F-849B-E279BB0854EB}"/>
                </a:ext>
              </a:extLst>
            </p:cNvPr>
            <p:cNvSpPr>
              <a:spLocks noChangeShapeType="1"/>
            </p:cNvSpPr>
            <p:nvPr/>
          </p:nvSpPr>
          <p:spPr bwMode="auto">
            <a:xfrm flipV="1">
              <a:off x="2170" y="1856"/>
              <a:ext cx="0" cy="183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0" name="Text Box 28">
              <a:extLst>
                <a:ext uri="{FF2B5EF4-FFF2-40B4-BE49-F238E27FC236}">
                  <a16:creationId xmlns:a16="http://schemas.microsoft.com/office/drawing/2014/main" id="{5191CE11-4AA0-F541-BA78-B0D22CFDC24A}"/>
                </a:ext>
              </a:extLst>
            </p:cNvPr>
            <p:cNvSpPr txBox="1">
              <a:spLocks noChangeArrowheads="1"/>
            </p:cNvSpPr>
            <p:nvPr/>
          </p:nvSpPr>
          <p:spPr bwMode="auto">
            <a:xfrm>
              <a:off x="3787" y="3463"/>
              <a:ext cx="21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0000"/>
                  </a:solidFill>
                  <a:latin typeface="Comic Sans MS" panose="030F0902030302020204" pitchFamily="66" charset="0"/>
                </a:rPr>
                <a:t>a</a:t>
              </a:r>
              <a:endParaRPr lang="en-US" altLang="en-US"/>
            </a:p>
          </p:txBody>
        </p:sp>
      </p:grpSp>
      <p:grpSp>
        <p:nvGrpSpPr>
          <p:cNvPr id="3" name="Group 35">
            <a:extLst>
              <a:ext uri="{FF2B5EF4-FFF2-40B4-BE49-F238E27FC236}">
                <a16:creationId xmlns:a16="http://schemas.microsoft.com/office/drawing/2014/main" id="{2AA1811F-FEBC-2649-A860-F4547781E5F0}"/>
              </a:ext>
            </a:extLst>
          </p:cNvPr>
          <p:cNvGrpSpPr>
            <a:grpSpLocks/>
          </p:cNvGrpSpPr>
          <p:nvPr/>
        </p:nvGrpSpPr>
        <p:grpSpPr bwMode="auto">
          <a:xfrm>
            <a:off x="3279775" y="2487613"/>
            <a:ext cx="5348288" cy="3343275"/>
            <a:chOff x="2096" y="1691"/>
            <a:chExt cx="3369" cy="2106"/>
          </a:xfrm>
        </p:grpSpPr>
        <p:sp>
          <p:nvSpPr>
            <p:cNvPr id="23571" name="Line 29">
              <a:extLst>
                <a:ext uri="{FF2B5EF4-FFF2-40B4-BE49-F238E27FC236}">
                  <a16:creationId xmlns:a16="http://schemas.microsoft.com/office/drawing/2014/main" id="{66A430D3-685B-8B4A-8C27-1B3E463A6D63}"/>
                </a:ext>
              </a:extLst>
            </p:cNvPr>
            <p:cNvSpPr>
              <a:spLocks noChangeShapeType="1"/>
            </p:cNvSpPr>
            <p:nvPr/>
          </p:nvSpPr>
          <p:spPr bwMode="auto">
            <a:xfrm>
              <a:off x="5115" y="2512"/>
              <a:ext cx="90" cy="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2" name="Line 30">
              <a:extLst>
                <a:ext uri="{FF2B5EF4-FFF2-40B4-BE49-F238E27FC236}">
                  <a16:creationId xmlns:a16="http://schemas.microsoft.com/office/drawing/2014/main" id="{3617D802-5836-B049-A5A5-40C9A6D7C489}"/>
                </a:ext>
              </a:extLst>
            </p:cNvPr>
            <p:cNvSpPr>
              <a:spLocks noChangeShapeType="1"/>
            </p:cNvSpPr>
            <p:nvPr/>
          </p:nvSpPr>
          <p:spPr bwMode="auto">
            <a:xfrm>
              <a:off x="5195" y="2523"/>
              <a:ext cx="0" cy="127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3" name="Line 31">
              <a:extLst>
                <a:ext uri="{FF2B5EF4-FFF2-40B4-BE49-F238E27FC236}">
                  <a16:creationId xmlns:a16="http://schemas.microsoft.com/office/drawing/2014/main" id="{60AA0553-1640-D441-A853-5F2B71AD5122}"/>
                </a:ext>
              </a:extLst>
            </p:cNvPr>
            <p:cNvSpPr>
              <a:spLocks noChangeShapeType="1"/>
            </p:cNvSpPr>
            <p:nvPr/>
          </p:nvSpPr>
          <p:spPr bwMode="auto">
            <a:xfrm flipH="1" flipV="1">
              <a:off x="2096" y="3782"/>
              <a:ext cx="3099" cy="1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4" name="Line 32">
              <a:extLst>
                <a:ext uri="{FF2B5EF4-FFF2-40B4-BE49-F238E27FC236}">
                  <a16:creationId xmlns:a16="http://schemas.microsoft.com/office/drawing/2014/main" id="{76D93F09-52C3-674B-903E-3833C8DB8686}"/>
                </a:ext>
              </a:extLst>
            </p:cNvPr>
            <p:cNvSpPr>
              <a:spLocks noChangeShapeType="1"/>
            </p:cNvSpPr>
            <p:nvPr/>
          </p:nvSpPr>
          <p:spPr bwMode="auto">
            <a:xfrm flipV="1">
              <a:off x="2101" y="1691"/>
              <a:ext cx="5" cy="210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5" name="Text Box 33">
              <a:extLst>
                <a:ext uri="{FF2B5EF4-FFF2-40B4-BE49-F238E27FC236}">
                  <a16:creationId xmlns:a16="http://schemas.microsoft.com/office/drawing/2014/main" id="{B4440A8D-2541-B346-A5F9-91EA66BA6868}"/>
                </a:ext>
              </a:extLst>
            </p:cNvPr>
            <p:cNvSpPr txBox="1">
              <a:spLocks noChangeArrowheads="1"/>
            </p:cNvSpPr>
            <p:nvPr/>
          </p:nvSpPr>
          <p:spPr bwMode="auto">
            <a:xfrm>
              <a:off x="5235" y="3458"/>
              <a:ext cx="23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0000"/>
                  </a:solidFill>
                  <a:latin typeface="Comic Sans MS" panose="030F0902030302020204" pitchFamily="66" charset="0"/>
                </a:rPr>
                <a:t>b</a:t>
              </a:r>
              <a:endParaRPr lang="en-US" altLang="en-US"/>
            </a:p>
          </p:txBody>
        </p:sp>
      </p:grpSp>
      <p:sp>
        <p:nvSpPr>
          <p:cNvPr id="23568" name="TextBox 37">
            <a:extLst>
              <a:ext uri="{FF2B5EF4-FFF2-40B4-BE49-F238E27FC236}">
                <a16:creationId xmlns:a16="http://schemas.microsoft.com/office/drawing/2014/main" id="{E735F9AF-733C-D64A-884F-8DF81050067A}"/>
              </a:ext>
            </a:extLst>
          </p:cNvPr>
          <p:cNvSpPr txBox="1">
            <a:spLocks noChangeArrowheads="1"/>
          </p:cNvSpPr>
          <p:nvPr/>
        </p:nvSpPr>
        <p:spPr bwMode="auto">
          <a:xfrm>
            <a:off x="1079500" y="6149975"/>
            <a:ext cx="6750050" cy="708025"/>
          </a:xfrm>
          <a:prstGeom prst="rect">
            <a:avLst/>
          </a:prstGeom>
          <a:solidFill>
            <a:srgbClr val="CECE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a:latin typeface="Arial  " charset="0"/>
              </a:rPr>
              <a:t>Forwarding paths often begin at output of pipeline register </a:t>
            </a:r>
          </a:p>
          <a:p>
            <a:r>
              <a:rPr lang="en-US" altLang="en-US" sz="2000">
                <a:latin typeface="Arial  " charset="0"/>
              </a:rPr>
              <a:t>(values forwarded at beginning of clock cycle)</a:t>
            </a:r>
          </a:p>
        </p:txBody>
      </p:sp>
    </p:spTree>
    <p:extLst>
      <p:ext uri="{BB962C8B-B14F-4D97-AF65-F5344CB8AC3E}">
        <p14:creationId xmlns:p14="http://schemas.microsoft.com/office/powerpoint/2010/main" val="327268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163B935-0C10-5642-8836-7AC1291502E6}"/>
              </a:ext>
            </a:extLst>
          </p:cNvPr>
          <p:cNvSpPr>
            <a:spLocks noGrp="1" noChangeArrowheads="1"/>
          </p:cNvSpPr>
          <p:nvPr>
            <p:ph type="title"/>
          </p:nvPr>
        </p:nvSpPr>
        <p:spPr>
          <a:xfrm>
            <a:off x="685800" y="0"/>
            <a:ext cx="7772400" cy="939800"/>
          </a:xfrm>
        </p:spPr>
        <p:txBody>
          <a:bodyPr/>
          <a:lstStyle/>
          <a:p>
            <a:pPr eaLnBrk="1" hangingPunct="1"/>
            <a:r>
              <a:rPr lang="en-US" altLang="en-US">
                <a:latin typeface="Arial  " charset="0"/>
                <a:cs typeface="Arial  " charset="0"/>
              </a:rPr>
              <a:t>Forwarding Example</a:t>
            </a:r>
          </a:p>
        </p:txBody>
      </p:sp>
      <p:sp>
        <p:nvSpPr>
          <p:cNvPr id="24579" name="Rectangle 3">
            <a:extLst>
              <a:ext uri="{FF2B5EF4-FFF2-40B4-BE49-F238E27FC236}">
                <a16:creationId xmlns:a16="http://schemas.microsoft.com/office/drawing/2014/main" id="{051F4A9E-84AC-1240-845B-23AA26200655}"/>
              </a:ext>
            </a:extLst>
          </p:cNvPr>
          <p:cNvSpPr>
            <a:spLocks noChangeArrowheads="1"/>
          </p:cNvSpPr>
          <p:nvPr/>
        </p:nvSpPr>
        <p:spPr bwMode="auto">
          <a:xfrm>
            <a:off x="457200" y="10033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Tx/>
              <a:buChar char="•"/>
            </a:pPr>
            <a:endParaRPr lang="en-US" altLang="en-US">
              <a:latin typeface="Comic Sans MS" panose="030F0902030302020204" pitchFamily="66" charset="0"/>
            </a:endParaRPr>
          </a:p>
          <a:p>
            <a:pPr eaLnBrk="1" hangingPunct="1">
              <a:spcBef>
                <a:spcPct val="20000"/>
              </a:spcBef>
              <a:buFontTx/>
              <a:buChar char="•"/>
            </a:pPr>
            <a:endParaRPr lang="en-US" altLang="en-US">
              <a:latin typeface="Comic Sans MS" panose="030F0902030302020204" pitchFamily="66" charset="0"/>
            </a:endParaRPr>
          </a:p>
        </p:txBody>
      </p:sp>
      <p:pic>
        <p:nvPicPr>
          <p:cNvPr id="24580" name="Picture 4" descr="0166_003">
            <a:extLst>
              <a:ext uri="{FF2B5EF4-FFF2-40B4-BE49-F238E27FC236}">
                <a16:creationId xmlns:a16="http://schemas.microsoft.com/office/drawing/2014/main" id="{8C8F7DB3-2D9F-C742-B488-4F0E1B27B86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5051" t="2179" r="1283" b="27467"/>
          <a:stretch>
            <a:fillRect/>
          </a:stretch>
        </p:blipFill>
        <p:spPr>
          <a:xfrm>
            <a:off x="990600" y="1612900"/>
            <a:ext cx="7315200" cy="4244975"/>
          </a:xfrm>
        </p:spPr>
      </p:pic>
      <p:sp>
        <p:nvSpPr>
          <p:cNvPr id="24581" name="Text Box 5">
            <a:extLst>
              <a:ext uri="{FF2B5EF4-FFF2-40B4-BE49-F238E27FC236}">
                <a16:creationId xmlns:a16="http://schemas.microsoft.com/office/drawing/2014/main" id="{1B1F5655-7F84-504A-BA69-9C284E791B32}"/>
              </a:ext>
            </a:extLst>
          </p:cNvPr>
          <p:cNvSpPr txBox="1">
            <a:spLocks noChangeArrowheads="1"/>
          </p:cNvSpPr>
          <p:nvPr/>
        </p:nvSpPr>
        <p:spPr bwMode="auto">
          <a:xfrm>
            <a:off x="1881478" y="4156075"/>
            <a:ext cx="9220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dirty="0">
                <a:solidFill>
                  <a:srgbClr val="FF0000"/>
                </a:solidFill>
              </a:rPr>
              <a:t>Rm = 2 </a:t>
            </a:r>
          </a:p>
        </p:txBody>
      </p:sp>
      <p:sp>
        <p:nvSpPr>
          <p:cNvPr id="24582" name="Text Box 6">
            <a:extLst>
              <a:ext uri="{FF2B5EF4-FFF2-40B4-BE49-F238E27FC236}">
                <a16:creationId xmlns:a16="http://schemas.microsoft.com/office/drawing/2014/main" id="{7AB8CD27-DDA7-B04F-BF95-6897867D634C}"/>
              </a:ext>
            </a:extLst>
          </p:cNvPr>
          <p:cNvSpPr txBox="1">
            <a:spLocks noChangeArrowheads="1"/>
          </p:cNvSpPr>
          <p:nvPr/>
        </p:nvSpPr>
        <p:spPr bwMode="auto">
          <a:xfrm>
            <a:off x="1952444" y="4613275"/>
            <a:ext cx="8066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dirty="0">
                <a:solidFill>
                  <a:srgbClr val="FF0000"/>
                </a:solidFill>
              </a:rPr>
              <a:t>Rn = 3</a:t>
            </a:r>
          </a:p>
        </p:txBody>
      </p:sp>
      <p:sp>
        <p:nvSpPr>
          <p:cNvPr id="24583" name="Text Box 7">
            <a:extLst>
              <a:ext uri="{FF2B5EF4-FFF2-40B4-BE49-F238E27FC236}">
                <a16:creationId xmlns:a16="http://schemas.microsoft.com/office/drawing/2014/main" id="{F25022C1-D264-D947-84CA-1303E32E4130}"/>
              </a:ext>
            </a:extLst>
          </p:cNvPr>
          <p:cNvSpPr txBox="1">
            <a:spLocks noChangeArrowheads="1"/>
          </p:cNvSpPr>
          <p:nvPr/>
        </p:nvSpPr>
        <p:spPr bwMode="auto">
          <a:xfrm>
            <a:off x="2024063" y="4841875"/>
            <a:ext cx="800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FF0000"/>
                </a:solidFill>
              </a:rPr>
              <a:t>Rd = 1</a:t>
            </a:r>
          </a:p>
        </p:txBody>
      </p:sp>
      <p:sp>
        <p:nvSpPr>
          <p:cNvPr id="24584" name="Text Box 8">
            <a:extLst>
              <a:ext uri="{FF2B5EF4-FFF2-40B4-BE49-F238E27FC236}">
                <a16:creationId xmlns:a16="http://schemas.microsoft.com/office/drawing/2014/main" id="{B9BE7FC3-64E9-AC4F-98B7-191EBE1C8499}"/>
              </a:ext>
            </a:extLst>
          </p:cNvPr>
          <p:cNvSpPr txBox="1">
            <a:spLocks noChangeArrowheads="1"/>
          </p:cNvSpPr>
          <p:nvPr/>
        </p:nvSpPr>
        <p:spPr bwMode="auto">
          <a:xfrm>
            <a:off x="1952444" y="4384675"/>
            <a:ext cx="8066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dirty="0">
                <a:solidFill>
                  <a:srgbClr val="FF0000"/>
                </a:solidFill>
              </a:rPr>
              <a:t>Rn = 3</a:t>
            </a:r>
          </a:p>
        </p:txBody>
      </p:sp>
      <p:sp>
        <p:nvSpPr>
          <p:cNvPr id="24585" name="Text Box 12">
            <a:extLst>
              <a:ext uri="{FF2B5EF4-FFF2-40B4-BE49-F238E27FC236}">
                <a16:creationId xmlns:a16="http://schemas.microsoft.com/office/drawing/2014/main" id="{B7514010-5FF6-A145-88F1-F17815AB1064}"/>
              </a:ext>
            </a:extLst>
          </p:cNvPr>
          <p:cNvSpPr txBox="1">
            <a:spLocks noChangeArrowheads="1"/>
          </p:cNvSpPr>
          <p:nvPr/>
        </p:nvSpPr>
        <p:spPr bwMode="auto">
          <a:xfrm>
            <a:off x="533400" y="1308100"/>
            <a:ext cx="2291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rgbClr val="FF0000"/>
                </a:solidFill>
              </a:rPr>
              <a:t>ADD R1,R2,R3</a:t>
            </a:r>
          </a:p>
        </p:txBody>
      </p:sp>
      <p:sp>
        <p:nvSpPr>
          <p:cNvPr id="24586" name="Text Box 13">
            <a:extLst>
              <a:ext uri="{FF2B5EF4-FFF2-40B4-BE49-F238E27FC236}">
                <a16:creationId xmlns:a16="http://schemas.microsoft.com/office/drawing/2014/main" id="{0D9E802F-9931-E746-AE22-4B24D93E25BE}"/>
              </a:ext>
            </a:extLst>
          </p:cNvPr>
          <p:cNvSpPr txBox="1">
            <a:spLocks noChangeArrowheads="1"/>
          </p:cNvSpPr>
          <p:nvPr/>
        </p:nvSpPr>
        <p:spPr bwMode="auto">
          <a:xfrm>
            <a:off x="1266825" y="18669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FF0000"/>
                </a:solidFill>
              </a:rPr>
              <a:t>Regs[R2]</a:t>
            </a:r>
          </a:p>
        </p:txBody>
      </p:sp>
      <p:sp>
        <p:nvSpPr>
          <p:cNvPr id="24587" name="Text Box 14">
            <a:extLst>
              <a:ext uri="{FF2B5EF4-FFF2-40B4-BE49-F238E27FC236}">
                <a16:creationId xmlns:a16="http://schemas.microsoft.com/office/drawing/2014/main" id="{D04C2CF7-6BB4-E541-A6C4-EB2FE9C69C65}"/>
              </a:ext>
            </a:extLst>
          </p:cNvPr>
          <p:cNvSpPr txBox="1">
            <a:spLocks noChangeArrowheads="1"/>
          </p:cNvSpPr>
          <p:nvPr/>
        </p:nvSpPr>
        <p:spPr bwMode="auto">
          <a:xfrm>
            <a:off x="1244600" y="28829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FF0000"/>
                </a:solidFill>
              </a:rPr>
              <a:t>Regs[R3]</a:t>
            </a:r>
          </a:p>
        </p:txBody>
      </p:sp>
      <p:sp>
        <p:nvSpPr>
          <p:cNvPr id="24588" name="Slide Number Placeholder 12">
            <a:extLst>
              <a:ext uri="{FF2B5EF4-FFF2-40B4-BE49-F238E27FC236}">
                <a16:creationId xmlns:a16="http://schemas.microsoft.com/office/drawing/2014/main" id="{3A21AFC3-CC8A-6842-9090-B03CCB855D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F4F7467-E090-644D-8C34-28367320041C}" type="slidenum">
              <a:rPr lang="en-US" altLang="en-US" sz="1400">
                <a:latin typeface="Comic Sans MS" panose="030F0902030302020204" pitchFamily="66" charset="0"/>
              </a:rPr>
              <a:pPr/>
              <a:t>45</a:t>
            </a:fld>
            <a:r>
              <a:rPr lang="en-US" altLang="en-US" sz="1400">
                <a:latin typeface="Comic Sans MS" panose="030F0902030302020204" pitchFamily="66" charset="0"/>
              </a:rPr>
              <a:t> </a:t>
            </a:r>
          </a:p>
        </p:txBody>
      </p:sp>
    </p:spTree>
    <p:extLst>
      <p:ext uri="{BB962C8B-B14F-4D97-AF65-F5344CB8AC3E}">
        <p14:creationId xmlns:p14="http://schemas.microsoft.com/office/powerpoint/2010/main" val="11562136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CBD7812D-4BD9-5141-99A7-CBEBFF793DA1}"/>
              </a:ext>
            </a:extLst>
          </p:cNvPr>
          <p:cNvSpPr>
            <a:spLocks noChangeArrowheads="1"/>
          </p:cNvSpPr>
          <p:nvPr/>
        </p:nvSpPr>
        <p:spPr bwMode="auto">
          <a:xfrm>
            <a:off x="546100" y="1016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Tx/>
              <a:buChar char="•"/>
            </a:pPr>
            <a:endParaRPr lang="en-US" altLang="en-US">
              <a:latin typeface="Comic Sans MS" panose="030F0902030302020204" pitchFamily="66" charset="0"/>
            </a:endParaRPr>
          </a:p>
          <a:p>
            <a:pPr eaLnBrk="1" hangingPunct="1">
              <a:spcBef>
                <a:spcPct val="20000"/>
              </a:spcBef>
              <a:buFontTx/>
              <a:buChar char="•"/>
            </a:pPr>
            <a:endParaRPr lang="en-US" altLang="en-US">
              <a:latin typeface="Comic Sans MS" panose="030F0902030302020204" pitchFamily="66" charset="0"/>
            </a:endParaRPr>
          </a:p>
        </p:txBody>
      </p:sp>
      <p:pic>
        <p:nvPicPr>
          <p:cNvPr id="25603" name="Picture 4" descr="0166_003">
            <a:extLst>
              <a:ext uri="{FF2B5EF4-FFF2-40B4-BE49-F238E27FC236}">
                <a16:creationId xmlns:a16="http://schemas.microsoft.com/office/drawing/2014/main" id="{FEF55E0C-DB82-CB43-A380-56FD3ED30C0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5051" t="2179" r="1283" b="27467"/>
          <a:stretch>
            <a:fillRect/>
          </a:stretch>
        </p:blipFill>
        <p:spPr>
          <a:xfrm>
            <a:off x="1079500" y="1625600"/>
            <a:ext cx="7315200" cy="4244975"/>
          </a:xfrm>
        </p:spPr>
      </p:pic>
      <p:sp>
        <p:nvSpPr>
          <p:cNvPr id="25604" name="Text Box 5">
            <a:extLst>
              <a:ext uri="{FF2B5EF4-FFF2-40B4-BE49-F238E27FC236}">
                <a16:creationId xmlns:a16="http://schemas.microsoft.com/office/drawing/2014/main" id="{058D1A1F-B3B6-B94F-B845-08D4F3CE4657}"/>
              </a:ext>
            </a:extLst>
          </p:cNvPr>
          <p:cNvSpPr txBox="1">
            <a:spLocks noChangeArrowheads="1"/>
          </p:cNvSpPr>
          <p:nvPr/>
        </p:nvSpPr>
        <p:spPr bwMode="auto">
          <a:xfrm>
            <a:off x="1970378" y="4213225"/>
            <a:ext cx="9220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dirty="0">
                <a:solidFill>
                  <a:srgbClr val="0000FF"/>
                </a:solidFill>
              </a:rPr>
              <a:t>Rm = 1 </a:t>
            </a:r>
          </a:p>
        </p:txBody>
      </p:sp>
      <p:sp>
        <p:nvSpPr>
          <p:cNvPr id="25605" name="Text Box 6">
            <a:extLst>
              <a:ext uri="{FF2B5EF4-FFF2-40B4-BE49-F238E27FC236}">
                <a16:creationId xmlns:a16="http://schemas.microsoft.com/office/drawing/2014/main" id="{2B17A48D-7283-DB40-87B5-7F05077C3823}"/>
              </a:ext>
            </a:extLst>
          </p:cNvPr>
          <p:cNvSpPr txBox="1">
            <a:spLocks noChangeArrowheads="1"/>
          </p:cNvSpPr>
          <p:nvPr/>
        </p:nvSpPr>
        <p:spPr bwMode="auto">
          <a:xfrm>
            <a:off x="2041344" y="4670425"/>
            <a:ext cx="8066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dirty="0">
                <a:solidFill>
                  <a:srgbClr val="0000FF"/>
                </a:solidFill>
              </a:rPr>
              <a:t>Rn = 5</a:t>
            </a:r>
          </a:p>
        </p:txBody>
      </p:sp>
      <p:sp>
        <p:nvSpPr>
          <p:cNvPr id="25606" name="Text Box 7">
            <a:extLst>
              <a:ext uri="{FF2B5EF4-FFF2-40B4-BE49-F238E27FC236}">
                <a16:creationId xmlns:a16="http://schemas.microsoft.com/office/drawing/2014/main" id="{5CE39BE6-CAB1-E549-AD3F-DA6A9070EAB7}"/>
              </a:ext>
            </a:extLst>
          </p:cNvPr>
          <p:cNvSpPr txBox="1">
            <a:spLocks noChangeArrowheads="1"/>
          </p:cNvSpPr>
          <p:nvPr/>
        </p:nvSpPr>
        <p:spPr bwMode="auto">
          <a:xfrm>
            <a:off x="2114550" y="4899025"/>
            <a:ext cx="800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FF"/>
                </a:solidFill>
              </a:rPr>
              <a:t>Rd = 4</a:t>
            </a:r>
          </a:p>
        </p:txBody>
      </p:sp>
      <p:sp>
        <p:nvSpPr>
          <p:cNvPr id="25607" name="Text Box 8">
            <a:extLst>
              <a:ext uri="{FF2B5EF4-FFF2-40B4-BE49-F238E27FC236}">
                <a16:creationId xmlns:a16="http://schemas.microsoft.com/office/drawing/2014/main" id="{102FFD72-E74D-DA41-85B8-1B9EEC20EBF7}"/>
              </a:ext>
            </a:extLst>
          </p:cNvPr>
          <p:cNvSpPr txBox="1">
            <a:spLocks noChangeArrowheads="1"/>
          </p:cNvSpPr>
          <p:nvPr/>
        </p:nvSpPr>
        <p:spPr bwMode="auto">
          <a:xfrm>
            <a:off x="2041344" y="4441825"/>
            <a:ext cx="8066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dirty="0">
                <a:solidFill>
                  <a:srgbClr val="0000FF"/>
                </a:solidFill>
              </a:rPr>
              <a:t>Rn = 5</a:t>
            </a:r>
          </a:p>
        </p:txBody>
      </p:sp>
      <p:sp>
        <p:nvSpPr>
          <p:cNvPr id="25608" name="Text Box 9">
            <a:extLst>
              <a:ext uri="{FF2B5EF4-FFF2-40B4-BE49-F238E27FC236}">
                <a16:creationId xmlns:a16="http://schemas.microsoft.com/office/drawing/2014/main" id="{A1C5B282-B770-704B-9A77-9D20E8428066}"/>
              </a:ext>
            </a:extLst>
          </p:cNvPr>
          <p:cNvSpPr txBox="1">
            <a:spLocks noChangeArrowheads="1"/>
          </p:cNvSpPr>
          <p:nvPr/>
        </p:nvSpPr>
        <p:spPr bwMode="auto">
          <a:xfrm>
            <a:off x="4279900" y="4521200"/>
            <a:ext cx="800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FF0000"/>
                </a:solidFill>
              </a:rPr>
              <a:t>Rd = 1</a:t>
            </a:r>
          </a:p>
        </p:txBody>
      </p:sp>
      <p:sp>
        <p:nvSpPr>
          <p:cNvPr id="25609" name="Text Box 12">
            <a:extLst>
              <a:ext uri="{FF2B5EF4-FFF2-40B4-BE49-F238E27FC236}">
                <a16:creationId xmlns:a16="http://schemas.microsoft.com/office/drawing/2014/main" id="{B58185DC-A896-BC40-8830-28767E356102}"/>
              </a:ext>
            </a:extLst>
          </p:cNvPr>
          <p:cNvSpPr txBox="1">
            <a:spLocks noChangeArrowheads="1"/>
          </p:cNvSpPr>
          <p:nvPr/>
        </p:nvSpPr>
        <p:spPr bwMode="auto">
          <a:xfrm>
            <a:off x="622300" y="1320800"/>
            <a:ext cx="2273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rgbClr val="0000FF"/>
                </a:solidFill>
              </a:rPr>
              <a:t>SUB R4,R1,R5</a:t>
            </a:r>
          </a:p>
        </p:txBody>
      </p:sp>
      <p:sp>
        <p:nvSpPr>
          <p:cNvPr id="25610" name="Text Box 13">
            <a:extLst>
              <a:ext uri="{FF2B5EF4-FFF2-40B4-BE49-F238E27FC236}">
                <a16:creationId xmlns:a16="http://schemas.microsoft.com/office/drawing/2014/main" id="{10284CBE-1ECB-0D45-99A5-43C171EE7318}"/>
              </a:ext>
            </a:extLst>
          </p:cNvPr>
          <p:cNvSpPr txBox="1">
            <a:spLocks noChangeArrowheads="1"/>
          </p:cNvSpPr>
          <p:nvPr/>
        </p:nvSpPr>
        <p:spPr bwMode="auto">
          <a:xfrm>
            <a:off x="1393825" y="19304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0000FF"/>
                </a:solidFill>
              </a:rPr>
              <a:t>Regs[R1]</a:t>
            </a:r>
          </a:p>
        </p:txBody>
      </p:sp>
      <p:sp>
        <p:nvSpPr>
          <p:cNvPr id="25611" name="Text Box 14">
            <a:extLst>
              <a:ext uri="{FF2B5EF4-FFF2-40B4-BE49-F238E27FC236}">
                <a16:creationId xmlns:a16="http://schemas.microsoft.com/office/drawing/2014/main" id="{EEE00005-8ED3-414F-8B1E-41FBE2DACA2C}"/>
              </a:ext>
            </a:extLst>
          </p:cNvPr>
          <p:cNvSpPr txBox="1">
            <a:spLocks noChangeArrowheads="1"/>
          </p:cNvSpPr>
          <p:nvPr/>
        </p:nvSpPr>
        <p:spPr bwMode="auto">
          <a:xfrm>
            <a:off x="1370013" y="2870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0000FF"/>
                </a:solidFill>
              </a:rPr>
              <a:t>Regs[R5]</a:t>
            </a:r>
          </a:p>
        </p:txBody>
      </p:sp>
      <p:sp>
        <p:nvSpPr>
          <p:cNvPr id="25612" name="Text Box 15">
            <a:extLst>
              <a:ext uri="{FF2B5EF4-FFF2-40B4-BE49-F238E27FC236}">
                <a16:creationId xmlns:a16="http://schemas.microsoft.com/office/drawing/2014/main" id="{B0F8C0A3-A5F8-284D-B431-8BDD72A9D8C9}"/>
              </a:ext>
            </a:extLst>
          </p:cNvPr>
          <p:cNvSpPr txBox="1">
            <a:spLocks noChangeArrowheads="1"/>
          </p:cNvSpPr>
          <p:nvPr/>
        </p:nvSpPr>
        <p:spPr bwMode="auto">
          <a:xfrm>
            <a:off x="3289300" y="1320800"/>
            <a:ext cx="2291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rgbClr val="FF0000"/>
                </a:solidFill>
              </a:rPr>
              <a:t>ADD R1,R2,R3</a:t>
            </a:r>
          </a:p>
        </p:txBody>
      </p:sp>
      <p:sp>
        <p:nvSpPr>
          <p:cNvPr id="25613" name="Text Box 16">
            <a:extLst>
              <a:ext uri="{FF2B5EF4-FFF2-40B4-BE49-F238E27FC236}">
                <a16:creationId xmlns:a16="http://schemas.microsoft.com/office/drawing/2014/main" id="{95247A85-6134-5741-B6AF-869AC33355E0}"/>
              </a:ext>
            </a:extLst>
          </p:cNvPr>
          <p:cNvSpPr txBox="1">
            <a:spLocks noChangeArrowheads="1"/>
          </p:cNvSpPr>
          <p:nvPr/>
        </p:nvSpPr>
        <p:spPr bwMode="auto">
          <a:xfrm>
            <a:off x="4010025" y="20828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FF0000"/>
                </a:solidFill>
              </a:rPr>
              <a:t>Regs[R2]</a:t>
            </a:r>
          </a:p>
        </p:txBody>
      </p:sp>
      <p:sp>
        <p:nvSpPr>
          <p:cNvPr id="25614" name="Text Box 17">
            <a:extLst>
              <a:ext uri="{FF2B5EF4-FFF2-40B4-BE49-F238E27FC236}">
                <a16:creationId xmlns:a16="http://schemas.microsoft.com/office/drawing/2014/main" id="{F18FA3A6-10A6-4C42-AC55-EDAE4D2D1CE4}"/>
              </a:ext>
            </a:extLst>
          </p:cNvPr>
          <p:cNvSpPr txBox="1">
            <a:spLocks noChangeArrowheads="1"/>
          </p:cNvSpPr>
          <p:nvPr/>
        </p:nvSpPr>
        <p:spPr bwMode="auto">
          <a:xfrm>
            <a:off x="4035425" y="31623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FF0000"/>
                </a:solidFill>
              </a:rPr>
              <a:t>Regs[R3]</a:t>
            </a:r>
          </a:p>
        </p:txBody>
      </p:sp>
      <p:sp>
        <p:nvSpPr>
          <p:cNvPr id="25615" name="Text Box 18">
            <a:extLst>
              <a:ext uri="{FF2B5EF4-FFF2-40B4-BE49-F238E27FC236}">
                <a16:creationId xmlns:a16="http://schemas.microsoft.com/office/drawing/2014/main" id="{84B46780-26BA-BD4A-AA9D-BF745D18E0FE}"/>
              </a:ext>
            </a:extLst>
          </p:cNvPr>
          <p:cNvSpPr txBox="1">
            <a:spLocks noChangeArrowheads="1"/>
          </p:cNvSpPr>
          <p:nvPr/>
        </p:nvSpPr>
        <p:spPr bwMode="auto">
          <a:xfrm>
            <a:off x="2870200" y="465455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FF0000"/>
                </a:solidFill>
              </a:rPr>
              <a:t>3</a:t>
            </a:r>
          </a:p>
        </p:txBody>
      </p:sp>
      <p:sp>
        <p:nvSpPr>
          <p:cNvPr id="25616" name="Text Box 19">
            <a:extLst>
              <a:ext uri="{FF2B5EF4-FFF2-40B4-BE49-F238E27FC236}">
                <a16:creationId xmlns:a16="http://schemas.microsoft.com/office/drawing/2014/main" id="{CC84F0B8-F950-D145-A0CD-D462A6D202F8}"/>
              </a:ext>
            </a:extLst>
          </p:cNvPr>
          <p:cNvSpPr txBox="1">
            <a:spLocks noChangeArrowheads="1"/>
          </p:cNvSpPr>
          <p:nvPr/>
        </p:nvSpPr>
        <p:spPr bwMode="auto">
          <a:xfrm>
            <a:off x="2870200" y="488315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FF0000"/>
                </a:solidFill>
              </a:rPr>
              <a:t>1</a:t>
            </a:r>
          </a:p>
        </p:txBody>
      </p:sp>
      <p:sp>
        <p:nvSpPr>
          <p:cNvPr id="25617" name="Text Box 20">
            <a:extLst>
              <a:ext uri="{FF2B5EF4-FFF2-40B4-BE49-F238E27FC236}">
                <a16:creationId xmlns:a16="http://schemas.microsoft.com/office/drawing/2014/main" id="{78DB04EF-0EF2-3C44-B51E-4917DFFE7875}"/>
              </a:ext>
            </a:extLst>
          </p:cNvPr>
          <p:cNvSpPr txBox="1">
            <a:spLocks noChangeArrowheads="1"/>
          </p:cNvSpPr>
          <p:nvPr/>
        </p:nvSpPr>
        <p:spPr bwMode="auto">
          <a:xfrm>
            <a:off x="2868613" y="4425950"/>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FF0000"/>
                </a:solidFill>
              </a:rPr>
              <a:t>3</a:t>
            </a:r>
          </a:p>
        </p:txBody>
      </p:sp>
      <p:sp>
        <p:nvSpPr>
          <p:cNvPr id="25618" name="Text Box 21">
            <a:extLst>
              <a:ext uri="{FF2B5EF4-FFF2-40B4-BE49-F238E27FC236}">
                <a16:creationId xmlns:a16="http://schemas.microsoft.com/office/drawing/2014/main" id="{501511CC-3E89-D642-BB06-D0FC3CB8217D}"/>
              </a:ext>
            </a:extLst>
          </p:cNvPr>
          <p:cNvSpPr txBox="1">
            <a:spLocks noChangeArrowheads="1"/>
          </p:cNvSpPr>
          <p:nvPr/>
        </p:nvSpPr>
        <p:spPr bwMode="auto">
          <a:xfrm>
            <a:off x="2868613" y="4216400"/>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FF0000"/>
                </a:solidFill>
              </a:rPr>
              <a:t>2</a:t>
            </a:r>
          </a:p>
        </p:txBody>
      </p:sp>
      <p:sp>
        <p:nvSpPr>
          <p:cNvPr id="25619" name="Rectangle 2">
            <a:extLst>
              <a:ext uri="{FF2B5EF4-FFF2-40B4-BE49-F238E27FC236}">
                <a16:creationId xmlns:a16="http://schemas.microsoft.com/office/drawing/2014/main" id="{FE2432A5-C67E-6944-A6C6-374906938267}"/>
              </a:ext>
            </a:extLst>
          </p:cNvPr>
          <p:cNvSpPr>
            <a:spLocks noGrp="1" noChangeArrowheads="1"/>
          </p:cNvSpPr>
          <p:nvPr>
            <p:ph type="title"/>
          </p:nvPr>
        </p:nvSpPr>
        <p:spPr>
          <a:xfrm>
            <a:off x="685800" y="0"/>
            <a:ext cx="7772400" cy="939800"/>
          </a:xfrm>
        </p:spPr>
        <p:txBody>
          <a:bodyPr/>
          <a:lstStyle/>
          <a:p>
            <a:pPr eaLnBrk="1" hangingPunct="1"/>
            <a:r>
              <a:rPr lang="en-US" altLang="en-US">
                <a:latin typeface="Arial  " charset="0"/>
                <a:cs typeface="Arial  " charset="0"/>
              </a:rPr>
              <a:t>Forwarding Example</a:t>
            </a:r>
          </a:p>
        </p:txBody>
      </p:sp>
      <p:sp>
        <p:nvSpPr>
          <p:cNvPr id="25620" name="Slide Number Placeholder 23">
            <a:extLst>
              <a:ext uri="{FF2B5EF4-FFF2-40B4-BE49-F238E27FC236}">
                <a16:creationId xmlns:a16="http://schemas.microsoft.com/office/drawing/2014/main" id="{D834773F-DCCC-3741-A238-0EEEF1AA5E1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972ACD5-B36C-8B4C-9B5C-A3EE73E95D4D}" type="slidenum">
              <a:rPr lang="en-US" altLang="en-US" sz="1400">
                <a:latin typeface="Comic Sans MS" panose="030F0902030302020204" pitchFamily="66" charset="0"/>
              </a:rPr>
              <a:pPr/>
              <a:t>46</a:t>
            </a:fld>
            <a:r>
              <a:rPr lang="en-US" altLang="en-US" sz="1400">
                <a:latin typeface="Comic Sans MS" panose="030F0902030302020204" pitchFamily="66" charset="0"/>
              </a:rPr>
              <a:t> </a:t>
            </a:r>
          </a:p>
        </p:txBody>
      </p:sp>
    </p:spTree>
    <p:extLst>
      <p:ext uri="{BB962C8B-B14F-4D97-AF65-F5344CB8AC3E}">
        <p14:creationId xmlns:p14="http://schemas.microsoft.com/office/powerpoint/2010/main" val="36294586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B5682BF1-87CA-6342-8F8E-201E1D774424}"/>
              </a:ext>
            </a:extLst>
          </p:cNvPr>
          <p:cNvSpPr>
            <a:spLocks noChangeArrowheads="1"/>
          </p:cNvSpPr>
          <p:nvPr/>
        </p:nvSpPr>
        <p:spPr bwMode="auto">
          <a:xfrm>
            <a:off x="673100" y="812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Tx/>
              <a:buChar char="•"/>
            </a:pPr>
            <a:endParaRPr lang="en-US" altLang="en-US">
              <a:latin typeface="Comic Sans MS" panose="030F0902030302020204" pitchFamily="66" charset="0"/>
            </a:endParaRPr>
          </a:p>
          <a:p>
            <a:pPr eaLnBrk="1" hangingPunct="1">
              <a:spcBef>
                <a:spcPct val="20000"/>
              </a:spcBef>
              <a:buFontTx/>
              <a:buChar char="•"/>
            </a:pPr>
            <a:endParaRPr lang="en-US" altLang="en-US">
              <a:latin typeface="Comic Sans MS" panose="030F0902030302020204" pitchFamily="66" charset="0"/>
            </a:endParaRPr>
          </a:p>
        </p:txBody>
      </p:sp>
      <p:pic>
        <p:nvPicPr>
          <p:cNvPr id="26627" name="Picture 4" descr="0166_003">
            <a:extLst>
              <a:ext uri="{FF2B5EF4-FFF2-40B4-BE49-F238E27FC236}">
                <a16:creationId xmlns:a16="http://schemas.microsoft.com/office/drawing/2014/main" id="{55C06214-2B84-634B-BE73-51A9AE31EA3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5051" t="2179" r="1283" b="27467"/>
          <a:stretch>
            <a:fillRect/>
          </a:stretch>
        </p:blipFill>
        <p:spPr>
          <a:xfrm>
            <a:off x="1219200" y="977900"/>
            <a:ext cx="7315200" cy="4244975"/>
          </a:xfrm>
        </p:spPr>
      </p:pic>
      <p:sp>
        <p:nvSpPr>
          <p:cNvPr id="26628" name="Text Box 5">
            <a:extLst>
              <a:ext uri="{FF2B5EF4-FFF2-40B4-BE49-F238E27FC236}">
                <a16:creationId xmlns:a16="http://schemas.microsoft.com/office/drawing/2014/main" id="{F81766BC-D2A0-7542-9201-EB2ACF53CCB9}"/>
              </a:ext>
            </a:extLst>
          </p:cNvPr>
          <p:cNvSpPr txBox="1">
            <a:spLocks noChangeArrowheads="1"/>
          </p:cNvSpPr>
          <p:nvPr/>
        </p:nvSpPr>
        <p:spPr bwMode="auto">
          <a:xfrm>
            <a:off x="1981200" y="3559175"/>
            <a:ext cx="9220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solidFill>
                  <a:srgbClr val="00FF00"/>
                </a:solidFill>
              </a:rPr>
              <a:t>Rm = 1 </a:t>
            </a:r>
          </a:p>
        </p:txBody>
      </p:sp>
      <p:sp>
        <p:nvSpPr>
          <p:cNvPr id="26629" name="Text Box 6">
            <a:extLst>
              <a:ext uri="{FF2B5EF4-FFF2-40B4-BE49-F238E27FC236}">
                <a16:creationId xmlns:a16="http://schemas.microsoft.com/office/drawing/2014/main" id="{5B14C883-CC8B-E845-A615-5A554493DAD7}"/>
              </a:ext>
            </a:extLst>
          </p:cNvPr>
          <p:cNvSpPr txBox="1">
            <a:spLocks noChangeArrowheads="1"/>
          </p:cNvSpPr>
          <p:nvPr/>
        </p:nvSpPr>
        <p:spPr bwMode="auto">
          <a:xfrm>
            <a:off x="2038350" y="4016375"/>
            <a:ext cx="8066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solidFill>
                  <a:srgbClr val="00FF00"/>
                </a:solidFill>
              </a:rPr>
              <a:t>Rn = 7</a:t>
            </a:r>
          </a:p>
        </p:txBody>
      </p:sp>
      <p:sp>
        <p:nvSpPr>
          <p:cNvPr id="26630" name="Text Box 7">
            <a:extLst>
              <a:ext uri="{FF2B5EF4-FFF2-40B4-BE49-F238E27FC236}">
                <a16:creationId xmlns:a16="http://schemas.microsoft.com/office/drawing/2014/main" id="{137386EF-E597-2945-9D1E-6D5CF498E0A7}"/>
              </a:ext>
            </a:extLst>
          </p:cNvPr>
          <p:cNvSpPr txBox="1">
            <a:spLocks noChangeArrowheads="1"/>
          </p:cNvSpPr>
          <p:nvPr/>
        </p:nvSpPr>
        <p:spPr bwMode="auto">
          <a:xfrm>
            <a:off x="1868488" y="4244975"/>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FF00"/>
                </a:solidFill>
              </a:rPr>
              <a:t>  Rd = 6</a:t>
            </a:r>
          </a:p>
        </p:txBody>
      </p:sp>
      <p:sp>
        <p:nvSpPr>
          <p:cNvPr id="26631" name="Text Box 8">
            <a:extLst>
              <a:ext uri="{FF2B5EF4-FFF2-40B4-BE49-F238E27FC236}">
                <a16:creationId xmlns:a16="http://schemas.microsoft.com/office/drawing/2014/main" id="{39729D1C-3A35-1E40-ACA6-153421ED26A0}"/>
              </a:ext>
            </a:extLst>
          </p:cNvPr>
          <p:cNvSpPr txBox="1">
            <a:spLocks noChangeArrowheads="1"/>
          </p:cNvSpPr>
          <p:nvPr/>
        </p:nvSpPr>
        <p:spPr bwMode="auto">
          <a:xfrm>
            <a:off x="2038350" y="3787775"/>
            <a:ext cx="8066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solidFill>
                  <a:srgbClr val="00FF00"/>
                </a:solidFill>
              </a:rPr>
              <a:t>Rn = 7</a:t>
            </a:r>
          </a:p>
        </p:txBody>
      </p:sp>
      <p:sp>
        <p:nvSpPr>
          <p:cNvPr id="26632" name="Text Box 9">
            <a:extLst>
              <a:ext uri="{FF2B5EF4-FFF2-40B4-BE49-F238E27FC236}">
                <a16:creationId xmlns:a16="http://schemas.microsoft.com/office/drawing/2014/main" id="{D9687257-F08A-BA44-ACC8-53514C14BD09}"/>
              </a:ext>
            </a:extLst>
          </p:cNvPr>
          <p:cNvSpPr txBox="1">
            <a:spLocks noChangeArrowheads="1"/>
          </p:cNvSpPr>
          <p:nvPr/>
        </p:nvSpPr>
        <p:spPr bwMode="auto">
          <a:xfrm>
            <a:off x="5232400" y="3911600"/>
            <a:ext cx="354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FF"/>
                </a:solidFill>
              </a:rPr>
              <a:t> 4</a:t>
            </a:r>
          </a:p>
        </p:txBody>
      </p:sp>
      <p:sp>
        <p:nvSpPr>
          <p:cNvPr id="26633" name="Text Box 12">
            <a:extLst>
              <a:ext uri="{FF2B5EF4-FFF2-40B4-BE49-F238E27FC236}">
                <a16:creationId xmlns:a16="http://schemas.microsoft.com/office/drawing/2014/main" id="{5F49E222-B6E4-2E41-AC55-72749CA1146E}"/>
              </a:ext>
            </a:extLst>
          </p:cNvPr>
          <p:cNvSpPr txBox="1">
            <a:spLocks noChangeArrowheads="1"/>
          </p:cNvSpPr>
          <p:nvPr/>
        </p:nvSpPr>
        <p:spPr bwMode="auto">
          <a:xfrm>
            <a:off x="3233738" y="673100"/>
            <a:ext cx="2273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rgbClr val="0000FF"/>
                </a:solidFill>
              </a:rPr>
              <a:t>SUB R4,R1,R5</a:t>
            </a:r>
          </a:p>
        </p:txBody>
      </p:sp>
      <p:sp>
        <p:nvSpPr>
          <p:cNvPr id="26634" name="Text Box 15">
            <a:extLst>
              <a:ext uri="{FF2B5EF4-FFF2-40B4-BE49-F238E27FC236}">
                <a16:creationId xmlns:a16="http://schemas.microsoft.com/office/drawing/2014/main" id="{885A5F42-DD38-B047-A00A-9A14988A1336}"/>
              </a:ext>
            </a:extLst>
          </p:cNvPr>
          <p:cNvSpPr txBox="1">
            <a:spLocks noChangeArrowheads="1"/>
          </p:cNvSpPr>
          <p:nvPr/>
        </p:nvSpPr>
        <p:spPr bwMode="auto">
          <a:xfrm>
            <a:off x="5900738" y="673100"/>
            <a:ext cx="2291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rgbClr val="FF0000"/>
                </a:solidFill>
              </a:rPr>
              <a:t>ADD R1,R2,R3</a:t>
            </a:r>
          </a:p>
        </p:txBody>
      </p:sp>
      <p:sp>
        <p:nvSpPr>
          <p:cNvPr id="26635" name="Text Box 17">
            <a:extLst>
              <a:ext uri="{FF2B5EF4-FFF2-40B4-BE49-F238E27FC236}">
                <a16:creationId xmlns:a16="http://schemas.microsoft.com/office/drawing/2014/main" id="{440FC0FE-80F7-784E-9D60-DD2D7743FB4C}"/>
              </a:ext>
            </a:extLst>
          </p:cNvPr>
          <p:cNvSpPr txBox="1">
            <a:spLocks noChangeArrowheads="1"/>
          </p:cNvSpPr>
          <p:nvPr/>
        </p:nvSpPr>
        <p:spPr bwMode="auto">
          <a:xfrm>
            <a:off x="608013" y="673100"/>
            <a:ext cx="2290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00FF00"/>
                </a:solidFill>
              </a:rPr>
              <a:t>AND R6,R7,R1</a:t>
            </a:r>
          </a:p>
        </p:txBody>
      </p:sp>
      <p:sp>
        <p:nvSpPr>
          <p:cNvPr id="26636" name="Freeform 19">
            <a:extLst>
              <a:ext uri="{FF2B5EF4-FFF2-40B4-BE49-F238E27FC236}">
                <a16:creationId xmlns:a16="http://schemas.microsoft.com/office/drawing/2014/main" id="{8BC736C3-722E-CC43-ACB7-BA57D783FED0}"/>
              </a:ext>
            </a:extLst>
          </p:cNvPr>
          <p:cNvSpPr>
            <a:spLocks/>
          </p:cNvSpPr>
          <p:nvPr/>
        </p:nvSpPr>
        <p:spPr bwMode="auto">
          <a:xfrm>
            <a:off x="3657600" y="2120900"/>
            <a:ext cx="2514600" cy="2895600"/>
          </a:xfrm>
          <a:custGeom>
            <a:avLst/>
            <a:gdLst>
              <a:gd name="T0" fmla="*/ 2147483647 w 1584"/>
              <a:gd name="T1" fmla="*/ 2147483647 h 1824"/>
              <a:gd name="T2" fmla="*/ 2147483647 w 1584"/>
              <a:gd name="T3" fmla="*/ 2147483647 h 1824"/>
              <a:gd name="T4" fmla="*/ 2147483647 w 1584"/>
              <a:gd name="T5" fmla="*/ 2147483647 h 1824"/>
              <a:gd name="T6" fmla="*/ 0 w 1584"/>
              <a:gd name="T7" fmla="*/ 2147483647 h 1824"/>
              <a:gd name="T8" fmla="*/ 0 w 1584"/>
              <a:gd name="T9" fmla="*/ 0 h 1824"/>
              <a:gd name="T10" fmla="*/ 2147483647 w 1584"/>
              <a:gd name="T11" fmla="*/ 0 h 1824"/>
              <a:gd name="T12" fmla="*/ 0 60000 65536"/>
              <a:gd name="T13" fmla="*/ 0 60000 65536"/>
              <a:gd name="T14" fmla="*/ 0 60000 65536"/>
              <a:gd name="T15" fmla="*/ 0 60000 65536"/>
              <a:gd name="T16" fmla="*/ 0 60000 65536"/>
              <a:gd name="T17" fmla="*/ 0 60000 65536"/>
              <a:gd name="T18" fmla="*/ 0 w 1584"/>
              <a:gd name="T19" fmla="*/ 0 h 1824"/>
              <a:gd name="T20" fmla="*/ 1584 w 1584"/>
              <a:gd name="T21" fmla="*/ 1824 h 1824"/>
            </a:gdLst>
            <a:ahLst/>
            <a:cxnLst>
              <a:cxn ang="T12">
                <a:pos x="T0" y="T1"/>
              </a:cxn>
              <a:cxn ang="T13">
                <a:pos x="T2" y="T3"/>
              </a:cxn>
              <a:cxn ang="T14">
                <a:pos x="T4" y="T5"/>
              </a:cxn>
              <a:cxn ang="T15">
                <a:pos x="T6" y="T7"/>
              </a:cxn>
              <a:cxn ang="T16">
                <a:pos x="T8" y="T9"/>
              </a:cxn>
              <a:cxn ang="T17">
                <a:pos x="T10" y="T11"/>
              </a:cxn>
            </a:cxnLst>
            <a:rect l="T18" t="T19" r="T20" b="T21"/>
            <a:pathLst>
              <a:path w="1584" h="1824">
                <a:moveTo>
                  <a:pt x="1392" y="192"/>
                </a:moveTo>
                <a:lnTo>
                  <a:pt x="1584" y="192"/>
                </a:lnTo>
                <a:lnTo>
                  <a:pt x="1584" y="1824"/>
                </a:lnTo>
                <a:lnTo>
                  <a:pt x="0" y="1824"/>
                </a:lnTo>
                <a:lnTo>
                  <a:pt x="0" y="0"/>
                </a:lnTo>
                <a:lnTo>
                  <a:pt x="144" y="0"/>
                </a:lnTo>
              </a:path>
            </a:pathLst>
          </a:cu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7" name="Text Box 20">
            <a:extLst>
              <a:ext uri="{FF2B5EF4-FFF2-40B4-BE49-F238E27FC236}">
                <a16:creationId xmlns:a16="http://schemas.microsoft.com/office/drawing/2014/main" id="{F3D94CE9-79DD-C049-BD9D-0CB7F017CBB6}"/>
              </a:ext>
            </a:extLst>
          </p:cNvPr>
          <p:cNvSpPr txBox="1">
            <a:spLocks noChangeArrowheads="1"/>
          </p:cNvSpPr>
          <p:nvPr/>
        </p:nvSpPr>
        <p:spPr bwMode="auto">
          <a:xfrm>
            <a:off x="4411663" y="4381500"/>
            <a:ext cx="3540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FF"/>
                </a:solidFill>
              </a:rPr>
              <a:t>1 </a:t>
            </a:r>
          </a:p>
        </p:txBody>
      </p:sp>
      <p:sp>
        <p:nvSpPr>
          <p:cNvPr id="26638" name="Text Box 21">
            <a:extLst>
              <a:ext uri="{FF2B5EF4-FFF2-40B4-BE49-F238E27FC236}">
                <a16:creationId xmlns:a16="http://schemas.microsoft.com/office/drawing/2014/main" id="{E0358B70-7EC6-F24B-B264-796C79ACEE72}"/>
              </a:ext>
            </a:extLst>
          </p:cNvPr>
          <p:cNvSpPr txBox="1">
            <a:spLocks noChangeArrowheads="1"/>
          </p:cNvSpPr>
          <p:nvPr/>
        </p:nvSpPr>
        <p:spPr bwMode="auto">
          <a:xfrm>
            <a:off x="3009900" y="400685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FF"/>
                </a:solidFill>
              </a:rPr>
              <a:t>5</a:t>
            </a:r>
          </a:p>
        </p:txBody>
      </p:sp>
      <p:sp>
        <p:nvSpPr>
          <p:cNvPr id="26639" name="Text Box 22">
            <a:extLst>
              <a:ext uri="{FF2B5EF4-FFF2-40B4-BE49-F238E27FC236}">
                <a16:creationId xmlns:a16="http://schemas.microsoft.com/office/drawing/2014/main" id="{7A6AF088-B06A-6A49-A7FB-B4C11CDB6EED}"/>
              </a:ext>
            </a:extLst>
          </p:cNvPr>
          <p:cNvSpPr txBox="1">
            <a:spLocks noChangeArrowheads="1"/>
          </p:cNvSpPr>
          <p:nvPr/>
        </p:nvSpPr>
        <p:spPr bwMode="auto">
          <a:xfrm>
            <a:off x="3009900" y="423545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FF"/>
                </a:solidFill>
              </a:rPr>
              <a:t>4</a:t>
            </a:r>
          </a:p>
        </p:txBody>
      </p:sp>
      <p:sp>
        <p:nvSpPr>
          <p:cNvPr id="26640" name="Text Box 23">
            <a:extLst>
              <a:ext uri="{FF2B5EF4-FFF2-40B4-BE49-F238E27FC236}">
                <a16:creationId xmlns:a16="http://schemas.microsoft.com/office/drawing/2014/main" id="{5D88971D-672A-114A-87FD-7B3922E1D598}"/>
              </a:ext>
            </a:extLst>
          </p:cNvPr>
          <p:cNvSpPr txBox="1">
            <a:spLocks noChangeArrowheads="1"/>
          </p:cNvSpPr>
          <p:nvPr/>
        </p:nvSpPr>
        <p:spPr bwMode="auto">
          <a:xfrm>
            <a:off x="4479925" y="455930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FF"/>
                </a:solidFill>
              </a:rPr>
              <a:t>5</a:t>
            </a:r>
          </a:p>
        </p:txBody>
      </p:sp>
      <p:sp>
        <p:nvSpPr>
          <p:cNvPr id="26641" name="Text Box 24">
            <a:extLst>
              <a:ext uri="{FF2B5EF4-FFF2-40B4-BE49-F238E27FC236}">
                <a16:creationId xmlns:a16="http://schemas.microsoft.com/office/drawing/2014/main" id="{03D33A6C-0678-9F40-AA42-9AC6B803CB7B}"/>
              </a:ext>
            </a:extLst>
          </p:cNvPr>
          <p:cNvSpPr txBox="1">
            <a:spLocks noChangeArrowheads="1"/>
          </p:cNvSpPr>
          <p:nvPr/>
        </p:nvSpPr>
        <p:spPr bwMode="auto">
          <a:xfrm>
            <a:off x="5233988" y="4203700"/>
            <a:ext cx="444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FF0000"/>
                </a:solidFill>
              </a:rPr>
              <a:t> 1 </a:t>
            </a:r>
          </a:p>
        </p:txBody>
      </p:sp>
      <p:sp>
        <p:nvSpPr>
          <p:cNvPr id="26642" name="Freeform 25">
            <a:extLst>
              <a:ext uri="{FF2B5EF4-FFF2-40B4-BE49-F238E27FC236}">
                <a16:creationId xmlns:a16="http://schemas.microsoft.com/office/drawing/2014/main" id="{911101FE-C7D0-6247-A065-170A423AAE5D}"/>
              </a:ext>
            </a:extLst>
          </p:cNvPr>
          <p:cNvSpPr>
            <a:spLocks/>
          </p:cNvSpPr>
          <p:nvPr/>
        </p:nvSpPr>
        <p:spPr bwMode="auto">
          <a:xfrm>
            <a:off x="3990975" y="2273300"/>
            <a:ext cx="609600" cy="2057400"/>
          </a:xfrm>
          <a:custGeom>
            <a:avLst/>
            <a:gdLst>
              <a:gd name="T0" fmla="*/ 0 w 384"/>
              <a:gd name="T1" fmla="*/ 0 h 1296"/>
              <a:gd name="T2" fmla="*/ 0 w 384"/>
              <a:gd name="T3" fmla="*/ 2147483647 h 1296"/>
              <a:gd name="T4" fmla="*/ 2147483647 w 384"/>
              <a:gd name="T5" fmla="*/ 2147483647 h 1296"/>
              <a:gd name="T6" fmla="*/ 2147483647 w 384"/>
              <a:gd name="T7" fmla="*/ 2147483647 h 1296"/>
              <a:gd name="T8" fmla="*/ 2147483647 w 384"/>
              <a:gd name="T9" fmla="*/ 2147483647 h 1296"/>
              <a:gd name="T10" fmla="*/ 0 60000 65536"/>
              <a:gd name="T11" fmla="*/ 0 60000 65536"/>
              <a:gd name="T12" fmla="*/ 0 60000 65536"/>
              <a:gd name="T13" fmla="*/ 0 60000 65536"/>
              <a:gd name="T14" fmla="*/ 0 60000 65536"/>
              <a:gd name="T15" fmla="*/ 0 w 384"/>
              <a:gd name="T16" fmla="*/ 0 h 1296"/>
              <a:gd name="T17" fmla="*/ 384 w 384"/>
              <a:gd name="T18" fmla="*/ 1296 h 1296"/>
            </a:gdLst>
            <a:ahLst/>
            <a:cxnLst>
              <a:cxn ang="T10">
                <a:pos x="T0" y="T1"/>
              </a:cxn>
              <a:cxn ang="T11">
                <a:pos x="T2" y="T3"/>
              </a:cxn>
              <a:cxn ang="T12">
                <a:pos x="T4" y="T5"/>
              </a:cxn>
              <a:cxn ang="T13">
                <a:pos x="T6" y="T7"/>
              </a:cxn>
              <a:cxn ang="T14">
                <a:pos x="T8" y="T9"/>
              </a:cxn>
            </a:cxnLst>
            <a:rect l="T15" t="T16" r="T17" b="T18"/>
            <a:pathLst>
              <a:path w="384" h="1296">
                <a:moveTo>
                  <a:pt x="0" y="0"/>
                </a:moveTo>
                <a:lnTo>
                  <a:pt x="0" y="96"/>
                </a:lnTo>
                <a:lnTo>
                  <a:pt x="192" y="96"/>
                </a:lnTo>
                <a:lnTo>
                  <a:pt x="192" y="1296"/>
                </a:lnTo>
                <a:lnTo>
                  <a:pt x="384" y="1296"/>
                </a:lnTo>
              </a:path>
            </a:pathLst>
          </a:custGeom>
          <a:noFill/>
          <a:ln w="3810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3" name="Text Box 26">
            <a:extLst>
              <a:ext uri="{FF2B5EF4-FFF2-40B4-BE49-F238E27FC236}">
                <a16:creationId xmlns:a16="http://schemas.microsoft.com/office/drawing/2014/main" id="{93908A02-6CFE-C547-A4ED-F97A029465A7}"/>
              </a:ext>
            </a:extLst>
          </p:cNvPr>
          <p:cNvSpPr txBox="1">
            <a:spLocks noChangeArrowheads="1"/>
          </p:cNvSpPr>
          <p:nvPr/>
        </p:nvSpPr>
        <p:spPr bwMode="auto">
          <a:xfrm>
            <a:off x="3008313" y="3778250"/>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FF"/>
                </a:solidFill>
              </a:rPr>
              <a:t>5</a:t>
            </a:r>
          </a:p>
        </p:txBody>
      </p:sp>
      <p:sp>
        <p:nvSpPr>
          <p:cNvPr id="26644" name="Text Box 27">
            <a:extLst>
              <a:ext uri="{FF2B5EF4-FFF2-40B4-BE49-F238E27FC236}">
                <a16:creationId xmlns:a16="http://schemas.microsoft.com/office/drawing/2014/main" id="{64961D14-A617-F843-8912-194773460EBC}"/>
              </a:ext>
            </a:extLst>
          </p:cNvPr>
          <p:cNvSpPr txBox="1">
            <a:spLocks noChangeArrowheads="1"/>
          </p:cNvSpPr>
          <p:nvPr/>
        </p:nvSpPr>
        <p:spPr bwMode="auto">
          <a:xfrm>
            <a:off x="3009900" y="356870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FF"/>
                </a:solidFill>
              </a:rPr>
              <a:t>1</a:t>
            </a:r>
          </a:p>
        </p:txBody>
      </p:sp>
      <p:sp>
        <p:nvSpPr>
          <p:cNvPr id="26645" name="Text Box 28">
            <a:extLst>
              <a:ext uri="{FF2B5EF4-FFF2-40B4-BE49-F238E27FC236}">
                <a16:creationId xmlns:a16="http://schemas.microsoft.com/office/drawing/2014/main" id="{69893FE3-EF33-C54B-B0DE-2F67791AFD3B}"/>
              </a:ext>
            </a:extLst>
          </p:cNvPr>
          <p:cNvSpPr txBox="1">
            <a:spLocks noChangeArrowheads="1"/>
          </p:cNvSpPr>
          <p:nvPr/>
        </p:nvSpPr>
        <p:spPr bwMode="auto">
          <a:xfrm>
            <a:off x="7162800" y="3911600"/>
            <a:ext cx="354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FF0000"/>
                </a:solidFill>
              </a:rPr>
              <a:t>1 </a:t>
            </a:r>
          </a:p>
        </p:txBody>
      </p:sp>
      <p:sp>
        <p:nvSpPr>
          <p:cNvPr id="27" name="TextBox 26">
            <a:extLst>
              <a:ext uri="{FF2B5EF4-FFF2-40B4-BE49-F238E27FC236}">
                <a16:creationId xmlns:a16="http://schemas.microsoft.com/office/drawing/2014/main" id="{4B10BC51-E6A0-EE45-90C7-F7589B2BD219}"/>
              </a:ext>
            </a:extLst>
          </p:cNvPr>
          <p:cNvSpPr txBox="1"/>
          <p:nvPr/>
        </p:nvSpPr>
        <p:spPr>
          <a:xfrm>
            <a:off x="550863" y="5610225"/>
            <a:ext cx="7994650" cy="923925"/>
          </a:xfrm>
          <a:prstGeom prst="rect">
            <a:avLst/>
          </a:prstGeom>
          <a:solidFill>
            <a:schemeClr val="accent6">
              <a:lumMod val="20000"/>
              <a:lumOff val="80000"/>
            </a:schemeClr>
          </a:solidFill>
        </p:spPr>
        <p:txBody>
          <a:bodyPr wrap="none">
            <a:spAutoFit/>
          </a:bodyPr>
          <a:lstStyle/>
          <a:p>
            <a:pPr>
              <a:defRPr/>
            </a:pPr>
            <a:r>
              <a:rPr lang="en-US" sz="1800" dirty="0">
                <a:latin typeface="Arial  " charset="0"/>
              </a:rPr>
              <a:t>Above: Forwarding unit compares the destination register </a:t>
            </a:r>
            <a:r>
              <a:rPr lang="en-US" sz="1800" dirty="0" err="1">
                <a:latin typeface="Arial  " charset="0"/>
              </a:rPr>
              <a:t>specifier</a:t>
            </a:r>
            <a:r>
              <a:rPr lang="en-US" sz="1800" dirty="0">
                <a:latin typeface="Arial  " charset="0"/>
              </a:rPr>
              <a:t> of DADD </a:t>
            </a:r>
          </a:p>
          <a:p>
            <a:pPr>
              <a:defRPr/>
            </a:pPr>
            <a:r>
              <a:rPr lang="en-US" sz="1800" dirty="0">
                <a:latin typeface="Arial  " charset="0"/>
              </a:rPr>
              <a:t>instruction in EX/MEM to both source register </a:t>
            </a:r>
            <a:r>
              <a:rPr lang="en-US" sz="1800" dirty="0" err="1">
                <a:latin typeface="Arial  " charset="0"/>
              </a:rPr>
              <a:t>specifiers</a:t>
            </a:r>
            <a:r>
              <a:rPr lang="en-US" sz="1800" dirty="0">
                <a:latin typeface="Arial  " charset="0"/>
              </a:rPr>
              <a:t> of DSUB instruction </a:t>
            </a:r>
          </a:p>
          <a:p>
            <a:pPr>
              <a:defRPr/>
            </a:pPr>
            <a:r>
              <a:rPr lang="en-US" sz="1800" dirty="0">
                <a:latin typeface="Arial  " charset="0"/>
              </a:rPr>
              <a:t>in ID/EX. Finds a match (Rs == Rd == 1), and thus enables forwarding </a:t>
            </a:r>
            <a:r>
              <a:rPr lang="en-US" sz="1800" dirty="0" err="1">
                <a:latin typeface="Arial  " charset="0"/>
              </a:rPr>
              <a:t>mux</a:t>
            </a:r>
            <a:r>
              <a:rPr lang="en-US" sz="1800" dirty="0">
                <a:latin typeface="Arial  " charset="0"/>
              </a:rPr>
              <a:t>.</a:t>
            </a:r>
          </a:p>
        </p:txBody>
      </p:sp>
      <p:sp>
        <p:nvSpPr>
          <p:cNvPr id="26647" name="Rectangle 2">
            <a:extLst>
              <a:ext uri="{FF2B5EF4-FFF2-40B4-BE49-F238E27FC236}">
                <a16:creationId xmlns:a16="http://schemas.microsoft.com/office/drawing/2014/main" id="{04ADF8EE-C0DD-2942-A238-BDAD1E98C47C}"/>
              </a:ext>
            </a:extLst>
          </p:cNvPr>
          <p:cNvSpPr>
            <a:spLocks noGrp="1" noChangeArrowheads="1"/>
          </p:cNvSpPr>
          <p:nvPr>
            <p:ph type="title"/>
          </p:nvPr>
        </p:nvSpPr>
        <p:spPr>
          <a:xfrm>
            <a:off x="685800" y="0"/>
            <a:ext cx="7772400" cy="939800"/>
          </a:xfrm>
        </p:spPr>
        <p:txBody>
          <a:bodyPr/>
          <a:lstStyle/>
          <a:p>
            <a:pPr eaLnBrk="1" hangingPunct="1"/>
            <a:r>
              <a:rPr lang="en-US" altLang="en-US">
                <a:latin typeface="Arial  " charset="0"/>
                <a:cs typeface="Arial  " charset="0"/>
              </a:rPr>
              <a:t>Forwarding Example</a:t>
            </a:r>
          </a:p>
        </p:txBody>
      </p:sp>
      <p:sp>
        <p:nvSpPr>
          <p:cNvPr id="26648" name="Slide Number Placeholder 28">
            <a:extLst>
              <a:ext uri="{FF2B5EF4-FFF2-40B4-BE49-F238E27FC236}">
                <a16:creationId xmlns:a16="http://schemas.microsoft.com/office/drawing/2014/main" id="{5BFB7A42-6C12-C64D-B34E-689FF131F7A1}"/>
              </a:ext>
            </a:extLst>
          </p:cNvPr>
          <p:cNvSpPr>
            <a:spLocks noGrp="1"/>
          </p:cNvSpPr>
          <p:nvPr>
            <p:ph type="sldNum" sz="quarter" idx="12"/>
          </p:nvPr>
        </p:nvSpPr>
        <p:spPr>
          <a:xfrm>
            <a:off x="72390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935A25A-FB40-B948-83B8-844B92145021}" type="slidenum">
              <a:rPr lang="en-US" altLang="en-US" sz="1400">
                <a:latin typeface="Comic Sans MS" panose="030F0902030302020204" pitchFamily="66" charset="0"/>
              </a:rPr>
              <a:pPr/>
              <a:t>47</a:t>
            </a:fld>
            <a:r>
              <a:rPr lang="en-US" altLang="en-US" sz="1400">
                <a:latin typeface="Comic Sans MS" panose="030F0902030302020204" pitchFamily="66" charset="0"/>
              </a:rPr>
              <a:t> </a:t>
            </a:r>
          </a:p>
        </p:txBody>
      </p:sp>
      <p:cxnSp>
        <p:nvCxnSpPr>
          <p:cNvPr id="26651" name="Straight Arrow Connector 28">
            <a:extLst>
              <a:ext uri="{FF2B5EF4-FFF2-40B4-BE49-F238E27FC236}">
                <a16:creationId xmlns:a16="http://schemas.microsoft.com/office/drawing/2014/main" id="{981929CE-68ED-494F-88BB-B2399D9EF4ED}"/>
              </a:ext>
            </a:extLst>
          </p:cNvPr>
          <p:cNvCxnSpPr>
            <a:cxnSpLocks noChangeShapeType="1"/>
          </p:cNvCxnSpPr>
          <p:nvPr/>
        </p:nvCxnSpPr>
        <p:spPr bwMode="auto">
          <a:xfrm>
            <a:off x="4138613" y="1876425"/>
            <a:ext cx="806450" cy="1588"/>
          </a:xfrm>
          <a:prstGeom prst="straightConnector1">
            <a:avLst/>
          </a:prstGeom>
          <a:noFill/>
          <a:ln w="730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6652" name="Straight Connector 30">
            <a:extLst>
              <a:ext uri="{FF2B5EF4-FFF2-40B4-BE49-F238E27FC236}">
                <a16:creationId xmlns:a16="http://schemas.microsoft.com/office/drawing/2014/main" id="{A5A4A2A2-6547-3F47-BA1C-29B4C7D8D8A8}"/>
              </a:ext>
            </a:extLst>
          </p:cNvPr>
          <p:cNvCxnSpPr>
            <a:cxnSpLocks noChangeShapeType="1"/>
          </p:cNvCxnSpPr>
          <p:nvPr/>
        </p:nvCxnSpPr>
        <p:spPr bwMode="auto">
          <a:xfrm flipV="1">
            <a:off x="3873500" y="1865313"/>
            <a:ext cx="301625" cy="239712"/>
          </a:xfrm>
          <a:prstGeom prst="line">
            <a:avLst/>
          </a:prstGeom>
          <a:noFill/>
          <a:ln w="69850"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661623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0166_003">
            <a:extLst>
              <a:ext uri="{FF2B5EF4-FFF2-40B4-BE49-F238E27FC236}">
                <a16:creationId xmlns:a16="http://schemas.microsoft.com/office/drawing/2014/main" id="{8EFCE727-C532-834E-90C2-8A1F9F3A27A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5051" t="2179" r="1283" b="27467"/>
          <a:stretch>
            <a:fillRect/>
          </a:stretch>
        </p:blipFill>
        <p:spPr>
          <a:xfrm>
            <a:off x="1041400" y="1485900"/>
            <a:ext cx="7315200" cy="4244975"/>
          </a:xfrm>
        </p:spPr>
      </p:pic>
      <p:sp>
        <p:nvSpPr>
          <p:cNvPr id="27651" name="Rectangle 2">
            <a:extLst>
              <a:ext uri="{FF2B5EF4-FFF2-40B4-BE49-F238E27FC236}">
                <a16:creationId xmlns:a16="http://schemas.microsoft.com/office/drawing/2014/main" id="{ABC2A599-60FB-D44C-B982-603A237F6CE6}"/>
              </a:ext>
            </a:extLst>
          </p:cNvPr>
          <p:cNvSpPr>
            <a:spLocks noGrp="1" noChangeArrowheads="1"/>
          </p:cNvSpPr>
          <p:nvPr>
            <p:ph type="title"/>
          </p:nvPr>
        </p:nvSpPr>
        <p:spPr>
          <a:xfrm>
            <a:off x="685800" y="0"/>
            <a:ext cx="7772400" cy="939800"/>
          </a:xfrm>
        </p:spPr>
        <p:txBody>
          <a:bodyPr/>
          <a:lstStyle/>
          <a:p>
            <a:pPr eaLnBrk="1" hangingPunct="1"/>
            <a:r>
              <a:rPr lang="en-US" altLang="en-US">
                <a:latin typeface="Arial  " charset="0"/>
                <a:cs typeface="Arial  " charset="0"/>
              </a:rPr>
              <a:t>Forwarding Example</a:t>
            </a:r>
          </a:p>
        </p:txBody>
      </p:sp>
      <p:sp>
        <p:nvSpPr>
          <p:cNvPr id="27652" name="Slide Number Placeholder 33">
            <a:extLst>
              <a:ext uri="{FF2B5EF4-FFF2-40B4-BE49-F238E27FC236}">
                <a16:creationId xmlns:a16="http://schemas.microsoft.com/office/drawing/2014/main" id="{809E07B0-601F-A54D-AA65-53650AD51F4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4DAC99C-D3B9-E84F-B5A2-6C8127C62B77}" type="slidenum">
              <a:rPr lang="en-US" altLang="en-US" sz="1400">
                <a:latin typeface="Comic Sans MS" panose="030F0902030302020204" pitchFamily="66" charset="0"/>
              </a:rPr>
              <a:pPr/>
              <a:t>48</a:t>
            </a:fld>
            <a:r>
              <a:rPr lang="en-US" altLang="en-US" sz="1400">
                <a:latin typeface="Comic Sans MS" panose="030F0902030302020204" pitchFamily="66" charset="0"/>
              </a:rPr>
              <a:t> </a:t>
            </a:r>
          </a:p>
        </p:txBody>
      </p:sp>
      <p:grpSp>
        <p:nvGrpSpPr>
          <p:cNvPr id="27653" name="Group 53">
            <a:extLst>
              <a:ext uri="{FF2B5EF4-FFF2-40B4-BE49-F238E27FC236}">
                <a16:creationId xmlns:a16="http://schemas.microsoft.com/office/drawing/2014/main" id="{5E2B0F0D-D149-EE41-A7B8-D9A89FBDBEC7}"/>
              </a:ext>
            </a:extLst>
          </p:cNvPr>
          <p:cNvGrpSpPr>
            <a:grpSpLocks/>
          </p:cNvGrpSpPr>
          <p:nvPr/>
        </p:nvGrpSpPr>
        <p:grpSpPr bwMode="auto">
          <a:xfrm>
            <a:off x="800100" y="1177925"/>
            <a:ext cx="7794426" cy="4524375"/>
            <a:chOff x="800100" y="1177925"/>
            <a:chExt cx="7794426" cy="4524375"/>
          </a:xfrm>
        </p:grpSpPr>
        <p:sp>
          <p:nvSpPr>
            <p:cNvPr id="27656" name="Text Box 4">
              <a:extLst>
                <a:ext uri="{FF2B5EF4-FFF2-40B4-BE49-F238E27FC236}">
                  <a16:creationId xmlns:a16="http://schemas.microsoft.com/office/drawing/2014/main" id="{8F38249F-471D-DA43-83D5-CA3F209EA8A9}"/>
                </a:ext>
              </a:extLst>
            </p:cNvPr>
            <p:cNvSpPr txBox="1">
              <a:spLocks noChangeArrowheads="1"/>
            </p:cNvSpPr>
            <p:nvPr/>
          </p:nvSpPr>
          <p:spPr bwMode="auto">
            <a:xfrm>
              <a:off x="1841500" y="4054475"/>
              <a:ext cx="9220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solidFill>
                    <a:srgbClr val="FF00FF"/>
                  </a:solidFill>
                </a:rPr>
                <a:t>Rm = 1 </a:t>
              </a:r>
            </a:p>
          </p:txBody>
        </p:sp>
        <p:sp>
          <p:nvSpPr>
            <p:cNvPr id="27657" name="Text Box 5">
              <a:extLst>
                <a:ext uri="{FF2B5EF4-FFF2-40B4-BE49-F238E27FC236}">
                  <a16:creationId xmlns:a16="http://schemas.microsoft.com/office/drawing/2014/main" id="{70C21050-18A8-BB44-8072-A375E6436C95}"/>
                </a:ext>
              </a:extLst>
            </p:cNvPr>
            <p:cNvSpPr txBox="1">
              <a:spLocks noChangeArrowheads="1"/>
            </p:cNvSpPr>
            <p:nvPr/>
          </p:nvSpPr>
          <p:spPr bwMode="auto">
            <a:xfrm>
              <a:off x="1860550" y="4524375"/>
              <a:ext cx="8066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solidFill>
                    <a:srgbClr val="FF00FF"/>
                  </a:solidFill>
                </a:rPr>
                <a:t>Rn = 9</a:t>
              </a:r>
            </a:p>
          </p:txBody>
        </p:sp>
        <p:sp>
          <p:nvSpPr>
            <p:cNvPr id="27658" name="Text Box 6">
              <a:extLst>
                <a:ext uri="{FF2B5EF4-FFF2-40B4-BE49-F238E27FC236}">
                  <a16:creationId xmlns:a16="http://schemas.microsoft.com/office/drawing/2014/main" id="{103D3C01-F89D-174F-A4D7-FD8B003BB774}"/>
                </a:ext>
              </a:extLst>
            </p:cNvPr>
            <p:cNvSpPr txBox="1">
              <a:spLocks noChangeArrowheads="1"/>
            </p:cNvSpPr>
            <p:nvPr/>
          </p:nvSpPr>
          <p:spPr bwMode="auto">
            <a:xfrm>
              <a:off x="1830388" y="4765675"/>
              <a:ext cx="800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FF00FF"/>
                  </a:solidFill>
                </a:rPr>
                <a:t>Rd = 8</a:t>
              </a:r>
            </a:p>
          </p:txBody>
        </p:sp>
        <p:sp>
          <p:nvSpPr>
            <p:cNvPr id="27659" name="Text Box 7">
              <a:extLst>
                <a:ext uri="{FF2B5EF4-FFF2-40B4-BE49-F238E27FC236}">
                  <a16:creationId xmlns:a16="http://schemas.microsoft.com/office/drawing/2014/main" id="{23E487B7-E8D5-9645-B061-B7B5E12B5689}"/>
                </a:ext>
              </a:extLst>
            </p:cNvPr>
            <p:cNvSpPr txBox="1">
              <a:spLocks noChangeArrowheads="1"/>
            </p:cNvSpPr>
            <p:nvPr/>
          </p:nvSpPr>
          <p:spPr bwMode="auto">
            <a:xfrm>
              <a:off x="1860550" y="4295775"/>
              <a:ext cx="8066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dirty="0">
                  <a:solidFill>
                    <a:srgbClr val="FF00FF"/>
                  </a:solidFill>
                </a:rPr>
                <a:t>Rn = 9</a:t>
              </a:r>
            </a:p>
          </p:txBody>
        </p:sp>
        <p:sp>
          <p:nvSpPr>
            <p:cNvPr id="27660" name="Text Box 8">
              <a:extLst>
                <a:ext uri="{FF2B5EF4-FFF2-40B4-BE49-F238E27FC236}">
                  <a16:creationId xmlns:a16="http://schemas.microsoft.com/office/drawing/2014/main" id="{ED381EED-61F2-304E-B204-CA690EFE9585}"/>
                </a:ext>
              </a:extLst>
            </p:cNvPr>
            <p:cNvSpPr txBox="1">
              <a:spLocks noChangeArrowheads="1"/>
            </p:cNvSpPr>
            <p:nvPr/>
          </p:nvSpPr>
          <p:spPr bwMode="auto">
            <a:xfrm>
              <a:off x="5143500" y="439420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FF00"/>
                  </a:solidFill>
                </a:rPr>
                <a:t>6</a:t>
              </a:r>
            </a:p>
          </p:txBody>
        </p:sp>
        <p:sp>
          <p:nvSpPr>
            <p:cNvPr id="27661" name="Text Box 9">
              <a:extLst>
                <a:ext uri="{FF2B5EF4-FFF2-40B4-BE49-F238E27FC236}">
                  <a16:creationId xmlns:a16="http://schemas.microsoft.com/office/drawing/2014/main" id="{39A49582-4D5D-A84F-9FEF-BD63B269393F}"/>
                </a:ext>
              </a:extLst>
            </p:cNvPr>
            <p:cNvSpPr txBox="1">
              <a:spLocks noChangeArrowheads="1"/>
            </p:cNvSpPr>
            <p:nvPr/>
          </p:nvSpPr>
          <p:spPr bwMode="auto">
            <a:xfrm>
              <a:off x="6908800" y="439420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FF"/>
                  </a:solidFill>
                </a:rPr>
                <a:t>4</a:t>
              </a:r>
            </a:p>
          </p:txBody>
        </p:sp>
        <p:sp>
          <p:nvSpPr>
            <p:cNvPr id="27662" name="Text Box 10">
              <a:extLst>
                <a:ext uri="{FF2B5EF4-FFF2-40B4-BE49-F238E27FC236}">
                  <a16:creationId xmlns:a16="http://schemas.microsoft.com/office/drawing/2014/main" id="{33F5F644-72A3-E247-956C-6981A3DB60CA}"/>
                </a:ext>
              </a:extLst>
            </p:cNvPr>
            <p:cNvSpPr txBox="1">
              <a:spLocks noChangeArrowheads="1"/>
            </p:cNvSpPr>
            <p:nvPr/>
          </p:nvSpPr>
          <p:spPr bwMode="auto">
            <a:xfrm>
              <a:off x="7615238" y="4413250"/>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FF0000"/>
                  </a:solidFill>
                </a:rPr>
                <a:t>1</a:t>
              </a:r>
            </a:p>
          </p:txBody>
        </p:sp>
        <p:sp>
          <p:nvSpPr>
            <p:cNvPr id="27663" name="Text Box 11">
              <a:extLst>
                <a:ext uri="{FF2B5EF4-FFF2-40B4-BE49-F238E27FC236}">
                  <a16:creationId xmlns:a16="http://schemas.microsoft.com/office/drawing/2014/main" id="{22CEDDBF-5C23-0345-A66F-195BC2ECA1BA}"/>
                </a:ext>
              </a:extLst>
            </p:cNvPr>
            <p:cNvSpPr txBox="1">
              <a:spLocks noChangeArrowheads="1"/>
            </p:cNvSpPr>
            <p:nvPr/>
          </p:nvSpPr>
          <p:spPr bwMode="auto">
            <a:xfrm>
              <a:off x="5078413" y="1228725"/>
              <a:ext cx="19255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b="1" dirty="0">
                  <a:solidFill>
                    <a:srgbClr val="0000FF"/>
                  </a:solidFill>
                </a:rPr>
                <a:t>SUB R4,R1,R5</a:t>
              </a:r>
            </a:p>
          </p:txBody>
        </p:sp>
        <p:sp>
          <p:nvSpPr>
            <p:cNvPr id="27664" name="Text Box 14">
              <a:extLst>
                <a:ext uri="{FF2B5EF4-FFF2-40B4-BE49-F238E27FC236}">
                  <a16:creationId xmlns:a16="http://schemas.microsoft.com/office/drawing/2014/main" id="{2D3C1F7C-13F7-BA48-A018-115D299FC6F4}"/>
                </a:ext>
              </a:extLst>
            </p:cNvPr>
            <p:cNvSpPr txBox="1">
              <a:spLocks noChangeArrowheads="1"/>
            </p:cNvSpPr>
            <p:nvPr/>
          </p:nvSpPr>
          <p:spPr bwMode="auto">
            <a:xfrm>
              <a:off x="7170738" y="1228725"/>
              <a:ext cx="14237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b="1" dirty="0">
                  <a:solidFill>
                    <a:srgbClr val="FF0000"/>
                  </a:solidFill>
                </a:rPr>
                <a:t>ADD R1,...</a:t>
              </a:r>
            </a:p>
          </p:txBody>
        </p:sp>
        <p:sp>
          <p:nvSpPr>
            <p:cNvPr id="27665" name="Text Box 16">
              <a:extLst>
                <a:ext uri="{FF2B5EF4-FFF2-40B4-BE49-F238E27FC236}">
                  <a16:creationId xmlns:a16="http://schemas.microsoft.com/office/drawing/2014/main" id="{A84545AB-1B30-094B-810D-6EF4379BE764}"/>
                </a:ext>
              </a:extLst>
            </p:cNvPr>
            <p:cNvSpPr txBox="1">
              <a:spLocks noChangeArrowheads="1"/>
            </p:cNvSpPr>
            <p:nvPr/>
          </p:nvSpPr>
          <p:spPr bwMode="auto">
            <a:xfrm>
              <a:off x="3048000" y="1203325"/>
              <a:ext cx="19399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b="1">
                  <a:solidFill>
                    <a:srgbClr val="00FF00"/>
                  </a:solidFill>
                </a:rPr>
                <a:t>AND R6,R7,R1</a:t>
              </a:r>
            </a:p>
          </p:txBody>
        </p:sp>
        <p:sp>
          <p:nvSpPr>
            <p:cNvPr id="27666" name="Text Box 18">
              <a:extLst>
                <a:ext uri="{FF2B5EF4-FFF2-40B4-BE49-F238E27FC236}">
                  <a16:creationId xmlns:a16="http://schemas.microsoft.com/office/drawing/2014/main" id="{1692E4F7-F8B5-A44C-BE86-D61B4345179F}"/>
                </a:ext>
              </a:extLst>
            </p:cNvPr>
            <p:cNvSpPr txBox="1">
              <a:spLocks noChangeArrowheads="1"/>
            </p:cNvSpPr>
            <p:nvPr/>
          </p:nvSpPr>
          <p:spPr bwMode="auto">
            <a:xfrm>
              <a:off x="4278936" y="4958896"/>
              <a:ext cx="356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FF00"/>
                  </a:solidFill>
                </a:rPr>
                <a:t>7 </a:t>
              </a:r>
            </a:p>
          </p:txBody>
        </p:sp>
        <p:sp>
          <p:nvSpPr>
            <p:cNvPr id="27667" name="Text Box 19">
              <a:extLst>
                <a:ext uri="{FF2B5EF4-FFF2-40B4-BE49-F238E27FC236}">
                  <a16:creationId xmlns:a16="http://schemas.microsoft.com/office/drawing/2014/main" id="{0F6A7D9E-8F4C-274A-BFC4-BE6B95D53A40}"/>
                </a:ext>
              </a:extLst>
            </p:cNvPr>
            <p:cNvSpPr txBox="1">
              <a:spLocks noChangeArrowheads="1"/>
            </p:cNvSpPr>
            <p:nvPr/>
          </p:nvSpPr>
          <p:spPr bwMode="auto">
            <a:xfrm>
              <a:off x="2833688" y="4514850"/>
              <a:ext cx="29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FF00"/>
                  </a:solidFill>
                </a:rPr>
                <a:t>1</a:t>
              </a:r>
            </a:p>
          </p:txBody>
        </p:sp>
        <p:sp>
          <p:nvSpPr>
            <p:cNvPr id="27668" name="Text Box 20">
              <a:extLst>
                <a:ext uri="{FF2B5EF4-FFF2-40B4-BE49-F238E27FC236}">
                  <a16:creationId xmlns:a16="http://schemas.microsoft.com/office/drawing/2014/main" id="{33FF6CEA-2EA9-7748-9D2F-FDB982C88867}"/>
                </a:ext>
              </a:extLst>
            </p:cNvPr>
            <p:cNvSpPr txBox="1">
              <a:spLocks noChangeArrowheads="1"/>
            </p:cNvSpPr>
            <p:nvPr/>
          </p:nvSpPr>
          <p:spPr bwMode="auto">
            <a:xfrm>
              <a:off x="2832100" y="474345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FF00"/>
                  </a:solidFill>
                </a:rPr>
                <a:t>6</a:t>
              </a:r>
            </a:p>
          </p:txBody>
        </p:sp>
        <p:sp>
          <p:nvSpPr>
            <p:cNvPr id="27669" name="Text Box 21">
              <a:extLst>
                <a:ext uri="{FF2B5EF4-FFF2-40B4-BE49-F238E27FC236}">
                  <a16:creationId xmlns:a16="http://schemas.microsoft.com/office/drawing/2014/main" id="{BF74E2A6-687E-764A-ACD6-88ACCF915564}"/>
                </a:ext>
              </a:extLst>
            </p:cNvPr>
            <p:cNvSpPr txBox="1">
              <a:spLocks noChangeArrowheads="1"/>
            </p:cNvSpPr>
            <p:nvPr/>
          </p:nvSpPr>
          <p:spPr bwMode="auto">
            <a:xfrm>
              <a:off x="4299714" y="5129212"/>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FF00"/>
                  </a:solidFill>
                </a:rPr>
                <a:t>1</a:t>
              </a:r>
            </a:p>
          </p:txBody>
        </p:sp>
        <p:sp>
          <p:nvSpPr>
            <p:cNvPr id="27670" name="Text Box 22">
              <a:extLst>
                <a:ext uri="{FF2B5EF4-FFF2-40B4-BE49-F238E27FC236}">
                  <a16:creationId xmlns:a16="http://schemas.microsoft.com/office/drawing/2014/main" id="{F843BEE1-3793-BF40-BB2D-B18D9D87E7FF}"/>
                </a:ext>
              </a:extLst>
            </p:cNvPr>
            <p:cNvSpPr txBox="1">
              <a:spLocks noChangeArrowheads="1"/>
            </p:cNvSpPr>
            <p:nvPr/>
          </p:nvSpPr>
          <p:spPr bwMode="auto">
            <a:xfrm>
              <a:off x="5123657" y="4812506"/>
              <a:ext cx="3540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FF"/>
                  </a:solidFill>
                </a:rPr>
                <a:t>4 </a:t>
              </a:r>
            </a:p>
          </p:txBody>
        </p:sp>
        <p:sp>
          <p:nvSpPr>
            <p:cNvPr id="27671" name="Text Box 23">
              <a:extLst>
                <a:ext uri="{FF2B5EF4-FFF2-40B4-BE49-F238E27FC236}">
                  <a16:creationId xmlns:a16="http://schemas.microsoft.com/office/drawing/2014/main" id="{E8E031B9-A2D8-B241-8C4D-AE5AA0EF4DCB}"/>
                </a:ext>
              </a:extLst>
            </p:cNvPr>
            <p:cNvSpPr txBox="1">
              <a:spLocks noChangeArrowheads="1"/>
            </p:cNvSpPr>
            <p:nvPr/>
          </p:nvSpPr>
          <p:spPr bwMode="auto">
            <a:xfrm>
              <a:off x="2830483" y="4286250"/>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FF00"/>
                  </a:solidFill>
                </a:rPr>
                <a:t>1</a:t>
              </a:r>
            </a:p>
          </p:txBody>
        </p:sp>
        <p:sp>
          <p:nvSpPr>
            <p:cNvPr id="27672" name="Text Box 24">
              <a:extLst>
                <a:ext uri="{FF2B5EF4-FFF2-40B4-BE49-F238E27FC236}">
                  <a16:creationId xmlns:a16="http://schemas.microsoft.com/office/drawing/2014/main" id="{35338CC5-26AF-EC41-A14B-410C982B088A}"/>
                </a:ext>
              </a:extLst>
            </p:cNvPr>
            <p:cNvSpPr txBox="1">
              <a:spLocks noChangeArrowheads="1"/>
            </p:cNvSpPr>
            <p:nvPr/>
          </p:nvSpPr>
          <p:spPr bwMode="auto">
            <a:xfrm>
              <a:off x="2832100" y="407670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FF00"/>
                  </a:solidFill>
                </a:rPr>
                <a:t>7</a:t>
              </a:r>
            </a:p>
          </p:txBody>
        </p:sp>
        <p:sp>
          <p:nvSpPr>
            <p:cNvPr id="27673" name="Text Box 25">
              <a:extLst>
                <a:ext uri="{FF2B5EF4-FFF2-40B4-BE49-F238E27FC236}">
                  <a16:creationId xmlns:a16="http://schemas.microsoft.com/office/drawing/2014/main" id="{92EA91E7-D3C5-384D-A04E-8AA3A8D71D81}"/>
                </a:ext>
              </a:extLst>
            </p:cNvPr>
            <p:cNvSpPr txBox="1">
              <a:spLocks noChangeArrowheads="1"/>
            </p:cNvSpPr>
            <p:nvPr/>
          </p:nvSpPr>
          <p:spPr bwMode="auto">
            <a:xfrm>
              <a:off x="800100" y="1177925"/>
              <a:ext cx="19527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b="1" dirty="0">
                  <a:solidFill>
                    <a:srgbClr val="FF00FF"/>
                  </a:solidFill>
                </a:rPr>
                <a:t>ORR R8,R1,R9</a:t>
              </a:r>
            </a:p>
          </p:txBody>
        </p:sp>
        <p:sp>
          <p:nvSpPr>
            <p:cNvPr id="27674" name="Text Box 26">
              <a:extLst>
                <a:ext uri="{FF2B5EF4-FFF2-40B4-BE49-F238E27FC236}">
                  <a16:creationId xmlns:a16="http://schemas.microsoft.com/office/drawing/2014/main" id="{601B732E-FEAE-1442-B08B-BEE9FDFA70EF}"/>
                </a:ext>
              </a:extLst>
            </p:cNvPr>
            <p:cNvSpPr txBox="1">
              <a:spLocks noChangeArrowheads="1"/>
            </p:cNvSpPr>
            <p:nvPr/>
          </p:nvSpPr>
          <p:spPr bwMode="auto">
            <a:xfrm>
              <a:off x="5124449" y="5014121"/>
              <a:ext cx="354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FF0000"/>
                  </a:solidFill>
                </a:rPr>
                <a:t>1 </a:t>
              </a:r>
            </a:p>
          </p:txBody>
        </p:sp>
        <p:sp>
          <p:nvSpPr>
            <p:cNvPr id="27675" name="Freeform 27">
              <a:extLst>
                <a:ext uri="{FF2B5EF4-FFF2-40B4-BE49-F238E27FC236}">
                  <a16:creationId xmlns:a16="http://schemas.microsoft.com/office/drawing/2014/main" id="{2CAE4A45-6A23-BD4D-9E7E-8DFDCA7EFF6A}"/>
                </a:ext>
              </a:extLst>
            </p:cNvPr>
            <p:cNvSpPr>
              <a:spLocks/>
            </p:cNvSpPr>
            <p:nvPr/>
          </p:nvSpPr>
          <p:spPr bwMode="auto">
            <a:xfrm>
              <a:off x="3803650" y="3781425"/>
              <a:ext cx="609600" cy="1143000"/>
            </a:xfrm>
            <a:custGeom>
              <a:avLst/>
              <a:gdLst>
                <a:gd name="T0" fmla="*/ 2147483647 w 384"/>
                <a:gd name="T1" fmla="*/ 2147483647 h 720"/>
                <a:gd name="T2" fmla="*/ 2147483647 w 384"/>
                <a:gd name="T3" fmla="*/ 2147483647 h 720"/>
                <a:gd name="T4" fmla="*/ 2147483647 w 384"/>
                <a:gd name="T5" fmla="*/ 2147483647 h 720"/>
                <a:gd name="T6" fmla="*/ 0 w 384"/>
                <a:gd name="T7" fmla="*/ 2147483647 h 720"/>
                <a:gd name="T8" fmla="*/ 0 w 384"/>
                <a:gd name="T9" fmla="*/ 0 h 720"/>
                <a:gd name="T10" fmla="*/ 0 60000 65536"/>
                <a:gd name="T11" fmla="*/ 0 60000 65536"/>
                <a:gd name="T12" fmla="*/ 0 60000 65536"/>
                <a:gd name="T13" fmla="*/ 0 60000 65536"/>
                <a:gd name="T14" fmla="*/ 0 60000 65536"/>
                <a:gd name="T15" fmla="*/ 0 w 384"/>
                <a:gd name="T16" fmla="*/ 0 h 720"/>
                <a:gd name="T17" fmla="*/ 384 w 384"/>
                <a:gd name="T18" fmla="*/ 720 h 720"/>
              </a:gdLst>
              <a:ahLst/>
              <a:cxnLst>
                <a:cxn ang="T10">
                  <a:pos x="T0" y="T1"/>
                </a:cxn>
                <a:cxn ang="T11">
                  <a:pos x="T2" y="T3"/>
                </a:cxn>
                <a:cxn ang="T12">
                  <a:pos x="T4" y="T5"/>
                </a:cxn>
                <a:cxn ang="T13">
                  <a:pos x="T6" y="T7"/>
                </a:cxn>
                <a:cxn ang="T14">
                  <a:pos x="T8" y="T9"/>
                </a:cxn>
              </a:cxnLst>
              <a:rect l="T15" t="T16" r="T17" b="T18"/>
              <a:pathLst>
                <a:path w="384" h="720">
                  <a:moveTo>
                    <a:pt x="384" y="720"/>
                  </a:moveTo>
                  <a:lnTo>
                    <a:pt x="144" y="720"/>
                  </a:lnTo>
                  <a:lnTo>
                    <a:pt x="144" y="288"/>
                  </a:lnTo>
                  <a:lnTo>
                    <a:pt x="0" y="288"/>
                  </a:lnTo>
                  <a:lnTo>
                    <a:pt x="0" y="0"/>
                  </a:lnTo>
                </a:path>
              </a:pathLst>
            </a:custGeom>
            <a:noFill/>
            <a:ln w="381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27676" name="Straight Connector 31">
              <a:extLst>
                <a:ext uri="{FF2B5EF4-FFF2-40B4-BE49-F238E27FC236}">
                  <a16:creationId xmlns:a16="http://schemas.microsoft.com/office/drawing/2014/main" id="{1324BE9C-D469-384E-9F3F-E67590E3FEC7}"/>
                </a:ext>
              </a:extLst>
            </p:cNvPr>
            <p:cNvCxnSpPr>
              <a:cxnSpLocks noChangeShapeType="1"/>
            </p:cNvCxnSpPr>
            <p:nvPr/>
          </p:nvCxnSpPr>
          <p:spPr bwMode="auto">
            <a:xfrm flipV="1">
              <a:off x="8128000" y="3687763"/>
              <a:ext cx="144463" cy="317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cxnSp>
          <p:nvCxnSpPr>
            <p:cNvPr id="27677" name="Straight Connector 33">
              <a:extLst>
                <a:ext uri="{FF2B5EF4-FFF2-40B4-BE49-F238E27FC236}">
                  <a16:creationId xmlns:a16="http://schemas.microsoft.com/office/drawing/2014/main" id="{0E97E686-008A-C94A-9814-54A4B35CCFB3}"/>
                </a:ext>
              </a:extLst>
            </p:cNvPr>
            <p:cNvCxnSpPr>
              <a:cxnSpLocks noChangeShapeType="1"/>
            </p:cNvCxnSpPr>
            <p:nvPr/>
          </p:nvCxnSpPr>
          <p:spPr bwMode="auto">
            <a:xfrm rot="5400000">
              <a:off x="7266782" y="4688681"/>
              <a:ext cx="2001838" cy="1587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cxnSp>
          <p:nvCxnSpPr>
            <p:cNvPr id="27678" name="Straight Connector 35">
              <a:extLst>
                <a:ext uri="{FF2B5EF4-FFF2-40B4-BE49-F238E27FC236}">
                  <a16:creationId xmlns:a16="http://schemas.microsoft.com/office/drawing/2014/main" id="{0191F203-B18D-F94E-B209-8FB96720918F}"/>
                </a:ext>
              </a:extLst>
            </p:cNvPr>
            <p:cNvCxnSpPr>
              <a:cxnSpLocks noChangeShapeType="1"/>
            </p:cNvCxnSpPr>
            <p:nvPr/>
          </p:nvCxnSpPr>
          <p:spPr bwMode="auto">
            <a:xfrm rot="10800000">
              <a:off x="3352800" y="5676900"/>
              <a:ext cx="4902200" cy="254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cxnSp>
          <p:nvCxnSpPr>
            <p:cNvPr id="27679" name="Straight Connector 37">
              <a:extLst>
                <a:ext uri="{FF2B5EF4-FFF2-40B4-BE49-F238E27FC236}">
                  <a16:creationId xmlns:a16="http://schemas.microsoft.com/office/drawing/2014/main" id="{03CA757B-646F-C744-AE7A-0F1440295BE2}"/>
                </a:ext>
              </a:extLst>
            </p:cNvPr>
            <p:cNvCxnSpPr>
              <a:cxnSpLocks noChangeShapeType="1"/>
            </p:cNvCxnSpPr>
            <p:nvPr/>
          </p:nvCxnSpPr>
          <p:spPr bwMode="auto">
            <a:xfrm rot="5400000" flipH="1" flipV="1">
              <a:off x="2224171" y="4551279"/>
              <a:ext cx="2266950" cy="22392"/>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cxnSp>
        <p:cxnSp>
          <p:nvCxnSpPr>
            <p:cNvPr id="27680" name="Straight Connector 39">
              <a:extLst>
                <a:ext uri="{FF2B5EF4-FFF2-40B4-BE49-F238E27FC236}">
                  <a16:creationId xmlns:a16="http://schemas.microsoft.com/office/drawing/2014/main" id="{0BE455E7-9DDB-D448-835D-5D3F2E046297}"/>
                </a:ext>
              </a:extLst>
            </p:cNvPr>
            <p:cNvCxnSpPr>
              <a:cxnSpLocks noChangeShapeType="1"/>
            </p:cNvCxnSpPr>
            <p:nvPr/>
          </p:nvCxnSpPr>
          <p:spPr bwMode="auto">
            <a:xfrm>
              <a:off x="4469606" y="3426619"/>
              <a:ext cx="379120" cy="2381"/>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27681" name="Straight Connector 36">
              <a:extLst>
                <a:ext uri="{FF2B5EF4-FFF2-40B4-BE49-F238E27FC236}">
                  <a16:creationId xmlns:a16="http://schemas.microsoft.com/office/drawing/2014/main" id="{9CF62415-F0D4-B840-A633-6721C79F5015}"/>
                </a:ext>
              </a:extLst>
            </p:cNvPr>
            <p:cNvCxnSpPr>
              <a:cxnSpLocks noChangeShapeType="1"/>
            </p:cNvCxnSpPr>
            <p:nvPr/>
          </p:nvCxnSpPr>
          <p:spPr bwMode="auto">
            <a:xfrm>
              <a:off x="3340894" y="3440906"/>
              <a:ext cx="488156" cy="4763"/>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cxnSp>
          <p:nvCxnSpPr>
            <p:cNvPr id="27682" name="Straight Connector 43">
              <a:extLst>
                <a:ext uri="{FF2B5EF4-FFF2-40B4-BE49-F238E27FC236}">
                  <a16:creationId xmlns:a16="http://schemas.microsoft.com/office/drawing/2014/main" id="{5C9E5EF8-A8CA-D846-9589-423AC89D9FAB}"/>
                </a:ext>
              </a:extLst>
            </p:cNvPr>
            <p:cNvCxnSpPr>
              <a:cxnSpLocks noChangeShapeType="1"/>
            </p:cNvCxnSpPr>
            <p:nvPr/>
          </p:nvCxnSpPr>
          <p:spPr bwMode="auto">
            <a:xfrm>
              <a:off x="3826669" y="3195638"/>
              <a:ext cx="678656" cy="0"/>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cxnSp>
          <p:nvCxnSpPr>
            <p:cNvPr id="27683" name="Straight Connector 47">
              <a:extLst>
                <a:ext uri="{FF2B5EF4-FFF2-40B4-BE49-F238E27FC236}">
                  <a16:creationId xmlns:a16="http://schemas.microsoft.com/office/drawing/2014/main" id="{5BD63DB4-2097-824F-A5BD-FE54468DE7E3}"/>
                </a:ext>
              </a:extLst>
            </p:cNvPr>
            <p:cNvCxnSpPr>
              <a:cxnSpLocks noChangeShapeType="1"/>
            </p:cNvCxnSpPr>
            <p:nvPr/>
          </p:nvCxnSpPr>
          <p:spPr bwMode="auto">
            <a:xfrm rot="5400000" flipH="1" flipV="1">
              <a:off x="3677844" y="3313512"/>
              <a:ext cx="297655" cy="4760"/>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cxnSp>
          <p:nvCxnSpPr>
            <p:cNvPr id="27684" name="Straight Connector 51">
              <a:extLst>
                <a:ext uri="{FF2B5EF4-FFF2-40B4-BE49-F238E27FC236}">
                  <a16:creationId xmlns:a16="http://schemas.microsoft.com/office/drawing/2014/main" id="{AA55234C-8DD8-D84E-BB04-4ED44A3284B1}"/>
                </a:ext>
              </a:extLst>
            </p:cNvPr>
            <p:cNvCxnSpPr>
              <a:cxnSpLocks noChangeShapeType="1"/>
            </p:cNvCxnSpPr>
            <p:nvPr/>
          </p:nvCxnSpPr>
          <p:spPr bwMode="auto">
            <a:xfrm rot="5400000" flipH="1" flipV="1">
              <a:off x="4335070" y="3313512"/>
              <a:ext cx="295273" cy="2381"/>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496358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19B19EA0-D7AA-FE4E-8920-87BBB6E622EC}"/>
              </a:ext>
            </a:extLst>
          </p:cNvPr>
          <p:cNvSpPr>
            <a:spLocks noGrp="1" noChangeArrowheads="1"/>
          </p:cNvSpPr>
          <p:nvPr>
            <p:ph type="title"/>
          </p:nvPr>
        </p:nvSpPr>
        <p:spPr>
          <a:xfrm>
            <a:off x="685800" y="0"/>
            <a:ext cx="7772400" cy="673100"/>
          </a:xfrm>
        </p:spPr>
        <p:txBody>
          <a:bodyPr>
            <a:normAutofit fontScale="90000"/>
          </a:bodyPr>
          <a:lstStyle/>
          <a:p>
            <a:pPr eaLnBrk="1" hangingPunct="1"/>
            <a:r>
              <a:rPr lang="en-US" altLang="en-US">
                <a:latin typeface="Arial  " charset="0"/>
                <a:cs typeface="Arial  " charset="0"/>
              </a:rPr>
              <a:t>Forwarding Unit Logic</a:t>
            </a:r>
          </a:p>
        </p:txBody>
      </p:sp>
      <p:pic>
        <p:nvPicPr>
          <p:cNvPr id="39938" name="Picture 4" descr="fig-a-22 copy.jpg                                              00292836Untitled                       C231C129:">
            <a:extLst>
              <a:ext uri="{FF2B5EF4-FFF2-40B4-BE49-F238E27FC236}">
                <a16:creationId xmlns:a16="http://schemas.microsoft.com/office/drawing/2014/main" id="{95A1F386-603F-3D4E-83B9-F4DB629C28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00" y="3681413"/>
            <a:ext cx="7364413" cy="6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23">
            <a:extLst>
              <a:ext uri="{FF2B5EF4-FFF2-40B4-BE49-F238E27FC236}">
                <a16:creationId xmlns:a16="http://schemas.microsoft.com/office/drawing/2014/main" id="{1CBDC4F7-14D8-1A47-B534-B42A0F0186AC}"/>
              </a:ext>
            </a:extLst>
          </p:cNvPr>
          <p:cNvSpPr txBox="1">
            <a:spLocks noChangeArrowheads="1"/>
          </p:cNvSpPr>
          <p:nvPr/>
        </p:nvSpPr>
        <p:spPr bwMode="auto">
          <a:xfrm>
            <a:off x="654050" y="758825"/>
            <a:ext cx="81978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r>
              <a:rPr lang="en-US" altLang="en-US" sz="1800" dirty="0"/>
              <a:t>Let’s briefly consider the forwarding unit in a bit more detail.  </a:t>
            </a:r>
          </a:p>
          <a:p>
            <a:pPr>
              <a:spcBef>
                <a:spcPct val="0"/>
              </a:spcBef>
              <a:buFontTx/>
              <a:buNone/>
            </a:pPr>
            <a:endParaRPr lang="en-US" altLang="en-US" sz="1800" dirty="0"/>
          </a:p>
          <a:p>
            <a:pPr>
              <a:spcBef>
                <a:spcPct val="0"/>
              </a:spcBef>
              <a:buFontTx/>
              <a:buNone/>
            </a:pPr>
            <a:r>
              <a:rPr lang="en-US" altLang="en-US" sz="1800" dirty="0"/>
              <a:t>This unit needs to check for data hazards between instructions in different stages of the pipeline and enable the forwarding </a:t>
            </a:r>
            <a:r>
              <a:rPr lang="en-US" altLang="en-US" sz="1800" dirty="0" err="1"/>
              <a:t>muxes</a:t>
            </a:r>
            <a:r>
              <a:rPr lang="en-US" altLang="en-US" sz="1800" dirty="0"/>
              <a:t>.    </a:t>
            </a:r>
          </a:p>
          <a:p>
            <a:pPr>
              <a:spcBef>
                <a:spcPct val="0"/>
              </a:spcBef>
              <a:buFontTx/>
              <a:buNone/>
            </a:pPr>
            <a:endParaRPr lang="en-US" altLang="en-US" sz="1800" dirty="0"/>
          </a:p>
          <a:p>
            <a:pPr>
              <a:spcBef>
                <a:spcPct val="0"/>
              </a:spcBef>
              <a:buFontTx/>
              <a:buNone/>
            </a:pPr>
            <a:r>
              <a:rPr lang="en-US" altLang="en-US" sz="1800" dirty="0"/>
              <a:t>Figure below lists all the combinations a hardware designer would need to consider for controlling multiplexers for “a” and “b” (rt=Rn and </a:t>
            </a:r>
            <a:r>
              <a:rPr lang="en-US" altLang="en-US" sz="1800" dirty="0" err="1"/>
              <a:t>rs</a:t>
            </a:r>
            <a:r>
              <a:rPr lang="en-US" altLang="en-US" sz="1800" dirty="0"/>
              <a:t>=Rm)</a:t>
            </a:r>
          </a:p>
        </p:txBody>
      </p:sp>
      <p:sp>
        <p:nvSpPr>
          <p:cNvPr id="39940" name="Slide Number Placeholder 38">
            <a:extLst>
              <a:ext uri="{FF2B5EF4-FFF2-40B4-BE49-F238E27FC236}">
                <a16:creationId xmlns:a16="http://schemas.microsoft.com/office/drawing/2014/main" id="{ECCCAEF6-AA6D-904B-956C-E0BEA18B0A9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fld id="{A2EE7CEE-6805-C943-91A0-6EAA8595104E}" type="slidenum">
              <a:rPr lang="en-US" altLang="en-US" sz="1400">
                <a:latin typeface="Comic Sans MS" panose="030F0902030302020204" pitchFamily="66" charset="0"/>
              </a:rPr>
              <a:pPr>
                <a:spcBef>
                  <a:spcPct val="0"/>
                </a:spcBef>
                <a:buFontTx/>
                <a:buNone/>
              </a:pPr>
              <a:t>49</a:t>
            </a:fld>
            <a:r>
              <a:rPr lang="en-US" altLang="en-US" sz="1400">
                <a:latin typeface="Comic Sans MS" panose="030F0902030302020204" pitchFamily="66" charset="0"/>
              </a:rPr>
              <a:t> </a:t>
            </a:r>
          </a:p>
        </p:txBody>
      </p:sp>
      <p:sp>
        <p:nvSpPr>
          <p:cNvPr id="39941" name="Rectangle 5">
            <a:extLst>
              <a:ext uri="{FF2B5EF4-FFF2-40B4-BE49-F238E27FC236}">
                <a16:creationId xmlns:a16="http://schemas.microsoft.com/office/drawing/2014/main" id="{5F79010F-B827-5E40-89F5-1DAFCF7FFC33}"/>
              </a:ext>
            </a:extLst>
          </p:cNvPr>
          <p:cNvSpPr>
            <a:spLocks noChangeArrowheads="1"/>
          </p:cNvSpPr>
          <p:nvPr/>
        </p:nvSpPr>
        <p:spPr bwMode="auto">
          <a:xfrm>
            <a:off x="336550" y="5732463"/>
            <a:ext cx="7761288" cy="1817687"/>
          </a:xfrm>
          <a:prstGeom prst="rect">
            <a:avLst/>
          </a:prstGeom>
          <a:solidFill>
            <a:schemeClr val="bg1"/>
          </a:solidFill>
          <a:ln w="9525" algn="ctr">
            <a:solidFill>
              <a:schemeClr val="bg1"/>
            </a:solidFill>
            <a:round/>
            <a:headEnd/>
            <a:tailEnd/>
          </a:ln>
        </p:spPr>
        <p:txBody>
          <a:bodyP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endParaRPr lang="en-CA" altLang="en-US" sz="2400">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1026"/>
          <p:cNvSpPr>
            <a:spLocks noGrp="1" noChangeArrowheads="1"/>
          </p:cNvSpPr>
          <p:nvPr>
            <p:ph type="title"/>
          </p:nvPr>
        </p:nvSpPr>
        <p:spPr>
          <a:xfrm>
            <a:off x="685800" y="0"/>
            <a:ext cx="7772400" cy="1143000"/>
          </a:xfrm>
        </p:spPr>
        <p:txBody>
          <a:bodyPr/>
          <a:lstStyle/>
          <a:p>
            <a:pPr eaLnBrk="1" hangingPunct="1"/>
            <a:r>
              <a:rPr lang="en-US">
                <a:latin typeface="Arial  " charset="-52"/>
              </a:rPr>
              <a:t>What is a “Clock Cycle”?</a:t>
            </a:r>
          </a:p>
        </p:txBody>
      </p:sp>
      <p:sp>
        <p:nvSpPr>
          <p:cNvPr id="19461" name="Rectangle 1027"/>
          <p:cNvSpPr>
            <a:spLocks noGrp="1" noChangeArrowheads="1"/>
          </p:cNvSpPr>
          <p:nvPr>
            <p:ph type="body" idx="1"/>
          </p:nvPr>
        </p:nvSpPr>
        <p:spPr>
          <a:xfrm>
            <a:off x="625475" y="4962422"/>
            <a:ext cx="7829550" cy="1666977"/>
          </a:xfrm>
        </p:spPr>
        <p:txBody>
          <a:bodyPr>
            <a:noAutofit/>
          </a:bodyPr>
          <a:lstStyle/>
          <a:p>
            <a:pPr>
              <a:lnSpc>
                <a:spcPct val="90000"/>
              </a:lnSpc>
            </a:pPr>
            <a:r>
              <a:rPr lang="en-US" sz="2400" dirty="0">
                <a:latin typeface="Arial  " charset="-52"/>
              </a:rPr>
              <a:t>Maximum clock frequency is impacted by delay through combinational logic.</a:t>
            </a:r>
          </a:p>
        </p:txBody>
      </p:sp>
      <p:sp>
        <p:nvSpPr>
          <p:cNvPr id="19462" name="Rectangle 1028"/>
          <p:cNvSpPr>
            <a:spLocks noChangeArrowheads="1"/>
          </p:cNvSpPr>
          <p:nvPr/>
        </p:nvSpPr>
        <p:spPr bwMode="auto">
          <a:xfrm>
            <a:off x="2438400" y="1600200"/>
            <a:ext cx="381000" cy="18288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19463" name="AutoShape 1029"/>
          <p:cNvSpPr>
            <a:spLocks noChangeArrowheads="1"/>
          </p:cNvSpPr>
          <p:nvPr/>
        </p:nvSpPr>
        <p:spPr bwMode="auto">
          <a:xfrm>
            <a:off x="3505200" y="1676400"/>
            <a:ext cx="1981200" cy="1676400"/>
          </a:xfrm>
          <a:prstGeom prst="roundRect">
            <a:avLst>
              <a:gd name="adj" fmla="val 16667"/>
            </a:avLst>
          </a:prstGeom>
          <a:noFill/>
          <a:ln w="28575">
            <a:solidFill>
              <a:schemeClr val="tx1"/>
            </a:solidFill>
            <a:round/>
            <a:headEnd/>
            <a:tailEnd/>
          </a:ln>
        </p:spPr>
        <p:txBody>
          <a:bodyPr wrap="none" anchor="ctr">
            <a:prstTxWarp prst="textNoShape">
              <a:avLst/>
            </a:prstTxWarp>
          </a:bodyPr>
          <a:lstStyle/>
          <a:p>
            <a:endParaRPr lang="en-US"/>
          </a:p>
        </p:txBody>
      </p:sp>
      <p:sp>
        <p:nvSpPr>
          <p:cNvPr id="19464" name="Text Box 1030"/>
          <p:cNvSpPr txBox="1">
            <a:spLocks noChangeArrowheads="1"/>
          </p:cNvSpPr>
          <p:nvPr/>
        </p:nvSpPr>
        <p:spPr bwMode="auto">
          <a:xfrm>
            <a:off x="2193094" y="1180456"/>
            <a:ext cx="795411" cy="461665"/>
          </a:xfrm>
          <a:prstGeom prst="rect">
            <a:avLst/>
          </a:prstGeom>
          <a:noFill/>
          <a:ln w="28575">
            <a:noFill/>
            <a:miter lim="800000"/>
            <a:headEnd/>
            <a:tailEnd/>
          </a:ln>
        </p:spPr>
        <p:txBody>
          <a:bodyPr wrap="none">
            <a:prstTxWarp prst="textNoShape">
              <a:avLst/>
            </a:prstTxWarp>
            <a:spAutoFit/>
          </a:bodyPr>
          <a:lstStyle/>
          <a:p>
            <a:pPr algn="ctr"/>
            <a:r>
              <a:rPr lang="en-US" sz="2400" dirty="0" err="1">
                <a:latin typeface="+mj-lt"/>
                <a:cs typeface="Consolas" panose="020B0609020204030204" pitchFamily="49" charset="0"/>
              </a:rPr>
              <a:t>vDFF</a:t>
            </a:r>
            <a:endParaRPr lang="en-US" sz="2400" dirty="0">
              <a:latin typeface="+mj-lt"/>
              <a:cs typeface="Consolas" panose="020B0609020204030204" pitchFamily="49" charset="0"/>
            </a:endParaRPr>
          </a:p>
        </p:txBody>
      </p:sp>
      <p:sp>
        <p:nvSpPr>
          <p:cNvPr id="19465" name="Line 1031"/>
          <p:cNvSpPr>
            <a:spLocks noChangeShapeType="1"/>
          </p:cNvSpPr>
          <p:nvPr/>
        </p:nvSpPr>
        <p:spPr bwMode="auto">
          <a:xfrm>
            <a:off x="2819400" y="2057400"/>
            <a:ext cx="685800" cy="0"/>
          </a:xfrm>
          <a:prstGeom prst="line">
            <a:avLst/>
          </a:prstGeom>
          <a:noFill/>
          <a:ln w="28575">
            <a:solidFill>
              <a:schemeClr val="tx1"/>
            </a:solidFill>
            <a:round/>
            <a:headEnd/>
            <a:tailEnd type="triangle" w="med" len="med"/>
          </a:ln>
        </p:spPr>
        <p:txBody>
          <a:bodyPr anchor="ctr">
            <a:prstTxWarp prst="textNoShape">
              <a:avLst/>
            </a:prstTxWarp>
          </a:bodyPr>
          <a:lstStyle/>
          <a:p>
            <a:endParaRPr lang="en-US"/>
          </a:p>
        </p:txBody>
      </p:sp>
      <p:sp>
        <p:nvSpPr>
          <p:cNvPr id="19466" name="Line 1032"/>
          <p:cNvSpPr>
            <a:spLocks noChangeShapeType="1"/>
          </p:cNvSpPr>
          <p:nvPr/>
        </p:nvSpPr>
        <p:spPr bwMode="auto">
          <a:xfrm>
            <a:off x="2819400" y="2971800"/>
            <a:ext cx="685800" cy="0"/>
          </a:xfrm>
          <a:prstGeom prst="line">
            <a:avLst/>
          </a:prstGeom>
          <a:noFill/>
          <a:ln w="28575">
            <a:solidFill>
              <a:schemeClr val="tx1"/>
            </a:solidFill>
            <a:round/>
            <a:headEnd/>
            <a:tailEnd type="triangle" w="med" len="med"/>
          </a:ln>
        </p:spPr>
        <p:txBody>
          <a:bodyPr anchor="ctr">
            <a:prstTxWarp prst="textNoShape">
              <a:avLst/>
            </a:prstTxWarp>
          </a:bodyPr>
          <a:lstStyle/>
          <a:p>
            <a:endParaRPr lang="en-US"/>
          </a:p>
        </p:txBody>
      </p:sp>
      <p:sp>
        <p:nvSpPr>
          <p:cNvPr id="19467" name="Rectangle 1033"/>
          <p:cNvSpPr>
            <a:spLocks noChangeArrowheads="1"/>
          </p:cNvSpPr>
          <p:nvPr/>
        </p:nvSpPr>
        <p:spPr bwMode="auto">
          <a:xfrm>
            <a:off x="6172200" y="1600200"/>
            <a:ext cx="381000" cy="18288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19468" name="Line 1034"/>
          <p:cNvSpPr>
            <a:spLocks noChangeShapeType="1"/>
          </p:cNvSpPr>
          <p:nvPr/>
        </p:nvSpPr>
        <p:spPr bwMode="auto">
          <a:xfrm>
            <a:off x="5486400" y="1981200"/>
            <a:ext cx="685800" cy="0"/>
          </a:xfrm>
          <a:prstGeom prst="line">
            <a:avLst/>
          </a:prstGeom>
          <a:noFill/>
          <a:ln w="28575">
            <a:solidFill>
              <a:schemeClr val="tx1"/>
            </a:solidFill>
            <a:round/>
            <a:headEnd/>
            <a:tailEnd type="triangle" w="med" len="med"/>
          </a:ln>
        </p:spPr>
        <p:txBody>
          <a:bodyPr anchor="ctr">
            <a:prstTxWarp prst="textNoShape">
              <a:avLst/>
            </a:prstTxWarp>
          </a:bodyPr>
          <a:lstStyle/>
          <a:p>
            <a:endParaRPr lang="en-US"/>
          </a:p>
        </p:txBody>
      </p:sp>
      <p:sp>
        <p:nvSpPr>
          <p:cNvPr id="19469" name="Line 1035"/>
          <p:cNvSpPr>
            <a:spLocks noChangeShapeType="1"/>
          </p:cNvSpPr>
          <p:nvPr/>
        </p:nvSpPr>
        <p:spPr bwMode="auto">
          <a:xfrm>
            <a:off x="5486400" y="2895600"/>
            <a:ext cx="685800" cy="0"/>
          </a:xfrm>
          <a:prstGeom prst="line">
            <a:avLst/>
          </a:prstGeom>
          <a:noFill/>
          <a:ln w="28575">
            <a:solidFill>
              <a:schemeClr val="tx1"/>
            </a:solidFill>
            <a:round/>
            <a:headEnd/>
            <a:tailEnd type="triangle" w="med" len="med"/>
          </a:ln>
        </p:spPr>
        <p:txBody>
          <a:bodyPr anchor="ctr">
            <a:prstTxWarp prst="textNoShape">
              <a:avLst/>
            </a:prstTxWarp>
          </a:bodyPr>
          <a:lstStyle/>
          <a:p>
            <a:endParaRPr lang="en-US"/>
          </a:p>
        </p:txBody>
      </p:sp>
      <p:sp>
        <p:nvSpPr>
          <p:cNvPr id="19470" name="Text Box 1036"/>
          <p:cNvSpPr txBox="1">
            <a:spLocks noChangeArrowheads="1"/>
          </p:cNvSpPr>
          <p:nvPr/>
        </p:nvSpPr>
        <p:spPr bwMode="auto">
          <a:xfrm>
            <a:off x="3483912" y="2133600"/>
            <a:ext cx="1972976" cy="830997"/>
          </a:xfrm>
          <a:prstGeom prst="rect">
            <a:avLst/>
          </a:prstGeom>
          <a:noFill/>
          <a:ln w="28575">
            <a:noFill/>
            <a:miter lim="800000"/>
            <a:headEnd/>
            <a:tailEnd/>
          </a:ln>
        </p:spPr>
        <p:txBody>
          <a:bodyPr wrap="none">
            <a:prstTxWarp prst="textNoShape">
              <a:avLst/>
            </a:prstTxWarp>
            <a:spAutoFit/>
          </a:bodyPr>
          <a:lstStyle/>
          <a:p>
            <a:pPr algn="ctr"/>
            <a:r>
              <a:rPr lang="en-US" sz="2400" dirty="0">
                <a:latin typeface="+mj-lt"/>
              </a:rPr>
              <a:t>combinational</a:t>
            </a:r>
          </a:p>
          <a:p>
            <a:pPr algn="ctr"/>
            <a:r>
              <a:rPr lang="en-US" sz="2400" dirty="0">
                <a:latin typeface="+mj-lt"/>
              </a:rPr>
              <a:t>logic</a:t>
            </a:r>
          </a:p>
        </p:txBody>
      </p:sp>
      <p:sp>
        <p:nvSpPr>
          <p:cNvPr id="19471" name="Freeform 1037"/>
          <p:cNvSpPr>
            <a:spLocks/>
          </p:cNvSpPr>
          <p:nvPr/>
        </p:nvSpPr>
        <p:spPr bwMode="auto">
          <a:xfrm>
            <a:off x="1676400" y="3733800"/>
            <a:ext cx="5562600" cy="381000"/>
          </a:xfrm>
          <a:custGeom>
            <a:avLst/>
            <a:gdLst>
              <a:gd name="T0" fmla="*/ 0 w 3504"/>
              <a:gd name="T1" fmla="*/ 2147483647 h 240"/>
              <a:gd name="T2" fmla="*/ 2147483647 w 3504"/>
              <a:gd name="T3" fmla="*/ 2147483647 h 240"/>
              <a:gd name="T4" fmla="*/ 2147483647 w 3504"/>
              <a:gd name="T5" fmla="*/ 0 h 240"/>
              <a:gd name="T6" fmla="*/ 2147483647 w 3504"/>
              <a:gd name="T7" fmla="*/ 0 h 240"/>
              <a:gd name="T8" fmla="*/ 2147483647 w 3504"/>
              <a:gd name="T9" fmla="*/ 2147483647 h 240"/>
              <a:gd name="T10" fmla="*/ 2147483647 w 3504"/>
              <a:gd name="T11" fmla="*/ 2147483647 h 240"/>
              <a:gd name="T12" fmla="*/ 2147483647 w 3504"/>
              <a:gd name="T13" fmla="*/ 0 h 240"/>
              <a:gd name="T14" fmla="*/ 2147483647 w 3504"/>
              <a:gd name="T15" fmla="*/ 0 h 240"/>
              <a:gd name="T16" fmla="*/ 0 60000 65536"/>
              <a:gd name="T17" fmla="*/ 0 60000 65536"/>
              <a:gd name="T18" fmla="*/ 0 60000 65536"/>
              <a:gd name="T19" fmla="*/ 0 60000 65536"/>
              <a:gd name="T20" fmla="*/ 0 60000 65536"/>
              <a:gd name="T21" fmla="*/ 0 60000 65536"/>
              <a:gd name="T22" fmla="*/ 0 60000 65536"/>
              <a:gd name="T23" fmla="*/ 0 60000 65536"/>
              <a:gd name="T24" fmla="*/ 0 w 3504"/>
              <a:gd name="T25" fmla="*/ 0 h 240"/>
              <a:gd name="T26" fmla="*/ 3504 w 3504"/>
              <a:gd name="T27" fmla="*/ 240 h 2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04" h="240">
                <a:moveTo>
                  <a:pt x="0" y="240"/>
                </a:moveTo>
                <a:lnTo>
                  <a:pt x="576" y="240"/>
                </a:lnTo>
                <a:lnTo>
                  <a:pt x="576" y="0"/>
                </a:lnTo>
                <a:lnTo>
                  <a:pt x="1248" y="0"/>
                </a:lnTo>
                <a:lnTo>
                  <a:pt x="1248" y="240"/>
                </a:lnTo>
                <a:lnTo>
                  <a:pt x="2976" y="240"/>
                </a:lnTo>
                <a:lnTo>
                  <a:pt x="2976" y="0"/>
                </a:lnTo>
                <a:lnTo>
                  <a:pt x="3504" y="0"/>
                </a:lnTo>
              </a:path>
            </a:pathLst>
          </a:custGeom>
          <a:noFill/>
          <a:ln w="28575">
            <a:solidFill>
              <a:schemeClr val="tx1"/>
            </a:solidFill>
            <a:round/>
            <a:headEnd/>
            <a:tailEnd/>
          </a:ln>
        </p:spPr>
        <p:txBody>
          <a:bodyPr anchor="ctr">
            <a:prstTxWarp prst="textNoShape">
              <a:avLst/>
            </a:prstTxWarp>
          </a:bodyPr>
          <a:lstStyle/>
          <a:p>
            <a:endParaRPr lang="en-US"/>
          </a:p>
        </p:txBody>
      </p:sp>
      <p:sp>
        <p:nvSpPr>
          <p:cNvPr id="19472" name="Line 1038"/>
          <p:cNvSpPr>
            <a:spLocks noChangeShapeType="1"/>
          </p:cNvSpPr>
          <p:nvPr/>
        </p:nvSpPr>
        <p:spPr bwMode="auto">
          <a:xfrm flipV="1">
            <a:off x="2590800" y="3733800"/>
            <a:ext cx="0" cy="381000"/>
          </a:xfrm>
          <a:prstGeom prst="line">
            <a:avLst/>
          </a:prstGeom>
          <a:noFill/>
          <a:ln w="28575">
            <a:solidFill>
              <a:schemeClr val="tx1"/>
            </a:solidFill>
            <a:round/>
            <a:headEnd/>
            <a:tailEnd type="triangle" w="med" len="med"/>
          </a:ln>
        </p:spPr>
        <p:txBody>
          <a:bodyPr anchor="ctr">
            <a:prstTxWarp prst="textNoShape">
              <a:avLst/>
            </a:prstTxWarp>
          </a:bodyPr>
          <a:lstStyle/>
          <a:p>
            <a:endParaRPr lang="en-US"/>
          </a:p>
        </p:txBody>
      </p:sp>
      <p:sp>
        <p:nvSpPr>
          <p:cNvPr id="19473" name="Line 1039"/>
          <p:cNvSpPr>
            <a:spLocks noChangeShapeType="1"/>
          </p:cNvSpPr>
          <p:nvPr/>
        </p:nvSpPr>
        <p:spPr bwMode="auto">
          <a:xfrm flipV="1">
            <a:off x="6400800" y="3733800"/>
            <a:ext cx="0" cy="381000"/>
          </a:xfrm>
          <a:prstGeom prst="line">
            <a:avLst/>
          </a:prstGeom>
          <a:noFill/>
          <a:ln w="28575">
            <a:solidFill>
              <a:schemeClr val="tx1"/>
            </a:solidFill>
            <a:round/>
            <a:headEnd/>
            <a:tailEnd type="triangle" w="med" len="med"/>
          </a:ln>
        </p:spPr>
        <p:txBody>
          <a:bodyPr anchor="ctr">
            <a:prstTxWarp prst="textNoShape">
              <a:avLst/>
            </a:prstTxWarp>
          </a:bodyPr>
          <a:lstStyle/>
          <a:p>
            <a:endParaRPr lang="en-US"/>
          </a:p>
        </p:txBody>
      </p:sp>
      <p:sp>
        <p:nvSpPr>
          <p:cNvPr id="19474" name="Line 1040"/>
          <p:cNvSpPr>
            <a:spLocks noChangeShapeType="1"/>
          </p:cNvSpPr>
          <p:nvPr/>
        </p:nvSpPr>
        <p:spPr bwMode="auto">
          <a:xfrm>
            <a:off x="6553200" y="1981200"/>
            <a:ext cx="685800" cy="0"/>
          </a:xfrm>
          <a:prstGeom prst="line">
            <a:avLst/>
          </a:prstGeom>
          <a:noFill/>
          <a:ln w="28575">
            <a:solidFill>
              <a:schemeClr val="tx1"/>
            </a:solidFill>
            <a:round/>
            <a:headEnd/>
            <a:tailEnd type="triangle" w="med" len="med"/>
          </a:ln>
        </p:spPr>
        <p:txBody>
          <a:bodyPr anchor="ctr">
            <a:prstTxWarp prst="textNoShape">
              <a:avLst/>
            </a:prstTxWarp>
          </a:bodyPr>
          <a:lstStyle/>
          <a:p>
            <a:endParaRPr lang="en-US"/>
          </a:p>
        </p:txBody>
      </p:sp>
      <p:sp>
        <p:nvSpPr>
          <p:cNvPr id="19475" name="Line 1041"/>
          <p:cNvSpPr>
            <a:spLocks noChangeShapeType="1"/>
          </p:cNvSpPr>
          <p:nvPr/>
        </p:nvSpPr>
        <p:spPr bwMode="auto">
          <a:xfrm>
            <a:off x="6553200" y="2895600"/>
            <a:ext cx="685800" cy="0"/>
          </a:xfrm>
          <a:prstGeom prst="line">
            <a:avLst/>
          </a:prstGeom>
          <a:noFill/>
          <a:ln w="28575">
            <a:solidFill>
              <a:schemeClr val="tx1"/>
            </a:solidFill>
            <a:round/>
            <a:headEnd/>
            <a:tailEnd type="triangle" w="med" len="med"/>
          </a:ln>
        </p:spPr>
        <p:txBody>
          <a:bodyPr anchor="ctr">
            <a:prstTxWarp prst="textNoShape">
              <a:avLst/>
            </a:prstTxWarp>
          </a:bodyPr>
          <a:lstStyle/>
          <a:p>
            <a:endParaRPr lang="en-US"/>
          </a:p>
        </p:txBody>
      </p:sp>
      <p:sp>
        <p:nvSpPr>
          <p:cNvPr id="19476" name="Line 1042"/>
          <p:cNvSpPr>
            <a:spLocks noChangeShapeType="1"/>
          </p:cNvSpPr>
          <p:nvPr/>
        </p:nvSpPr>
        <p:spPr bwMode="auto">
          <a:xfrm>
            <a:off x="1752600" y="2057400"/>
            <a:ext cx="685800" cy="0"/>
          </a:xfrm>
          <a:prstGeom prst="line">
            <a:avLst/>
          </a:prstGeom>
          <a:noFill/>
          <a:ln w="28575">
            <a:solidFill>
              <a:schemeClr val="tx1"/>
            </a:solidFill>
            <a:round/>
            <a:headEnd/>
            <a:tailEnd type="triangle" w="med" len="med"/>
          </a:ln>
        </p:spPr>
        <p:txBody>
          <a:bodyPr anchor="ctr">
            <a:prstTxWarp prst="textNoShape">
              <a:avLst/>
            </a:prstTxWarp>
          </a:bodyPr>
          <a:lstStyle/>
          <a:p>
            <a:endParaRPr lang="en-US"/>
          </a:p>
        </p:txBody>
      </p:sp>
      <p:sp>
        <p:nvSpPr>
          <p:cNvPr id="19477" name="Line 1043"/>
          <p:cNvSpPr>
            <a:spLocks noChangeShapeType="1"/>
          </p:cNvSpPr>
          <p:nvPr/>
        </p:nvSpPr>
        <p:spPr bwMode="auto">
          <a:xfrm>
            <a:off x="1752600" y="2971800"/>
            <a:ext cx="685800" cy="0"/>
          </a:xfrm>
          <a:prstGeom prst="line">
            <a:avLst/>
          </a:prstGeom>
          <a:noFill/>
          <a:ln w="28575">
            <a:solidFill>
              <a:schemeClr val="tx1"/>
            </a:solidFill>
            <a:round/>
            <a:headEnd/>
            <a:tailEnd type="triangle" w="med" len="med"/>
          </a:ln>
        </p:spPr>
        <p:txBody>
          <a:bodyPr anchor="ctr">
            <a:prstTxWarp prst="textNoShape">
              <a:avLst/>
            </a:prstTxWarp>
          </a:bodyPr>
          <a:lstStyle/>
          <a:p>
            <a:endParaRPr lang="en-US"/>
          </a:p>
        </p:txBody>
      </p:sp>
      <p:sp>
        <p:nvSpPr>
          <p:cNvPr id="21" name="Text Box 1030"/>
          <p:cNvSpPr txBox="1">
            <a:spLocks noChangeArrowheads="1"/>
          </p:cNvSpPr>
          <p:nvPr/>
        </p:nvSpPr>
        <p:spPr bwMode="auto">
          <a:xfrm>
            <a:off x="5964994" y="1143000"/>
            <a:ext cx="795411" cy="461665"/>
          </a:xfrm>
          <a:prstGeom prst="rect">
            <a:avLst/>
          </a:prstGeom>
          <a:noFill/>
          <a:ln w="28575">
            <a:noFill/>
            <a:miter lim="800000"/>
            <a:headEnd/>
            <a:tailEnd/>
          </a:ln>
        </p:spPr>
        <p:txBody>
          <a:bodyPr wrap="none">
            <a:prstTxWarp prst="textNoShape">
              <a:avLst/>
            </a:prstTxWarp>
            <a:spAutoFit/>
          </a:bodyPr>
          <a:lstStyle/>
          <a:p>
            <a:pPr algn="ctr"/>
            <a:r>
              <a:rPr lang="en-US" sz="2400" dirty="0" err="1">
                <a:latin typeface="+mj-lt"/>
                <a:cs typeface="Consolas" panose="020B0609020204030204" pitchFamily="49" charset="0"/>
              </a:rPr>
              <a:t>vDFF</a:t>
            </a:r>
            <a:endParaRPr lang="en-US" sz="2400" dirty="0">
              <a:latin typeface="+mj-lt"/>
              <a:cs typeface="Consolas" panose="020B0609020204030204" pitchFamily="49" charset="0"/>
            </a:endParaRPr>
          </a:p>
        </p:txBody>
      </p:sp>
      <p:sp>
        <p:nvSpPr>
          <p:cNvPr id="5" name="Isosceles Triangle 4"/>
          <p:cNvSpPr/>
          <p:nvPr/>
        </p:nvSpPr>
        <p:spPr>
          <a:xfrm rot="5400000">
            <a:off x="2438401" y="3175544"/>
            <a:ext cx="182561" cy="182562"/>
          </a:xfrm>
          <a:prstGeom prst="triangl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Isosceles Triangle 25"/>
          <p:cNvSpPr/>
          <p:nvPr/>
        </p:nvSpPr>
        <p:spPr>
          <a:xfrm rot="5400000">
            <a:off x="6172201" y="3177113"/>
            <a:ext cx="182561" cy="182562"/>
          </a:xfrm>
          <a:prstGeom prst="triangl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8498F53A-C161-3D49-96E1-2DF0E970DAF2}" type="slidenum">
              <a:rPr lang="en-US" smtClean="0"/>
              <a:t>5</a:t>
            </a:fld>
            <a:endParaRPr lang="en-US"/>
          </a:p>
        </p:txBody>
      </p:sp>
      <p:sp>
        <p:nvSpPr>
          <p:cNvPr id="29" name="TextBox 28"/>
          <p:cNvSpPr txBox="1"/>
          <p:nvPr/>
        </p:nvSpPr>
        <p:spPr>
          <a:xfrm>
            <a:off x="5410200" y="6488668"/>
            <a:ext cx="2819400" cy="369332"/>
          </a:xfrm>
          <a:prstGeom prst="rect">
            <a:avLst/>
          </a:prstGeom>
          <a:noFill/>
        </p:spPr>
        <p:txBody>
          <a:bodyPr wrap="square" rtlCol="0">
            <a:spAutoFit/>
          </a:bodyPr>
          <a:lstStyle/>
          <a:p>
            <a:r>
              <a:rPr lang="en-US" dirty="0">
                <a:solidFill>
                  <a:schemeClr val="tx1">
                    <a:lumMod val="50000"/>
                    <a:lumOff val="50000"/>
                  </a:schemeClr>
                </a:solidFill>
              </a:rPr>
              <a:t>Text: COD ARM Edition §4.2</a:t>
            </a:r>
          </a:p>
        </p:txBody>
      </p:sp>
    </p:spTree>
    <p:extLst>
      <p:ext uri="{BB962C8B-B14F-4D97-AF65-F5344CB8AC3E}">
        <p14:creationId xmlns:p14="http://schemas.microsoft.com/office/powerpoint/2010/main" val="382352100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5BB0DC17-6526-1A42-9D2B-CF96AF9FC796}"/>
              </a:ext>
            </a:extLst>
          </p:cNvPr>
          <p:cNvSpPr>
            <a:spLocks noGrp="1" noChangeArrowheads="1"/>
          </p:cNvSpPr>
          <p:nvPr>
            <p:ph type="title"/>
          </p:nvPr>
        </p:nvSpPr>
        <p:spPr>
          <a:xfrm>
            <a:off x="685800" y="0"/>
            <a:ext cx="7772400" cy="952500"/>
          </a:xfrm>
        </p:spPr>
        <p:txBody>
          <a:bodyPr>
            <a:normAutofit fontScale="90000"/>
          </a:bodyPr>
          <a:lstStyle/>
          <a:p>
            <a:pPr eaLnBrk="1" hangingPunct="1"/>
            <a:r>
              <a:rPr lang="en-US" altLang="en-US">
                <a:latin typeface="Arial  " charset="0"/>
                <a:cs typeface="Arial  " charset="0"/>
              </a:rPr>
              <a:t>Where do Forwarding Paths go?</a:t>
            </a:r>
          </a:p>
        </p:txBody>
      </p:sp>
      <p:sp>
        <p:nvSpPr>
          <p:cNvPr id="40962" name="Rectangle 3">
            <a:extLst>
              <a:ext uri="{FF2B5EF4-FFF2-40B4-BE49-F238E27FC236}">
                <a16:creationId xmlns:a16="http://schemas.microsoft.com/office/drawing/2014/main" id="{F3E07D36-2C78-AB42-B724-85434C4BB108}"/>
              </a:ext>
            </a:extLst>
          </p:cNvPr>
          <p:cNvSpPr>
            <a:spLocks noGrp="1" noChangeArrowheads="1"/>
          </p:cNvSpPr>
          <p:nvPr>
            <p:ph type="body" idx="1"/>
          </p:nvPr>
        </p:nvSpPr>
        <p:spPr>
          <a:xfrm>
            <a:off x="5727700" y="1409700"/>
            <a:ext cx="3416300" cy="2603500"/>
          </a:xfrm>
          <a:solidFill>
            <a:srgbClr val="FFFFFF"/>
          </a:solidFill>
        </p:spPr>
        <p:txBody>
          <a:bodyPr>
            <a:normAutofit lnSpcReduction="10000"/>
          </a:bodyPr>
          <a:lstStyle/>
          <a:p>
            <a:pPr eaLnBrk="1" hangingPunct="1">
              <a:lnSpc>
                <a:spcPct val="90000"/>
              </a:lnSpc>
              <a:buFontTx/>
              <a:buNone/>
            </a:pPr>
            <a:r>
              <a:rPr lang="en-US" altLang="en-US" sz="2000" dirty="0">
                <a:latin typeface="Arial  " charset="0"/>
                <a:cs typeface="Arial  " charset="0"/>
              </a:rPr>
              <a:t>	To fully reduce or eliminate need for stalling: Add forwarding paths starting from “producer” stages (and later stages) to earlier “consumer” stages.</a:t>
            </a:r>
          </a:p>
          <a:p>
            <a:pPr eaLnBrk="1" hangingPunct="1">
              <a:lnSpc>
                <a:spcPct val="90000"/>
              </a:lnSpc>
              <a:buFontTx/>
              <a:buNone/>
            </a:pPr>
            <a:endParaRPr lang="en-US" altLang="en-US" sz="2000" dirty="0">
              <a:latin typeface="Arial  " charset="0"/>
              <a:cs typeface="Arial  " charset="0"/>
            </a:endParaRPr>
          </a:p>
          <a:p>
            <a:pPr eaLnBrk="1" hangingPunct="1">
              <a:lnSpc>
                <a:spcPct val="90000"/>
              </a:lnSpc>
              <a:buFontTx/>
              <a:buNone/>
            </a:pPr>
            <a:r>
              <a:rPr lang="en-US" altLang="en-US" sz="2000" dirty="0">
                <a:latin typeface="Arial  " charset="0"/>
                <a:cs typeface="Arial  " charset="0"/>
              </a:rPr>
              <a:t>	</a:t>
            </a:r>
          </a:p>
          <a:p>
            <a:pPr eaLnBrk="1" hangingPunct="1">
              <a:lnSpc>
                <a:spcPct val="90000"/>
              </a:lnSpc>
              <a:buFontTx/>
              <a:buNone/>
            </a:pPr>
            <a:endParaRPr lang="en-US" altLang="en-US" sz="2000" dirty="0">
              <a:latin typeface="Arial  " charset="0"/>
              <a:cs typeface="Arial  " charset="0"/>
            </a:endParaRPr>
          </a:p>
          <a:p>
            <a:pPr eaLnBrk="1" hangingPunct="1">
              <a:lnSpc>
                <a:spcPct val="90000"/>
              </a:lnSpc>
              <a:buFontTx/>
              <a:buNone/>
            </a:pPr>
            <a:endParaRPr lang="en-US" altLang="en-US" sz="2000" dirty="0">
              <a:latin typeface="Arial  " charset="0"/>
              <a:cs typeface="Arial  " charset="0"/>
            </a:endParaRPr>
          </a:p>
          <a:p>
            <a:pPr eaLnBrk="1" hangingPunct="1">
              <a:lnSpc>
                <a:spcPct val="90000"/>
              </a:lnSpc>
              <a:buFontTx/>
              <a:buNone/>
            </a:pPr>
            <a:endParaRPr lang="en-US" altLang="en-US" sz="3200" dirty="0">
              <a:latin typeface="Arial  " charset="0"/>
              <a:cs typeface="Arial  " charset="0"/>
            </a:endParaRPr>
          </a:p>
          <a:p>
            <a:pPr eaLnBrk="1" hangingPunct="1">
              <a:lnSpc>
                <a:spcPct val="90000"/>
              </a:lnSpc>
              <a:buFontTx/>
              <a:buNone/>
            </a:pPr>
            <a:endParaRPr lang="en-US" altLang="en-US" sz="3200" dirty="0">
              <a:latin typeface="Arial  " charset="0"/>
              <a:cs typeface="Arial  " charset="0"/>
            </a:endParaRPr>
          </a:p>
          <a:p>
            <a:pPr eaLnBrk="1" hangingPunct="1">
              <a:lnSpc>
                <a:spcPct val="90000"/>
              </a:lnSpc>
              <a:buFontTx/>
              <a:buNone/>
            </a:pPr>
            <a:endParaRPr lang="en-US" altLang="en-US" sz="3200" dirty="0">
              <a:latin typeface="Arial  " charset="0"/>
              <a:cs typeface="Arial  " charset="0"/>
            </a:endParaRPr>
          </a:p>
          <a:p>
            <a:pPr eaLnBrk="1" hangingPunct="1">
              <a:lnSpc>
                <a:spcPct val="90000"/>
              </a:lnSpc>
              <a:buFontTx/>
              <a:buNone/>
            </a:pPr>
            <a:endParaRPr lang="en-US" altLang="en-US" sz="3200" dirty="0">
              <a:latin typeface="Arial  " charset="0"/>
              <a:cs typeface="Arial  " charset="0"/>
            </a:endParaRPr>
          </a:p>
        </p:txBody>
      </p:sp>
      <p:sp>
        <p:nvSpPr>
          <p:cNvPr id="40963" name="TextBox 34">
            <a:extLst>
              <a:ext uri="{FF2B5EF4-FFF2-40B4-BE49-F238E27FC236}">
                <a16:creationId xmlns:a16="http://schemas.microsoft.com/office/drawing/2014/main" id="{DF21DAFE-39A6-A444-9542-0BC6328ECA68}"/>
              </a:ext>
            </a:extLst>
          </p:cNvPr>
          <p:cNvSpPr txBox="1">
            <a:spLocks noChangeArrowheads="1"/>
          </p:cNvSpPr>
          <p:nvPr/>
        </p:nvSpPr>
        <p:spPr bwMode="auto">
          <a:xfrm>
            <a:off x="469900" y="6107113"/>
            <a:ext cx="4953000" cy="523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r>
              <a:rPr lang="en-US" altLang="en-US" sz="1400">
                <a:latin typeface="Arial" panose="020B0604020202020204" pitchFamily="34" charset="0"/>
              </a:rPr>
              <a:t>Example:  “</a:t>
            </a:r>
            <a:r>
              <a:rPr lang="en-US" altLang="en-US" sz="1400" u="sng">
                <a:latin typeface="Arial" panose="020B0604020202020204" pitchFamily="34" charset="0"/>
              </a:rPr>
              <a:t>All forwarding paths required to reduce or</a:t>
            </a:r>
            <a:r>
              <a:rPr lang="en-US" altLang="en-US" sz="1400">
                <a:latin typeface="Arial" panose="020B0604020202020204" pitchFamily="34" charset="0"/>
              </a:rPr>
              <a:t> </a:t>
            </a:r>
            <a:r>
              <a:rPr lang="en-US" altLang="en-US" sz="1400" u="sng">
                <a:latin typeface="Arial" panose="020B0604020202020204" pitchFamily="34" charset="0"/>
              </a:rPr>
              <a:t>eliminate stalls”</a:t>
            </a:r>
            <a:r>
              <a:rPr lang="en-US" altLang="en-US" sz="1400">
                <a:latin typeface="Arial" panose="020B0604020202020204" pitchFamily="34" charset="0"/>
              </a:rPr>
              <a:t> if branches are resolved in decode</a:t>
            </a:r>
          </a:p>
        </p:txBody>
      </p:sp>
      <p:sp>
        <p:nvSpPr>
          <p:cNvPr id="40964" name="Slide Number Placeholder 42">
            <a:extLst>
              <a:ext uri="{FF2B5EF4-FFF2-40B4-BE49-F238E27FC236}">
                <a16:creationId xmlns:a16="http://schemas.microsoft.com/office/drawing/2014/main" id="{9761EC28-4DD4-1D43-B745-DC7E52FB83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fld id="{4F948926-E986-9947-A7D7-8FC325C345CB}" type="slidenum">
              <a:rPr lang="en-US" altLang="en-US" sz="1400">
                <a:latin typeface="Comic Sans MS" panose="030F0902030302020204" pitchFamily="66" charset="0"/>
              </a:rPr>
              <a:pPr>
                <a:spcBef>
                  <a:spcPct val="0"/>
                </a:spcBef>
                <a:buFontTx/>
                <a:buNone/>
              </a:pPr>
              <a:t>50</a:t>
            </a:fld>
            <a:r>
              <a:rPr lang="en-US" altLang="en-US" sz="1400">
                <a:latin typeface="Comic Sans MS" panose="030F0902030302020204" pitchFamily="66" charset="0"/>
              </a:rPr>
              <a:t> </a:t>
            </a:r>
          </a:p>
        </p:txBody>
      </p:sp>
      <p:sp>
        <p:nvSpPr>
          <p:cNvPr id="40965" name="Rectangle 28">
            <a:extLst>
              <a:ext uri="{FF2B5EF4-FFF2-40B4-BE49-F238E27FC236}">
                <a16:creationId xmlns:a16="http://schemas.microsoft.com/office/drawing/2014/main" id="{0FC8190E-CFF6-4842-8BE7-C5254B28586C}"/>
              </a:ext>
            </a:extLst>
          </p:cNvPr>
          <p:cNvSpPr>
            <a:spLocks noChangeArrowheads="1"/>
          </p:cNvSpPr>
          <p:nvPr/>
        </p:nvSpPr>
        <p:spPr bwMode="auto">
          <a:xfrm>
            <a:off x="1455738" y="1431925"/>
            <a:ext cx="1395412" cy="325438"/>
          </a:xfrm>
          <a:prstGeom prst="rect">
            <a:avLst/>
          </a:prstGeom>
          <a:solidFill>
            <a:schemeClr val="bg1"/>
          </a:solidFill>
          <a:ln w="9525" algn="ctr">
            <a:solidFill>
              <a:schemeClr val="tx1"/>
            </a:solidFill>
            <a:round/>
            <a:headEnd/>
            <a:tailEnd/>
          </a:ln>
        </p:spPr>
        <p:txBody>
          <a:bodyP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lgn="ctr">
              <a:spcBef>
                <a:spcPct val="0"/>
              </a:spcBef>
              <a:buFontTx/>
              <a:buNone/>
            </a:pPr>
            <a:r>
              <a:rPr lang="en-CA" altLang="en-US" sz="1800">
                <a:latin typeface="Arial" panose="020B0604020202020204" pitchFamily="34" charset="0"/>
              </a:rPr>
              <a:t>PC</a:t>
            </a:r>
          </a:p>
        </p:txBody>
      </p:sp>
      <p:sp>
        <p:nvSpPr>
          <p:cNvPr id="40966" name="Rectangle 29">
            <a:extLst>
              <a:ext uri="{FF2B5EF4-FFF2-40B4-BE49-F238E27FC236}">
                <a16:creationId xmlns:a16="http://schemas.microsoft.com/office/drawing/2014/main" id="{7163ADE9-82F9-1648-AB62-948301E3D25A}"/>
              </a:ext>
            </a:extLst>
          </p:cNvPr>
          <p:cNvSpPr>
            <a:spLocks noChangeArrowheads="1"/>
          </p:cNvSpPr>
          <p:nvPr/>
        </p:nvSpPr>
        <p:spPr bwMode="auto">
          <a:xfrm>
            <a:off x="1452563" y="2341563"/>
            <a:ext cx="1395412" cy="317500"/>
          </a:xfrm>
          <a:prstGeom prst="rect">
            <a:avLst/>
          </a:prstGeom>
          <a:solidFill>
            <a:schemeClr val="bg1"/>
          </a:solidFill>
          <a:ln w="9525" algn="ctr">
            <a:solidFill>
              <a:schemeClr val="tx1"/>
            </a:solidFill>
            <a:round/>
            <a:headEnd/>
            <a:tailEnd/>
          </a:ln>
        </p:spPr>
        <p:txBody>
          <a:bodyP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lgn="ctr">
              <a:spcBef>
                <a:spcPct val="0"/>
              </a:spcBef>
              <a:buFontTx/>
              <a:buNone/>
            </a:pPr>
            <a:r>
              <a:rPr lang="en-CA" altLang="en-US" sz="1800">
                <a:latin typeface="Arial" panose="020B0604020202020204" pitchFamily="34" charset="0"/>
              </a:rPr>
              <a:t>IF/ID</a:t>
            </a:r>
          </a:p>
        </p:txBody>
      </p:sp>
      <p:sp>
        <p:nvSpPr>
          <p:cNvPr id="40967" name="Rectangle 30">
            <a:extLst>
              <a:ext uri="{FF2B5EF4-FFF2-40B4-BE49-F238E27FC236}">
                <a16:creationId xmlns:a16="http://schemas.microsoft.com/office/drawing/2014/main" id="{4B3AC4A2-5686-6D46-8DBD-A671A23A2C93}"/>
              </a:ext>
            </a:extLst>
          </p:cNvPr>
          <p:cNvSpPr>
            <a:spLocks noChangeArrowheads="1"/>
          </p:cNvSpPr>
          <p:nvPr/>
        </p:nvSpPr>
        <p:spPr bwMode="auto">
          <a:xfrm>
            <a:off x="1460500" y="3263900"/>
            <a:ext cx="1395413" cy="285750"/>
          </a:xfrm>
          <a:prstGeom prst="rect">
            <a:avLst/>
          </a:prstGeom>
          <a:solidFill>
            <a:schemeClr val="bg1"/>
          </a:solidFill>
          <a:ln w="9525" algn="ctr">
            <a:solidFill>
              <a:schemeClr val="tx1"/>
            </a:solidFill>
            <a:round/>
            <a:headEnd/>
            <a:tailEnd/>
          </a:ln>
        </p:spPr>
        <p:txBody>
          <a:bodyP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lgn="ctr">
              <a:spcBef>
                <a:spcPct val="0"/>
              </a:spcBef>
              <a:buFontTx/>
              <a:buNone/>
            </a:pPr>
            <a:r>
              <a:rPr lang="en-CA" altLang="en-US" sz="1800">
                <a:latin typeface="Arial" panose="020B0604020202020204" pitchFamily="34" charset="0"/>
              </a:rPr>
              <a:t>ID/EX</a:t>
            </a:r>
          </a:p>
        </p:txBody>
      </p:sp>
      <p:sp>
        <p:nvSpPr>
          <p:cNvPr id="40968" name="Rectangle 31">
            <a:extLst>
              <a:ext uri="{FF2B5EF4-FFF2-40B4-BE49-F238E27FC236}">
                <a16:creationId xmlns:a16="http://schemas.microsoft.com/office/drawing/2014/main" id="{1542522D-75A7-0341-920C-10ADD637E138}"/>
              </a:ext>
            </a:extLst>
          </p:cNvPr>
          <p:cNvSpPr>
            <a:spLocks noChangeArrowheads="1"/>
          </p:cNvSpPr>
          <p:nvPr/>
        </p:nvSpPr>
        <p:spPr bwMode="auto">
          <a:xfrm>
            <a:off x="1455738" y="4198938"/>
            <a:ext cx="1395412" cy="288925"/>
          </a:xfrm>
          <a:prstGeom prst="rect">
            <a:avLst/>
          </a:prstGeom>
          <a:solidFill>
            <a:schemeClr val="bg1"/>
          </a:solidFill>
          <a:ln w="9525" algn="ctr">
            <a:solidFill>
              <a:schemeClr val="tx1"/>
            </a:solidFill>
            <a:round/>
            <a:headEnd/>
            <a:tailEnd/>
          </a:ln>
        </p:spPr>
        <p:txBody>
          <a:bodyP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lgn="ctr">
              <a:spcBef>
                <a:spcPct val="0"/>
              </a:spcBef>
              <a:buFontTx/>
              <a:buNone/>
            </a:pPr>
            <a:r>
              <a:rPr lang="en-CA" altLang="en-US" sz="1800">
                <a:latin typeface="Arial" panose="020B0604020202020204" pitchFamily="34" charset="0"/>
              </a:rPr>
              <a:t>EX/MEM</a:t>
            </a:r>
          </a:p>
        </p:txBody>
      </p:sp>
      <p:sp>
        <p:nvSpPr>
          <p:cNvPr id="40969" name="Rectangle 32">
            <a:extLst>
              <a:ext uri="{FF2B5EF4-FFF2-40B4-BE49-F238E27FC236}">
                <a16:creationId xmlns:a16="http://schemas.microsoft.com/office/drawing/2014/main" id="{5CC522E8-71EC-664F-B273-76CB0F3C0D4B}"/>
              </a:ext>
            </a:extLst>
          </p:cNvPr>
          <p:cNvSpPr>
            <a:spLocks noChangeArrowheads="1"/>
          </p:cNvSpPr>
          <p:nvPr/>
        </p:nvSpPr>
        <p:spPr bwMode="auto">
          <a:xfrm>
            <a:off x="1452563" y="5157788"/>
            <a:ext cx="1395412" cy="304800"/>
          </a:xfrm>
          <a:prstGeom prst="rect">
            <a:avLst/>
          </a:prstGeom>
          <a:solidFill>
            <a:schemeClr val="bg1"/>
          </a:solidFill>
          <a:ln w="9525" algn="ctr">
            <a:solidFill>
              <a:schemeClr val="tx1"/>
            </a:solidFill>
            <a:round/>
            <a:headEnd/>
            <a:tailEnd/>
          </a:ln>
        </p:spPr>
        <p:txBody>
          <a:bodyP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lgn="ctr">
              <a:spcBef>
                <a:spcPct val="0"/>
              </a:spcBef>
              <a:buFontTx/>
              <a:buNone/>
            </a:pPr>
            <a:r>
              <a:rPr lang="en-CA" altLang="en-US" sz="1800">
                <a:latin typeface="Arial" panose="020B0604020202020204" pitchFamily="34" charset="0"/>
              </a:rPr>
              <a:t>MEM/WB</a:t>
            </a:r>
          </a:p>
        </p:txBody>
      </p:sp>
      <p:sp>
        <p:nvSpPr>
          <p:cNvPr id="40970" name="Text Box 21">
            <a:extLst>
              <a:ext uri="{FF2B5EF4-FFF2-40B4-BE49-F238E27FC236}">
                <a16:creationId xmlns:a16="http://schemas.microsoft.com/office/drawing/2014/main" id="{85DEE3B3-8CAD-BE42-8955-20F7B47CF552}"/>
              </a:ext>
            </a:extLst>
          </p:cNvPr>
          <p:cNvSpPr txBox="1">
            <a:spLocks noChangeArrowheads="1"/>
          </p:cNvSpPr>
          <p:nvPr/>
        </p:nvSpPr>
        <p:spPr bwMode="auto">
          <a:xfrm>
            <a:off x="3521075" y="2719388"/>
            <a:ext cx="24399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r>
              <a:rPr lang="en-US" altLang="en-US" sz="1600" b="1">
                <a:solidFill>
                  <a:srgbClr val="FF0000"/>
                </a:solidFill>
              </a:rPr>
              <a:t>ID forwarding paths</a:t>
            </a:r>
          </a:p>
          <a:p>
            <a:pPr>
              <a:spcBef>
                <a:spcPct val="0"/>
              </a:spcBef>
              <a:buFontTx/>
              <a:buNone/>
            </a:pPr>
            <a:r>
              <a:rPr lang="en-US" altLang="en-US" sz="1600">
                <a:solidFill>
                  <a:srgbClr val="FF0000"/>
                </a:solidFill>
              </a:rPr>
              <a:t>(used if branches resolved in decode)</a:t>
            </a:r>
          </a:p>
        </p:txBody>
      </p:sp>
      <p:sp>
        <p:nvSpPr>
          <p:cNvPr id="40971" name="Text Box 11">
            <a:extLst>
              <a:ext uri="{FF2B5EF4-FFF2-40B4-BE49-F238E27FC236}">
                <a16:creationId xmlns:a16="http://schemas.microsoft.com/office/drawing/2014/main" id="{ACA036A0-99D0-344F-9240-AE08F826E530}"/>
              </a:ext>
            </a:extLst>
          </p:cNvPr>
          <p:cNvSpPr txBox="1">
            <a:spLocks noChangeArrowheads="1"/>
          </p:cNvSpPr>
          <p:nvPr/>
        </p:nvSpPr>
        <p:spPr bwMode="auto">
          <a:xfrm>
            <a:off x="3625850" y="4830763"/>
            <a:ext cx="2189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r>
              <a:rPr lang="en-US" altLang="en-US" sz="1400" b="1">
                <a:solidFill>
                  <a:srgbClr val="0000FF"/>
                </a:solidFill>
              </a:rPr>
              <a:t>MEM forwarding paths</a:t>
            </a:r>
          </a:p>
        </p:txBody>
      </p:sp>
      <p:sp>
        <p:nvSpPr>
          <p:cNvPr id="40972" name="Text Box 11">
            <a:extLst>
              <a:ext uri="{FF2B5EF4-FFF2-40B4-BE49-F238E27FC236}">
                <a16:creationId xmlns:a16="http://schemas.microsoft.com/office/drawing/2014/main" id="{AFA1E419-F194-6244-BC7B-701D4F6E1DFD}"/>
              </a:ext>
            </a:extLst>
          </p:cNvPr>
          <p:cNvSpPr txBox="1">
            <a:spLocks noChangeArrowheads="1"/>
          </p:cNvSpPr>
          <p:nvPr/>
        </p:nvSpPr>
        <p:spPr bwMode="auto">
          <a:xfrm>
            <a:off x="819150" y="4622800"/>
            <a:ext cx="21891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r>
              <a:rPr lang="en-US" altLang="en-US" sz="1400" b="1"/>
              <a:t>ALU </a:t>
            </a:r>
          </a:p>
          <a:p>
            <a:pPr>
              <a:spcBef>
                <a:spcPct val="0"/>
              </a:spcBef>
              <a:buFontTx/>
              <a:buNone/>
            </a:pPr>
            <a:r>
              <a:rPr lang="en-US" altLang="en-US" sz="1400" b="1"/>
              <a:t>forwarding </a:t>
            </a:r>
          </a:p>
          <a:p>
            <a:pPr>
              <a:spcBef>
                <a:spcPct val="0"/>
              </a:spcBef>
              <a:buFontTx/>
              <a:buNone/>
            </a:pPr>
            <a:r>
              <a:rPr lang="en-US" altLang="en-US" sz="1400" b="1"/>
              <a:t>paths</a:t>
            </a:r>
          </a:p>
        </p:txBody>
      </p:sp>
      <p:sp>
        <p:nvSpPr>
          <p:cNvPr id="40973" name="Ink 2">
            <a:extLst>
              <a:ext uri="{FF2B5EF4-FFF2-40B4-BE49-F238E27FC236}">
                <a16:creationId xmlns:a16="http://schemas.microsoft.com/office/drawing/2014/main" id="{BA5EED35-E48B-FC4E-B1B6-112F0A876F1D}"/>
              </a:ext>
            </a:extLst>
          </p:cNvPr>
          <p:cNvSpPr>
            <a:spLocks noRot="1" noChangeAspect="1" noEditPoints="1" noChangeArrowheads="1" noChangeShapeType="1" noTextEdit="1"/>
          </p:cNvSpPr>
          <p:nvPr/>
        </p:nvSpPr>
        <p:spPr bwMode="auto">
          <a:xfrm>
            <a:off x="1301750" y="2774950"/>
            <a:ext cx="2219325" cy="3141663"/>
          </a:xfrm>
          <a:custGeom>
            <a:avLst/>
            <a:gdLst>
              <a:gd name="T0" fmla="*/ 2881 w 6162"/>
              <a:gd name="T1" fmla="*/ 2784828 h 8725"/>
              <a:gd name="T2" fmla="*/ 0 w 6162"/>
              <a:gd name="T3" fmla="*/ 2788789 h 8725"/>
              <a:gd name="T4" fmla="*/ 7563 w 6162"/>
              <a:gd name="T5" fmla="*/ 2785548 h 8725"/>
              <a:gd name="T6" fmla="*/ 226182 w 6162"/>
              <a:gd name="T7" fmla="*/ 2796350 h 8725"/>
              <a:gd name="T8" fmla="*/ 222941 w 6162"/>
              <a:gd name="T9" fmla="*/ 2791669 h 8725"/>
              <a:gd name="T10" fmla="*/ 233026 w 6162"/>
              <a:gd name="T11" fmla="*/ 2786628 h 8725"/>
              <a:gd name="T12" fmla="*/ 430395 w 6162"/>
              <a:gd name="T13" fmla="*/ 2782667 h 8725"/>
              <a:gd name="T14" fmla="*/ 431475 w 6162"/>
              <a:gd name="T15" fmla="*/ 2776186 h 8725"/>
              <a:gd name="T16" fmla="*/ 438679 w 6162"/>
              <a:gd name="T17" fmla="*/ 2775466 h 8725"/>
              <a:gd name="T18" fmla="*/ 1080849 w 6162"/>
              <a:gd name="T19" fmla="*/ 2902573 h 8725"/>
              <a:gd name="T20" fmla="*/ 1071485 w 6162"/>
              <a:gd name="T21" fmla="*/ 2901132 h 8725"/>
              <a:gd name="T22" fmla="*/ 1066443 w 6162"/>
              <a:gd name="T23" fmla="*/ 2925257 h 8725"/>
              <a:gd name="T24" fmla="*/ 1071485 w 6162"/>
              <a:gd name="T25" fmla="*/ 2958744 h 8725"/>
              <a:gd name="T26" fmla="*/ 1083010 w 6162"/>
              <a:gd name="T27" fmla="*/ 2979629 h 8725"/>
              <a:gd name="T28" fmla="*/ 1107862 w 6162"/>
              <a:gd name="T29" fmla="*/ 2963785 h 8725"/>
              <a:gd name="T30" fmla="*/ 1156484 w 6162"/>
              <a:gd name="T31" fmla="*/ 2907254 h 8725"/>
              <a:gd name="T32" fmla="*/ 1198623 w 6162"/>
              <a:gd name="T33" fmla="*/ 2859724 h 8725"/>
              <a:gd name="T34" fmla="*/ 1220593 w 6162"/>
              <a:gd name="T35" fmla="*/ 2846761 h 8725"/>
              <a:gd name="T36" fmla="*/ 2194834 w 6162"/>
              <a:gd name="T37" fmla="*/ 5916769 h 8725"/>
              <a:gd name="T38" fmla="*/ 2192313 w 6162"/>
              <a:gd name="T39" fmla="*/ 5858076 h 8725"/>
              <a:gd name="T40" fmla="*/ 2188351 w 6162"/>
              <a:gd name="T41" fmla="*/ 5297438 h 8725"/>
              <a:gd name="T42" fmla="*/ 2191232 w 6162"/>
              <a:gd name="T43" fmla="*/ 4902795 h 8725"/>
              <a:gd name="T44" fmla="*/ 2197715 w 6162"/>
              <a:gd name="T45" fmla="*/ 4593129 h 8725"/>
              <a:gd name="T46" fmla="*/ 2213562 w 6162"/>
              <a:gd name="T47" fmla="*/ 4357280 h 8725"/>
              <a:gd name="T48" fmla="*/ 2212122 w 6162"/>
              <a:gd name="T49" fmla="*/ 3650090 h 8725"/>
              <a:gd name="T50" fmla="*/ 2204198 w 6162"/>
              <a:gd name="T51" fmla="*/ 3376433 h 8725"/>
              <a:gd name="T52" fmla="*/ 2189431 w 6162"/>
              <a:gd name="T53" fmla="*/ 3117178 h 8725"/>
              <a:gd name="T54" fmla="*/ 2169262 w 6162"/>
              <a:gd name="T55" fmla="*/ 2916976 h 8725"/>
              <a:gd name="T56" fmla="*/ 2150894 w 6162"/>
              <a:gd name="T57" fmla="*/ 2785548 h 8725"/>
              <a:gd name="T58" fmla="*/ 2142610 w 6162"/>
              <a:gd name="T59" fmla="*/ 2801751 h 87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162" h="8725" extrusionOk="0">
                <a:moveTo>
                  <a:pt x="8" y="26"/>
                </a:moveTo>
                <a:cubicBezTo>
                  <a:pt x="10" y="38"/>
                  <a:pt x="11" y="43"/>
                  <a:pt x="0" y="37"/>
                </a:cubicBezTo>
                <a:cubicBezTo>
                  <a:pt x="19" y="27"/>
                  <a:pt x="-1" y="27"/>
                  <a:pt x="21" y="28"/>
                </a:cubicBezTo>
              </a:path>
              <a:path w="6162" h="8725" extrusionOk="0">
                <a:moveTo>
                  <a:pt x="628" y="58"/>
                </a:moveTo>
                <a:cubicBezTo>
                  <a:pt x="625" y="54"/>
                  <a:pt x="622" y="49"/>
                  <a:pt x="619" y="45"/>
                </a:cubicBezTo>
                <a:cubicBezTo>
                  <a:pt x="636" y="44"/>
                  <a:pt x="636" y="44"/>
                  <a:pt x="647" y="31"/>
                </a:cubicBezTo>
              </a:path>
              <a:path w="6162" h="8725" extrusionOk="0">
                <a:moveTo>
                  <a:pt x="1195" y="20"/>
                </a:moveTo>
                <a:cubicBezTo>
                  <a:pt x="1217" y="20"/>
                  <a:pt x="1206" y="22"/>
                  <a:pt x="1198" y="2"/>
                </a:cubicBezTo>
                <a:cubicBezTo>
                  <a:pt x="1208" y="7"/>
                  <a:pt x="1212" y="9"/>
                  <a:pt x="1218" y="0"/>
                </a:cubicBezTo>
              </a:path>
              <a:path w="6162" h="8725" extrusionOk="0">
                <a:moveTo>
                  <a:pt x="3001" y="353"/>
                </a:moveTo>
                <a:cubicBezTo>
                  <a:pt x="2988" y="360"/>
                  <a:pt x="2983" y="361"/>
                  <a:pt x="2975" y="349"/>
                </a:cubicBezTo>
                <a:cubicBezTo>
                  <a:pt x="2965" y="370"/>
                  <a:pt x="2961" y="392"/>
                  <a:pt x="2961" y="416"/>
                </a:cubicBezTo>
                <a:cubicBezTo>
                  <a:pt x="2962" y="447"/>
                  <a:pt x="2967" y="479"/>
                  <a:pt x="2975" y="509"/>
                </a:cubicBezTo>
                <a:cubicBezTo>
                  <a:pt x="2978" y="520"/>
                  <a:pt x="2991" y="566"/>
                  <a:pt x="3007" y="567"/>
                </a:cubicBezTo>
                <a:cubicBezTo>
                  <a:pt x="3037" y="570"/>
                  <a:pt x="3057" y="543"/>
                  <a:pt x="3076" y="523"/>
                </a:cubicBezTo>
                <a:cubicBezTo>
                  <a:pt x="3124" y="473"/>
                  <a:pt x="3166" y="418"/>
                  <a:pt x="3211" y="366"/>
                </a:cubicBezTo>
                <a:cubicBezTo>
                  <a:pt x="3244" y="328"/>
                  <a:pt x="3285" y="262"/>
                  <a:pt x="3328" y="234"/>
                </a:cubicBezTo>
                <a:cubicBezTo>
                  <a:pt x="3350" y="220"/>
                  <a:pt x="3363" y="210"/>
                  <a:pt x="3389" y="198"/>
                </a:cubicBezTo>
              </a:path>
              <a:path w="6162" h="8725" extrusionOk="0">
                <a:moveTo>
                  <a:pt x="6094" y="8724"/>
                </a:moveTo>
                <a:cubicBezTo>
                  <a:pt x="6092" y="8671"/>
                  <a:pt x="6089" y="8616"/>
                  <a:pt x="6087" y="8561"/>
                </a:cubicBezTo>
                <a:cubicBezTo>
                  <a:pt x="6069" y="8042"/>
                  <a:pt x="6102" y="7523"/>
                  <a:pt x="6076" y="7004"/>
                </a:cubicBezTo>
                <a:cubicBezTo>
                  <a:pt x="6058" y="6635"/>
                  <a:pt x="6062" y="6276"/>
                  <a:pt x="6084" y="5908"/>
                </a:cubicBezTo>
                <a:cubicBezTo>
                  <a:pt x="6101" y="5621"/>
                  <a:pt x="6093" y="5335"/>
                  <a:pt x="6102" y="5048"/>
                </a:cubicBezTo>
                <a:cubicBezTo>
                  <a:pt x="6109" y="4829"/>
                  <a:pt x="6131" y="4611"/>
                  <a:pt x="6146" y="4393"/>
                </a:cubicBezTo>
                <a:cubicBezTo>
                  <a:pt x="6190" y="3743"/>
                  <a:pt x="6133" y="3082"/>
                  <a:pt x="6142" y="2429"/>
                </a:cubicBezTo>
                <a:cubicBezTo>
                  <a:pt x="6146" y="2176"/>
                  <a:pt x="6136" y="1921"/>
                  <a:pt x="6120" y="1669"/>
                </a:cubicBezTo>
                <a:cubicBezTo>
                  <a:pt x="6104" y="1429"/>
                  <a:pt x="6097" y="1188"/>
                  <a:pt x="6079" y="949"/>
                </a:cubicBezTo>
                <a:cubicBezTo>
                  <a:pt x="6065" y="763"/>
                  <a:pt x="6043" y="578"/>
                  <a:pt x="6023" y="393"/>
                </a:cubicBezTo>
                <a:cubicBezTo>
                  <a:pt x="6010" y="271"/>
                  <a:pt x="5991" y="149"/>
                  <a:pt x="5972" y="28"/>
                </a:cubicBezTo>
                <a:cubicBezTo>
                  <a:pt x="5964" y="43"/>
                  <a:pt x="5958" y="57"/>
                  <a:pt x="5949" y="73"/>
                </a:cubicBezTo>
              </a:path>
            </a:pathLst>
          </a:custGeom>
          <a:noFill/>
          <a:ln w="19050" cap="rnd"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74" name="Ink 3">
            <a:extLst>
              <a:ext uri="{FF2B5EF4-FFF2-40B4-BE49-F238E27FC236}">
                <a16:creationId xmlns:a16="http://schemas.microsoft.com/office/drawing/2014/main" id="{96537EEA-D119-3849-8F9B-333E4C23BB1A}"/>
              </a:ext>
            </a:extLst>
          </p:cNvPr>
          <p:cNvSpPr>
            <a:spLocks noRot="1" noChangeAspect="1" noEditPoints="1" noChangeArrowheads="1" noChangeShapeType="1" noTextEdit="1"/>
          </p:cNvSpPr>
          <p:nvPr/>
        </p:nvSpPr>
        <p:spPr bwMode="auto">
          <a:xfrm>
            <a:off x="1960563" y="2792413"/>
            <a:ext cx="238125" cy="3057525"/>
          </a:xfrm>
          <a:custGeom>
            <a:avLst/>
            <a:gdLst>
              <a:gd name="T0" fmla="*/ 5051 w 660"/>
              <a:gd name="T1" fmla="*/ 2794454 h 8496"/>
              <a:gd name="T2" fmla="*/ 7938 w 660"/>
              <a:gd name="T3" fmla="*/ 2793015 h 8496"/>
              <a:gd name="T4" fmla="*/ 237764 w 660"/>
              <a:gd name="T5" fmla="*/ 5848020 h 8496"/>
              <a:gd name="T6" fmla="*/ 226219 w 660"/>
              <a:gd name="T7" fmla="*/ 5835785 h 8496"/>
              <a:gd name="T8" fmla="*/ 228744 w 660"/>
              <a:gd name="T9" fmla="*/ 5775325 h 8496"/>
              <a:gd name="T10" fmla="*/ 232352 w 660"/>
              <a:gd name="T11" fmla="*/ 5783242 h 84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0" h="8496" extrusionOk="0">
                <a:moveTo>
                  <a:pt x="14" y="10"/>
                </a:moveTo>
                <a:cubicBezTo>
                  <a:pt x="-12" y="16"/>
                  <a:pt x="6" y="4"/>
                  <a:pt x="22" y="6"/>
                </a:cubicBezTo>
              </a:path>
              <a:path w="660" h="8496" extrusionOk="0">
                <a:moveTo>
                  <a:pt x="659" y="8495"/>
                </a:moveTo>
                <a:cubicBezTo>
                  <a:pt x="643" y="8480"/>
                  <a:pt x="644" y="8476"/>
                  <a:pt x="627" y="8461"/>
                </a:cubicBezTo>
              </a:path>
              <a:path w="660" h="8496" extrusionOk="0">
                <a:moveTo>
                  <a:pt x="634" y="8293"/>
                </a:moveTo>
                <a:cubicBezTo>
                  <a:pt x="642" y="8304"/>
                  <a:pt x="645" y="8306"/>
                  <a:pt x="644" y="8315"/>
                </a:cubicBezTo>
              </a:path>
            </a:pathLst>
          </a:custGeom>
          <a:noFill/>
          <a:ln w="19050" cap="rnd"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75" name="Ink 4">
            <a:extLst>
              <a:ext uri="{FF2B5EF4-FFF2-40B4-BE49-F238E27FC236}">
                <a16:creationId xmlns:a16="http://schemas.microsoft.com/office/drawing/2014/main" id="{43BB41F5-250D-EA4E-A420-21155D6C0FCE}"/>
              </a:ext>
            </a:extLst>
          </p:cNvPr>
          <p:cNvSpPr>
            <a:spLocks noRot="1" noChangeAspect="1" noEditPoints="1" noChangeArrowheads="1" noChangeShapeType="1" noTextEdit="1"/>
          </p:cNvSpPr>
          <p:nvPr/>
        </p:nvSpPr>
        <p:spPr bwMode="auto">
          <a:xfrm>
            <a:off x="796925" y="2752725"/>
            <a:ext cx="2687638" cy="3200400"/>
          </a:xfrm>
          <a:custGeom>
            <a:avLst/>
            <a:gdLst>
              <a:gd name="T0" fmla="*/ 25919 w 7466"/>
              <a:gd name="T1" fmla="*/ 5081548 h 8891"/>
              <a:gd name="T2" fmla="*/ 79196 w 7466"/>
              <a:gd name="T3" fmla="*/ 3782814 h 8891"/>
              <a:gd name="T4" fmla="*/ 102595 w 7466"/>
              <a:gd name="T5" fmla="*/ 3667267 h 8891"/>
              <a:gd name="T6" fmla="*/ 378703 w 7466"/>
              <a:gd name="T7" fmla="*/ 3668707 h 8891"/>
              <a:gd name="T8" fmla="*/ 856401 w 7466"/>
              <a:gd name="T9" fmla="*/ 3602835 h 8891"/>
              <a:gd name="T10" fmla="*/ 1263543 w 7466"/>
              <a:gd name="T11" fmla="*/ 3606434 h 8891"/>
              <a:gd name="T12" fmla="*/ 1401056 w 7466"/>
              <a:gd name="T13" fmla="*/ 3767336 h 8891"/>
              <a:gd name="T14" fmla="*/ 1360738 w 7466"/>
              <a:gd name="T15" fmla="*/ 3768416 h 8891"/>
              <a:gd name="T16" fmla="*/ 1472693 w 7466"/>
              <a:gd name="T17" fmla="*/ 3680586 h 8891"/>
              <a:gd name="T18" fmla="*/ 1464774 w 7466"/>
              <a:gd name="T19" fmla="*/ 5646685 h 8891"/>
              <a:gd name="T20" fmla="*/ 1759240 w 7466"/>
              <a:gd name="T21" fmla="*/ 5948691 h 8891"/>
              <a:gd name="T22" fmla="*/ 2223619 w 7466"/>
              <a:gd name="T23" fmla="*/ 5924214 h 8891"/>
              <a:gd name="T24" fmla="*/ 2603042 w 7466"/>
              <a:gd name="T25" fmla="*/ 5923854 h 8891"/>
              <a:gd name="T26" fmla="*/ 2631121 w 7466"/>
              <a:gd name="T27" fmla="*/ 2786447 h 8891"/>
              <a:gd name="T28" fmla="*/ 2522406 w 7466"/>
              <a:gd name="T29" fmla="*/ 2773128 h 8891"/>
              <a:gd name="T30" fmla="*/ 2232979 w 7466"/>
              <a:gd name="T31" fmla="*/ 2767009 h 8891"/>
              <a:gd name="T32" fmla="*/ 1943552 w 7466"/>
              <a:gd name="T33" fmla="*/ 2761969 h 8891"/>
              <a:gd name="T34" fmla="*/ 1719642 w 7466"/>
              <a:gd name="T35" fmla="*/ 2778887 h 8891"/>
              <a:gd name="T36" fmla="*/ 1610207 w 7466"/>
              <a:gd name="T37" fmla="*/ 2821003 h 8891"/>
              <a:gd name="T38" fmla="*/ 1619926 w 7466"/>
              <a:gd name="T39" fmla="*/ 2796165 h 8891"/>
              <a:gd name="T40" fmla="*/ 1613807 w 7466"/>
              <a:gd name="T41" fmla="*/ 2898394 h 8891"/>
              <a:gd name="T42" fmla="*/ 1564489 w 7466"/>
              <a:gd name="T43" fmla="*/ 2883276 h 8891"/>
              <a:gd name="T44" fmla="*/ 1561969 w 7466"/>
              <a:gd name="T45" fmla="*/ 2915312 h 8891"/>
              <a:gd name="T46" fmla="*/ 1542170 w 7466"/>
              <a:gd name="T47" fmla="*/ 4515332 h 8891"/>
              <a:gd name="T48" fmla="*/ 1605527 w 7466"/>
              <a:gd name="T49" fmla="*/ 4633039 h 8891"/>
              <a:gd name="T50" fmla="*/ 1853196 w 7466"/>
              <a:gd name="T51" fmla="*/ 4623680 h 8891"/>
              <a:gd name="T52" fmla="*/ 2067386 w 7466"/>
              <a:gd name="T53" fmla="*/ 4602082 h 8891"/>
              <a:gd name="T54" fmla="*/ 2204180 w 7466"/>
              <a:gd name="T55" fmla="*/ 4607482 h 8891"/>
              <a:gd name="T56" fmla="*/ 2263217 w 7466"/>
              <a:gd name="T57" fmla="*/ 4604242 h 8891"/>
              <a:gd name="T58" fmla="*/ 2268977 w 7466"/>
              <a:gd name="T59" fmla="*/ 3811251 h 8891"/>
              <a:gd name="T60" fmla="*/ 2265737 w 7466"/>
              <a:gd name="T61" fmla="*/ 3136327 h 8891"/>
              <a:gd name="T62" fmla="*/ 2267537 w 7466"/>
              <a:gd name="T63" fmla="*/ 2853039 h 8891"/>
              <a:gd name="T64" fmla="*/ 2250978 w 7466"/>
              <a:gd name="T65" fmla="*/ 2832161 h 8891"/>
              <a:gd name="T66" fmla="*/ 2056227 w 7466"/>
              <a:gd name="T67" fmla="*/ 2827482 h 8891"/>
              <a:gd name="T68" fmla="*/ 1906473 w 7466"/>
              <a:gd name="T69" fmla="*/ 2813803 h 8891"/>
              <a:gd name="T70" fmla="*/ 1799198 w 7466"/>
              <a:gd name="T71" fmla="*/ 2826042 h 8891"/>
              <a:gd name="T72" fmla="*/ 1789839 w 7466"/>
              <a:gd name="T73" fmla="*/ 2977945 h 8891"/>
              <a:gd name="T74" fmla="*/ 1756000 w 7466"/>
              <a:gd name="T75" fmla="*/ 2962467 h 8891"/>
              <a:gd name="T76" fmla="*/ 1856076 w 7466"/>
              <a:gd name="T77" fmla="*/ 2955987 h 8891"/>
              <a:gd name="T78" fmla="*/ 1574929 w 7466"/>
              <a:gd name="T79" fmla="*/ 5520699 h 8891"/>
              <a:gd name="T80" fmla="*/ 1691203 w 7466"/>
              <a:gd name="T81" fmla="*/ 5711118 h 8891"/>
              <a:gd name="T82" fmla="*/ 2236218 w 7466"/>
              <a:gd name="T83" fmla="*/ 5704278 h 8891"/>
              <a:gd name="T84" fmla="*/ 2322255 w 7466"/>
              <a:gd name="T85" fmla="*/ 5353678 h 8891"/>
              <a:gd name="T86" fmla="*/ 2291296 w 7466"/>
              <a:gd name="T87" fmla="*/ 4769104 h 8891"/>
              <a:gd name="T88" fmla="*/ 1790559 w 7466"/>
              <a:gd name="T89" fmla="*/ 4758305 h 8891"/>
              <a:gd name="T90" fmla="*/ 1538210 w 7466"/>
              <a:gd name="T91" fmla="*/ 4881051 h 8891"/>
              <a:gd name="T92" fmla="*/ 1487812 w 7466"/>
              <a:gd name="T93" fmla="*/ 4857654 h 8891"/>
              <a:gd name="T94" fmla="*/ 1569169 w 7466"/>
              <a:gd name="T95" fmla="*/ 4863053 h 88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466" h="8891" extrusionOk="0">
                <a:moveTo>
                  <a:pt x="80" y="7931"/>
                </a:moveTo>
                <a:cubicBezTo>
                  <a:pt x="64" y="7937"/>
                  <a:pt x="63" y="7935"/>
                  <a:pt x="45" y="7939"/>
                </a:cubicBezTo>
                <a:cubicBezTo>
                  <a:pt x="40" y="7831"/>
                  <a:pt x="44" y="7723"/>
                  <a:pt x="50" y="7613"/>
                </a:cubicBezTo>
                <a:cubicBezTo>
                  <a:pt x="71" y="7229"/>
                  <a:pt x="78" y="6854"/>
                  <a:pt x="72" y="6470"/>
                </a:cubicBezTo>
                <a:cubicBezTo>
                  <a:pt x="63" y="5911"/>
                  <a:pt x="0" y="5354"/>
                  <a:pt x="1" y="4794"/>
                </a:cubicBezTo>
                <a:cubicBezTo>
                  <a:pt x="1" y="4542"/>
                  <a:pt x="20" y="4282"/>
                  <a:pt x="47" y="4031"/>
                </a:cubicBezTo>
                <a:cubicBezTo>
                  <a:pt x="64" y="3876"/>
                  <a:pt x="106" y="3722"/>
                  <a:pt x="109" y="3566"/>
                </a:cubicBezTo>
                <a:cubicBezTo>
                  <a:pt x="113" y="3328"/>
                  <a:pt x="187" y="3098"/>
                  <a:pt x="220" y="2862"/>
                </a:cubicBezTo>
                <a:cubicBezTo>
                  <a:pt x="230" y="2791"/>
                  <a:pt x="230" y="2728"/>
                  <a:pt x="235" y="2658"/>
                </a:cubicBezTo>
                <a:cubicBezTo>
                  <a:pt x="237" y="2628"/>
                  <a:pt x="244" y="2598"/>
                  <a:pt x="247" y="2568"/>
                </a:cubicBezTo>
                <a:cubicBezTo>
                  <a:pt x="265" y="2583"/>
                  <a:pt x="283" y="2598"/>
                  <a:pt x="301" y="2613"/>
                </a:cubicBezTo>
              </a:path>
              <a:path w="7466" h="8891" extrusionOk="0">
                <a:moveTo>
                  <a:pt x="285" y="2541"/>
                </a:moveTo>
                <a:cubicBezTo>
                  <a:pt x="254" y="2553"/>
                  <a:pt x="286" y="2540"/>
                  <a:pt x="264" y="2563"/>
                </a:cubicBezTo>
                <a:cubicBezTo>
                  <a:pt x="375" y="2581"/>
                  <a:pt x="492" y="2582"/>
                  <a:pt x="606" y="2581"/>
                </a:cubicBezTo>
                <a:cubicBezTo>
                  <a:pt x="666" y="2580"/>
                  <a:pt x="723" y="2572"/>
                  <a:pt x="783" y="2564"/>
                </a:cubicBezTo>
                <a:cubicBezTo>
                  <a:pt x="872" y="2553"/>
                  <a:pt x="962" y="2552"/>
                  <a:pt x="1052" y="2545"/>
                </a:cubicBezTo>
                <a:cubicBezTo>
                  <a:pt x="1111" y="2540"/>
                  <a:pt x="1170" y="2530"/>
                  <a:pt x="1229" y="2525"/>
                </a:cubicBezTo>
                <a:cubicBezTo>
                  <a:pt x="1331" y="2516"/>
                  <a:pt x="1425" y="2528"/>
                  <a:pt x="1526" y="2504"/>
                </a:cubicBezTo>
                <a:cubicBezTo>
                  <a:pt x="1659" y="2473"/>
                  <a:pt x="1795" y="2440"/>
                  <a:pt x="1929" y="2418"/>
                </a:cubicBezTo>
                <a:cubicBezTo>
                  <a:pt x="2079" y="2394"/>
                  <a:pt x="2230" y="2394"/>
                  <a:pt x="2379" y="2362"/>
                </a:cubicBezTo>
                <a:cubicBezTo>
                  <a:pt x="2489" y="2338"/>
                  <a:pt x="2576" y="2361"/>
                  <a:pt x="2685" y="2363"/>
                </a:cubicBezTo>
                <a:cubicBezTo>
                  <a:pt x="2784" y="2365"/>
                  <a:pt x="2880" y="2341"/>
                  <a:pt x="2979" y="2343"/>
                </a:cubicBezTo>
                <a:cubicBezTo>
                  <a:pt x="3074" y="2345"/>
                  <a:pt x="3173" y="2341"/>
                  <a:pt x="3267" y="2354"/>
                </a:cubicBezTo>
                <a:cubicBezTo>
                  <a:pt x="3349" y="2365"/>
                  <a:pt x="3427" y="2368"/>
                  <a:pt x="3510" y="2372"/>
                </a:cubicBezTo>
                <a:cubicBezTo>
                  <a:pt x="3566" y="2375"/>
                  <a:pt x="3620" y="2379"/>
                  <a:pt x="3674" y="2393"/>
                </a:cubicBezTo>
                <a:cubicBezTo>
                  <a:pt x="3749" y="2412"/>
                  <a:pt x="3789" y="2417"/>
                  <a:pt x="3867" y="2408"/>
                </a:cubicBezTo>
                <a:cubicBezTo>
                  <a:pt x="3858" y="2536"/>
                  <a:pt x="3858" y="2670"/>
                  <a:pt x="3883" y="2797"/>
                </a:cubicBezTo>
                <a:cubicBezTo>
                  <a:pt x="3884" y="2808"/>
                  <a:pt x="3885" y="2813"/>
                  <a:pt x="3892" y="2819"/>
                </a:cubicBezTo>
                <a:cubicBezTo>
                  <a:pt x="3884" y="2802"/>
                  <a:pt x="3876" y="2786"/>
                  <a:pt x="3868" y="2769"/>
                </a:cubicBezTo>
              </a:path>
              <a:path w="7466" h="8891" extrusionOk="0">
                <a:moveTo>
                  <a:pt x="3711" y="2713"/>
                </a:moveTo>
                <a:cubicBezTo>
                  <a:pt x="3711" y="2713"/>
                  <a:pt x="3707" y="2732"/>
                  <a:pt x="3724" y="2756"/>
                </a:cubicBezTo>
                <a:cubicBezTo>
                  <a:pt x="3741" y="2779"/>
                  <a:pt x="3760" y="2801"/>
                  <a:pt x="3780" y="2822"/>
                </a:cubicBezTo>
                <a:cubicBezTo>
                  <a:pt x="3798" y="2841"/>
                  <a:pt x="3819" y="2862"/>
                  <a:pt x="3845" y="2870"/>
                </a:cubicBezTo>
                <a:cubicBezTo>
                  <a:pt x="3874" y="2879"/>
                  <a:pt x="3901" y="2859"/>
                  <a:pt x="3921" y="2841"/>
                </a:cubicBezTo>
                <a:cubicBezTo>
                  <a:pt x="3963" y="2802"/>
                  <a:pt x="3999" y="2752"/>
                  <a:pt x="4029" y="2703"/>
                </a:cubicBezTo>
                <a:cubicBezTo>
                  <a:pt x="4047" y="2673"/>
                  <a:pt x="4089" y="2614"/>
                  <a:pt x="4091" y="2578"/>
                </a:cubicBezTo>
                <a:cubicBezTo>
                  <a:pt x="4092" y="2554"/>
                  <a:pt x="4079" y="2541"/>
                  <a:pt x="4074" y="2530"/>
                </a:cubicBezTo>
              </a:path>
              <a:path w="7466" h="8891" extrusionOk="0">
                <a:moveTo>
                  <a:pt x="4025" y="7553"/>
                </a:moveTo>
                <a:cubicBezTo>
                  <a:pt x="4028" y="7607"/>
                  <a:pt x="4026" y="7661"/>
                  <a:pt x="4030" y="7715"/>
                </a:cubicBezTo>
                <a:cubicBezTo>
                  <a:pt x="4038" y="7826"/>
                  <a:pt x="4066" y="7928"/>
                  <a:pt x="4069" y="8040"/>
                </a:cubicBezTo>
                <a:cubicBezTo>
                  <a:pt x="4074" y="8222"/>
                  <a:pt x="4072" y="8407"/>
                  <a:pt x="4081" y="8589"/>
                </a:cubicBezTo>
                <a:cubicBezTo>
                  <a:pt x="4083" y="8629"/>
                  <a:pt x="4081" y="8786"/>
                  <a:pt x="4111" y="8811"/>
                </a:cubicBezTo>
                <a:cubicBezTo>
                  <a:pt x="4132" y="8829"/>
                  <a:pt x="4181" y="8821"/>
                  <a:pt x="4208" y="8829"/>
                </a:cubicBezTo>
                <a:cubicBezTo>
                  <a:pt x="4422" y="8891"/>
                  <a:pt x="4666" y="8872"/>
                  <a:pt x="4887" y="8879"/>
                </a:cubicBezTo>
                <a:cubicBezTo>
                  <a:pt x="5015" y="8883"/>
                  <a:pt x="5121" y="8885"/>
                  <a:pt x="5246" y="8861"/>
                </a:cubicBezTo>
                <a:cubicBezTo>
                  <a:pt x="5336" y="8844"/>
                  <a:pt x="5428" y="8829"/>
                  <a:pt x="5519" y="8822"/>
                </a:cubicBezTo>
                <a:cubicBezTo>
                  <a:pt x="5632" y="8813"/>
                  <a:pt x="5750" y="8811"/>
                  <a:pt x="5864" y="8812"/>
                </a:cubicBezTo>
                <a:cubicBezTo>
                  <a:pt x="5967" y="8813"/>
                  <a:pt x="6076" y="8800"/>
                  <a:pt x="6177" y="8811"/>
                </a:cubicBezTo>
                <a:cubicBezTo>
                  <a:pt x="6256" y="8820"/>
                  <a:pt x="6318" y="8829"/>
                  <a:pt x="6398" y="8825"/>
                </a:cubicBezTo>
                <a:cubicBezTo>
                  <a:pt x="6473" y="8822"/>
                  <a:pt x="6550" y="8807"/>
                  <a:pt x="6625" y="8806"/>
                </a:cubicBezTo>
                <a:cubicBezTo>
                  <a:pt x="6724" y="8805"/>
                  <a:pt x="6822" y="8823"/>
                  <a:pt x="6923" y="8818"/>
                </a:cubicBezTo>
                <a:cubicBezTo>
                  <a:pt x="7026" y="8813"/>
                  <a:pt x="7128" y="8814"/>
                  <a:pt x="7231" y="8810"/>
                </a:cubicBezTo>
                <a:cubicBezTo>
                  <a:pt x="7306" y="8807"/>
                  <a:pt x="7415" y="8811"/>
                  <a:pt x="7461" y="8778"/>
                </a:cubicBezTo>
                <a:cubicBezTo>
                  <a:pt x="7458" y="8773"/>
                  <a:pt x="7455" y="8768"/>
                  <a:pt x="7452" y="8763"/>
                </a:cubicBezTo>
              </a:path>
              <a:path w="7466" h="8891" extrusionOk="0">
                <a:moveTo>
                  <a:pt x="7374" y="111"/>
                </a:moveTo>
                <a:cubicBezTo>
                  <a:pt x="7351" y="105"/>
                  <a:pt x="7335" y="95"/>
                  <a:pt x="7309" y="94"/>
                </a:cubicBezTo>
                <a:cubicBezTo>
                  <a:pt x="7287" y="93"/>
                  <a:pt x="7265" y="95"/>
                  <a:pt x="7243" y="93"/>
                </a:cubicBezTo>
                <a:cubicBezTo>
                  <a:pt x="7224" y="91"/>
                  <a:pt x="7206" y="87"/>
                  <a:pt x="7187" y="85"/>
                </a:cubicBezTo>
                <a:cubicBezTo>
                  <a:pt x="7169" y="83"/>
                  <a:pt x="7151" y="80"/>
                  <a:pt x="7133" y="78"/>
                </a:cubicBezTo>
                <a:cubicBezTo>
                  <a:pt x="7090" y="73"/>
                  <a:pt x="7049" y="68"/>
                  <a:pt x="7007" y="57"/>
                </a:cubicBezTo>
                <a:cubicBezTo>
                  <a:pt x="6988" y="52"/>
                  <a:pt x="6969" y="44"/>
                  <a:pt x="6949" y="40"/>
                </a:cubicBezTo>
                <a:cubicBezTo>
                  <a:pt x="6875" y="23"/>
                  <a:pt x="6802" y="14"/>
                  <a:pt x="6726" y="15"/>
                </a:cubicBezTo>
                <a:cubicBezTo>
                  <a:pt x="6649" y="16"/>
                  <a:pt x="6572" y="18"/>
                  <a:pt x="6495" y="21"/>
                </a:cubicBezTo>
                <a:cubicBezTo>
                  <a:pt x="6398" y="25"/>
                  <a:pt x="6301" y="47"/>
                  <a:pt x="6203" y="40"/>
                </a:cubicBezTo>
                <a:cubicBezTo>
                  <a:pt x="6170" y="38"/>
                  <a:pt x="6138" y="33"/>
                  <a:pt x="6105" y="31"/>
                </a:cubicBezTo>
                <a:cubicBezTo>
                  <a:pt x="6049" y="27"/>
                  <a:pt x="5993" y="20"/>
                  <a:pt x="5937" y="21"/>
                </a:cubicBezTo>
                <a:cubicBezTo>
                  <a:pt x="5821" y="23"/>
                  <a:pt x="5704" y="10"/>
                  <a:pt x="5589" y="11"/>
                </a:cubicBezTo>
                <a:cubicBezTo>
                  <a:pt x="5526" y="12"/>
                  <a:pt x="5463" y="25"/>
                  <a:pt x="5399" y="26"/>
                </a:cubicBezTo>
                <a:cubicBezTo>
                  <a:pt x="5341" y="27"/>
                  <a:pt x="5283" y="21"/>
                  <a:pt x="5225" y="16"/>
                </a:cubicBezTo>
                <a:cubicBezTo>
                  <a:pt x="5186" y="13"/>
                  <a:pt x="5144" y="-1"/>
                  <a:pt x="5106" y="0"/>
                </a:cubicBezTo>
                <a:cubicBezTo>
                  <a:pt x="5052" y="1"/>
                  <a:pt x="4984" y="12"/>
                  <a:pt x="4932" y="25"/>
                </a:cubicBezTo>
                <a:cubicBezTo>
                  <a:pt x="4877" y="39"/>
                  <a:pt x="4832" y="66"/>
                  <a:pt x="4777" y="73"/>
                </a:cubicBezTo>
                <a:cubicBezTo>
                  <a:pt x="4740" y="78"/>
                  <a:pt x="4698" y="78"/>
                  <a:pt x="4660" y="77"/>
                </a:cubicBezTo>
                <a:cubicBezTo>
                  <a:pt x="4625" y="76"/>
                  <a:pt x="4603" y="54"/>
                  <a:pt x="4577" y="51"/>
                </a:cubicBezTo>
                <a:cubicBezTo>
                  <a:pt x="4532" y="46"/>
                  <a:pt x="4440" y="72"/>
                  <a:pt x="4441" y="119"/>
                </a:cubicBezTo>
                <a:cubicBezTo>
                  <a:pt x="4441" y="132"/>
                  <a:pt x="4467" y="175"/>
                  <a:pt x="4473" y="190"/>
                </a:cubicBezTo>
              </a:path>
              <a:path w="7466" h="8891" extrusionOk="0">
                <a:moveTo>
                  <a:pt x="4544" y="238"/>
                </a:moveTo>
                <a:cubicBezTo>
                  <a:pt x="4533" y="222"/>
                  <a:pt x="4513" y="215"/>
                  <a:pt x="4511" y="196"/>
                </a:cubicBezTo>
                <a:cubicBezTo>
                  <a:pt x="4509" y="179"/>
                  <a:pt x="4519" y="162"/>
                  <a:pt x="4517" y="145"/>
                </a:cubicBezTo>
                <a:cubicBezTo>
                  <a:pt x="4514" y="126"/>
                  <a:pt x="4514" y="126"/>
                  <a:pt x="4500" y="121"/>
                </a:cubicBezTo>
                <a:cubicBezTo>
                  <a:pt x="4502" y="142"/>
                  <a:pt x="4503" y="163"/>
                  <a:pt x="4503" y="184"/>
                </a:cubicBezTo>
                <a:cubicBezTo>
                  <a:pt x="4503" y="209"/>
                  <a:pt x="4501" y="235"/>
                  <a:pt x="4499" y="260"/>
                </a:cubicBezTo>
                <a:cubicBezTo>
                  <a:pt x="4497" y="285"/>
                  <a:pt x="4494" y="309"/>
                  <a:pt x="4491" y="333"/>
                </a:cubicBezTo>
                <a:cubicBezTo>
                  <a:pt x="4488" y="357"/>
                  <a:pt x="4484" y="381"/>
                  <a:pt x="4483" y="405"/>
                </a:cubicBezTo>
                <a:cubicBezTo>
                  <a:pt x="4482" y="430"/>
                  <a:pt x="4484" y="454"/>
                  <a:pt x="4485" y="479"/>
                </a:cubicBezTo>
                <a:cubicBezTo>
                  <a:pt x="4486" y="504"/>
                  <a:pt x="4490" y="525"/>
                  <a:pt x="4486" y="550"/>
                </a:cubicBezTo>
                <a:cubicBezTo>
                  <a:pt x="4483" y="567"/>
                  <a:pt x="4487" y="566"/>
                  <a:pt x="4473" y="570"/>
                </a:cubicBezTo>
              </a:path>
              <a:path w="7466" h="8891" extrusionOk="0">
                <a:moveTo>
                  <a:pt x="4346" y="363"/>
                </a:moveTo>
                <a:cubicBezTo>
                  <a:pt x="4332" y="348"/>
                  <a:pt x="4315" y="340"/>
                  <a:pt x="4302" y="324"/>
                </a:cubicBezTo>
                <a:cubicBezTo>
                  <a:pt x="4299" y="320"/>
                  <a:pt x="4296" y="316"/>
                  <a:pt x="4293" y="312"/>
                </a:cubicBezTo>
                <a:cubicBezTo>
                  <a:pt x="4290" y="334"/>
                  <a:pt x="4296" y="349"/>
                  <a:pt x="4303" y="371"/>
                </a:cubicBezTo>
                <a:cubicBezTo>
                  <a:pt x="4312" y="399"/>
                  <a:pt x="4326" y="426"/>
                  <a:pt x="4339" y="452"/>
                </a:cubicBezTo>
                <a:cubicBezTo>
                  <a:pt x="4356" y="486"/>
                  <a:pt x="4373" y="520"/>
                  <a:pt x="4391" y="553"/>
                </a:cubicBezTo>
                <a:cubicBezTo>
                  <a:pt x="4401" y="572"/>
                  <a:pt x="4407" y="581"/>
                  <a:pt x="4424" y="589"/>
                </a:cubicBezTo>
              </a:path>
              <a:path w="7466" h="8891" extrusionOk="0">
                <a:moveTo>
                  <a:pt x="4316" y="4911"/>
                </a:moveTo>
                <a:cubicBezTo>
                  <a:pt x="4306" y="4906"/>
                  <a:pt x="4296" y="4902"/>
                  <a:pt x="4284" y="4897"/>
                </a:cubicBezTo>
                <a:cubicBezTo>
                  <a:pt x="4288" y="4908"/>
                  <a:pt x="4298" y="4921"/>
                  <a:pt x="4300" y="4943"/>
                </a:cubicBezTo>
                <a:cubicBezTo>
                  <a:pt x="4304" y="5004"/>
                  <a:pt x="4275" y="5115"/>
                  <a:pt x="4303" y="5170"/>
                </a:cubicBezTo>
                <a:cubicBezTo>
                  <a:pt x="4315" y="5195"/>
                  <a:pt x="4323" y="5186"/>
                  <a:pt x="4349" y="5200"/>
                </a:cubicBezTo>
                <a:cubicBezTo>
                  <a:pt x="4386" y="5220"/>
                  <a:pt x="4418" y="5225"/>
                  <a:pt x="4460" y="5224"/>
                </a:cubicBezTo>
                <a:cubicBezTo>
                  <a:pt x="4590" y="5220"/>
                  <a:pt x="4712" y="5244"/>
                  <a:pt x="4842" y="5230"/>
                </a:cubicBezTo>
                <a:cubicBezTo>
                  <a:pt x="4877" y="5226"/>
                  <a:pt x="4911" y="5222"/>
                  <a:pt x="4946" y="5220"/>
                </a:cubicBezTo>
                <a:cubicBezTo>
                  <a:pt x="4992" y="5218"/>
                  <a:pt x="5038" y="5220"/>
                  <a:pt x="5084" y="5212"/>
                </a:cubicBezTo>
                <a:cubicBezTo>
                  <a:pt x="5106" y="5208"/>
                  <a:pt x="5126" y="5201"/>
                  <a:pt x="5148" y="5198"/>
                </a:cubicBezTo>
                <a:cubicBezTo>
                  <a:pt x="5174" y="5194"/>
                  <a:pt x="5198" y="5194"/>
                  <a:pt x="5224" y="5193"/>
                </a:cubicBezTo>
                <a:cubicBezTo>
                  <a:pt x="5317" y="5190"/>
                  <a:pt x="5416" y="5201"/>
                  <a:pt x="5508" y="5186"/>
                </a:cubicBezTo>
                <a:cubicBezTo>
                  <a:pt x="5527" y="5183"/>
                  <a:pt x="5546" y="5178"/>
                  <a:pt x="5565" y="5174"/>
                </a:cubicBezTo>
                <a:cubicBezTo>
                  <a:pt x="5624" y="5162"/>
                  <a:pt x="5684" y="5149"/>
                  <a:pt x="5743" y="5138"/>
                </a:cubicBezTo>
                <a:cubicBezTo>
                  <a:pt x="5774" y="5132"/>
                  <a:pt x="5798" y="5134"/>
                  <a:pt x="5828" y="5141"/>
                </a:cubicBezTo>
                <a:cubicBezTo>
                  <a:pt x="5844" y="5144"/>
                  <a:pt x="5859" y="5150"/>
                  <a:pt x="5875" y="5152"/>
                </a:cubicBezTo>
                <a:cubicBezTo>
                  <a:pt x="5908" y="5157"/>
                  <a:pt x="5940" y="5160"/>
                  <a:pt x="5973" y="5161"/>
                </a:cubicBezTo>
                <a:cubicBezTo>
                  <a:pt x="6024" y="5163"/>
                  <a:pt x="6073" y="5152"/>
                  <a:pt x="6123" y="5153"/>
                </a:cubicBezTo>
                <a:cubicBezTo>
                  <a:pt x="6141" y="5153"/>
                  <a:pt x="6161" y="5155"/>
                  <a:pt x="6178" y="5159"/>
                </a:cubicBezTo>
                <a:cubicBezTo>
                  <a:pt x="6192" y="5162"/>
                  <a:pt x="6217" y="5175"/>
                  <a:pt x="6226" y="5163"/>
                </a:cubicBezTo>
                <a:cubicBezTo>
                  <a:pt x="6228" y="5160"/>
                  <a:pt x="6222" y="5078"/>
                  <a:pt x="6222" y="5070"/>
                </a:cubicBezTo>
              </a:path>
              <a:path w="7466" h="8891" extrusionOk="0">
                <a:moveTo>
                  <a:pt x="6287" y="5144"/>
                </a:moveTo>
                <a:cubicBezTo>
                  <a:pt x="6283" y="5004"/>
                  <a:pt x="6274" y="4863"/>
                  <a:pt x="6281" y="4722"/>
                </a:cubicBezTo>
                <a:cubicBezTo>
                  <a:pt x="6293" y="4474"/>
                  <a:pt x="6314" y="4224"/>
                  <a:pt x="6310" y="3976"/>
                </a:cubicBezTo>
                <a:cubicBezTo>
                  <a:pt x="6307" y="3794"/>
                  <a:pt x="6313" y="3612"/>
                  <a:pt x="6307" y="3431"/>
                </a:cubicBezTo>
                <a:cubicBezTo>
                  <a:pt x="6302" y="3269"/>
                  <a:pt x="6297" y="3103"/>
                  <a:pt x="6303" y="2941"/>
                </a:cubicBezTo>
                <a:cubicBezTo>
                  <a:pt x="6309" y="2799"/>
                  <a:pt x="6320" y="2661"/>
                  <a:pt x="6321" y="2519"/>
                </a:cubicBezTo>
                <a:cubicBezTo>
                  <a:pt x="6323" y="2299"/>
                  <a:pt x="6313" y="2083"/>
                  <a:pt x="6307" y="1864"/>
                </a:cubicBezTo>
                <a:cubicBezTo>
                  <a:pt x="6303" y="1700"/>
                  <a:pt x="6294" y="1536"/>
                  <a:pt x="6289" y="1372"/>
                </a:cubicBezTo>
                <a:cubicBezTo>
                  <a:pt x="6286" y="1270"/>
                  <a:pt x="6291" y="1168"/>
                  <a:pt x="6294" y="1066"/>
                </a:cubicBezTo>
                <a:cubicBezTo>
                  <a:pt x="6299" y="888"/>
                  <a:pt x="6312" y="712"/>
                  <a:pt x="6320" y="535"/>
                </a:cubicBezTo>
                <a:cubicBezTo>
                  <a:pt x="6325" y="427"/>
                  <a:pt x="6307" y="332"/>
                  <a:pt x="6294" y="227"/>
                </a:cubicBezTo>
                <a:cubicBezTo>
                  <a:pt x="6294" y="214"/>
                  <a:pt x="6294" y="210"/>
                  <a:pt x="6295" y="202"/>
                </a:cubicBezTo>
                <a:cubicBezTo>
                  <a:pt x="6296" y="228"/>
                  <a:pt x="6299" y="253"/>
                  <a:pt x="6299" y="279"/>
                </a:cubicBezTo>
                <a:cubicBezTo>
                  <a:pt x="6297" y="289"/>
                  <a:pt x="6296" y="292"/>
                  <a:pt x="6296" y="299"/>
                </a:cubicBezTo>
              </a:path>
              <a:path w="7466" h="8891" extrusionOk="0">
                <a:moveTo>
                  <a:pt x="6379" y="242"/>
                </a:moveTo>
                <a:cubicBezTo>
                  <a:pt x="6356" y="232"/>
                  <a:pt x="6341" y="224"/>
                  <a:pt x="6314" y="221"/>
                </a:cubicBezTo>
                <a:cubicBezTo>
                  <a:pt x="6294" y="219"/>
                  <a:pt x="6273" y="220"/>
                  <a:pt x="6253" y="221"/>
                </a:cubicBezTo>
                <a:cubicBezTo>
                  <a:pt x="6228" y="222"/>
                  <a:pt x="6203" y="226"/>
                  <a:pt x="6178" y="226"/>
                </a:cubicBezTo>
                <a:cubicBezTo>
                  <a:pt x="6119" y="226"/>
                  <a:pt x="6063" y="209"/>
                  <a:pt x="6005" y="204"/>
                </a:cubicBezTo>
                <a:cubicBezTo>
                  <a:pt x="5947" y="199"/>
                  <a:pt x="5889" y="209"/>
                  <a:pt x="5831" y="209"/>
                </a:cubicBezTo>
                <a:cubicBezTo>
                  <a:pt x="5791" y="209"/>
                  <a:pt x="5752" y="208"/>
                  <a:pt x="5712" y="208"/>
                </a:cubicBezTo>
                <a:cubicBezTo>
                  <a:pt x="5675" y="208"/>
                  <a:pt x="5640" y="206"/>
                  <a:pt x="5603" y="202"/>
                </a:cubicBezTo>
                <a:cubicBezTo>
                  <a:pt x="5552" y="197"/>
                  <a:pt x="5501" y="189"/>
                  <a:pt x="5449" y="187"/>
                </a:cubicBezTo>
                <a:cubicBezTo>
                  <a:pt x="5427" y="186"/>
                  <a:pt x="5405" y="190"/>
                  <a:pt x="5383" y="189"/>
                </a:cubicBezTo>
                <a:cubicBezTo>
                  <a:pt x="5352" y="187"/>
                  <a:pt x="5326" y="175"/>
                  <a:pt x="5296" y="170"/>
                </a:cubicBezTo>
                <a:cubicBezTo>
                  <a:pt x="5267" y="165"/>
                  <a:pt x="5244" y="171"/>
                  <a:pt x="5216" y="178"/>
                </a:cubicBezTo>
                <a:cubicBezTo>
                  <a:pt x="5201" y="182"/>
                  <a:pt x="5187" y="189"/>
                  <a:pt x="5172" y="191"/>
                </a:cubicBezTo>
                <a:cubicBezTo>
                  <a:pt x="5145" y="195"/>
                  <a:pt x="5124" y="186"/>
                  <a:pt x="5098" y="185"/>
                </a:cubicBezTo>
                <a:cubicBezTo>
                  <a:pt x="5075" y="184"/>
                  <a:pt x="5018" y="192"/>
                  <a:pt x="4998" y="204"/>
                </a:cubicBezTo>
                <a:cubicBezTo>
                  <a:pt x="4973" y="219"/>
                  <a:pt x="4979" y="213"/>
                  <a:pt x="4979" y="246"/>
                </a:cubicBezTo>
                <a:cubicBezTo>
                  <a:pt x="4978" y="305"/>
                  <a:pt x="4983" y="364"/>
                  <a:pt x="4980" y="424"/>
                </a:cubicBezTo>
                <a:cubicBezTo>
                  <a:pt x="4977" y="487"/>
                  <a:pt x="4972" y="549"/>
                  <a:pt x="4972" y="612"/>
                </a:cubicBezTo>
                <a:cubicBezTo>
                  <a:pt x="4972" y="617"/>
                  <a:pt x="4972" y="621"/>
                  <a:pt x="4972" y="626"/>
                </a:cubicBezTo>
                <a:cubicBezTo>
                  <a:pt x="4969" y="601"/>
                  <a:pt x="4970" y="597"/>
                  <a:pt x="4976" y="580"/>
                </a:cubicBezTo>
                <a:cubicBezTo>
                  <a:pt x="4975" y="566"/>
                  <a:pt x="4975" y="561"/>
                  <a:pt x="4985" y="555"/>
                </a:cubicBezTo>
              </a:path>
              <a:path w="7466" h="8891" extrusionOk="0">
                <a:moveTo>
                  <a:pt x="4899" y="553"/>
                </a:moveTo>
                <a:cubicBezTo>
                  <a:pt x="4872" y="550"/>
                  <a:pt x="4870" y="555"/>
                  <a:pt x="4878" y="583"/>
                </a:cubicBezTo>
                <a:cubicBezTo>
                  <a:pt x="4884" y="606"/>
                  <a:pt x="4898" y="628"/>
                  <a:pt x="4916" y="644"/>
                </a:cubicBezTo>
                <a:cubicBezTo>
                  <a:pt x="4935" y="661"/>
                  <a:pt x="4955" y="666"/>
                  <a:pt x="4980" y="666"/>
                </a:cubicBezTo>
                <a:cubicBezTo>
                  <a:pt x="5011" y="666"/>
                  <a:pt x="5037" y="652"/>
                  <a:pt x="5063" y="636"/>
                </a:cubicBezTo>
                <a:cubicBezTo>
                  <a:pt x="5097" y="616"/>
                  <a:pt x="5127" y="591"/>
                  <a:pt x="5156" y="565"/>
                </a:cubicBezTo>
                <a:cubicBezTo>
                  <a:pt x="5175" y="548"/>
                  <a:pt x="5192" y="533"/>
                  <a:pt x="5207" y="522"/>
                </a:cubicBezTo>
                <a:cubicBezTo>
                  <a:pt x="5221" y="515"/>
                  <a:pt x="5226" y="512"/>
                  <a:pt x="5230" y="501"/>
                </a:cubicBezTo>
              </a:path>
              <a:path w="7466" h="8891" extrusionOk="0">
                <a:moveTo>
                  <a:pt x="4378" y="7576"/>
                </a:moveTo>
                <a:cubicBezTo>
                  <a:pt x="4377" y="7613"/>
                  <a:pt x="4375" y="7652"/>
                  <a:pt x="4375" y="7690"/>
                </a:cubicBezTo>
                <a:cubicBezTo>
                  <a:pt x="4375" y="7843"/>
                  <a:pt x="4350" y="8000"/>
                  <a:pt x="4369" y="8152"/>
                </a:cubicBezTo>
                <a:cubicBezTo>
                  <a:pt x="4371" y="8166"/>
                  <a:pt x="4379" y="8183"/>
                  <a:pt x="4381" y="8198"/>
                </a:cubicBezTo>
                <a:cubicBezTo>
                  <a:pt x="4397" y="8198"/>
                  <a:pt x="4413" y="8182"/>
                  <a:pt x="4437" y="8185"/>
                </a:cubicBezTo>
                <a:cubicBezTo>
                  <a:pt x="4525" y="8196"/>
                  <a:pt x="4608" y="8225"/>
                  <a:pt x="4698" y="8219"/>
                </a:cubicBezTo>
                <a:cubicBezTo>
                  <a:pt x="4786" y="8213"/>
                  <a:pt x="4879" y="8197"/>
                  <a:pt x="4966" y="8188"/>
                </a:cubicBezTo>
                <a:cubicBezTo>
                  <a:pt x="5066" y="8177"/>
                  <a:pt x="5152" y="8150"/>
                  <a:pt x="5254" y="8151"/>
                </a:cubicBezTo>
                <a:cubicBezTo>
                  <a:pt x="5452" y="8154"/>
                  <a:pt x="5646" y="8146"/>
                  <a:pt x="5843" y="8163"/>
                </a:cubicBezTo>
                <a:cubicBezTo>
                  <a:pt x="5966" y="8173"/>
                  <a:pt x="6090" y="8182"/>
                  <a:pt x="6212" y="8200"/>
                </a:cubicBezTo>
                <a:cubicBezTo>
                  <a:pt x="6255" y="8206"/>
                  <a:pt x="6374" y="8260"/>
                  <a:pt x="6409" y="8245"/>
                </a:cubicBezTo>
                <a:cubicBezTo>
                  <a:pt x="6456" y="8225"/>
                  <a:pt x="6441" y="8176"/>
                  <a:pt x="6449" y="8134"/>
                </a:cubicBezTo>
                <a:cubicBezTo>
                  <a:pt x="6456" y="8100"/>
                  <a:pt x="6456" y="8062"/>
                  <a:pt x="6457" y="8027"/>
                </a:cubicBezTo>
                <a:cubicBezTo>
                  <a:pt x="6466" y="7764"/>
                  <a:pt x="6461" y="7489"/>
                  <a:pt x="6451" y="7226"/>
                </a:cubicBezTo>
                <a:cubicBezTo>
                  <a:pt x="6445" y="7057"/>
                  <a:pt x="6407" y="6890"/>
                  <a:pt x="6397" y="6720"/>
                </a:cubicBezTo>
                <a:cubicBezTo>
                  <a:pt x="6388" y="6564"/>
                  <a:pt x="6371" y="6410"/>
                  <a:pt x="6365" y="6254"/>
                </a:cubicBezTo>
                <a:cubicBezTo>
                  <a:pt x="6359" y="6086"/>
                  <a:pt x="6374" y="5920"/>
                  <a:pt x="6375" y="5753"/>
                </a:cubicBezTo>
                <a:cubicBezTo>
                  <a:pt x="6375" y="5717"/>
                  <a:pt x="6391" y="5628"/>
                  <a:pt x="6365" y="5602"/>
                </a:cubicBezTo>
                <a:cubicBezTo>
                  <a:pt x="6329" y="5566"/>
                  <a:pt x="6201" y="5563"/>
                  <a:pt x="6155" y="5562"/>
                </a:cubicBezTo>
                <a:cubicBezTo>
                  <a:pt x="6025" y="5560"/>
                  <a:pt x="5929" y="5578"/>
                  <a:pt x="5804" y="5559"/>
                </a:cubicBezTo>
                <a:cubicBezTo>
                  <a:pt x="5733" y="5548"/>
                  <a:pt x="5656" y="5558"/>
                  <a:pt x="5583" y="5554"/>
                </a:cubicBezTo>
                <a:cubicBezTo>
                  <a:pt x="5380" y="5544"/>
                  <a:pt x="5176" y="5586"/>
                  <a:pt x="4974" y="5572"/>
                </a:cubicBezTo>
                <a:cubicBezTo>
                  <a:pt x="4851" y="5563"/>
                  <a:pt x="4712" y="5576"/>
                  <a:pt x="4592" y="5550"/>
                </a:cubicBezTo>
                <a:cubicBezTo>
                  <a:pt x="4529" y="5536"/>
                  <a:pt x="4400" y="5456"/>
                  <a:pt x="4337" y="5471"/>
                </a:cubicBezTo>
                <a:cubicBezTo>
                  <a:pt x="4289" y="5482"/>
                  <a:pt x="4278" y="5511"/>
                  <a:pt x="4264" y="5554"/>
                </a:cubicBezTo>
                <a:cubicBezTo>
                  <a:pt x="4231" y="5661"/>
                  <a:pt x="4263" y="5804"/>
                  <a:pt x="4273" y="5913"/>
                </a:cubicBezTo>
                <a:cubicBezTo>
                  <a:pt x="4243" y="5886"/>
                  <a:pt x="4218" y="5868"/>
                  <a:pt x="4186" y="5846"/>
                </a:cubicBezTo>
              </a:path>
              <a:path w="7466" h="8891" extrusionOk="0">
                <a:moveTo>
                  <a:pt x="4134" y="5832"/>
                </a:moveTo>
                <a:cubicBezTo>
                  <a:pt x="4118" y="5821"/>
                  <a:pt x="4115" y="5814"/>
                  <a:pt x="4108" y="5795"/>
                </a:cubicBezTo>
                <a:cubicBezTo>
                  <a:pt x="4116" y="5813"/>
                  <a:pt x="4125" y="5830"/>
                  <a:pt x="4133" y="5848"/>
                </a:cubicBezTo>
                <a:cubicBezTo>
                  <a:pt x="4145" y="5873"/>
                  <a:pt x="4160" y="5896"/>
                  <a:pt x="4176" y="5919"/>
                </a:cubicBezTo>
                <a:cubicBezTo>
                  <a:pt x="4189" y="5938"/>
                  <a:pt x="4204" y="5955"/>
                  <a:pt x="4225" y="5965"/>
                </a:cubicBezTo>
                <a:cubicBezTo>
                  <a:pt x="4245" y="5974"/>
                  <a:pt x="4263" y="5971"/>
                  <a:pt x="4281" y="5957"/>
                </a:cubicBezTo>
                <a:cubicBezTo>
                  <a:pt x="4313" y="5932"/>
                  <a:pt x="4337" y="5896"/>
                  <a:pt x="4359" y="5863"/>
                </a:cubicBezTo>
                <a:cubicBezTo>
                  <a:pt x="4381" y="5831"/>
                  <a:pt x="4397" y="5795"/>
                  <a:pt x="4418" y="5762"/>
                </a:cubicBezTo>
                <a:cubicBezTo>
                  <a:pt x="4440" y="5727"/>
                  <a:pt x="4437" y="5763"/>
                  <a:pt x="4435" y="5781"/>
                </a:cubicBezTo>
              </a:path>
            </a:pathLst>
          </a:custGeom>
          <a:noFill/>
          <a:ln w="19050" cap="rnd"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76" name="Ink 5">
            <a:extLst>
              <a:ext uri="{FF2B5EF4-FFF2-40B4-BE49-F238E27FC236}">
                <a16:creationId xmlns:a16="http://schemas.microsoft.com/office/drawing/2014/main" id="{57803EA2-6F5E-8B4D-8090-BD3FED848EDE}"/>
              </a:ext>
            </a:extLst>
          </p:cNvPr>
          <p:cNvSpPr>
            <a:spLocks noRot="1" noChangeAspect="1" noEditPoints="1" noChangeArrowheads="1" noChangeShapeType="1" noTextEdit="1"/>
          </p:cNvSpPr>
          <p:nvPr/>
        </p:nvSpPr>
        <p:spPr bwMode="auto">
          <a:xfrm>
            <a:off x="831850" y="5448300"/>
            <a:ext cx="1341438" cy="250825"/>
          </a:xfrm>
          <a:custGeom>
            <a:avLst/>
            <a:gdLst>
              <a:gd name="T0" fmla="*/ 1328124 w 3728"/>
              <a:gd name="T1" fmla="*/ 5426061 h 700"/>
              <a:gd name="T2" fmla="*/ 1321647 w 3728"/>
              <a:gd name="T3" fmla="*/ 5434303 h 700"/>
              <a:gd name="T4" fmla="*/ 1318049 w 3728"/>
              <a:gd name="T5" fmla="*/ 5463327 h 700"/>
              <a:gd name="T6" fmla="*/ 1315171 w 3728"/>
              <a:gd name="T7" fmla="*/ 5507042 h 700"/>
              <a:gd name="T8" fmla="*/ 1315530 w 3728"/>
              <a:gd name="T9" fmla="*/ 5547174 h 700"/>
              <a:gd name="T10" fmla="*/ 1317689 w 3728"/>
              <a:gd name="T11" fmla="*/ 5577990 h 700"/>
              <a:gd name="T12" fmla="*/ 1319129 w 3728"/>
              <a:gd name="T13" fmla="*/ 5598056 h 700"/>
              <a:gd name="T14" fmla="*/ 1320928 w 3728"/>
              <a:gd name="T15" fmla="*/ 5619913 h 700"/>
              <a:gd name="T16" fmla="*/ 1319848 w 3728"/>
              <a:gd name="T17" fmla="*/ 5640696 h 700"/>
              <a:gd name="T18" fmla="*/ 1318769 w 3728"/>
              <a:gd name="T19" fmla="*/ 5663270 h 700"/>
              <a:gd name="T20" fmla="*/ 1319848 w 3728"/>
              <a:gd name="T21" fmla="*/ 5672945 h 700"/>
              <a:gd name="T22" fmla="*/ 1324166 w 3728"/>
              <a:gd name="T23" fmla="*/ 5653954 h 700"/>
              <a:gd name="T24" fmla="*/ 1323087 w 3728"/>
              <a:gd name="T25" fmla="*/ 5636396 h 700"/>
              <a:gd name="T26" fmla="*/ 1341078 w 3728"/>
              <a:gd name="T27" fmla="*/ 5668287 h 700"/>
              <a:gd name="T28" fmla="*/ 1318769 w 3728"/>
              <a:gd name="T29" fmla="*/ 5663987 h 700"/>
              <a:gd name="T30" fmla="*/ 1170520 w 3728"/>
              <a:gd name="T31" fmla="*/ 5625646 h 700"/>
              <a:gd name="T32" fmla="*/ 965418 w 3728"/>
              <a:gd name="T33" fmla="*/ 5634246 h 700"/>
              <a:gd name="T34" fmla="*/ 849553 w 3728"/>
              <a:gd name="T35" fmla="*/ 5623497 h 700"/>
              <a:gd name="T36" fmla="*/ 618544 w 3728"/>
              <a:gd name="T37" fmla="*/ 5612747 h 700"/>
              <a:gd name="T38" fmla="*/ 459500 w 3728"/>
              <a:gd name="T39" fmla="*/ 5620988 h 700"/>
              <a:gd name="T40" fmla="*/ 301536 w 3728"/>
              <a:gd name="T41" fmla="*/ 5618122 h 700"/>
              <a:gd name="T42" fmla="*/ 150408 w 3728"/>
              <a:gd name="T43" fmla="*/ 5600564 h 700"/>
              <a:gd name="T44" fmla="*/ 73045 w 3728"/>
              <a:gd name="T45" fmla="*/ 5597697 h 700"/>
              <a:gd name="T46" fmla="*/ 0 w 3728"/>
              <a:gd name="T47" fmla="*/ 5593398 h 700"/>
              <a:gd name="T48" fmla="*/ 12234 w 3728"/>
              <a:gd name="T49" fmla="*/ 5579423 h 7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28" h="700" extrusionOk="0">
                <a:moveTo>
                  <a:pt x="3691" y="10"/>
                </a:moveTo>
                <a:cubicBezTo>
                  <a:pt x="3675" y="6"/>
                  <a:pt x="3679" y="7"/>
                  <a:pt x="3673" y="33"/>
                </a:cubicBezTo>
                <a:cubicBezTo>
                  <a:pt x="3667" y="58"/>
                  <a:pt x="3666" y="88"/>
                  <a:pt x="3663" y="114"/>
                </a:cubicBezTo>
                <a:cubicBezTo>
                  <a:pt x="3659" y="155"/>
                  <a:pt x="3656" y="195"/>
                  <a:pt x="3655" y="236"/>
                </a:cubicBezTo>
                <a:cubicBezTo>
                  <a:pt x="3654" y="273"/>
                  <a:pt x="3653" y="311"/>
                  <a:pt x="3656" y="348"/>
                </a:cubicBezTo>
                <a:cubicBezTo>
                  <a:pt x="3658" y="377"/>
                  <a:pt x="3659" y="405"/>
                  <a:pt x="3662" y="434"/>
                </a:cubicBezTo>
                <a:cubicBezTo>
                  <a:pt x="3664" y="452"/>
                  <a:pt x="3663" y="472"/>
                  <a:pt x="3666" y="490"/>
                </a:cubicBezTo>
                <a:cubicBezTo>
                  <a:pt x="3670" y="510"/>
                  <a:pt x="3672" y="530"/>
                  <a:pt x="3671" y="551"/>
                </a:cubicBezTo>
                <a:cubicBezTo>
                  <a:pt x="3670" y="570"/>
                  <a:pt x="3669" y="590"/>
                  <a:pt x="3668" y="609"/>
                </a:cubicBezTo>
                <a:cubicBezTo>
                  <a:pt x="3667" y="630"/>
                  <a:pt x="3665" y="651"/>
                  <a:pt x="3665" y="672"/>
                </a:cubicBezTo>
                <a:cubicBezTo>
                  <a:pt x="3666" y="686"/>
                  <a:pt x="3666" y="690"/>
                  <a:pt x="3668" y="699"/>
                </a:cubicBezTo>
                <a:cubicBezTo>
                  <a:pt x="3673" y="682"/>
                  <a:pt x="3683" y="670"/>
                  <a:pt x="3680" y="646"/>
                </a:cubicBezTo>
                <a:cubicBezTo>
                  <a:pt x="3673" y="619"/>
                  <a:pt x="3669" y="613"/>
                  <a:pt x="3677" y="597"/>
                </a:cubicBezTo>
              </a:path>
              <a:path w="3728" h="700" extrusionOk="0">
                <a:moveTo>
                  <a:pt x="3727" y="686"/>
                </a:moveTo>
                <a:cubicBezTo>
                  <a:pt x="3707" y="682"/>
                  <a:pt x="3686" y="678"/>
                  <a:pt x="3665" y="674"/>
                </a:cubicBezTo>
                <a:cubicBezTo>
                  <a:pt x="3528" y="647"/>
                  <a:pt x="3390" y="581"/>
                  <a:pt x="3253" y="567"/>
                </a:cubicBezTo>
                <a:cubicBezTo>
                  <a:pt x="3068" y="548"/>
                  <a:pt x="2873" y="602"/>
                  <a:pt x="2683" y="591"/>
                </a:cubicBezTo>
                <a:cubicBezTo>
                  <a:pt x="2572" y="585"/>
                  <a:pt x="2471" y="583"/>
                  <a:pt x="2361" y="561"/>
                </a:cubicBezTo>
                <a:cubicBezTo>
                  <a:pt x="2139" y="517"/>
                  <a:pt x="1944" y="513"/>
                  <a:pt x="1719" y="531"/>
                </a:cubicBezTo>
                <a:cubicBezTo>
                  <a:pt x="1571" y="543"/>
                  <a:pt x="1425" y="536"/>
                  <a:pt x="1277" y="554"/>
                </a:cubicBezTo>
                <a:cubicBezTo>
                  <a:pt x="1126" y="572"/>
                  <a:pt x="989" y="561"/>
                  <a:pt x="838" y="546"/>
                </a:cubicBezTo>
                <a:cubicBezTo>
                  <a:pt x="695" y="532"/>
                  <a:pt x="559" y="517"/>
                  <a:pt x="418" y="497"/>
                </a:cubicBezTo>
                <a:cubicBezTo>
                  <a:pt x="348" y="487"/>
                  <a:pt x="274" y="493"/>
                  <a:pt x="203" y="489"/>
                </a:cubicBezTo>
                <a:cubicBezTo>
                  <a:pt x="134" y="485"/>
                  <a:pt x="63" y="484"/>
                  <a:pt x="0" y="477"/>
                </a:cubicBezTo>
                <a:cubicBezTo>
                  <a:pt x="14" y="461"/>
                  <a:pt x="18" y="456"/>
                  <a:pt x="34" y="438"/>
                </a:cubicBezTo>
              </a:path>
            </a:pathLst>
          </a:custGeom>
          <a:noFill/>
          <a:ln w="19050" cap="rnd"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77" name="Ink 6">
            <a:extLst>
              <a:ext uri="{FF2B5EF4-FFF2-40B4-BE49-F238E27FC236}">
                <a16:creationId xmlns:a16="http://schemas.microsoft.com/office/drawing/2014/main" id="{A22926BB-B45C-3E4A-A62E-8E6D421BD99A}"/>
              </a:ext>
            </a:extLst>
          </p:cNvPr>
          <p:cNvSpPr>
            <a:spLocks noRot="1" noChangeAspect="1" noEditPoints="1" noChangeArrowheads="1" noChangeShapeType="1" noTextEdit="1"/>
          </p:cNvSpPr>
          <p:nvPr/>
        </p:nvSpPr>
        <p:spPr bwMode="auto">
          <a:xfrm>
            <a:off x="1279525" y="3657600"/>
            <a:ext cx="914400" cy="1058863"/>
          </a:xfrm>
          <a:custGeom>
            <a:avLst/>
            <a:gdLst>
              <a:gd name="T0" fmla="*/ 913680 w 2540"/>
              <a:gd name="T1" fmla="*/ 4496660 h 2943"/>
              <a:gd name="T2" fmla="*/ 903960 w 2540"/>
              <a:gd name="T3" fmla="*/ 4493781 h 2943"/>
              <a:gd name="T4" fmla="*/ 900360 w 2540"/>
              <a:gd name="T5" fmla="*/ 4519686 h 2943"/>
              <a:gd name="T6" fmla="*/ 913680 w 2540"/>
              <a:gd name="T7" fmla="*/ 4705698 h 2943"/>
              <a:gd name="T8" fmla="*/ 912600 w 2540"/>
              <a:gd name="T9" fmla="*/ 4713254 h 2943"/>
              <a:gd name="T10" fmla="*/ 873000 w 2540"/>
              <a:gd name="T11" fmla="*/ 4701021 h 2943"/>
              <a:gd name="T12" fmla="*/ 748080 w 2540"/>
              <a:gd name="T13" fmla="*/ 4680872 h 2943"/>
              <a:gd name="T14" fmla="*/ 578160 w 2540"/>
              <a:gd name="T15" fmla="*/ 4694185 h 2943"/>
              <a:gd name="T16" fmla="*/ 441720 w 2540"/>
              <a:gd name="T17" fmla="*/ 4674036 h 2943"/>
              <a:gd name="T18" fmla="*/ 338400 w 2540"/>
              <a:gd name="T19" fmla="*/ 4654968 h 2943"/>
              <a:gd name="T20" fmla="*/ 199080 w 2540"/>
              <a:gd name="T21" fmla="*/ 4665042 h 2943"/>
              <a:gd name="T22" fmla="*/ 95400 w 2540"/>
              <a:gd name="T23" fmla="*/ 4657486 h 2943"/>
              <a:gd name="T24" fmla="*/ 4680 w 2540"/>
              <a:gd name="T25" fmla="*/ 4652089 h 2943"/>
              <a:gd name="T26" fmla="*/ 0 w 2540"/>
              <a:gd name="T27" fmla="*/ 4651010 h 2943"/>
              <a:gd name="T28" fmla="*/ 23760 w 2540"/>
              <a:gd name="T29" fmla="*/ 4643094 h 2943"/>
              <a:gd name="T30" fmla="*/ 5040 w 2540"/>
              <a:gd name="T31" fmla="*/ 4675476 h 2943"/>
              <a:gd name="T32" fmla="*/ 6840 w 2540"/>
              <a:gd name="T33" fmla="*/ 4662523 h 2943"/>
              <a:gd name="T34" fmla="*/ 8280 w 2540"/>
              <a:gd name="T35" fmla="*/ 4623666 h 2943"/>
              <a:gd name="T36" fmla="*/ 13680 w 2540"/>
              <a:gd name="T37" fmla="*/ 4353463 h 2943"/>
              <a:gd name="T38" fmla="*/ 28800 w 2540"/>
              <a:gd name="T39" fmla="*/ 4029292 h 2943"/>
              <a:gd name="T40" fmla="*/ 38520 w 2540"/>
              <a:gd name="T41" fmla="*/ 3916678 h 2943"/>
              <a:gd name="T42" fmla="*/ 55440 w 2540"/>
              <a:gd name="T43" fmla="*/ 3783915 h 2943"/>
              <a:gd name="T44" fmla="*/ 65520 w 2540"/>
              <a:gd name="T45" fmla="*/ 3722391 h 2943"/>
              <a:gd name="T46" fmla="*/ 145440 w 2540"/>
              <a:gd name="T47" fmla="*/ 3717354 h 2943"/>
              <a:gd name="T48" fmla="*/ 255600 w 2540"/>
              <a:gd name="T49" fmla="*/ 3722031 h 2943"/>
              <a:gd name="T50" fmla="*/ 347040 w 2540"/>
              <a:gd name="T51" fmla="*/ 3706560 h 2943"/>
              <a:gd name="T52" fmla="*/ 376560 w 2540"/>
              <a:gd name="T53" fmla="*/ 3698645 h 2943"/>
              <a:gd name="T54" fmla="*/ 475920 w 2540"/>
              <a:gd name="T55" fmla="*/ 3680655 h 2943"/>
              <a:gd name="T56" fmla="*/ 623160 w 2540"/>
              <a:gd name="T57" fmla="*/ 3660507 h 2943"/>
              <a:gd name="T58" fmla="*/ 698400 w 2540"/>
              <a:gd name="T59" fmla="*/ 3657269 h 2943"/>
              <a:gd name="T60" fmla="*/ 743400 w 2540"/>
              <a:gd name="T61" fmla="*/ 3674179 h 2943"/>
              <a:gd name="T62" fmla="*/ 749880 w 2540"/>
              <a:gd name="T63" fmla="*/ 3814857 h 2943"/>
              <a:gd name="T64" fmla="*/ 739080 w 2540"/>
              <a:gd name="T65" fmla="*/ 3781397 h 2943"/>
              <a:gd name="T66" fmla="*/ 704880 w 2540"/>
              <a:gd name="T67" fmla="*/ 3774920 h 2943"/>
              <a:gd name="T68" fmla="*/ 699120 w 2540"/>
              <a:gd name="T69" fmla="*/ 3790751 h 2943"/>
              <a:gd name="T70" fmla="*/ 716400 w 2540"/>
              <a:gd name="T71" fmla="*/ 3826011 h 2943"/>
              <a:gd name="T72" fmla="*/ 738720 w 2540"/>
              <a:gd name="T73" fmla="*/ 3845799 h 2943"/>
              <a:gd name="T74" fmla="*/ 760680 w 2540"/>
              <a:gd name="T75" fmla="*/ 3830688 h 2943"/>
              <a:gd name="T76" fmla="*/ 779400 w 2540"/>
              <a:gd name="T77" fmla="*/ 3793629 h 2943"/>
              <a:gd name="T78" fmla="*/ 794160 w 2540"/>
              <a:gd name="T79" fmla="*/ 3763407 h 2943"/>
              <a:gd name="T80" fmla="*/ 799560 w 2540"/>
              <a:gd name="T81" fmla="*/ 3747576 h 29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540" h="2943" extrusionOk="0">
                <a:moveTo>
                  <a:pt x="2538" y="2340"/>
                </a:moveTo>
                <a:cubicBezTo>
                  <a:pt x="2526" y="2330"/>
                  <a:pt x="2522" y="2326"/>
                  <a:pt x="2511" y="2332"/>
                </a:cubicBezTo>
                <a:cubicBezTo>
                  <a:pt x="2508" y="2355"/>
                  <a:pt x="2502" y="2378"/>
                  <a:pt x="2501" y="2404"/>
                </a:cubicBezTo>
                <a:cubicBezTo>
                  <a:pt x="2498" y="2578"/>
                  <a:pt x="2538" y="2749"/>
                  <a:pt x="2538" y="2921"/>
                </a:cubicBezTo>
                <a:cubicBezTo>
                  <a:pt x="2537" y="2931"/>
                  <a:pt x="2537" y="2935"/>
                  <a:pt x="2535" y="2942"/>
                </a:cubicBezTo>
                <a:cubicBezTo>
                  <a:pt x="2498" y="2929"/>
                  <a:pt x="2464" y="2916"/>
                  <a:pt x="2425" y="2908"/>
                </a:cubicBezTo>
                <a:cubicBezTo>
                  <a:pt x="2313" y="2886"/>
                  <a:pt x="2192" y="2856"/>
                  <a:pt x="2078" y="2852"/>
                </a:cubicBezTo>
                <a:cubicBezTo>
                  <a:pt x="1921" y="2847"/>
                  <a:pt x="1762" y="2904"/>
                  <a:pt x="1606" y="2889"/>
                </a:cubicBezTo>
                <a:cubicBezTo>
                  <a:pt x="1482" y="2877"/>
                  <a:pt x="1350" y="2854"/>
                  <a:pt x="1227" y="2833"/>
                </a:cubicBezTo>
                <a:cubicBezTo>
                  <a:pt x="1129" y="2817"/>
                  <a:pt x="1041" y="2779"/>
                  <a:pt x="940" y="2780"/>
                </a:cubicBezTo>
                <a:cubicBezTo>
                  <a:pt x="810" y="2782"/>
                  <a:pt x="682" y="2803"/>
                  <a:pt x="553" y="2808"/>
                </a:cubicBezTo>
                <a:cubicBezTo>
                  <a:pt x="456" y="2812"/>
                  <a:pt x="363" y="2783"/>
                  <a:pt x="265" y="2787"/>
                </a:cubicBezTo>
                <a:cubicBezTo>
                  <a:pt x="170" y="2791"/>
                  <a:pt x="103" y="2797"/>
                  <a:pt x="13" y="2772"/>
                </a:cubicBezTo>
                <a:cubicBezTo>
                  <a:pt x="9" y="2771"/>
                  <a:pt x="4" y="2770"/>
                  <a:pt x="0" y="2769"/>
                </a:cubicBezTo>
                <a:cubicBezTo>
                  <a:pt x="27" y="2761"/>
                  <a:pt x="41" y="2758"/>
                  <a:pt x="66" y="2747"/>
                </a:cubicBezTo>
              </a:path>
              <a:path w="2540" h="2943" extrusionOk="0">
                <a:moveTo>
                  <a:pt x="14" y="2837"/>
                </a:moveTo>
                <a:cubicBezTo>
                  <a:pt x="15" y="2819"/>
                  <a:pt x="18" y="2825"/>
                  <a:pt x="19" y="2801"/>
                </a:cubicBezTo>
                <a:cubicBezTo>
                  <a:pt x="21" y="2766"/>
                  <a:pt x="21" y="2729"/>
                  <a:pt x="23" y="2693"/>
                </a:cubicBezTo>
                <a:cubicBezTo>
                  <a:pt x="35" y="2442"/>
                  <a:pt x="15" y="2194"/>
                  <a:pt x="38" y="1942"/>
                </a:cubicBezTo>
                <a:cubicBezTo>
                  <a:pt x="66" y="1642"/>
                  <a:pt x="52" y="1341"/>
                  <a:pt x="80" y="1041"/>
                </a:cubicBezTo>
                <a:cubicBezTo>
                  <a:pt x="90" y="937"/>
                  <a:pt x="97" y="832"/>
                  <a:pt x="107" y="728"/>
                </a:cubicBezTo>
                <a:cubicBezTo>
                  <a:pt x="119" y="605"/>
                  <a:pt x="147" y="482"/>
                  <a:pt x="154" y="359"/>
                </a:cubicBezTo>
                <a:cubicBezTo>
                  <a:pt x="157" y="308"/>
                  <a:pt x="137" y="216"/>
                  <a:pt x="182" y="188"/>
                </a:cubicBezTo>
                <a:cubicBezTo>
                  <a:pt x="223" y="162"/>
                  <a:pt x="354" y="171"/>
                  <a:pt x="404" y="174"/>
                </a:cubicBezTo>
                <a:cubicBezTo>
                  <a:pt x="503" y="179"/>
                  <a:pt x="612" y="193"/>
                  <a:pt x="710" y="187"/>
                </a:cubicBezTo>
                <a:cubicBezTo>
                  <a:pt x="792" y="182"/>
                  <a:pt x="884" y="161"/>
                  <a:pt x="964" y="144"/>
                </a:cubicBezTo>
                <a:cubicBezTo>
                  <a:pt x="992" y="138"/>
                  <a:pt x="1018" y="129"/>
                  <a:pt x="1046" y="122"/>
                </a:cubicBezTo>
                <a:cubicBezTo>
                  <a:pt x="1139" y="97"/>
                  <a:pt x="1228" y="90"/>
                  <a:pt x="1322" y="72"/>
                </a:cubicBezTo>
                <a:cubicBezTo>
                  <a:pt x="1458" y="47"/>
                  <a:pt x="1594" y="37"/>
                  <a:pt x="1731" y="16"/>
                </a:cubicBezTo>
                <a:cubicBezTo>
                  <a:pt x="1803" y="5"/>
                  <a:pt x="1867" y="-1"/>
                  <a:pt x="1940" y="7"/>
                </a:cubicBezTo>
                <a:cubicBezTo>
                  <a:pt x="1989" y="12"/>
                  <a:pt x="2047" y="9"/>
                  <a:pt x="2065" y="54"/>
                </a:cubicBezTo>
                <a:cubicBezTo>
                  <a:pt x="2099" y="143"/>
                  <a:pt x="2070" y="342"/>
                  <a:pt x="2083" y="445"/>
                </a:cubicBezTo>
                <a:cubicBezTo>
                  <a:pt x="2073" y="414"/>
                  <a:pt x="2063" y="383"/>
                  <a:pt x="2053" y="352"/>
                </a:cubicBezTo>
              </a:path>
              <a:path w="2540" h="2943" extrusionOk="0">
                <a:moveTo>
                  <a:pt x="1958" y="334"/>
                </a:moveTo>
                <a:cubicBezTo>
                  <a:pt x="1940" y="347"/>
                  <a:pt x="1937" y="356"/>
                  <a:pt x="1942" y="378"/>
                </a:cubicBezTo>
                <a:cubicBezTo>
                  <a:pt x="1950" y="412"/>
                  <a:pt x="1971" y="446"/>
                  <a:pt x="1990" y="476"/>
                </a:cubicBezTo>
                <a:cubicBezTo>
                  <a:pt x="2004" y="498"/>
                  <a:pt x="2023" y="528"/>
                  <a:pt x="2052" y="531"/>
                </a:cubicBezTo>
                <a:cubicBezTo>
                  <a:pt x="2083" y="534"/>
                  <a:pt x="2097" y="511"/>
                  <a:pt x="2113" y="489"/>
                </a:cubicBezTo>
                <a:cubicBezTo>
                  <a:pt x="2137" y="457"/>
                  <a:pt x="2151" y="424"/>
                  <a:pt x="2165" y="386"/>
                </a:cubicBezTo>
                <a:cubicBezTo>
                  <a:pt x="2173" y="365"/>
                  <a:pt x="2204" y="315"/>
                  <a:pt x="2206" y="302"/>
                </a:cubicBezTo>
                <a:cubicBezTo>
                  <a:pt x="2209" y="276"/>
                  <a:pt x="2198" y="271"/>
                  <a:pt x="2221" y="258"/>
                </a:cubicBezTo>
              </a:path>
            </a:pathLst>
          </a:custGeom>
          <a:noFill/>
          <a:ln w="19050" cap="rnd"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78" name="Ink 7">
            <a:extLst>
              <a:ext uri="{FF2B5EF4-FFF2-40B4-BE49-F238E27FC236}">
                <a16:creationId xmlns:a16="http://schemas.microsoft.com/office/drawing/2014/main" id="{C4C7C45F-8007-604C-9E0E-1A8FD8126491}"/>
              </a:ext>
            </a:extLst>
          </p:cNvPr>
          <p:cNvSpPr>
            <a:spLocks noRot="1" noChangeAspect="1" noEditPoints="1" noChangeArrowheads="1" noChangeShapeType="1" noTextEdit="1"/>
          </p:cNvSpPr>
          <p:nvPr/>
        </p:nvSpPr>
        <p:spPr bwMode="auto">
          <a:xfrm>
            <a:off x="2106613" y="2778125"/>
            <a:ext cx="134937" cy="158750"/>
          </a:xfrm>
          <a:custGeom>
            <a:avLst/>
            <a:gdLst>
              <a:gd name="T0" fmla="*/ 30107 w 372"/>
              <a:gd name="T1" fmla="*/ 2774893 h 442"/>
              <a:gd name="T2" fmla="*/ 27205 w 372"/>
              <a:gd name="T3" fmla="*/ 2776329 h 442"/>
              <a:gd name="T4" fmla="*/ 23215 w 372"/>
              <a:gd name="T5" fmla="*/ 2772378 h 442"/>
              <a:gd name="T6" fmla="*/ 59126 w 372"/>
              <a:gd name="T7" fmla="*/ 2885156 h 442"/>
              <a:gd name="T8" fmla="*/ 52596 w 372"/>
              <a:gd name="T9" fmla="*/ 2890184 h 442"/>
              <a:gd name="T10" fmla="*/ 58400 w 372"/>
              <a:gd name="T11" fmla="*/ 2885515 h 442"/>
              <a:gd name="T12" fmla="*/ 1088 w 372"/>
              <a:gd name="T13" fmla="*/ 2861451 h 442"/>
              <a:gd name="T14" fmla="*/ 6529 w 372"/>
              <a:gd name="T15" fmla="*/ 2881205 h 442"/>
              <a:gd name="T16" fmla="*/ 20313 w 372"/>
              <a:gd name="T17" fmla="*/ 2910297 h 442"/>
              <a:gd name="T18" fmla="*/ 38087 w 372"/>
              <a:gd name="T19" fmla="*/ 2929692 h 442"/>
              <a:gd name="T20" fmla="*/ 60214 w 372"/>
              <a:gd name="T21" fmla="*/ 2918199 h 442"/>
              <a:gd name="T22" fmla="*/ 96850 w 372"/>
              <a:gd name="T23" fmla="*/ 2875099 h 442"/>
              <a:gd name="T24" fmla="*/ 125143 w 372"/>
              <a:gd name="T25" fmla="*/ 2852472 h 442"/>
              <a:gd name="T26" fmla="*/ 134574 w 372"/>
              <a:gd name="T27" fmla="*/ 2843852 h 442"/>
              <a:gd name="T28" fmla="*/ 71459 w 372"/>
              <a:gd name="T29" fmla="*/ 2843133 h 442"/>
              <a:gd name="T30" fmla="*/ 75449 w 372"/>
              <a:gd name="T31" fmla="*/ 2840619 h 442"/>
              <a:gd name="T32" fmla="*/ 62027 w 372"/>
              <a:gd name="T33" fmla="*/ 2829844 h 442"/>
              <a:gd name="T34" fmla="*/ 60214 w 372"/>
              <a:gd name="T35" fmla="*/ 2820865 h 4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2" h="442" extrusionOk="0">
                <a:moveTo>
                  <a:pt x="83" y="10"/>
                </a:moveTo>
                <a:cubicBezTo>
                  <a:pt x="84" y="0"/>
                  <a:pt x="67" y="-5"/>
                  <a:pt x="75" y="14"/>
                </a:cubicBezTo>
                <a:cubicBezTo>
                  <a:pt x="71" y="10"/>
                  <a:pt x="68" y="7"/>
                  <a:pt x="64" y="3"/>
                </a:cubicBezTo>
              </a:path>
              <a:path w="372" h="442" extrusionOk="0">
                <a:moveTo>
                  <a:pt x="163" y="317"/>
                </a:moveTo>
                <a:cubicBezTo>
                  <a:pt x="156" y="327"/>
                  <a:pt x="154" y="330"/>
                  <a:pt x="145" y="331"/>
                </a:cubicBezTo>
                <a:cubicBezTo>
                  <a:pt x="149" y="316"/>
                  <a:pt x="147" y="320"/>
                  <a:pt x="161" y="318"/>
                </a:cubicBezTo>
              </a:path>
              <a:path w="372" h="442" extrusionOk="0">
                <a:moveTo>
                  <a:pt x="3" y="251"/>
                </a:moveTo>
                <a:cubicBezTo>
                  <a:pt x="2" y="273"/>
                  <a:pt x="10" y="285"/>
                  <a:pt x="18" y="306"/>
                </a:cubicBezTo>
                <a:cubicBezTo>
                  <a:pt x="29" y="334"/>
                  <a:pt x="41" y="361"/>
                  <a:pt x="56" y="387"/>
                </a:cubicBezTo>
                <a:cubicBezTo>
                  <a:pt x="67" y="405"/>
                  <a:pt x="82" y="435"/>
                  <a:pt x="105" y="441"/>
                </a:cubicBezTo>
                <a:cubicBezTo>
                  <a:pt x="130" y="448"/>
                  <a:pt x="151" y="425"/>
                  <a:pt x="166" y="409"/>
                </a:cubicBezTo>
                <a:cubicBezTo>
                  <a:pt x="201" y="371"/>
                  <a:pt x="235" y="330"/>
                  <a:pt x="267" y="289"/>
                </a:cubicBezTo>
                <a:cubicBezTo>
                  <a:pt x="289" y="261"/>
                  <a:pt x="327" y="250"/>
                  <a:pt x="345" y="226"/>
                </a:cubicBezTo>
                <a:cubicBezTo>
                  <a:pt x="351" y="206"/>
                  <a:pt x="353" y="200"/>
                  <a:pt x="371" y="202"/>
                </a:cubicBezTo>
              </a:path>
              <a:path w="372" h="442" extrusionOk="0">
                <a:moveTo>
                  <a:pt x="197" y="200"/>
                </a:moveTo>
                <a:cubicBezTo>
                  <a:pt x="201" y="198"/>
                  <a:pt x="204" y="195"/>
                  <a:pt x="208" y="193"/>
                </a:cubicBezTo>
                <a:cubicBezTo>
                  <a:pt x="195" y="182"/>
                  <a:pt x="174" y="178"/>
                  <a:pt x="171" y="163"/>
                </a:cubicBezTo>
                <a:cubicBezTo>
                  <a:pt x="171" y="150"/>
                  <a:pt x="171" y="146"/>
                  <a:pt x="166" y="138"/>
                </a:cubicBezTo>
              </a:path>
            </a:pathLst>
          </a:custGeom>
          <a:noFill/>
          <a:ln w="19050" cap="rnd"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79" name="Ink 8">
            <a:extLst>
              <a:ext uri="{FF2B5EF4-FFF2-40B4-BE49-F238E27FC236}">
                <a16:creationId xmlns:a16="http://schemas.microsoft.com/office/drawing/2014/main" id="{09843527-30DC-0448-A0EE-FC7A8FCFB469}"/>
              </a:ext>
            </a:extLst>
          </p:cNvPr>
          <p:cNvSpPr>
            <a:spLocks noRot="1" noChangeAspect="1" noEditPoints="1" noChangeArrowheads="1" noChangeShapeType="1" noTextEdit="1"/>
          </p:cNvSpPr>
          <p:nvPr/>
        </p:nvSpPr>
        <p:spPr bwMode="auto">
          <a:xfrm>
            <a:off x="2138363" y="5919788"/>
            <a:ext cx="44450" cy="7937"/>
          </a:xfrm>
          <a:custGeom>
            <a:avLst/>
            <a:gdLst>
              <a:gd name="T0" fmla="*/ 38850 w 127"/>
              <a:gd name="T1" fmla="*/ 5681167 h 23"/>
              <a:gd name="T2" fmla="*/ 41300 w 127"/>
              <a:gd name="T3" fmla="*/ 5677716 h 23"/>
              <a:gd name="T4" fmla="*/ 31150 w 127"/>
              <a:gd name="T5" fmla="*/ 5680131 h 23"/>
              <a:gd name="T6" fmla="*/ 19600 w 127"/>
              <a:gd name="T7" fmla="*/ 5678406 h 23"/>
              <a:gd name="T8" fmla="*/ 0 w 127"/>
              <a:gd name="T9" fmla="*/ 5678406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 h="23" extrusionOk="0">
                <a:moveTo>
                  <a:pt x="111" y="19"/>
                </a:moveTo>
                <a:cubicBezTo>
                  <a:pt x="126" y="22"/>
                  <a:pt x="131" y="23"/>
                  <a:pt x="118" y="9"/>
                </a:cubicBezTo>
                <a:cubicBezTo>
                  <a:pt x="123" y="29"/>
                  <a:pt x="112" y="21"/>
                  <a:pt x="89" y="16"/>
                </a:cubicBezTo>
                <a:cubicBezTo>
                  <a:pt x="73" y="13"/>
                  <a:pt x="72" y="16"/>
                  <a:pt x="56" y="11"/>
                </a:cubicBezTo>
                <a:cubicBezTo>
                  <a:pt x="32" y="4"/>
                  <a:pt x="25" y="1"/>
                  <a:pt x="0" y="11"/>
                </a:cubicBezTo>
              </a:path>
            </a:pathLst>
          </a:custGeom>
          <a:noFill/>
          <a:ln w="19050" cap="rnd"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80" name="Ink 9">
            <a:extLst>
              <a:ext uri="{FF2B5EF4-FFF2-40B4-BE49-F238E27FC236}">
                <a16:creationId xmlns:a16="http://schemas.microsoft.com/office/drawing/2014/main" id="{6FCE7F4C-A207-CB46-B0C6-5B77B1AAD830}"/>
              </a:ext>
            </a:extLst>
          </p:cNvPr>
          <p:cNvSpPr>
            <a:spLocks noRot="1" noChangeAspect="1" noEditPoints="1" noChangeArrowheads="1" noChangeShapeType="1" noTextEdit="1"/>
          </p:cNvSpPr>
          <p:nvPr/>
        </p:nvSpPr>
        <p:spPr bwMode="auto">
          <a:xfrm>
            <a:off x="1911350" y="5934075"/>
            <a:ext cx="46038" cy="33338"/>
          </a:xfrm>
          <a:custGeom>
            <a:avLst/>
            <a:gdLst>
              <a:gd name="T0" fmla="*/ 45678 w 128"/>
              <a:gd name="T1" fmla="*/ 5999753 h 92"/>
              <a:gd name="T2" fmla="*/ 44959 w 128"/>
              <a:gd name="T3" fmla="*/ 6003739 h 92"/>
              <a:gd name="T4" fmla="*/ 29853 w 128"/>
              <a:gd name="T5" fmla="*/ 6004826 h 92"/>
              <a:gd name="T6" fmla="*/ 15106 w 128"/>
              <a:gd name="T7" fmla="*/ 5992143 h 92"/>
              <a:gd name="T8" fmla="*/ 0 w 128"/>
              <a:gd name="T9" fmla="*/ 5972938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92" extrusionOk="0">
                <a:moveTo>
                  <a:pt x="127" y="74"/>
                </a:moveTo>
                <a:cubicBezTo>
                  <a:pt x="126" y="78"/>
                  <a:pt x="126" y="81"/>
                  <a:pt x="125" y="85"/>
                </a:cubicBezTo>
                <a:cubicBezTo>
                  <a:pt x="105" y="84"/>
                  <a:pt x="107" y="92"/>
                  <a:pt x="83" y="88"/>
                </a:cubicBezTo>
                <a:cubicBezTo>
                  <a:pt x="64" y="85"/>
                  <a:pt x="53" y="67"/>
                  <a:pt x="42" y="53"/>
                </a:cubicBezTo>
                <a:cubicBezTo>
                  <a:pt x="23" y="27"/>
                  <a:pt x="15" y="17"/>
                  <a:pt x="0" y="0"/>
                </a:cubicBezTo>
              </a:path>
            </a:pathLst>
          </a:custGeom>
          <a:noFill/>
          <a:ln w="19050" cap="rnd"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81" name="Ink 10">
            <a:extLst>
              <a:ext uri="{FF2B5EF4-FFF2-40B4-BE49-F238E27FC236}">
                <a16:creationId xmlns:a16="http://schemas.microsoft.com/office/drawing/2014/main" id="{DF70B137-34B2-6C4F-A00C-A0FC450482FE}"/>
              </a:ext>
            </a:extLst>
          </p:cNvPr>
          <p:cNvSpPr>
            <a:spLocks noRot="1" noChangeAspect="1" noEditPoints="1" noChangeArrowheads="1" noChangeShapeType="1" noTextEdit="1"/>
          </p:cNvSpPr>
          <p:nvPr/>
        </p:nvSpPr>
        <p:spPr bwMode="auto">
          <a:xfrm>
            <a:off x="1573213" y="5903913"/>
            <a:ext cx="30162" cy="20637"/>
          </a:xfrm>
          <a:custGeom>
            <a:avLst/>
            <a:gdLst>
              <a:gd name="T0" fmla="*/ 29803 w 84"/>
              <a:gd name="T1" fmla="*/ 6267916 h 54"/>
              <a:gd name="T2" fmla="*/ 23699 w 84"/>
              <a:gd name="T3" fmla="*/ 6274795 h 54"/>
              <a:gd name="T4" fmla="*/ 6822 w 84"/>
              <a:gd name="T5" fmla="*/ 6283967 h 54"/>
              <a:gd name="T6" fmla="*/ 0 w 84"/>
              <a:gd name="T7" fmla="*/ 628817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54" extrusionOk="0">
                <a:moveTo>
                  <a:pt x="83" y="0"/>
                </a:moveTo>
                <a:cubicBezTo>
                  <a:pt x="72" y="19"/>
                  <a:pt x="78" y="-5"/>
                  <a:pt x="66" y="18"/>
                </a:cubicBezTo>
                <a:cubicBezTo>
                  <a:pt x="38" y="13"/>
                  <a:pt x="38" y="41"/>
                  <a:pt x="19" y="42"/>
                </a:cubicBezTo>
                <a:cubicBezTo>
                  <a:pt x="7" y="43"/>
                  <a:pt x="7" y="34"/>
                  <a:pt x="0" y="53"/>
                </a:cubicBezTo>
              </a:path>
            </a:pathLst>
          </a:custGeom>
          <a:noFill/>
          <a:ln w="19050" cap="rnd"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82" name="Ink 11">
            <a:extLst>
              <a:ext uri="{FF2B5EF4-FFF2-40B4-BE49-F238E27FC236}">
                <a16:creationId xmlns:a16="http://schemas.microsoft.com/office/drawing/2014/main" id="{20E7137F-06E0-C344-9A97-5CD2F28D02FF}"/>
              </a:ext>
            </a:extLst>
          </p:cNvPr>
          <p:cNvSpPr>
            <a:spLocks noRot="1" noChangeAspect="1" noEditPoints="1" noChangeArrowheads="1" noChangeShapeType="1" noTextEdit="1"/>
          </p:cNvSpPr>
          <p:nvPr/>
        </p:nvSpPr>
        <p:spPr bwMode="auto">
          <a:xfrm>
            <a:off x="1308100" y="5934075"/>
            <a:ext cx="15875" cy="26988"/>
          </a:xfrm>
          <a:custGeom>
            <a:avLst/>
            <a:gdLst>
              <a:gd name="T0" fmla="*/ 2469 w 45"/>
              <a:gd name="T1" fmla="*/ 5786998 h 77"/>
              <a:gd name="T2" fmla="*/ 14464 w 45"/>
              <a:gd name="T3" fmla="*/ 5803822 h 77"/>
              <a:gd name="T4" fmla="*/ 7408 w 45"/>
              <a:gd name="T5" fmla="*/ 5787349 h 77"/>
              <a:gd name="T6" fmla="*/ 0 w 45"/>
              <a:gd name="T7" fmla="*/ 5777184 h 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77" extrusionOk="0">
                <a:moveTo>
                  <a:pt x="7" y="28"/>
                </a:moveTo>
                <a:cubicBezTo>
                  <a:pt x="19" y="48"/>
                  <a:pt x="22" y="62"/>
                  <a:pt x="41" y="76"/>
                </a:cubicBezTo>
                <a:cubicBezTo>
                  <a:pt x="41" y="56"/>
                  <a:pt x="31" y="48"/>
                  <a:pt x="21" y="29"/>
                </a:cubicBezTo>
                <a:cubicBezTo>
                  <a:pt x="14" y="13"/>
                  <a:pt x="10" y="7"/>
                  <a:pt x="0" y="0"/>
                </a:cubicBezTo>
              </a:path>
            </a:pathLst>
          </a:custGeom>
          <a:noFill/>
          <a:ln w="19050" cap="rnd"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83" name="Ink 12">
            <a:extLst>
              <a:ext uri="{FF2B5EF4-FFF2-40B4-BE49-F238E27FC236}">
                <a16:creationId xmlns:a16="http://schemas.microsoft.com/office/drawing/2014/main" id="{93140EF6-7777-ED4A-B8F8-529119BE7E47}"/>
              </a:ext>
            </a:extLst>
          </p:cNvPr>
          <p:cNvSpPr>
            <a:spLocks noRot="1" noChangeAspect="1" noEditPoints="1" noChangeArrowheads="1" noChangeShapeType="1" noTextEdit="1"/>
          </p:cNvSpPr>
          <p:nvPr/>
        </p:nvSpPr>
        <p:spPr bwMode="auto">
          <a:xfrm>
            <a:off x="1068388" y="5948363"/>
            <a:ext cx="20637" cy="7937"/>
          </a:xfrm>
          <a:custGeom>
            <a:avLst/>
            <a:gdLst>
              <a:gd name="T0" fmla="*/ 20299 w 61"/>
              <a:gd name="T1" fmla="*/ 6563105 h 20"/>
              <a:gd name="T2" fmla="*/ 0 w 61"/>
              <a:gd name="T3" fmla="*/ 6557946 h 20"/>
              <a:gd name="T4" fmla="*/ 0 60000 65536"/>
              <a:gd name="T5" fmla="*/ 0 60000 65536"/>
            </a:gdLst>
            <a:ahLst/>
            <a:cxnLst>
              <a:cxn ang="T4">
                <a:pos x="T0" y="T1"/>
              </a:cxn>
              <a:cxn ang="T5">
                <a:pos x="T2" y="T3"/>
              </a:cxn>
            </a:cxnLst>
            <a:rect l="0" t="0" r="r" b="b"/>
            <a:pathLst>
              <a:path w="61" h="20" extrusionOk="0">
                <a:moveTo>
                  <a:pt x="60" y="13"/>
                </a:moveTo>
                <a:cubicBezTo>
                  <a:pt x="36" y="18"/>
                  <a:pt x="22" y="12"/>
                  <a:pt x="0" y="0"/>
                </a:cubicBezTo>
              </a:path>
            </a:pathLst>
          </a:custGeom>
          <a:noFill/>
          <a:ln w="19050" cap="rnd"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84" name="Ink 13">
            <a:extLst>
              <a:ext uri="{FF2B5EF4-FFF2-40B4-BE49-F238E27FC236}">
                <a16:creationId xmlns:a16="http://schemas.microsoft.com/office/drawing/2014/main" id="{5AB8CEF6-EE2D-1841-9D98-B7EE1E179CF9}"/>
              </a:ext>
            </a:extLst>
          </p:cNvPr>
          <p:cNvSpPr>
            <a:spLocks noRot="1" noChangeAspect="1" noEditPoints="1" noChangeArrowheads="1" noChangeShapeType="1" noTextEdit="1"/>
          </p:cNvSpPr>
          <p:nvPr/>
        </p:nvSpPr>
        <p:spPr bwMode="auto">
          <a:xfrm>
            <a:off x="812800" y="5946775"/>
            <a:ext cx="38100" cy="20638"/>
          </a:xfrm>
          <a:custGeom>
            <a:avLst/>
            <a:gdLst>
              <a:gd name="T0" fmla="*/ 37730 w 103"/>
              <a:gd name="T1" fmla="*/ 5981037 h 57"/>
              <a:gd name="T2" fmla="*/ 34401 w 103"/>
              <a:gd name="T3" fmla="*/ 5991175 h 57"/>
              <a:gd name="T4" fmla="*/ 22564 w 103"/>
              <a:gd name="T5" fmla="*/ 5998417 h 57"/>
              <a:gd name="T6" fmla="*/ 0 w 103"/>
              <a:gd name="T7" fmla="*/ 5995882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 h="57" extrusionOk="0">
                <a:moveTo>
                  <a:pt x="102" y="0"/>
                </a:moveTo>
                <a:cubicBezTo>
                  <a:pt x="91" y="23"/>
                  <a:pt x="90" y="5"/>
                  <a:pt x="93" y="28"/>
                </a:cubicBezTo>
                <a:cubicBezTo>
                  <a:pt x="61" y="22"/>
                  <a:pt x="100" y="46"/>
                  <a:pt x="61" y="48"/>
                </a:cubicBezTo>
                <a:cubicBezTo>
                  <a:pt x="37" y="49"/>
                  <a:pt x="40" y="51"/>
                  <a:pt x="0" y="41"/>
                </a:cubicBezTo>
              </a:path>
            </a:pathLst>
          </a:custGeom>
          <a:noFill/>
          <a:ln w="19050" cap="rnd"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85" name="Ink 14">
            <a:extLst>
              <a:ext uri="{FF2B5EF4-FFF2-40B4-BE49-F238E27FC236}">
                <a16:creationId xmlns:a16="http://schemas.microsoft.com/office/drawing/2014/main" id="{895ECED9-84E5-C646-B22F-CEA31B96A362}"/>
              </a:ext>
            </a:extLst>
          </p:cNvPr>
          <p:cNvSpPr>
            <a:spLocks noRot="1" noChangeAspect="1" noEditPoints="1" noChangeArrowheads="1" noChangeShapeType="1" noTextEdit="1"/>
          </p:cNvSpPr>
          <p:nvPr/>
        </p:nvSpPr>
        <p:spPr bwMode="auto">
          <a:xfrm>
            <a:off x="401638" y="5930900"/>
            <a:ext cx="198437" cy="46038"/>
          </a:xfrm>
          <a:custGeom>
            <a:avLst/>
            <a:gdLst>
              <a:gd name="T0" fmla="*/ 198078 w 553"/>
              <a:gd name="T1" fmla="*/ 5946095 h 128"/>
              <a:gd name="T2" fmla="*/ 194490 w 553"/>
              <a:gd name="T3" fmla="*/ 5951850 h 128"/>
              <a:gd name="T4" fmla="*/ 180136 w 553"/>
              <a:gd name="T5" fmla="*/ 5957605 h 128"/>
              <a:gd name="T6" fmla="*/ 182289 w 553"/>
              <a:gd name="T7" fmla="*/ 5971272 h 128"/>
              <a:gd name="T8" fmla="*/ 13995 w 553"/>
              <a:gd name="T9" fmla="*/ 5925594 h 128"/>
              <a:gd name="T10" fmla="*/ 8971 w 553"/>
              <a:gd name="T11" fmla="*/ 5930270 h 128"/>
              <a:gd name="T12" fmla="*/ 3947 w 553"/>
              <a:gd name="T13" fmla="*/ 5944297 h 128"/>
              <a:gd name="T14" fmla="*/ 0 w 553"/>
              <a:gd name="T15" fmla="*/ 5933507 h 1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3" h="128" extrusionOk="0">
                <a:moveTo>
                  <a:pt x="552" y="57"/>
                </a:moveTo>
                <a:cubicBezTo>
                  <a:pt x="538" y="60"/>
                  <a:pt x="533" y="61"/>
                  <a:pt x="542" y="73"/>
                </a:cubicBezTo>
                <a:cubicBezTo>
                  <a:pt x="518" y="64"/>
                  <a:pt x="502" y="54"/>
                  <a:pt x="502" y="89"/>
                </a:cubicBezTo>
                <a:cubicBezTo>
                  <a:pt x="505" y="107"/>
                  <a:pt x="506" y="114"/>
                  <a:pt x="508" y="127"/>
                </a:cubicBezTo>
              </a:path>
              <a:path w="553" h="128" extrusionOk="0">
                <a:moveTo>
                  <a:pt x="39" y="0"/>
                </a:moveTo>
                <a:cubicBezTo>
                  <a:pt x="37" y="21"/>
                  <a:pt x="44" y="20"/>
                  <a:pt x="25" y="13"/>
                </a:cubicBezTo>
                <a:cubicBezTo>
                  <a:pt x="30" y="29"/>
                  <a:pt x="21" y="66"/>
                  <a:pt x="11" y="52"/>
                </a:cubicBezTo>
                <a:cubicBezTo>
                  <a:pt x="7" y="42"/>
                  <a:pt x="4" y="32"/>
                  <a:pt x="0" y="22"/>
                </a:cubicBezTo>
              </a:path>
            </a:pathLst>
          </a:custGeom>
          <a:noFill/>
          <a:ln w="19050" cap="rnd"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86" name="Ink 15">
            <a:extLst>
              <a:ext uri="{FF2B5EF4-FFF2-40B4-BE49-F238E27FC236}">
                <a16:creationId xmlns:a16="http://schemas.microsoft.com/office/drawing/2014/main" id="{F8B9C084-223D-E94C-B9D3-4C4318DB547C}"/>
              </a:ext>
            </a:extLst>
          </p:cNvPr>
          <p:cNvSpPr>
            <a:spLocks noRot="1" noChangeAspect="1" noEditPoints="1" noChangeArrowheads="1" noChangeShapeType="1" noTextEdit="1"/>
          </p:cNvSpPr>
          <p:nvPr/>
        </p:nvSpPr>
        <p:spPr bwMode="auto">
          <a:xfrm>
            <a:off x="414338" y="5648325"/>
            <a:ext cx="7937" cy="74613"/>
          </a:xfrm>
          <a:custGeom>
            <a:avLst/>
            <a:gdLst>
              <a:gd name="T0" fmla="*/ 7606 w 24"/>
              <a:gd name="T1" fmla="*/ 5729702 h 207"/>
              <a:gd name="T2" fmla="*/ 1323 w 24"/>
              <a:gd name="T3" fmla="*/ 5710958 h 207"/>
              <a:gd name="T4" fmla="*/ 4630 w 24"/>
              <a:gd name="T5" fmla="*/ 5678518 h 207"/>
              <a:gd name="T6" fmla="*/ 6283 w 24"/>
              <a:gd name="T7" fmla="*/ 5655449 h 2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07" extrusionOk="0">
                <a:moveTo>
                  <a:pt x="23" y="206"/>
                </a:moveTo>
                <a:cubicBezTo>
                  <a:pt x="15" y="187"/>
                  <a:pt x="7" y="176"/>
                  <a:pt x="4" y="154"/>
                </a:cubicBezTo>
                <a:cubicBezTo>
                  <a:pt x="-1" y="124"/>
                  <a:pt x="14" y="96"/>
                  <a:pt x="14" y="64"/>
                </a:cubicBezTo>
                <a:cubicBezTo>
                  <a:pt x="10" y="29"/>
                  <a:pt x="7" y="20"/>
                  <a:pt x="19" y="0"/>
                </a:cubicBezTo>
              </a:path>
            </a:pathLst>
          </a:custGeom>
          <a:noFill/>
          <a:ln w="19050" cap="rnd"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87" name="Ink 16">
            <a:extLst>
              <a:ext uri="{FF2B5EF4-FFF2-40B4-BE49-F238E27FC236}">
                <a16:creationId xmlns:a16="http://schemas.microsoft.com/office/drawing/2014/main" id="{244B9B11-D288-B54F-964A-5F6ECF56FE23}"/>
              </a:ext>
            </a:extLst>
          </p:cNvPr>
          <p:cNvSpPr>
            <a:spLocks noRot="1" noChangeAspect="1" noEditPoints="1" noChangeArrowheads="1" noChangeShapeType="1" noTextEdit="1"/>
          </p:cNvSpPr>
          <p:nvPr/>
        </p:nvSpPr>
        <p:spPr bwMode="auto">
          <a:xfrm>
            <a:off x="409575" y="5478463"/>
            <a:ext cx="11113" cy="25400"/>
          </a:xfrm>
          <a:custGeom>
            <a:avLst/>
            <a:gdLst>
              <a:gd name="T0" fmla="*/ 10743 w 30"/>
              <a:gd name="T1" fmla="*/ 5627388 h 69"/>
              <a:gd name="T2" fmla="*/ 3334 w 30"/>
              <a:gd name="T3" fmla="*/ 5608983 h 69"/>
              <a:gd name="T4" fmla="*/ 0 w 30"/>
              <a:gd name="T5" fmla="*/ 5602357 h 69"/>
              <a:gd name="T6" fmla="*/ 0 60000 65536"/>
              <a:gd name="T7" fmla="*/ 0 60000 65536"/>
              <a:gd name="T8" fmla="*/ 0 60000 65536"/>
            </a:gdLst>
            <a:ahLst/>
            <a:cxnLst>
              <a:cxn ang="T6">
                <a:pos x="T0" y="T1"/>
              </a:cxn>
              <a:cxn ang="T7">
                <a:pos x="T2" y="T3"/>
              </a:cxn>
              <a:cxn ang="T8">
                <a:pos x="T4" y="T5"/>
              </a:cxn>
            </a:cxnLst>
            <a:rect l="0" t="0" r="r" b="b"/>
            <a:pathLst>
              <a:path w="30" h="69" extrusionOk="0">
                <a:moveTo>
                  <a:pt x="29" y="68"/>
                </a:moveTo>
                <a:cubicBezTo>
                  <a:pt x="22" y="51"/>
                  <a:pt x="17" y="35"/>
                  <a:pt x="9" y="18"/>
                </a:cubicBezTo>
                <a:cubicBezTo>
                  <a:pt x="6" y="12"/>
                  <a:pt x="3" y="6"/>
                  <a:pt x="0" y="0"/>
                </a:cubicBezTo>
              </a:path>
            </a:pathLst>
          </a:custGeom>
          <a:noFill/>
          <a:ln w="19050" cap="rnd"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88" name="Ink 17">
            <a:extLst>
              <a:ext uri="{FF2B5EF4-FFF2-40B4-BE49-F238E27FC236}">
                <a16:creationId xmlns:a16="http://schemas.microsoft.com/office/drawing/2014/main" id="{FBDF66A1-E8B8-B642-9C3B-F3F029F80562}"/>
              </a:ext>
            </a:extLst>
          </p:cNvPr>
          <p:cNvSpPr>
            <a:spLocks noRot="1" noChangeAspect="1" noEditPoints="1" noChangeArrowheads="1" noChangeShapeType="1" noTextEdit="1"/>
          </p:cNvSpPr>
          <p:nvPr/>
        </p:nvSpPr>
        <p:spPr bwMode="auto">
          <a:xfrm>
            <a:off x="406400" y="5319713"/>
            <a:ext cx="9525" cy="25400"/>
          </a:xfrm>
          <a:custGeom>
            <a:avLst/>
            <a:gdLst>
              <a:gd name="T0" fmla="*/ 9185 w 28"/>
              <a:gd name="T1" fmla="*/ 5237692 h 72"/>
              <a:gd name="T2" fmla="*/ 6463 w 28"/>
              <a:gd name="T3" fmla="*/ 5213703 h 72"/>
              <a:gd name="T4" fmla="*/ 1021 w 28"/>
              <a:gd name="T5" fmla="*/ 5224992 h 72"/>
              <a:gd name="T6" fmla="*/ 0 60000 65536"/>
              <a:gd name="T7" fmla="*/ 0 60000 65536"/>
              <a:gd name="T8" fmla="*/ 0 60000 65536"/>
            </a:gdLst>
            <a:ahLst/>
            <a:cxnLst>
              <a:cxn ang="T6">
                <a:pos x="T0" y="T1"/>
              </a:cxn>
              <a:cxn ang="T7">
                <a:pos x="T2" y="T3"/>
              </a:cxn>
              <a:cxn ang="T8">
                <a:pos x="T4" y="T5"/>
              </a:cxn>
            </a:cxnLst>
            <a:rect l="0" t="0" r="r" b="b"/>
            <a:pathLst>
              <a:path w="28" h="72" extrusionOk="0">
                <a:moveTo>
                  <a:pt x="27" y="71"/>
                </a:moveTo>
                <a:cubicBezTo>
                  <a:pt x="26" y="59"/>
                  <a:pt x="26" y="12"/>
                  <a:pt x="19" y="3"/>
                </a:cubicBezTo>
                <a:cubicBezTo>
                  <a:pt x="7" y="-11"/>
                  <a:pt x="3" y="27"/>
                  <a:pt x="3" y="35"/>
                </a:cubicBezTo>
              </a:path>
            </a:pathLst>
          </a:custGeom>
          <a:noFill/>
          <a:ln w="19050" cap="rnd"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89" name="Ink 18">
            <a:extLst>
              <a:ext uri="{FF2B5EF4-FFF2-40B4-BE49-F238E27FC236}">
                <a16:creationId xmlns:a16="http://schemas.microsoft.com/office/drawing/2014/main" id="{7BB2241E-54F7-534E-A671-FFB14833B8B2}"/>
              </a:ext>
            </a:extLst>
          </p:cNvPr>
          <p:cNvSpPr>
            <a:spLocks noRot="1" noChangeAspect="1" noEditPoints="1" noChangeArrowheads="1" noChangeShapeType="1" noTextEdit="1"/>
          </p:cNvSpPr>
          <p:nvPr/>
        </p:nvSpPr>
        <p:spPr bwMode="auto">
          <a:xfrm>
            <a:off x="395288" y="5116513"/>
            <a:ext cx="12700" cy="33337"/>
          </a:xfrm>
          <a:custGeom>
            <a:avLst/>
            <a:gdLst>
              <a:gd name="T0" fmla="*/ 12337 w 35"/>
              <a:gd name="T1" fmla="*/ 5182454 h 92"/>
              <a:gd name="T2" fmla="*/ 2540 w 35"/>
              <a:gd name="T3" fmla="*/ 5161800 h 92"/>
              <a:gd name="T4" fmla="*/ 0 w 35"/>
              <a:gd name="T5" fmla="*/ 5149479 h 92"/>
              <a:gd name="T6" fmla="*/ 0 60000 65536"/>
              <a:gd name="T7" fmla="*/ 0 60000 65536"/>
              <a:gd name="T8" fmla="*/ 0 60000 65536"/>
            </a:gdLst>
            <a:ahLst/>
            <a:cxnLst>
              <a:cxn ang="T6">
                <a:pos x="T0" y="T1"/>
              </a:cxn>
              <a:cxn ang="T7">
                <a:pos x="T2" y="T3"/>
              </a:cxn>
              <a:cxn ang="T8">
                <a:pos x="T4" y="T5"/>
              </a:cxn>
            </a:cxnLst>
            <a:rect l="0" t="0" r="r" b="b"/>
            <a:pathLst>
              <a:path w="35" h="92" extrusionOk="0">
                <a:moveTo>
                  <a:pt x="34" y="91"/>
                </a:moveTo>
                <a:cubicBezTo>
                  <a:pt x="13" y="74"/>
                  <a:pt x="12" y="60"/>
                  <a:pt x="7" y="34"/>
                </a:cubicBezTo>
                <a:cubicBezTo>
                  <a:pt x="5" y="23"/>
                  <a:pt x="2" y="11"/>
                  <a:pt x="0" y="0"/>
                </a:cubicBezTo>
              </a:path>
            </a:pathLst>
          </a:custGeom>
          <a:noFill/>
          <a:ln w="19050" cap="rnd"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90" name="Ink 19">
            <a:extLst>
              <a:ext uri="{FF2B5EF4-FFF2-40B4-BE49-F238E27FC236}">
                <a16:creationId xmlns:a16="http://schemas.microsoft.com/office/drawing/2014/main" id="{98142251-3AF3-BB46-9A9A-0621D483FED0}"/>
              </a:ext>
            </a:extLst>
          </p:cNvPr>
          <p:cNvSpPr>
            <a:spLocks noRot="1" noChangeAspect="1" noEditPoints="1" noChangeArrowheads="1" noChangeShapeType="1" noTextEdit="1"/>
          </p:cNvSpPr>
          <p:nvPr/>
        </p:nvSpPr>
        <p:spPr bwMode="auto">
          <a:xfrm>
            <a:off x="400050" y="4657725"/>
            <a:ext cx="7938" cy="36513"/>
          </a:xfrm>
          <a:custGeom>
            <a:avLst/>
            <a:gdLst>
              <a:gd name="T0" fmla="*/ 7607 w 24"/>
              <a:gd name="T1" fmla="*/ 4713792 h 101"/>
              <a:gd name="T2" fmla="*/ 992 w 24"/>
              <a:gd name="T3" fmla="*/ 4697524 h 101"/>
              <a:gd name="T4" fmla="*/ 992 w 24"/>
              <a:gd name="T5" fmla="*/ 4677641 h 101"/>
              <a:gd name="T6" fmla="*/ 0 60000 65536"/>
              <a:gd name="T7" fmla="*/ 0 60000 65536"/>
              <a:gd name="T8" fmla="*/ 0 60000 65536"/>
            </a:gdLst>
            <a:ahLst/>
            <a:cxnLst>
              <a:cxn ang="T6">
                <a:pos x="T0" y="T1"/>
              </a:cxn>
              <a:cxn ang="T7">
                <a:pos x="T2" y="T3"/>
              </a:cxn>
              <a:cxn ang="T8">
                <a:pos x="T4" y="T5"/>
              </a:cxn>
            </a:cxnLst>
            <a:rect l="0" t="0" r="r" b="b"/>
            <a:pathLst>
              <a:path w="24" h="101" extrusionOk="0">
                <a:moveTo>
                  <a:pt x="23" y="100"/>
                </a:moveTo>
                <a:cubicBezTo>
                  <a:pt x="18" y="85"/>
                  <a:pt x="8" y="70"/>
                  <a:pt x="3" y="55"/>
                </a:cubicBezTo>
                <a:cubicBezTo>
                  <a:pt x="-3" y="35"/>
                  <a:pt x="6" y="30"/>
                  <a:pt x="3" y="0"/>
                </a:cubicBezTo>
              </a:path>
            </a:pathLst>
          </a:custGeom>
          <a:noFill/>
          <a:ln w="19050" cap="rnd"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91" name="Ink 20">
            <a:extLst>
              <a:ext uri="{FF2B5EF4-FFF2-40B4-BE49-F238E27FC236}">
                <a16:creationId xmlns:a16="http://schemas.microsoft.com/office/drawing/2014/main" id="{9EAB4927-2823-2741-9931-466C32632C2F}"/>
              </a:ext>
            </a:extLst>
          </p:cNvPr>
          <p:cNvSpPr>
            <a:spLocks noRot="1" noChangeAspect="1" noEditPoints="1" noChangeArrowheads="1" noChangeShapeType="1" noTextEdit="1"/>
          </p:cNvSpPr>
          <p:nvPr/>
        </p:nvSpPr>
        <p:spPr bwMode="auto">
          <a:xfrm>
            <a:off x="406400" y="4387850"/>
            <a:ext cx="23813" cy="42863"/>
          </a:xfrm>
          <a:custGeom>
            <a:avLst/>
            <a:gdLst>
              <a:gd name="T0" fmla="*/ 23452 w 66"/>
              <a:gd name="T1" fmla="*/ 4508308 h 117"/>
              <a:gd name="T2" fmla="*/ 9381 w 66"/>
              <a:gd name="T3" fmla="*/ 4488892 h 117"/>
              <a:gd name="T4" fmla="*/ 0 w 66"/>
              <a:gd name="T5" fmla="*/ 4465812 h 117"/>
              <a:gd name="T6" fmla="*/ 0 60000 65536"/>
              <a:gd name="T7" fmla="*/ 0 60000 65536"/>
              <a:gd name="T8" fmla="*/ 0 60000 65536"/>
            </a:gdLst>
            <a:ahLst/>
            <a:cxnLst>
              <a:cxn ang="T6">
                <a:pos x="T0" y="T1"/>
              </a:cxn>
              <a:cxn ang="T7">
                <a:pos x="T2" y="T3"/>
              </a:cxn>
              <a:cxn ang="T8">
                <a:pos x="T4" y="T5"/>
              </a:cxn>
            </a:cxnLst>
            <a:rect l="0" t="0" r="r" b="b"/>
            <a:pathLst>
              <a:path w="66" h="117" extrusionOk="0">
                <a:moveTo>
                  <a:pt x="65" y="116"/>
                </a:moveTo>
                <a:cubicBezTo>
                  <a:pt x="50" y="99"/>
                  <a:pt x="36" y="84"/>
                  <a:pt x="26" y="63"/>
                </a:cubicBezTo>
                <a:cubicBezTo>
                  <a:pt x="15" y="41"/>
                  <a:pt x="6" y="24"/>
                  <a:pt x="0" y="0"/>
                </a:cubicBezTo>
              </a:path>
            </a:pathLst>
          </a:custGeom>
          <a:noFill/>
          <a:ln w="19050" cap="rnd"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92" name="Ink 21">
            <a:extLst>
              <a:ext uri="{FF2B5EF4-FFF2-40B4-BE49-F238E27FC236}">
                <a16:creationId xmlns:a16="http://schemas.microsoft.com/office/drawing/2014/main" id="{ED824656-9E55-294B-B579-02CB43AFE97C}"/>
              </a:ext>
            </a:extLst>
          </p:cNvPr>
          <p:cNvSpPr>
            <a:spLocks noRot="1" noChangeAspect="1" noEditPoints="1" noChangeArrowheads="1" noChangeShapeType="1" noTextEdit="1"/>
          </p:cNvSpPr>
          <p:nvPr/>
        </p:nvSpPr>
        <p:spPr bwMode="auto">
          <a:xfrm>
            <a:off x="412750" y="4152900"/>
            <a:ext cx="4763" cy="30163"/>
          </a:xfrm>
          <a:custGeom>
            <a:avLst/>
            <a:gdLst>
              <a:gd name="T0" fmla="*/ 4465 w 16"/>
              <a:gd name="T1" fmla="*/ 4171471 h 84"/>
              <a:gd name="T2" fmla="*/ 1191 w 16"/>
              <a:gd name="T3" fmla="*/ 4152440 h 84"/>
              <a:gd name="T4" fmla="*/ 3275 w 16"/>
              <a:gd name="T5" fmla="*/ 4141667 h 84"/>
              <a:gd name="T6" fmla="*/ 0 60000 65536"/>
              <a:gd name="T7" fmla="*/ 0 60000 65536"/>
              <a:gd name="T8" fmla="*/ 0 60000 65536"/>
            </a:gdLst>
            <a:ahLst/>
            <a:cxnLst>
              <a:cxn ang="T6">
                <a:pos x="T0" y="T1"/>
              </a:cxn>
              <a:cxn ang="T7">
                <a:pos x="T2" y="T3"/>
              </a:cxn>
              <a:cxn ang="T8">
                <a:pos x="T4" y="T5"/>
              </a:cxn>
            </a:cxnLst>
            <a:rect l="0" t="0" r="r" b="b"/>
            <a:pathLst>
              <a:path w="16" h="84" extrusionOk="0">
                <a:moveTo>
                  <a:pt x="15" y="83"/>
                </a:moveTo>
                <a:cubicBezTo>
                  <a:pt x="12" y="65"/>
                  <a:pt x="9" y="48"/>
                  <a:pt x="4" y="30"/>
                </a:cubicBezTo>
                <a:cubicBezTo>
                  <a:pt x="-3" y="4"/>
                  <a:pt x="5" y="16"/>
                  <a:pt x="11" y="0"/>
                </a:cubicBezTo>
              </a:path>
            </a:pathLst>
          </a:custGeom>
          <a:noFill/>
          <a:ln w="19050" cap="rnd"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93" name="Ink 22">
            <a:extLst>
              <a:ext uri="{FF2B5EF4-FFF2-40B4-BE49-F238E27FC236}">
                <a16:creationId xmlns:a16="http://schemas.microsoft.com/office/drawing/2014/main" id="{ADCB36F4-CBA3-944C-B598-1099034EB761}"/>
              </a:ext>
            </a:extLst>
          </p:cNvPr>
          <p:cNvSpPr>
            <a:spLocks noRot="1" noChangeAspect="1" noEditPoints="1" noChangeArrowheads="1" noChangeShapeType="1" noTextEdit="1"/>
          </p:cNvSpPr>
          <p:nvPr/>
        </p:nvSpPr>
        <p:spPr bwMode="auto">
          <a:xfrm>
            <a:off x="412750" y="3960813"/>
            <a:ext cx="1588" cy="33337"/>
          </a:xfrm>
          <a:custGeom>
            <a:avLst/>
            <a:gdLst>
              <a:gd name="T0" fmla="*/ 794 w 6"/>
              <a:gd name="T1" fmla="*/ 4019645 h 92"/>
              <a:gd name="T2" fmla="*/ 0 w 6"/>
              <a:gd name="T3" fmla="*/ 3997179 h 92"/>
              <a:gd name="T4" fmla="*/ 794 w 6"/>
              <a:gd name="T5" fmla="*/ 3986670 h 92"/>
              <a:gd name="T6" fmla="*/ 0 60000 65536"/>
              <a:gd name="T7" fmla="*/ 0 60000 65536"/>
              <a:gd name="T8" fmla="*/ 0 60000 65536"/>
            </a:gdLst>
            <a:ahLst/>
            <a:cxnLst>
              <a:cxn ang="T6">
                <a:pos x="T0" y="T1"/>
              </a:cxn>
              <a:cxn ang="T7">
                <a:pos x="T2" y="T3"/>
              </a:cxn>
              <a:cxn ang="T8">
                <a:pos x="T4" y="T5"/>
              </a:cxn>
            </a:cxnLst>
            <a:rect l="0" t="0" r="r" b="b"/>
            <a:pathLst>
              <a:path w="6" h="92" extrusionOk="0">
                <a:moveTo>
                  <a:pt x="3" y="91"/>
                </a:moveTo>
                <a:cubicBezTo>
                  <a:pt x="4" y="69"/>
                  <a:pt x="0" y="50"/>
                  <a:pt x="0" y="29"/>
                </a:cubicBezTo>
                <a:cubicBezTo>
                  <a:pt x="2" y="15"/>
                  <a:pt x="3" y="10"/>
                  <a:pt x="3" y="0"/>
                </a:cubicBezTo>
              </a:path>
            </a:pathLst>
          </a:custGeom>
          <a:noFill/>
          <a:ln w="19050" cap="rnd"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94" name="Ink 23">
            <a:extLst>
              <a:ext uri="{FF2B5EF4-FFF2-40B4-BE49-F238E27FC236}">
                <a16:creationId xmlns:a16="http://schemas.microsoft.com/office/drawing/2014/main" id="{A42A11F2-8133-0C4D-ABF3-5876E4AB1AF3}"/>
              </a:ext>
            </a:extLst>
          </p:cNvPr>
          <p:cNvSpPr>
            <a:spLocks noRot="1" noChangeAspect="1" noEditPoints="1" noChangeArrowheads="1" noChangeShapeType="1" noTextEdit="1"/>
          </p:cNvSpPr>
          <p:nvPr/>
        </p:nvSpPr>
        <p:spPr bwMode="auto">
          <a:xfrm>
            <a:off x="403225" y="3740150"/>
            <a:ext cx="7938" cy="28575"/>
          </a:xfrm>
          <a:custGeom>
            <a:avLst/>
            <a:gdLst>
              <a:gd name="T0" fmla="*/ 7593 w 23"/>
              <a:gd name="T1" fmla="*/ 3692878 h 81"/>
              <a:gd name="T2" fmla="*/ 1726 w 23"/>
              <a:gd name="T3" fmla="*/ 3692878 h 81"/>
              <a:gd name="T4" fmla="*/ 2416 w 23"/>
              <a:gd name="T5" fmla="*/ 3673122 h 81"/>
              <a:gd name="T6" fmla="*/ 4142 w 23"/>
              <a:gd name="T7" fmla="*/ 3664656 h 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81" extrusionOk="0">
                <a:moveTo>
                  <a:pt x="22" y="80"/>
                </a:moveTo>
                <a:cubicBezTo>
                  <a:pt x="16" y="80"/>
                  <a:pt x="11" y="80"/>
                  <a:pt x="5" y="80"/>
                </a:cubicBezTo>
                <a:cubicBezTo>
                  <a:pt x="-2" y="54"/>
                  <a:pt x="4" y="43"/>
                  <a:pt x="7" y="24"/>
                </a:cubicBezTo>
                <a:cubicBezTo>
                  <a:pt x="9" y="16"/>
                  <a:pt x="10" y="8"/>
                  <a:pt x="12" y="0"/>
                </a:cubicBezTo>
              </a:path>
            </a:pathLst>
          </a:custGeom>
          <a:noFill/>
          <a:ln w="19050" cap="rnd"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95" name="Ink 24">
            <a:extLst>
              <a:ext uri="{FF2B5EF4-FFF2-40B4-BE49-F238E27FC236}">
                <a16:creationId xmlns:a16="http://schemas.microsoft.com/office/drawing/2014/main" id="{E4D9CA89-87C8-174E-8CCA-6F31A6E27B51}"/>
              </a:ext>
            </a:extLst>
          </p:cNvPr>
          <p:cNvSpPr>
            <a:spLocks noRot="1" noChangeAspect="1" noEditPoints="1" noChangeArrowheads="1" noChangeShapeType="1" noTextEdit="1"/>
          </p:cNvSpPr>
          <p:nvPr/>
        </p:nvSpPr>
        <p:spPr bwMode="auto">
          <a:xfrm>
            <a:off x="390525" y="3519488"/>
            <a:ext cx="7938" cy="12700"/>
          </a:xfrm>
          <a:custGeom>
            <a:avLst/>
            <a:gdLst>
              <a:gd name="T0" fmla="*/ 7593 w 23"/>
              <a:gd name="T1" fmla="*/ 3558177 h 35"/>
              <a:gd name="T2" fmla="*/ 0 w 23"/>
              <a:gd name="T3" fmla="*/ 3560354 h 35"/>
              <a:gd name="T4" fmla="*/ 2761 w 23"/>
              <a:gd name="T5" fmla="*/ 3548017 h 35"/>
              <a:gd name="T6" fmla="*/ 0 60000 65536"/>
              <a:gd name="T7" fmla="*/ 0 60000 65536"/>
              <a:gd name="T8" fmla="*/ 0 60000 65536"/>
            </a:gdLst>
            <a:ahLst/>
            <a:cxnLst>
              <a:cxn ang="T6">
                <a:pos x="T0" y="T1"/>
              </a:cxn>
              <a:cxn ang="T7">
                <a:pos x="T2" y="T3"/>
              </a:cxn>
              <a:cxn ang="T8">
                <a:pos x="T4" y="T5"/>
              </a:cxn>
            </a:cxnLst>
            <a:rect l="0" t="0" r="r" b="b"/>
            <a:pathLst>
              <a:path w="23" h="35" extrusionOk="0">
                <a:moveTo>
                  <a:pt x="22" y="28"/>
                </a:moveTo>
                <a:cubicBezTo>
                  <a:pt x="7" y="24"/>
                  <a:pt x="2" y="21"/>
                  <a:pt x="0" y="34"/>
                </a:cubicBezTo>
                <a:cubicBezTo>
                  <a:pt x="7" y="11"/>
                  <a:pt x="10" y="26"/>
                  <a:pt x="8" y="0"/>
                </a:cubicBezTo>
              </a:path>
            </a:pathLst>
          </a:custGeom>
          <a:noFill/>
          <a:ln w="19050" cap="rnd"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96" name="Ink 25">
            <a:extLst>
              <a:ext uri="{FF2B5EF4-FFF2-40B4-BE49-F238E27FC236}">
                <a16:creationId xmlns:a16="http://schemas.microsoft.com/office/drawing/2014/main" id="{EDF602B3-EDC1-2D45-90C5-52624A41778F}"/>
              </a:ext>
            </a:extLst>
          </p:cNvPr>
          <p:cNvSpPr>
            <a:spLocks noRot="1" noChangeAspect="1" noEditPoints="1" noChangeArrowheads="1" noChangeShapeType="1" noTextEdit="1"/>
          </p:cNvSpPr>
          <p:nvPr/>
        </p:nvSpPr>
        <p:spPr bwMode="auto">
          <a:xfrm>
            <a:off x="403225" y="3321050"/>
            <a:ext cx="12700" cy="15875"/>
          </a:xfrm>
          <a:custGeom>
            <a:avLst/>
            <a:gdLst>
              <a:gd name="T0" fmla="*/ 12337 w 35"/>
              <a:gd name="T1" fmla="*/ 3421616 h 43"/>
              <a:gd name="T2" fmla="*/ 0 w 35"/>
              <a:gd name="T3" fmla="*/ 3414233 h 43"/>
              <a:gd name="T4" fmla="*/ 2903 w 35"/>
              <a:gd name="T5" fmla="*/ 3406110 h 43"/>
              <a:gd name="T6" fmla="*/ 0 60000 65536"/>
              <a:gd name="T7" fmla="*/ 0 60000 65536"/>
              <a:gd name="T8" fmla="*/ 0 60000 65536"/>
            </a:gdLst>
            <a:ahLst/>
            <a:cxnLst>
              <a:cxn ang="T6">
                <a:pos x="T0" y="T1"/>
              </a:cxn>
              <a:cxn ang="T7">
                <a:pos x="T2" y="T3"/>
              </a:cxn>
              <a:cxn ang="T8">
                <a:pos x="T4" y="T5"/>
              </a:cxn>
            </a:cxnLst>
            <a:rect l="0" t="0" r="r" b="b"/>
            <a:pathLst>
              <a:path w="35" h="43" extrusionOk="0">
                <a:moveTo>
                  <a:pt x="34" y="42"/>
                </a:moveTo>
                <a:cubicBezTo>
                  <a:pt x="13" y="35"/>
                  <a:pt x="15" y="38"/>
                  <a:pt x="0" y="22"/>
                </a:cubicBezTo>
                <a:cubicBezTo>
                  <a:pt x="16" y="23"/>
                  <a:pt x="6" y="21"/>
                  <a:pt x="8" y="0"/>
                </a:cubicBezTo>
              </a:path>
            </a:pathLst>
          </a:custGeom>
          <a:noFill/>
          <a:ln w="19050" cap="rnd"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97" name="Ink 26">
            <a:extLst>
              <a:ext uri="{FF2B5EF4-FFF2-40B4-BE49-F238E27FC236}">
                <a16:creationId xmlns:a16="http://schemas.microsoft.com/office/drawing/2014/main" id="{5D76DF63-DD39-7B42-BAB7-1E2D83C891A2}"/>
              </a:ext>
            </a:extLst>
          </p:cNvPr>
          <p:cNvSpPr>
            <a:spLocks noRot="1" noChangeAspect="1" noEditPoints="1" noChangeArrowheads="1" noChangeShapeType="1" noTextEdit="1"/>
          </p:cNvSpPr>
          <p:nvPr/>
        </p:nvSpPr>
        <p:spPr bwMode="auto">
          <a:xfrm>
            <a:off x="439738" y="3106738"/>
            <a:ext cx="4762" cy="7937"/>
          </a:xfrm>
          <a:custGeom>
            <a:avLst/>
            <a:gdLst>
              <a:gd name="T0" fmla="*/ 4329 w 11"/>
              <a:gd name="T1" fmla="*/ 2981206 h 23"/>
              <a:gd name="T2" fmla="*/ 0 w 11"/>
              <a:gd name="T3" fmla="*/ 2980516 h 23"/>
              <a:gd name="T4" fmla="*/ 0 60000 65536"/>
              <a:gd name="T5" fmla="*/ 0 60000 65536"/>
            </a:gdLst>
            <a:ahLst/>
            <a:cxnLst>
              <a:cxn ang="T4">
                <a:pos x="T0" y="T1"/>
              </a:cxn>
              <a:cxn ang="T5">
                <a:pos x="T2" y="T3"/>
              </a:cxn>
            </a:cxnLst>
            <a:rect l="0" t="0" r="r" b="b"/>
            <a:pathLst>
              <a:path w="11" h="23" extrusionOk="0">
                <a:moveTo>
                  <a:pt x="10" y="10"/>
                </a:moveTo>
                <a:cubicBezTo>
                  <a:pt x="-12" y="-10"/>
                  <a:pt x="9" y="40"/>
                  <a:pt x="0" y="8"/>
                </a:cubicBezTo>
              </a:path>
            </a:pathLst>
          </a:custGeom>
          <a:noFill/>
          <a:ln w="19050" cap="rnd"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98" name="Ink 27">
            <a:extLst>
              <a:ext uri="{FF2B5EF4-FFF2-40B4-BE49-F238E27FC236}">
                <a16:creationId xmlns:a16="http://schemas.microsoft.com/office/drawing/2014/main" id="{A0DF03EB-6A65-B646-B3DE-2460B2656188}"/>
              </a:ext>
            </a:extLst>
          </p:cNvPr>
          <p:cNvSpPr>
            <a:spLocks noRot="1" noChangeAspect="1" noEditPoints="1" noChangeArrowheads="1" noChangeShapeType="1" noTextEdit="1"/>
          </p:cNvSpPr>
          <p:nvPr/>
        </p:nvSpPr>
        <p:spPr bwMode="auto">
          <a:xfrm>
            <a:off x="419100" y="2947988"/>
            <a:ext cx="7938" cy="15875"/>
          </a:xfrm>
          <a:custGeom>
            <a:avLst/>
            <a:gdLst>
              <a:gd name="T0" fmla="*/ 7577 w 22"/>
              <a:gd name="T1" fmla="*/ 3250803 h 40"/>
              <a:gd name="T2" fmla="*/ 5051 w 22"/>
              <a:gd name="T3" fmla="*/ 3266281 h 40"/>
              <a:gd name="T4" fmla="*/ 0 60000 65536"/>
              <a:gd name="T5" fmla="*/ 0 60000 65536"/>
            </a:gdLst>
            <a:ahLst/>
            <a:cxnLst>
              <a:cxn ang="T4">
                <a:pos x="T0" y="T1"/>
              </a:cxn>
              <a:cxn ang="T5">
                <a:pos x="T2" y="T3"/>
              </a:cxn>
            </a:cxnLst>
            <a:rect l="0" t="0" r="r" b="b"/>
            <a:pathLst>
              <a:path w="22" h="40" extrusionOk="0">
                <a:moveTo>
                  <a:pt x="21" y="0"/>
                </a:moveTo>
                <a:cubicBezTo>
                  <a:pt x="-10" y="6"/>
                  <a:pt x="4" y="12"/>
                  <a:pt x="14" y="39"/>
                </a:cubicBezTo>
              </a:path>
            </a:pathLst>
          </a:custGeom>
          <a:noFill/>
          <a:ln w="19050" cap="rnd"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99" name="Ink 28">
            <a:extLst>
              <a:ext uri="{FF2B5EF4-FFF2-40B4-BE49-F238E27FC236}">
                <a16:creationId xmlns:a16="http://schemas.microsoft.com/office/drawing/2014/main" id="{325720FF-181E-4745-97D6-FD04A872A82F}"/>
              </a:ext>
            </a:extLst>
          </p:cNvPr>
          <p:cNvSpPr>
            <a:spLocks noRot="1" noChangeAspect="1" noEditPoints="1" noChangeArrowheads="1" noChangeShapeType="1" noTextEdit="1"/>
          </p:cNvSpPr>
          <p:nvPr/>
        </p:nvSpPr>
        <p:spPr bwMode="auto">
          <a:xfrm>
            <a:off x="438150" y="2806700"/>
            <a:ext cx="9525" cy="17463"/>
          </a:xfrm>
          <a:custGeom>
            <a:avLst/>
            <a:gdLst>
              <a:gd name="T0" fmla="*/ 1361 w 28"/>
              <a:gd name="T1" fmla="*/ 2836282 h 48"/>
              <a:gd name="T2" fmla="*/ 0 w 28"/>
              <a:gd name="T3" fmla="*/ 2849016 h 48"/>
              <a:gd name="T4" fmla="*/ 9185 w 28"/>
              <a:gd name="T5" fmla="*/ 2849380 h 48"/>
              <a:gd name="T6" fmla="*/ 0 60000 65536"/>
              <a:gd name="T7" fmla="*/ 0 60000 65536"/>
              <a:gd name="T8" fmla="*/ 0 60000 65536"/>
            </a:gdLst>
            <a:ahLst/>
            <a:cxnLst>
              <a:cxn ang="T6">
                <a:pos x="T0" y="T1"/>
              </a:cxn>
              <a:cxn ang="T7">
                <a:pos x="T2" y="T3"/>
              </a:cxn>
              <a:cxn ang="T8">
                <a:pos x="T4" y="T5"/>
              </a:cxn>
            </a:cxnLst>
            <a:rect l="0" t="0" r="r" b="b"/>
            <a:pathLst>
              <a:path w="28" h="48" extrusionOk="0">
                <a:moveTo>
                  <a:pt x="4" y="0"/>
                </a:moveTo>
                <a:cubicBezTo>
                  <a:pt x="4" y="7"/>
                  <a:pt x="9" y="66"/>
                  <a:pt x="0" y="35"/>
                </a:cubicBezTo>
                <a:cubicBezTo>
                  <a:pt x="28" y="42"/>
                  <a:pt x="-2" y="32"/>
                  <a:pt x="27" y="36"/>
                </a:cubicBezTo>
              </a:path>
            </a:pathLst>
          </a:custGeom>
          <a:noFill/>
          <a:ln w="19050" cap="rnd"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00" name="Ink 29">
            <a:extLst>
              <a:ext uri="{FF2B5EF4-FFF2-40B4-BE49-F238E27FC236}">
                <a16:creationId xmlns:a16="http://schemas.microsoft.com/office/drawing/2014/main" id="{C1BE03B2-4B43-F34C-B2FE-1B97AC057358}"/>
              </a:ext>
            </a:extLst>
          </p:cNvPr>
          <p:cNvSpPr>
            <a:spLocks noRot="1" noChangeAspect="1" noEditPoints="1" noChangeArrowheads="1" noChangeShapeType="1" noTextEdit="1"/>
          </p:cNvSpPr>
          <p:nvPr/>
        </p:nvSpPr>
        <p:spPr bwMode="auto">
          <a:xfrm>
            <a:off x="398463" y="4854575"/>
            <a:ext cx="11112" cy="107950"/>
          </a:xfrm>
          <a:custGeom>
            <a:avLst/>
            <a:gdLst>
              <a:gd name="T0" fmla="*/ 10742 w 30"/>
              <a:gd name="T1" fmla="*/ 5009316 h 297"/>
              <a:gd name="T2" fmla="*/ 8149 w 30"/>
              <a:gd name="T3" fmla="*/ 4999139 h 297"/>
              <a:gd name="T4" fmla="*/ 7038 w 30"/>
              <a:gd name="T5" fmla="*/ 4921720 h 297"/>
              <a:gd name="T6" fmla="*/ 0 w 30"/>
              <a:gd name="T7" fmla="*/ 4901730 h 2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297" extrusionOk="0">
                <a:moveTo>
                  <a:pt x="29" y="296"/>
                </a:moveTo>
                <a:cubicBezTo>
                  <a:pt x="22" y="282"/>
                  <a:pt x="19" y="278"/>
                  <a:pt x="22" y="268"/>
                </a:cubicBezTo>
              </a:path>
              <a:path w="30" h="297" extrusionOk="0">
                <a:moveTo>
                  <a:pt x="19" y="55"/>
                </a:moveTo>
                <a:cubicBezTo>
                  <a:pt x="13" y="37"/>
                  <a:pt x="6" y="18"/>
                  <a:pt x="0" y="0"/>
                </a:cubicBezTo>
              </a:path>
            </a:pathLst>
          </a:custGeom>
          <a:noFill/>
          <a:ln w="19050" cap="rnd"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01" name="Ink 30">
            <a:extLst>
              <a:ext uri="{FF2B5EF4-FFF2-40B4-BE49-F238E27FC236}">
                <a16:creationId xmlns:a16="http://schemas.microsoft.com/office/drawing/2014/main" id="{AB7319EB-AB0C-5248-AFF4-D204A22565D9}"/>
              </a:ext>
            </a:extLst>
          </p:cNvPr>
          <p:cNvSpPr>
            <a:spLocks noRot="1" noChangeAspect="1" noEditPoints="1" noChangeArrowheads="1" noChangeShapeType="1" noTextEdit="1"/>
          </p:cNvSpPr>
          <p:nvPr/>
        </p:nvSpPr>
        <p:spPr bwMode="auto">
          <a:xfrm>
            <a:off x="642938" y="2738438"/>
            <a:ext cx="425450" cy="41275"/>
          </a:xfrm>
          <a:custGeom>
            <a:avLst/>
            <a:gdLst>
              <a:gd name="T0" fmla="*/ 3959 w 1182"/>
              <a:gd name="T1" fmla="*/ 2751786 h 115"/>
              <a:gd name="T2" fmla="*/ 6839 w 1182"/>
              <a:gd name="T3" fmla="*/ 2755375 h 115"/>
              <a:gd name="T4" fmla="*/ 218484 w 1182"/>
              <a:gd name="T5" fmla="*/ 2733841 h 115"/>
              <a:gd name="T6" fmla="*/ 223163 w 1182"/>
              <a:gd name="T7" fmla="*/ 2729534 h 115"/>
              <a:gd name="T8" fmla="*/ 425090 w 1182"/>
              <a:gd name="T9" fmla="*/ 2770450 h 115"/>
              <a:gd name="T10" fmla="*/ 419691 w 1182"/>
              <a:gd name="T11" fmla="*/ 2764348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2" h="115" extrusionOk="0">
                <a:moveTo>
                  <a:pt x="11" y="62"/>
                </a:moveTo>
                <a:cubicBezTo>
                  <a:pt x="-4" y="57"/>
                  <a:pt x="-4" y="58"/>
                  <a:pt x="19" y="72"/>
                </a:cubicBezTo>
              </a:path>
              <a:path w="1182" h="115" extrusionOk="0">
                <a:moveTo>
                  <a:pt x="607" y="12"/>
                </a:moveTo>
                <a:cubicBezTo>
                  <a:pt x="609" y="0"/>
                  <a:pt x="609" y="-4"/>
                  <a:pt x="620" y="0"/>
                </a:cubicBezTo>
              </a:path>
              <a:path w="1182" h="115" extrusionOk="0">
                <a:moveTo>
                  <a:pt x="1181" y="114"/>
                </a:moveTo>
                <a:cubicBezTo>
                  <a:pt x="1176" y="108"/>
                  <a:pt x="1171" y="103"/>
                  <a:pt x="1166" y="97"/>
                </a:cubicBezTo>
              </a:path>
            </a:pathLst>
          </a:custGeom>
          <a:noFill/>
          <a:ln w="19050" cap="rnd"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06D74D69-315F-2E40-B22C-7EDB145DB123}"/>
              </a:ext>
            </a:extLst>
          </p:cNvPr>
          <p:cNvSpPr>
            <a:spLocks noGrp="1" noChangeArrowheads="1"/>
          </p:cNvSpPr>
          <p:nvPr>
            <p:ph type="title"/>
          </p:nvPr>
        </p:nvSpPr>
        <p:spPr>
          <a:xfrm>
            <a:off x="685800" y="0"/>
            <a:ext cx="8229600" cy="1143000"/>
          </a:xfrm>
        </p:spPr>
        <p:txBody>
          <a:bodyPr>
            <a:normAutofit fontScale="90000"/>
          </a:bodyPr>
          <a:lstStyle/>
          <a:p>
            <a:r>
              <a:rPr lang="en-US" altLang="en-US">
                <a:latin typeface="Arial  " charset="0"/>
                <a:cs typeface="Arial  " charset="0"/>
              </a:rPr>
              <a:t>Forwarding through register file?</a:t>
            </a:r>
          </a:p>
        </p:txBody>
      </p:sp>
      <p:sp>
        <p:nvSpPr>
          <p:cNvPr id="41986" name="Content Placeholder 2">
            <a:extLst>
              <a:ext uri="{FF2B5EF4-FFF2-40B4-BE49-F238E27FC236}">
                <a16:creationId xmlns:a16="http://schemas.microsoft.com/office/drawing/2014/main" id="{2DE20FC7-92C8-B544-83BD-E626102F65AD}"/>
              </a:ext>
            </a:extLst>
          </p:cNvPr>
          <p:cNvSpPr>
            <a:spLocks noGrp="1" noChangeArrowheads="1"/>
          </p:cNvSpPr>
          <p:nvPr>
            <p:ph idx="1"/>
          </p:nvPr>
        </p:nvSpPr>
        <p:spPr>
          <a:xfrm>
            <a:off x="368300" y="1371600"/>
            <a:ext cx="8547100" cy="5181600"/>
          </a:xfrm>
        </p:spPr>
        <p:txBody>
          <a:bodyPr/>
          <a:lstStyle/>
          <a:p>
            <a:r>
              <a:rPr lang="en-US" altLang="en-US" sz="2000">
                <a:latin typeface="Arial  " charset="0"/>
                <a:cs typeface="Arial  " charset="0"/>
              </a:rPr>
              <a:t>Recall EECE 353 Lab 3:</a:t>
            </a:r>
          </a:p>
          <a:p>
            <a:endParaRPr lang="en-US" altLang="en-US" sz="2400">
              <a:latin typeface="Arial  " charset="0"/>
              <a:cs typeface="Arial  " charset="0"/>
            </a:endParaRPr>
          </a:p>
          <a:p>
            <a:endParaRPr lang="en-US" altLang="en-US" sz="2400">
              <a:latin typeface="Arial  " charset="0"/>
              <a:cs typeface="Arial  " charset="0"/>
            </a:endParaRPr>
          </a:p>
          <a:p>
            <a:endParaRPr lang="en-US" altLang="en-US" sz="2400">
              <a:latin typeface="Arial  " charset="0"/>
              <a:cs typeface="Arial  " charset="0"/>
            </a:endParaRPr>
          </a:p>
          <a:p>
            <a:endParaRPr lang="en-US" altLang="en-US" sz="2400">
              <a:latin typeface="Arial  " charset="0"/>
              <a:cs typeface="Arial  " charset="0"/>
            </a:endParaRPr>
          </a:p>
          <a:p>
            <a:endParaRPr lang="en-US" altLang="en-US" sz="2400">
              <a:latin typeface="Arial  " charset="0"/>
              <a:cs typeface="Arial  " charset="0"/>
            </a:endParaRPr>
          </a:p>
          <a:p>
            <a:pPr lvl="1"/>
            <a:endParaRPr lang="en-US" altLang="en-US" sz="1800">
              <a:latin typeface="Arial  " charset="0"/>
              <a:cs typeface="Arial  " charset="0"/>
            </a:endParaRPr>
          </a:p>
          <a:p>
            <a:pPr lvl="1"/>
            <a:r>
              <a:rPr lang="en-US" altLang="en-US" sz="1800">
                <a:latin typeface="Arial  " charset="0"/>
                <a:cs typeface="Arial  " charset="0"/>
              </a:rPr>
              <a:t>Write: On rising edge of clock</a:t>
            </a:r>
          </a:p>
          <a:p>
            <a:pPr lvl="1"/>
            <a:r>
              <a:rPr lang="en-US" altLang="en-US" sz="1800">
                <a:latin typeface="Arial  " charset="0"/>
                <a:cs typeface="Arial  " charset="0"/>
              </a:rPr>
              <a:t>Read: “Output bus” changes whenever “readnum” changes or when contents of register changes.</a:t>
            </a:r>
          </a:p>
          <a:p>
            <a:pPr lvl="1"/>
            <a:r>
              <a:rPr lang="en-US" altLang="en-US" sz="1800">
                <a:latin typeface="Arial  " charset="0"/>
                <a:cs typeface="Arial  " charset="0"/>
              </a:rPr>
              <a:t>To forward through register file, want to write in first half of clock cycle. </a:t>
            </a:r>
          </a:p>
          <a:p>
            <a:pPr lvl="1"/>
            <a:r>
              <a:rPr lang="en-US" altLang="en-US" sz="1800">
                <a:latin typeface="Arial  " charset="0"/>
                <a:cs typeface="Arial  " charset="0"/>
              </a:rPr>
              <a:t>We can achieve this effect by inverting clock input to registers so that flip-flops capture write data on falling clock edge.</a:t>
            </a:r>
          </a:p>
          <a:p>
            <a:pPr lvl="1">
              <a:buFontTx/>
              <a:buNone/>
            </a:pPr>
            <a:endParaRPr lang="en-US" altLang="en-US" sz="2000">
              <a:latin typeface="Arial  " charset="0"/>
              <a:cs typeface="Arial  " charset="0"/>
            </a:endParaRPr>
          </a:p>
          <a:p>
            <a:pPr lvl="1"/>
            <a:endParaRPr lang="en-US" altLang="en-US" sz="2000">
              <a:latin typeface="Arial  " charset="0"/>
              <a:cs typeface="Arial  " charset="0"/>
            </a:endParaRPr>
          </a:p>
        </p:txBody>
      </p:sp>
      <p:graphicFrame>
        <p:nvGraphicFramePr>
          <p:cNvPr id="41987" name="Object 2">
            <a:extLst>
              <a:ext uri="{FF2B5EF4-FFF2-40B4-BE49-F238E27FC236}">
                <a16:creationId xmlns:a16="http://schemas.microsoft.com/office/drawing/2014/main" id="{9D0A6CBE-49BC-D747-BFD6-360F1FD4DA83}"/>
              </a:ext>
            </a:extLst>
          </p:cNvPr>
          <p:cNvGraphicFramePr>
            <a:graphicFrameLocks noChangeAspect="1"/>
          </p:cNvGraphicFramePr>
          <p:nvPr/>
        </p:nvGraphicFramePr>
        <p:xfrm>
          <a:off x="927100" y="1905000"/>
          <a:ext cx="6705600" cy="2498725"/>
        </p:xfrm>
        <a:graphic>
          <a:graphicData uri="http://schemas.openxmlformats.org/presentationml/2006/ole">
            <mc:AlternateContent xmlns:mc="http://schemas.openxmlformats.org/markup-compatibility/2006">
              <mc:Choice xmlns:v="urn:schemas-microsoft-com:vml" Requires="v">
                <p:oleObj name="Visio" r:id="rId2" imgW="8331200" imgH="3200400" progId="Visio.Drawing.6">
                  <p:embed/>
                </p:oleObj>
              </mc:Choice>
              <mc:Fallback>
                <p:oleObj name="Visio" r:id="rId2" imgW="8331200" imgH="3200400" progId="Visio.Drawing.6">
                  <p:embed/>
                  <p:pic>
                    <p:nvPicPr>
                      <p:cNvPr id="41987" name="Object 2">
                        <a:extLst>
                          <a:ext uri="{FF2B5EF4-FFF2-40B4-BE49-F238E27FC236}">
                            <a16:creationId xmlns:a16="http://schemas.microsoft.com/office/drawing/2014/main" id="{9D0A6CBE-49BC-D747-BFD6-360F1FD4D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100" y="1905000"/>
                        <a:ext cx="6705600" cy="249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88" name="Slide Number Placeholder 6">
            <a:extLst>
              <a:ext uri="{FF2B5EF4-FFF2-40B4-BE49-F238E27FC236}">
                <a16:creationId xmlns:a16="http://schemas.microsoft.com/office/drawing/2014/main" id="{A16D9584-CF98-8848-93F4-6751C6AA150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fld id="{CA9325EB-A1F2-AA44-8D95-3FDBDE2C8E9F}" type="slidenum">
              <a:rPr lang="en-US" altLang="en-US" sz="1400">
                <a:latin typeface="Comic Sans MS" panose="030F0902030302020204" pitchFamily="66" charset="0"/>
              </a:rPr>
              <a:pPr>
                <a:spcBef>
                  <a:spcPct val="0"/>
                </a:spcBef>
                <a:buFontTx/>
                <a:buNone/>
              </a:pPr>
              <a:t>51</a:t>
            </a:fld>
            <a:r>
              <a:rPr lang="en-US" altLang="en-US" sz="1400">
                <a:latin typeface="Comic Sans MS" panose="030F0902030302020204" pitchFamily="66" charset="0"/>
              </a:rPr>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685800" y="5664200"/>
            <a:ext cx="7772400" cy="495300"/>
          </a:xfrm>
        </p:spPr>
        <p:txBody>
          <a:bodyPr/>
          <a:lstStyle/>
          <a:p>
            <a:pPr>
              <a:lnSpc>
                <a:spcPct val="90000"/>
              </a:lnSpc>
            </a:pPr>
            <a:endParaRPr lang="en-US" altLang="en-US" sz="2400">
              <a:latin typeface="Arial  " charset="0"/>
              <a:cs typeface="Arial  " charset="0"/>
            </a:endParaRPr>
          </a:p>
        </p:txBody>
      </p:sp>
      <p:pic>
        <p:nvPicPr>
          <p:cNvPr id="71684" name="Picture 4" descr="AppA-fig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8" y="868363"/>
            <a:ext cx="7716837"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Line 5"/>
          <p:cNvSpPr>
            <a:spLocks noChangeShapeType="1"/>
          </p:cNvSpPr>
          <p:nvPr/>
        </p:nvSpPr>
        <p:spPr bwMode="auto">
          <a:xfrm flipH="1">
            <a:off x="5829300" y="2146300"/>
            <a:ext cx="850900" cy="9144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686" name="Line 6"/>
          <p:cNvSpPr>
            <a:spLocks noChangeShapeType="1"/>
          </p:cNvSpPr>
          <p:nvPr/>
        </p:nvSpPr>
        <p:spPr bwMode="auto">
          <a:xfrm>
            <a:off x="6680200" y="2146300"/>
            <a:ext cx="254000" cy="1981200"/>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687" name="Line 7"/>
          <p:cNvSpPr>
            <a:spLocks noChangeShapeType="1"/>
          </p:cNvSpPr>
          <p:nvPr/>
        </p:nvSpPr>
        <p:spPr bwMode="auto">
          <a:xfrm>
            <a:off x="7251700" y="2247900"/>
            <a:ext cx="0" cy="2984500"/>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688" name="Rectangle 2"/>
          <p:cNvSpPr>
            <a:spLocks noGrp="1" noChangeArrowheads="1"/>
          </p:cNvSpPr>
          <p:nvPr>
            <p:ph type="title"/>
          </p:nvPr>
        </p:nvSpPr>
        <p:spPr/>
        <p:txBody>
          <a:bodyPr/>
          <a:lstStyle/>
          <a:p>
            <a:r>
              <a:rPr lang="en-US" altLang="en-US" sz="3600">
                <a:latin typeface="Arial  " charset="0"/>
                <a:cs typeface="Arial  " charset="0"/>
              </a:rPr>
              <a:t>Unavoidable Stalls</a:t>
            </a:r>
            <a:endParaRPr lang="en-US" altLang="en-US">
              <a:latin typeface="Arial  " charset="0"/>
              <a:cs typeface="Arial  " charset="0"/>
            </a:endParaRPr>
          </a:p>
        </p:txBody>
      </p:sp>
      <p:sp>
        <p:nvSpPr>
          <p:cNvPr id="71689" name="TextBox 10"/>
          <p:cNvSpPr txBox="1">
            <a:spLocks noChangeArrowheads="1"/>
          </p:cNvSpPr>
          <p:nvPr/>
        </p:nvSpPr>
        <p:spPr bwMode="auto">
          <a:xfrm>
            <a:off x="2362200" y="4775200"/>
            <a:ext cx="3059113" cy="1200150"/>
          </a:xfrm>
          <a:prstGeom prst="rect">
            <a:avLst/>
          </a:prstGeom>
          <a:solidFill>
            <a:schemeClr val="tx2">
              <a:lumMod val="20000"/>
              <a:lumOff val="80000"/>
            </a:schemeClr>
          </a:solidFill>
          <a:ln>
            <a:noFill/>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solidFill>
                  <a:srgbClr val="FF0000"/>
                </a:solidFill>
              </a:rPr>
              <a:t>Forwarding cannot</a:t>
            </a:r>
          </a:p>
          <a:p>
            <a:r>
              <a:rPr lang="en-US" altLang="en-US" dirty="0">
                <a:solidFill>
                  <a:srgbClr val="FF0000"/>
                </a:solidFill>
              </a:rPr>
              <a:t>eliminate stall for this</a:t>
            </a:r>
          </a:p>
          <a:p>
            <a:r>
              <a:rPr lang="en-US" altLang="en-US" dirty="0">
                <a:solidFill>
                  <a:srgbClr val="FF0000"/>
                </a:solidFill>
              </a:rPr>
              <a:t>data hazard</a:t>
            </a:r>
          </a:p>
        </p:txBody>
      </p:sp>
      <p:sp>
        <p:nvSpPr>
          <p:cNvPr id="71690" name="Freeform 11"/>
          <p:cNvSpPr>
            <a:spLocks noChangeArrowheads="1"/>
          </p:cNvSpPr>
          <p:nvPr/>
        </p:nvSpPr>
        <p:spPr bwMode="auto">
          <a:xfrm>
            <a:off x="3352800" y="2365375"/>
            <a:ext cx="2959100" cy="2498725"/>
          </a:xfrm>
          <a:custGeom>
            <a:avLst/>
            <a:gdLst>
              <a:gd name="T0" fmla="*/ 0 w 2959100"/>
              <a:gd name="T1" fmla="*/ 2497283 h 2498790"/>
              <a:gd name="T2" fmla="*/ 50800 w 2959100"/>
              <a:gd name="T3" fmla="*/ 2306910 h 2498790"/>
              <a:gd name="T4" fmla="*/ 368300 w 2959100"/>
              <a:gd name="T5" fmla="*/ 1799209 h 2498790"/>
              <a:gd name="T6" fmla="*/ 482600 w 2959100"/>
              <a:gd name="T7" fmla="*/ 1634201 h 2498790"/>
              <a:gd name="T8" fmla="*/ 800100 w 2959100"/>
              <a:gd name="T9" fmla="*/ 1164600 h 2498790"/>
              <a:gd name="T10" fmla="*/ 1117600 w 2959100"/>
              <a:gd name="T11" fmla="*/ 847284 h 2498790"/>
              <a:gd name="T12" fmla="*/ 1257300 w 2959100"/>
              <a:gd name="T13" fmla="*/ 745753 h 2498790"/>
              <a:gd name="T14" fmla="*/ 1346200 w 2959100"/>
              <a:gd name="T15" fmla="*/ 656899 h 2498790"/>
              <a:gd name="T16" fmla="*/ 1485900 w 2959100"/>
              <a:gd name="T17" fmla="*/ 529968 h 2498790"/>
              <a:gd name="T18" fmla="*/ 1587500 w 2959100"/>
              <a:gd name="T19" fmla="*/ 415737 h 2498790"/>
              <a:gd name="T20" fmla="*/ 1651000 w 2959100"/>
              <a:gd name="T21" fmla="*/ 390360 h 2498790"/>
              <a:gd name="T22" fmla="*/ 1828800 w 2959100"/>
              <a:gd name="T23" fmla="*/ 288806 h 2498790"/>
              <a:gd name="T24" fmla="*/ 1905000 w 2959100"/>
              <a:gd name="T25" fmla="*/ 250729 h 2498790"/>
              <a:gd name="T26" fmla="*/ 2044700 w 2959100"/>
              <a:gd name="T27" fmla="*/ 174575 h 2498790"/>
              <a:gd name="T28" fmla="*/ 2273300 w 2959100"/>
              <a:gd name="T29" fmla="*/ 85744 h 2498790"/>
              <a:gd name="T30" fmla="*/ 2374900 w 2959100"/>
              <a:gd name="T31" fmla="*/ 60344 h 2498790"/>
              <a:gd name="T32" fmla="*/ 2514600 w 2959100"/>
              <a:gd name="T33" fmla="*/ 22267 h 2498790"/>
              <a:gd name="T34" fmla="*/ 2692400 w 2959100"/>
              <a:gd name="T35" fmla="*/ 34967 h 2498790"/>
              <a:gd name="T36" fmla="*/ 2844800 w 2959100"/>
              <a:gd name="T37" fmla="*/ 98421 h 2498790"/>
              <a:gd name="T38" fmla="*/ 2882900 w 2959100"/>
              <a:gd name="T39" fmla="*/ 123821 h 2498790"/>
              <a:gd name="T40" fmla="*/ 2933700 w 2959100"/>
              <a:gd name="T41" fmla="*/ 136498 h 2498790"/>
              <a:gd name="T42" fmla="*/ 2959100 w 2959100"/>
              <a:gd name="T43" fmla="*/ 149198 h 24987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59100"/>
              <a:gd name="T67" fmla="*/ 0 h 2498790"/>
              <a:gd name="T68" fmla="*/ 2959100 w 2959100"/>
              <a:gd name="T69" fmla="*/ 2498790 h 24987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59100" h="2498790">
                <a:moveTo>
                  <a:pt x="0" y="2498790"/>
                </a:moveTo>
                <a:cubicBezTo>
                  <a:pt x="16933" y="2435290"/>
                  <a:pt x="24382" y="2368465"/>
                  <a:pt x="50800" y="2308290"/>
                </a:cubicBezTo>
                <a:cubicBezTo>
                  <a:pt x="197489" y="1974166"/>
                  <a:pt x="191670" y="2038740"/>
                  <a:pt x="368300" y="1800290"/>
                </a:cubicBezTo>
                <a:cubicBezTo>
                  <a:pt x="408141" y="1746504"/>
                  <a:pt x="446313" y="1691435"/>
                  <a:pt x="482600" y="1635190"/>
                </a:cubicBezTo>
                <a:cubicBezTo>
                  <a:pt x="601711" y="1450567"/>
                  <a:pt x="650647" y="1333903"/>
                  <a:pt x="800100" y="1165290"/>
                </a:cubicBezTo>
                <a:cubicBezTo>
                  <a:pt x="899378" y="1053284"/>
                  <a:pt x="996556" y="935822"/>
                  <a:pt x="1117600" y="847790"/>
                </a:cubicBezTo>
                <a:cubicBezTo>
                  <a:pt x="1164167" y="813923"/>
                  <a:pt x="1213066" y="783052"/>
                  <a:pt x="1257300" y="746190"/>
                </a:cubicBezTo>
                <a:cubicBezTo>
                  <a:pt x="1289495" y="719361"/>
                  <a:pt x="1315490" y="685806"/>
                  <a:pt x="1346200" y="657290"/>
                </a:cubicBezTo>
                <a:cubicBezTo>
                  <a:pt x="1560364" y="458423"/>
                  <a:pt x="1341799" y="674391"/>
                  <a:pt x="1485900" y="530290"/>
                </a:cubicBezTo>
                <a:cubicBezTo>
                  <a:pt x="1508168" y="463485"/>
                  <a:pt x="1496523" y="476642"/>
                  <a:pt x="1587500" y="415990"/>
                </a:cubicBezTo>
                <a:cubicBezTo>
                  <a:pt x="1606468" y="403344"/>
                  <a:pt x="1630826" y="401208"/>
                  <a:pt x="1651000" y="390590"/>
                </a:cubicBezTo>
                <a:cubicBezTo>
                  <a:pt x="1711405" y="358798"/>
                  <a:pt x="1767746" y="319517"/>
                  <a:pt x="1828800" y="288990"/>
                </a:cubicBezTo>
                <a:cubicBezTo>
                  <a:pt x="1854200" y="276290"/>
                  <a:pt x="1880069" y="264488"/>
                  <a:pt x="1905000" y="250890"/>
                </a:cubicBezTo>
                <a:cubicBezTo>
                  <a:pt x="1974783" y="212827"/>
                  <a:pt x="1967208" y="206978"/>
                  <a:pt x="2044700" y="174690"/>
                </a:cubicBezTo>
                <a:cubicBezTo>
                  <a:pt x="2120170" y="143244"/>
                  <a:pt x="2193982" y="105620"/>
                  <a:pt x="2273300" y="85790"/>
                </a:cubicBezTo>
                <a:lnTo>
                  <a:pt x="2374900" y="60390"/>
                </a:lnTo>
                <a:cubicBezTo>
                  <a:pt x="2601363" y="0"/>
                  <a:pt x="2365497" y="59566"/>
                  <a:pt x="2514600" y="22290"/>
                </a:cubicBezTo>
                <a:cubicBezTo>
                  <a:pt x="2573867" y="26523"/>
                  <a:pt x="2633346" y="28428"/>
                  <a:pt x="2692400" y="34990"/>
                </a:cubicBezTo>
                <a:cubicBezTo>
                  <a:pt x="2741841" y="40483"/>
                  <a:pt x="2810224" y="75439"/>
                  <a:pt x="2844800" y="98490"/>
                </a:cubicBezTo>
                <a:cubicBezTo>
                  <a:pt x="2857500" y="106957"/>
                  <a:pt x="2868871" y="117877"/>
                  <a:pt x="2882900" y="123890"/>
                </a:cubicBezTo>
                <a:cubicBezTo>
                  <a:pt x="2898943" y="130766"/>
                  <a:pt x="2917141" y="131070"/>
                  <a:pt x="2933700" y="136590"/>
                </a:cubicBezTo>
                <a:cubicBezTo>
                  <a:pt x="2942680" y="139583"/>
                  <a:pt x="2950633" y="145057"/>
                  <a:pt x="2959100" y="149290"/>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71691" name="Straight Connector 13"/>
          <p:cNvCxnSpPr>
            <a:cxnSpLocks noChangeShapeType="1"/>
          </p:cNvCxnSpPr>
          <p:nvPr/>
        </p:nvCxnSpPr>
        <p:spPr bwMode="auto">
          <a:xfrm rot="16200000" flipH="1">
            <a:off x="1225550" y="2546350"/>
            <a:ext cx="901700" cy="304800"/>
          </a:xfrm>
          <a:prstGeom prst="line">
            <a:avLst/>
          </a:prstGeom>
          <a:noFill/>
          <a:ln w="9525">
            <a:solidFill>
              <a:srgbClr val="0000FF"/>
            </a:solidFill>
            <a:round/>
            <a:headEnd/>
            <a:tailEnd type="stealth" w="med" len="med"/>
          </a:ln>
          <a:extLst>
            <a:ext uri="{909E8E84-426E-40DD-AFC4-6F175D3DCCD1}">
              <a14:hiddenFill xmlns:a14="http://schemas.microsoft.com/office/drawing/2010/main">
                <a:noFill/>
              </a14:hiddenFill>
            </a:ext>
          </a:extLst>
        </p:spPr>
      </p:cxnSp>
      <p:cxnSp>
        <p:nvCxnSpPr>
          <p:cNvPr id="71692" name="Straight Connector 14"/>
          <p:cNvCxnSpPr>
            <a:cxnSpLocks noChangeShapeType="1"/>
          </p:cNvCxnSpPr>
          <p:nvPr/>
        </p:nvCxnSpPr>
        <p:spPr bwMode="auto">
          <a:xfrm rot="16200000" flipH="1">
            <a:off x="628650" y="3117850"/>
            <a:ext cx="1968500" cy="228600"/>
          </a:xfrm>
          <a:prstGeom prst="line">
            <a:avLst/>
          </a:prstGeom>
          <a:noFill/>
          <a:ln w="9525">
            <a:solidFill>
              <a:srgbClr val="0000FF"/>
            </a:solidFill>
            <a:round/>
            <a:headEnd/>
            <a:tailEnd type="stealth" w="med" len="med"/>
          </a:ln>
          <a:extLst>
            <a:ext uri="{909E8E84-426E-40DD-AFC4-6F175D3DCCD1}">
              <a14:hiddenFill xmlns:a14="http://schemas.microsoft.com/office/drawing/2010/main">
                <a:noFill/>
              </a14:hiddenFill>
            </a:ext>
          </a:extLst>
        </p:spPr>
      </p:cxnSp>
      <p:cxnSp>
        <p:nvCxnSpPr>
          <p:cNvPr id="71693" name="Straight Connector 16"/>
          <p:cNvCxnSpPr>
            <a:cxnSpLocks noChangeShapeType="1"/>
          </p:cNvCxnSpPr>
          <p:nvPr/>
        </p:nvCxnSpPr>
        <p:spPr bwMode="auto">
          <a:xfrm rot="16200000" flipH="1">
            <a:off x="38100" y="3708400"/>
            <a:ext cx="3073400" cy="203200"/>
          </a:xfrm>
          <a:prstGeom prst="line">
            <a:avLst/>
          </a:prstGeom>
          <a:noFill/>
          <a:ln w="9525">
            <a:solidFill>
              <a:srgbClr val="0000FF"/>
            </a:solidFill>
            <a:round/>
            <a:headEnd/>
            <a:tailEnd type="stealth" w="med" len="med"/>
          </a:ln>
          <a:extLst>
            <a:ext uri="{909E8E84-426E-40DD-AFC4-6F175D3DCCD1}">
              <a14:hiddenFill xmlns:a14="http://schemas.microsoft.com/office/drawing/2010/main">
                <a:noFill/>
              </a14:hiddenFill>
            </a:ext>
          </a:extLst>
        </p:spPr>
      </p:cxnSp>
      <p:sp>
        <p:nvSpPr>
          <p:cNvPr id="71694" name="Text Box 187"/>
          <p:cNvSpPr txBox="1">
            <a:spLocks noChangeArrowheads="1"/>
          </p:cNvSpPr>
          <p:nvPr/>
        </p:nvSpPr>
        <p:spPr bwMode="auto">
          <a:xfrm>
            <a:off x="6862763" y="1206500"/>
            <a:ext cx="2281237" cy="830263"/>
          </a:xfrm>
          <a:prstGeom prst="rect">
            <a:avLst/>
          </a:prstGeom>
          <a:solidFill>
            <a:schemeClr val="accent1">
              <a:lumMod val="40000"/>
              <a:lumOff val="60000"/>
            </a:schemeClr>
          </a:solid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solidFill>
                  <a:srgbClr val="FF0000"/>
                </a:solidFill>
                <a:latin typeface="+mj-lt"/>
              </a:rPr>
              <a:t>Can’t do this. </a:t>
            </a:r>
            <a:r>
              <a:rPr lang="en-US" altLang="en-US" u="sng" dirty="0">
                <a:solidFill>
                  <a:srgbClr val="FF0000"/>
                </a:solidFill>
                <a:latin typeface="+mj-lt"/>
              </a:rPr>
              <a:t>Why?</a:t>
            </a:r>
          </a:p>
        </p:txBody>
      </p:sp>
      <p:sp>
        <p:nvSpPr>
          <p:cNvPr id="71695" name="Freeform 20"/>
          <p:cNvSpPr>
            <a:spLocks noChangeArrowheads="1"/>
          </p:cNvSpPr>
          <p:nvPr/>
        </p:nvSpPr>
        <p:spPr bwMode="auto">
          <a:xfrm>
            <a:off x="6362700" y="1549400"/>
            <a:ext cx="533400" cy="863600"/>
          </a:xfrm>
          <a:custGeom>
            <a:avLst/>
            <a:gdLst>
              <a:gd name="T0" fmla="*/ 533400 w 533400"/>
              <a:gd name="T1" fmla="*/ 0 h 863600"/>
              <a:gd name="T2" fmla="*/ 330200 w 533400"/>
              <a:gd name="T3" fmla="*/ 50800 h 863600"/>
              <a:gd name="T4" fmla="*/ 266700 w 533400"/>
              <a:gd name="T5" fmla="*/ 88900 h 863600"/>
              <a:gd name="T6" fmla="*/ 215900 w 533400"/>
              <a:gd name="T7" fmla="*/ 114300 h 863600"/>
              <a:gd name="T8" fmla="*/ 165100 w 533400"/>
              <a:gd name="T9" fmla="*/ 152400 h 863600"/>
              <a:gd name="T10" fmla="*/ 114300 w 533400"/>
              <a:gd name="T11" fmla="*/ 165100 h 863600"/>
              <a:gd name="T12" fmla="*/ 25400 w 533400"/>
              <a:gd name="T13" fmla="*/ 254000 h 863600"/>
              <a:gd name="T14" fmla="*/ 12700 w 533400"/>
              <a:gd name="T15" fmla="*/ 304800 h 863600"/>
              <a:gd name="T16" fmla="*/ 0 w 533400"/>
              <a:gd name="T17" fmla="*/ 342900 h 863600"/>
              <a:gd name="T18" fmla="*/ 12700 w 533400"/>
              <a:gd name="T19" fmla="*/ 482600 h 863600"/>
              <a:gd name="T20" fmla="*/ 25400 w 533400"/>
              <a:gd name="T21" fmla="*/ 863600 h 863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3400"/>
              <a:gd name="T34" fmla="*/ 0 h 863600"/>
              <a:gd name="T35" fmla="*/ 533400 w 533400"/>
              <a:gd name="T36" fmla="*/ 863600 h 863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3400" h="863600">
                <a:moveTo>
                  <a:pt x="533400" y="0"/>
                </a:moveTo>
                <a:cubicBezTo>
                  <a:pt x="470103" y="12659"/>
                  <a:pt x="391568" y="22906"/>
                  <a:pt x="330200" y="50800"/>
                </a:cubicBezTo>
                <a:cubicBezTo>
                  <a:pt x="307728" y="61014"/>
                  <a:pt x="288278" y="76912"/>
                  <a:pt x="266700" y="88900"/>
                </a:cubicBezTo>
                <a:cubicBezTo>
                  <a:pt x="250150" y="98094"/>
                  <a:pt x="231954" y="104266"/>
                  <a:pt x="215900" y="114300"/>
                </a:cubicBezTo>
                <a:cubicBezTo>
                  <a:pt x="197951" y="125518"/>
                  <a:pt x="184032" y="142934"/>
                  <a:pt x="165100" y="152400"/>
                </a:cubicBezTo>
                <a:cubicBezTo>
                  <a:pt x="149488" y="160206"/>
                  <a:pt x="131233" y="160867"/>
                  <a:pt x="114300" y="165100"/>
                </a:cubicBezTo>
                <a:cubicBezTo>
                  <a:pt x="73660" y="195580"/>
                  <a:pt x="49107" y="206587"/>
                  <a:pt x="25400" y="254000"/>
                </a:cubicBezTo>
                <a:cubicBezTo>
                  <a:pt x="17594" y="269612"/>
                  <a:pt x="17495" y="288017"/>
                  <a:pt x="12700" y="304800"/>
                </a:cubicBezTo>
                <a:cubicBezTo>
                  <a:pt x="9022" y="317672"/>
                  <a:pt x="4233" y="330200"/>
                  <a:pt x="0" y="342900"/>
                </a:cubicBezTo>
                <a:cubicBezTo>
                  <a:pt x="4233" y="389467"/>
                  <a:pt x="10242" y="435906"/>
                  <a:pt x="12700" y="482600"/>
                </a:cubicBezTo>
                <a:cubicBezTo>
                  <a:pt x="25870" y="732831"/>
                  <a:pt x="25400" y="722820"/>
                  <a:pt x="25400" y="863600"/>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 name="Slide Number Placeholder 1"/>
          <p:cNvSpPr>
            <a:spLocks noGrp="1"/>
          </p:cNvSpPr>
          <p:nvPr>
            <p:ph type="sldNum" sz="quarter" idx="12"/>
          </p:nvPr>
        </p:nvSpPr>
        <p:spPr/>
        <p:txBody>
          <a:bodyPr/>
          <a:lstStyle/>
          <a:p>
            <a:fld id="{8498F53A-C161-3D49-96E1-2DF0E970DAF2}" type="slidenum">
              <a:rPr lang="en-US" smtClean="0"/>
              <a:t>52</a:t>
            </a:fld>
            <a:endParaRPr lang="en-US"/>
          </a:p>
        </p:txBody>
      </p:sp>
      <p:sp>
        <p:nvSpPr>
          <p:cNvPr id="16" name="TextBox 15"/>
          <p:cNvSpPr txBox="1"/>
          <p:nvPr/>
        </p:nvSpPr>
        <p:spPr>
          <a:xfrm>
            <a:off x="4953000" y="6488668"/>
            <a:ext cx="3276600" cy="369332"/>
          </a:xfrm>
          <a:prstGeom prst="rect">
            <a:avLst/>
          </a:prstGeom>
          <a:noFill/>
        </p:spPr>
        <p:txBody>
          <a:bodyPr wrap="square" rtlCol="0">
            <a:spAutoFit/>
          </a:bodyPr>
          <a:lstStyle/>
          <a:p>
            <a:r>
              <a:rPr lang="en-US" dirty="0">
                <a:solidFill>
                  <a:schemeClr val="tx1">
                    <a:lumMod val="50000"/>
                    <a:lumOff val="50000"/>
                  </a:schemeClr>
                </a:solidFill>
              </a:rPr>
              <a:t>Text: COD ARM Edition </a:t>
            </a:r>
            <a:r>
              <a:rPr lang="en-US">
                <a:solidFill>
                  <a:schemeClr val="tx1">
                    <a:lumMod val="50000"/>
                    <a:lumOff val="50000"/>
                  </a:schemeClr>
                </a:solidFill>
              </a:rPr>
              <a:t>§4.7</a:t>
            </a:r>
            <a:endParaRPr lang="en-US" dirty="0">
              <a:solidFill>
                <a:schemeClr val="tx1">
                  <a:lumMod val="50000"/>
                  <a:lumOff val="50000"/>
                </a:schemeClr>
              </a:solidFill>
            </a:endParaRPr>
          </a:p>
        </p:txBody>
      </p:sp>
    </p:spTree>
    <p:extLst>
      <p:ext uri="{BB962C8B-B14F-4D97-AF65-F5344CB8AC3E}">
        <p14:creationId xmlns:p14="http://schemas.microsoft.com/office/powerpoint/2010/main" val="34135332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7FAF7372-043C-DF4E-A742-AC4AD6A635D8}"/>
              </a:ext>
            </a:extLst>
          </p:cNvPr>
          <p:cNvSpPr>
            <a:spLocks noChangeArrowheads="1"/>
          </p:cNvSpPr>
          <p:nvPr/>
        </p:nvSpPr>
        <p:spPr bwMode="auto">
          <a:xfrm>
            <a:off x="546100" y="3713163"/>
            <a:ext cx="7950200" cy="1604962"/>
          </a:xfrm>
          <a:prstGeom prst="rect">
            <a:avLst/>
          </a:prstGeom>
          <a:solidFill>
            <a:schemeClr val="accent5">
              <a:lumMod val="40000"/>
              <a:lumOff val="60000"/>
            </a:schemeClr>
          </a:solidFill>
          <a:ln w="9525">
            <a:solidFill>
              <a:schemeClr val="tx1"/>
            </a:solidFill>
            <a:round/>
            <a:headEnd/>
            <a:tailEnd/>
          </a:ln>
        </p:spPr>
        <p:txBody>
          <a:bodyP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endParaRPr lang="en-US" altLang="en-US" sz="2400">
              <a:latin typeface="Arial" panose="020B0604020202020204" pitchFamily="34" charset="0"/>
            </a:endParaRPr>
          </a:p>
        </p:txBody>
      </p:sp>
      <p:sp>
        <p:nvSpPr>
          <p:cNvPr id="47106" name="Rectangle 2">
            <a:extLst>
              <a:ext uri="{FF2B5EF4-FFF2-40B4-BE49-F238E27FC236}">
                <a16:creationId xmlns:a16="http://schemas.microsoft.com/office/drawing/2014/main" id="{85F3E9C9-5077-354D-9EA1-DD5FB7D0B29F}"/>
              </a:ext>
            </a:extLst>
          </p:cNvPr>
          <p:cNvSpPr>
            <a:spLocks noGrp="1" noChangeArrowheads="1"/>
          </p:cNvSpPr>
          <p:nvPr>
            <p:ph type="title"/>
          </p:nvPr>
        </p:nvSpPr>
        <p:spPr>
          <a:xfrm>
            <a:off x="685800" y="0"/>
            <a:ext cx="7772400" cy="1016000"/>
          </a:xfrm>
        </p:spPr>
        <p:txBody>
          <a:bodyPr/>
          <a:lstStyle/>
          <a:p>
            <a:pPr eaLnBrk="1" hangingPunct="1"/>
            <a:r>
              <a:rPr lang="en-US" altLang="en-US">
                <a:latin typeface="Arial  " charset="0"/>
                <a:cs typeface="Arial  " charset="0"/>
              </a:rPr>
              <a:t>Pipeline Stalls</a:t>
            </a:r>
          </a:p>
        </p:txBody>
      </p:sp>
      <p:sp>
        <p:nvSpPr>
          <p:cNvPr id="47107" name="Rectangle 3">
            <a:extLst>
              <a:ext uri="{FF2B5EF4-FFF2-40B4-BE49-F238E27FC236}">
                <a16:creationId xmlns:a16="http://schemas.microsoft.com/office/drawing/2014/main" id="{9DA772FF-1961-B449-A34E-7549BB5392A9}"/>
              </a:ext>
            </a:extLst>
          </p:cNvPr>
          <p:cNvSpPr>
            <a:spLocks noGrp="1" noChangeArrowheads="1"/>
          </p:cNvSpPr>
          <p:nvPr>
            <p:ph type="body" idx="1"/>
          </p:nvPr>
        </p:nvSpPr>
        <p:spPr>
          <a:xfrm>
            <a:off x="660400" y="1550988"/>
            <a:ext cx="7772400" cy="4240212"/>
          </a:xfrm>
        </p:spPr>
        <p:txBody>
          <a:bodyPr>
            <a:normAutofit/>
          </a:bodyPr>
          <a:lstStyle/>
          <a:p>
            <a:pPr eaLnBrk="1" hangingPunct="1">
              <a:lnSpc>
                <a:spcPct val="90000"/>
              </a:lnSpc>
            </a:pPr>
            <a:r>
              <a:rPr lang="en-US" altLang="en-US" sz="2400" dirty="0">
                <a:latin typeface="Arial  " charset="0"/>
                <a:cs typeface="Arial  " charset="0"/>
              </a:rPr>
              <a:t>Stalled instruction and subsequent instructions held in pipeline registers.</a:t>
            </a:r>
          </a:p>
          <a:p>
            <a:pPr eaLnBrk="1" hangingPunct="1">
              <a:lnSpc>
                <a:spcPct val="90000"/>
              </a:lnSpc>
            </a:pPr>
            <a:endParaRPr lang="en-US" altLang="en-US" sz="2400" dirty="0">
              <a:latin typeface="Arial  " charset="0"/>
              <a:cs typeface="Arial  " charset="0"/>
            </a:endParaRPr>
          </a:p>
          <a:p>
            <a:pPr eaLnBrk="1" hangingPunct="1">
              <a:lnSpc>
                <a:spcPct val="90000"/>
              </a:lnSpc>
            </a:pPr>
            <a:r>
              <a:rPr lang="en-US" altLang="en-US" sz="2400" dirty="0">
                <a:latin typeface="Arial  " charset="0"/>
                <a:cs typeface="Arial  " charset="0"/>
              </a:rPr>
              <a:t>We insert “no op” instruction(s) in place of stalled instruction.</a:t>
            </a:r>
          </a:p>
          <a:p>
            <a:pPr eaLnBrk="1" hangingPunct="1">
              <a:lnSpc>
                <a:spcPct val="90000"/>
              </a:lnSpc>
            </a:pPr>
            <a:endParaRPr lang="en-US" altLang="en-US" sz="2400" dirty="0">
              <a:latin typeface="Arial  " charset="0"/>
              <a:cs typeface="Arial  " charset="0"/>
            </a:endParaRPr>
          </a:p>
          <a:p>
            <a:pPr eaLnBrk="1" hangingPunct="1">
              <a:lnSpc>
                <a:spcPct val="90000"/>
              </a:lnSpc>
            </a:pPr>
            <a:r>
              <a:rPr lang="en-US" altLang="en-US" sz="2400" dirty="0">
                <a:solidFill>
                  <a:srgbClr val="FF0000"/>
                </a:solidFill>
                <a:latin typeface="Arial  " charset="0"/>
                <a:cs typeface="Arial  " charset="0"/>
              </a:rPr>
              <a:t>Unavoidable stalls occur when the stage </a:t>
            </a:r>
            <a:r>
              <a:rPr lang="en-US" altLang="en-US" sz="2400" b="1" u="sng" dirty="0">
                <a:solidFill>
                  <a:srgbClr val="FF0000"/>
                </a:solidFill>
                <a:latin typeface="Arial  " charset="0"/>
                <a:cs typeface="Arial  " charset="0"/>
              </a:rPr>
              <a:t>producing</a:t>
            </a:r>
            <a:r>
              <a:rPr lang="en-US" altLang="en-US" sz="2400" dirty="0">
                <a:solidFill>
                  <a:srgbClr val="FF0000"/>
                </a:solidFill>
                <a:latin typeface="Arial  " charset="0"/>
                <a:cs typeface="Arial  " charset="0"/>
              </a:rPr>
              <a:t> the forwarded value is “later” in pipeline than stage </a:t>
            </a:r>
            <a:r>
              <a:rPr lang="en-US" altLang="en-US" sz="2400" b="1" u="sng" dirty="0">
                <a:solidFill>
                  <a:srgbClr val="FF0000"/>
                </a:solidFill>
                <a:latin typeface="Arial  " charset="0"/>
                <a:cs typeface="Arial  " charset="0"/>
              </a:rPr>
              <a:t>consuming</a:t>
            </a:r>
            <a:r>
              <a:rPr lang="en-US" altLang="en-US" sz="2400" dirty="0">
                <a:solidFill>
                  <a:srgbClr val="FF0000"/>
                </a:solidFill>
                <a:latin typeface="Arial  " charset="0"/>
                <a:cs typeface="Arial  " charset="0"/>
              </a:rPr>
              <a:t> the value and there are “not enough” instructions separating these two instructions.</a:t>
            </a:r>
          </a:p>
          <a:p>
            <a:pPr lvl="1" eaLnBrk="1" hangingPunct="1">
              <a:lnSpc>
                <a:spcPct val="90000"/>
              </a:lnSpc>
            </a:pPr>
            <a:endParaRPr lang="en-US" altLang="en-US" sz="2000" dirty="0">
              <a:latin typeface="Arial  " charset="0"/>
              <a:cs typeface="Arial  " charset="0"/>
            </a:endParaRPr>
          </a:p>
        </p:txBody>
      </p:sp>
      <p:sp>
        <p:nvSpPr>
          <p:cNvPr id="47108" name="Slide Number Placeholder 5">
            <a:extLst>
              <a:ext uri="{FF2B5EF4-FFF2-40B4-BE49-F238E27FC236}">
                <a16:creationId xmlns:a16="http://schemas.microsoft.com/office/drawing/2014/main" id="{985D77DC-D6DF-8944-B006-50314CE8E39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fld id="{012E12AF-3ACC-C549-A56F-3C51B8084BC3}" type="slidenum">
              <a:rPr lang="en-US" altLang="en-US" sz="1400">
                <a:latin typeface="Comic Sans MS" panose="030F0902030302020204" pitchFamily="66" charset="0"/>
              </a:rPr>
              <a:pPr>
                <a:spcBef>
                  <a:spcPct val="0"/>
                </a:spcBef>
                <a:buFontTx/>
                <a:buNone/>
              </a:pPr>
              <a:t>53</a:t>
            </a:fld>
            <a:r>
              <a:rPr lang="en-US" altLang="en-US" sz="1400">
                <a:latin typeface="Comic Sans MS" panose="030F0902030302020204" pitchFamily="66" charset="0"/>
              </a:rPr>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85B42F7B-110C-064B-AC32-D1F1412FF6E6}"/>
              </a:ext>
            </a:extLst>
          </p:cNvPr>
          <p:cNvSpPr>
            <a:spLocks noGrp="1" noChangeArrowheads="1"/>
          </p:cNvSpPr>
          <p:nvPr>
            <p:ph type="title"/>
          </p:nvPr>
        </p:nvSpPr>
        <p:spPr>
          <a:xfrm>
            <a:off x="863600" y="0"/>
            <a:ext cx="8013700" cy="1143000"/>
          </a:xfrm>
        </p:spPr>
        <p:txBody>
          <a:bodyPr/>
          <a:lstStyle/>
          <a:p>
            <a:pPr eaLnBrk="1" hangingPunct="1"/>
            <a:r>
              <a:rPr lang="en-US" altLang="en-US" sz="3200">
                <a:latin typeface="Arial  " charset="0"/>
                <a:cs typeface="Arial  " charset="0"/>
              </a:rPr>
              <a:t>Stall Hardware: Hazard Detection Unit</a:t>
            </a:r>
            <a:endParaRPr lang="en-US" altLang="en-US">
              <a:latin typeface="Arial  " charset="0"/>
              <a:cs typeface="Arial  " charset="0"/>
            </a:endParaRPr>
          </a:p>
        </p:txBody>
      </p:sp>
      <p:pic>
        <p:nvPicPr>
          <p:cNvPr id="51202" name="Picture 15" descr="hp,cod-fig6.36.jpg                                             0007391Fmbp                            C32F9376:">
            <a:extLst>
              <a:ext uri="{FF2B5EF4-FFF2-40B4-BE49-F238E27FC236}">
                <a16:creationId xmlns:a16="http://schemas.microsoft.com/office/drawing/2014/main" id="{0F35EF13-9BFC-F548-A471-6965FECE4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 y="1028700"/>
            <a:ext cx="8112125"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16">
            <a:extLst>
              <a:ext uri="{FF2B5EF4-FFF2-40B4-BE49-F238E27FC236}">
                <a16:creationId xmlns:a16="http://schemas.microsoft.com/office/drawing/2014/main" id="{A5BC4B6B-FD9C-0D47-BF98-FA427DB522D3}"/>
              </a:ext>
            </a:extLst>
          </p:cNvPr>
          <p:cNvSpPr>
            <a:spLocks noChangeArrowheads="1"/>
          </p:cNvSpPr>
          <p:nvPr/>
        </p:nvSpPr>
        <p:spPr bwMode="auto">
          <a:xfrm>
            <a:off x="1752600" y="2565400"/>
            <a:ext cx="215900" cy="2565400"/>
          </a:xfrm>
          <a:prstGeom prst="rect">
            <a:avLst/>
          </a:prstGeom>
          <a:solidFill>
            <a:srgbClr val="FF0000"/>
          </a:solidFill>
          <a:ln w="9525">
            <a:solidFill>
              <a:schemeClr val="tx1"/>
            </a:solidFill>
            <a:miter lim="800000"/>
            <a:headEnd/>
            <a:tailEnd/>
          </a:ln>
        </p:spPr>
        <p:txBody>
          <a:bodyPr wrap="none" anchor="ct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endParaRPr lang="en-US" altLang="en-US" sz="2400">
              <a:latin typeface="Arial" panose="020B0604020202020204" pitchFamily="34" charset="0"/>
            </a:endParaRPr>
          </a:p>
        </p:txBody>
      </p:sp>
      <p:sp>
        <p:nvSpPr>
          <p:cNvPr id="51204" name="Freeform 17">
            <a:extLst>
              <a:ext uri="{FF2B5EF4-FFF2-40B4-BE49-F238E27FC236}">
                <a16:creationId xmlns:a16="http://schemas.microsoft.com/office/drawing/2014/main" id="{9EA88C6B-2248-E646-BD7F-3478AC9CB6D2}"/>
              </a:ext>
            </a:extLst>
          </p:cNvPr>
          <p:cNvSpPr>
            <a:spLocks/>
          </p:cNvSpPr>
          <p:nvPr/>
        </p:nvSpPr>
        <p:spPr bwMode="auto">
          <a:xfrm>
            <a:off x="3784600" y="2209800"/>
            <a:ext cx="571500" cy="239713"/>
          </a:xfrm>
          <a:custGeom>
            <a:avLst/>
            <a:gdLst>
              <a:gd name="T0" fmla="*/ 0 w 360"/>
              <a:gd name="T1" fmla="*/ 2147483646 h 151"/>
              <a:gd name="T2" fmla="*/ 2147483646 w 360"/>
              <a:gd name="T3" fmla="*/ 2147483646 h 151"/>
              <a:gd name="T4" fmla="*/ 2147483646 w 360"/>
              <a:gd name="T5" fmla="*/ 2147483646 h 151"/>
              <a:gd name="T6" fmla="*/ 2147483646 w 360"/>
              <a:gd name="T7" fmla="*/ 2147483646 h 151"/>
              <a:gd name="T8" fmla="*/ 2147483646 w 360"/>
              <a:gd name="T9" fmla="*/ 2147483646 h 151"/>
              <a:gd name="T10" fmla="*/ 0 60000 65536"/>
              <a:gd name="T11" fmla="*/ 0 60000 65536"/>
              <a:gd name="T12" fmla="*/ 0 60000 65536"/>
              <a:gd name="T13" fmla="*/ 0 60000 65536"/>
              <a:gd name="T14" fmla="*/ 0 60000 65536"/>
              <a:gd name="T15" fmla="*/ 0 w 360"/>
              <a:gd name="T16" fmla="*/ 0 h 151"/>
              <a:gd name="T17" fmla="*/ 360 w 360"/>
              <a:gd name="T18" fmla="*/ 151 h 151"/>
            </a:gdLst>
            <a:ahLst/>
            <a:cxnLst>
              <a:cxn ang="T10">
                <a:pos x="T0" y="T1"/>
              </a:cxn>
              <a:cxn ang="T11">
                <a:pos x="T2" y="T3"/>
              </a:cxn>
              <a:cxn ang="T12">
                <a:pos x="T4" y="T5"/>
              </a:cxn>
              <a:cxn ang="T13">
                <a:pos x="T6" y="T7"/>
              </a:cxn>
              <a:cxn ang="T14">
                <a:pos x="T8" y="T9"/>
              </a:cxn>
            </a:cxnLst>
            <a:rect l="T15" t="T16" r="T17" b="T18"/>
            <a:pathLst>
              <a:path w="360" h="151">
                <a:moveTo>
                  <a:pt x="0" y="144"/>
                </a:moveTo>
                <a:cubicBezTo>
                  <a:pt x="78" y="147"/>
                  <a:pt x="157" y="151"/>
                  <a:pt x="192" y="136"/>
                </a:cubicBezTo>
                <a:cubicBezTo>
                  <a:pt x="227" y="121"/>
                  <a:pt x="197" y="77"/>
                  <a:pt x="208" y="56"/>
                </a:cubicBezTo>
                <a:cubicBezTo>
                  <a:pt x="219" y="35"/>
                  <a:pt x="231" y="16"/>
                  <a:pt x="256" y="8"/>
                </a:cubicBezTo>
                <a:cubicBezTo>
                  <a:pt x="281" y="0"/>
                  <a:pt x="320" y="4"/>
                  <a:pt x="360" y="8"/>
                </a:cubicBez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05" name="Text Box 18">
            <a:extLst>
              <a:ext uri="{FF2B5EF4-FFF2-40B4-BE49-F238E27FC236}">
                <a16:creationId xmlns:a16="http://schemas.microsoft.com/office/drawing/2014/main" id="{F50907A1-A898-8640-A97F-1208F1249946}"/>
              </a:ext>
            </a:extLst>
          </p:cNvPr>
          <p:cNvSpPr txBox="1">
            <a:spLocks noChangeArrowheads="1"/>
          </p:cNvSpPr>
          <p:nvPr/>
        </p:nvSpPr>
        <p:spPr bwMode="auto">
          <a:xfrm>
            <a:off x="3006725" y="2157413"/>
            <a:ext cx="8286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r>
              <a:rPr lang="en-US" altLang="en-US" sz="2400">
                <a:solidFill>
                  <a:srgbClr val="FF0000"/>
                </a:solidFill>
                <a:latin typeface="Comic Sans MS" panose="030F0902030302020204" pitchFamily="66" charset="0"/>
              </a:rPr>
              <a:t>NOP</a:t>
            </a:r>
          </a:p>
        </p:txBody>
      </p:sp>
      <p:sp>
        <p:nvSpPr>
          <p:cNvPr id="51206" name="Rectangle 19">
            <a:extLst>
              <a:ext uri="{FF2B5EF4-FFF2-40B4-BE49-F238E27FC236}">
                <a16:creationId xmlns:a16="http://schemas.microsoft.com/office/drawing/2014/main" id="{D44A4FEF-4343-8D49-8C65-B0CC657ACCE8}"/>
              </a:ext>
            </a:extLst>
          </p:cNvPr>
          <p:cNvSpPr>
            <a:spLocks noChangeArrowheads="1"/>
          </p:cNvSpPr>
          <p:nvPr/>
        </p:nvSpPr>
        <p:spPr bwMode="auto">
          <a:xfrm>
            <a:off x="2209800" y="965200"/>
            <a:ext cx="1079500" cy="647700"/>
          </a:xfrm>
          <a:prstGeom prst="rect">
            <a:avLst/>
          </a:prstGeom>
          <a:noFill/>
          <a:ln w="76200" cap="rnd">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endParaRPr lang="en-US" altLang="en-US" sz="2400">
              <a:latin typeface="Arial" panose="020B0604020202020204" pitchFamily="34" charset="0"/>
            </a:endParaRPr>
          </a:p>
        </p:txBody>
      </p:sp>
      <p:sp>
        <p:nvSpPr>
          <p:cNvPr id="51207" name="Slide Number Placeholder 8">
            <a:extLst>
              <a:ext uri="{FF2B5EF4-FFF2-40B4-BE49-F238E27FC236}">
                <a16:creationId xmlns:a16="http://schemas.microsoft.com/office/drawing/2014/main" id="{298990AA-6A79-114F-A1F2-C7AD16ABC1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fld id="{E0123710-E323-A44C-9ABF-469CEC3C4C05}" type="slidenum">
              <a:rPr lang="en-US" altLang="en-US" sz="1400">
                <a:latin typeface="Comic Sans MS" panose="030F0902030302020204" pitchFamily="66" charset="0"/>
              </a:rPr>
              <a:pPr>
                <a:spcBef>
                  <a:spcPct val="0"/>
                </a:spcBef>
                <a:buFontTx/>
                <a:buNone/>
              </a:pPr>
              <a:t>54</a:t>
            </a:fld>
            <a:r>
              <a:rPr lang="en-US" altLang="en-US" sz="1400">
                <a:latin typeface="Comic Sans MS" panose="030F0902030302020204" pitchFamily="66" charset="0"/>
              </a:rPr>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026">
            <a:extLst>
              <a:ext uri="{FF2B5EF4-FFF2-40B4-BE49-F238E27FC236}">
                <a16:creationId xmlns:a16="http://schemas.microsoft.com/office/drawing/2014/main" id="{78A68058-7089-CB43-8CD1-BA866BAD435D}"/>
              </a:ext>
            </a:extLst>
          </p:cNvPr>
          <p:cNvSpPr>
            <a:spLocks noGrp="1" noChangeArrowheads="1"/>
          </p:cNvSpPr>
          <p:nvPr>
            <p:ph type="title"/>
          </p:nvPr>
        </p:nvSpPr>
        <p:spPr>
          <a:xfrm>
            <a:off x="812800" y="0"/>
            <a:ext cx="8150225" cy="982663"/>
          </a:xfrm>
        </p:spPr>
        <p:txBody>
          <a:bodyPr/>
          <a:lstStyle/>
          <a:p>
            <a:pPr eaLnBrk="1" hangingPunct="1"/>
            <a:r>
              <a:rPr lang="en-US" altLang="en-US" sz="2800">
                <a:latin typeface="Arial  " charset="0"/>
                <a:cs typeface="Arial  " charset="0"/>
              </a:rPr>
              <a:t>Hazard Detection Location Options</a:t>
            </a:r>
            <a:endParaRPr lang="en-US" altLang="en-US" sz="1800">
              <a:solidFill>
                <a:schemeClr val="tx1"/>
              </a:solidFill>
              <a:latin typeface="Arial  " charset="0"/>
              <a:cs typeface="Arial  " charset="0"/>
            </a:endParaRPr>
          </a:p>
        </p:txBody>
      </p:sp>
      <p:grpSp>
        <p:nvGrpSpPr>
          <p:cNvPr id="53250" name="Group 1027">
            <a:extLst>
              <a:ext uri="{FF2B5EF4-FFF2-40B4-BE49-F238E27FC236}">
                <a16:creationId xmlns:a16="http://schemas.microsoft.com/office/drawing/2014/main" id="{9A1A7DF0-B331-2046-90CB-8C857827F4E5}"/>
              </a:ext>
            </a:extLst>
          </p:cNvPr>
          <p:cNvGrpSpPr>
            <a:grpSpLocks noChangeAspect="1"/>
          </p:cNvGrpSpPr>
          <p:nvPr/>
        </p:nvGrpSpPr>
        <p:grpSpPr bwMode="auto">
          <a:xfrm>
            <a:off x="747713" y="1671638"/>
            <a:ext cx="2000250" cy="1179512"/>
            <a:chOff x="340" y="2739"/>
            <a:chExt cx="1531" cy="901"/>
          </a:xfrm>
        </p:grpSpPr>
        <p:pic>
          <p:nvPicPr>
            <p:cNvPr id="53285" name="Picture 1028" descr="38~Figure_6">
              <a:extLst>
                <a:ext uri="{FF2B5EF4-FFF2-40B4-BE49-F238E27FC236}">
                  <a16:creationId xmlns:a16="http://schemas.microsoft.com/office/drawing/2014/main" id="{AB7492AA-B724-B348-A748-FB10E838FC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 y="2767"/>
              <a:ext cx="1330"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86" name="Line 1029">
              <a:extLst>
                <a:ext uri="{FF2B5EF4-FFF2-40B4-BE49-F238E27FC236}">
                  <a16:creationId xmlns:a16="http://schemas.microsoft.com/office/drawing/2014/main" id="{A0304D8E-0DBD-2D47-9B60-C66E8830DDA7}"/>
                </a:ext>
              </a:extLst>
            </p:cNvPr>
            <p:cNvSpPr>
              <a:spLocks noChangeAspect="1" noChangeShapeType="1"/>
            </p:cNvSpPr>
            <p:nvPr/>
          </p:nvSpPr>
          <p:spPr bwMode="auto">
            <a:xfrm>
              <a:off x="691" y="2746"/>
              <a:ext cx="0" cy="82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7" name="Line 1030">
              <a:extLst>
                <a:ext uri="{FF2B5EF4-FFF2-40B4-BE49-F238E27FC236}">
                  <a16:creationId xmlns:a16="http://schemas.microsoft.com/office/drawing/2014/main" id="{92E142CE-0AB8-604A-B3A8-537BADFFCAC0}"/>
                </a:ext>
              </a:extLst>
            </p:cNvPr>
            <p:cNvSpPr>
              <a:spLocks noChangeAspect="1" noChangeShapeType="1"/>
            </p:cNvSpPr>
            <p:nvPr/>
          </p:nvSpPr>
          <p:spPr bwMode="auto">
            <a:xfrm>
              <a:off x="1075" y="2744"/>
              <a:ext cx="0" cy="82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8" name="Line 1031">
              <a:extLst>
                <a:ext uri="{FF2B5EF4-FFF2-40B4-BE49-F238E27FC236}">
                  <a16:creationId xmlns:a16="http://schemas.microsoft.com/office/drawing/2014/main" id="{E770499A-F346-DB49-9CBB-3E9D0F5D5540}"/>
                </a:ext>
              </a:extLst>
            </p:cNvPr>
            <p:cNvSpPr>
              <a:spLocks noChangeAspect="1" noChangeShapeType="1"/>
            </p:cNvSpPr>
            <p:nvPr/>
          </p:nvSpPr>
          <p:spPr bwMode="auto">
            <a:xfrm>
              <a:off x="1348" y="2739"/>
              <a:ext cx="0" cy="82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9" name="Line 1032">
              <a:extLst>
                <a:ext uri="{FF2B5EF4-FFF2-40B4-BE49-F238E27FC236}">
                  <a16:creationId xmlns:a16="http://schemas.microsoft.com/office/drawing/2014/main" id="{425934A4-3E49-204C-A9CE-F4AAEE0E7B5C}"/>
                </a:ext>
              </a:extLst>
            </p:cNvPr>
            <p:cNvSpPr>
              <a:spLocks noChangeAspect="1" noChangeShapeType="1"/>
            </p:cNvSpPr>
            <p:nvPr/>
          </p:nvSpPr>
          <p:spPr bwMode="auto">
            <a:xfrm>
              <a:off x="1551" y="2741"/>
              <a:ext cx="0" cy="82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0" name="Text Box 1033">
              <a:extLst>
                <a:ext uri="{FF2B5EF4-FFF2-40B4-BE49-F238E27FC236}">
                  <a16:creationId xmlns:a16="http://schemas.microsoft.com/office/drawing/2014/main" id="{41C21D0E-91DC-1645-8BFF-6F0953EC49FF}"/>
                </a:ext>
              </a:extLst>
            </p:cNvPr>
            <p:cNvSpPr txBox="1">
              <a:spLocks noChangeAspect="1" noChangeArrowheads="1"/>
            </p:cNvSpPr>
            <p:nvPr/>
          </p:nvSpPr>
          <p:spPr bwMode="auto">
            <a:xfrm>
              <a:off x="493" y="3397"/>
              <a:ext cx="2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r>
                <a:rPr lang="en-US" altLang="en-US" sz="1400">
                  <a:solidFill>
                    <a:srgbClr val="FF0000"/>
                  </a:solidFill>
                  <a:latin typeface="Arial" panose="020B0604020202020204" pitchFamily="34" charset="0"/>
                </a:rPr>
                <a:t>F</a:t>
              </a:r>
              <a:endParaRPr lang="en-US" altLang="en-US" sz="1400">
                <a:latin typeface="Arial" panose="020B0604020202020204" pitchFamily="34" charset="0"/>
              </a:endParaRPr>
            </a:p>
          </p:txBody>
        </p:sp>
        <p:sp>
          <p:nvSpPr>
            <p:cNvPr id="53291" name="Text Box 1034">
              <a:extLst>
                <a:ext uri="{FF2B5EF4-FFF2-40B4-BE49-F238E27FC236}">
                  <a16:creationId xmlns:a16="http://schemas.microsoft.com/office/drawing/2014/main" id="{37CB9118-2F52-5E41-8231-4139CE62FBBC}"/>
                </a:ext>
              </a:extLst>
            </p:cNvPr>
            <p:cNvSpPr txBox="1">
              <a:spLocks noChangeAspect="1" noChangeArrowheads="1"/>
            </p:cNvSpPr>
            <p:nvPr/>
          </p:nvSpPr>
          <p:spPr bwMode="auto">
            <a:xfrm>
              <a:off x="792" y="3405"/>
              <a:ext cx="23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r>
                <a:rPr lang="en-US" altLang="en-US" sz="1400">
                  <a:solidFill>
                    <a:srgbClr val="FF0000"/>
                  </a:solidFill>
                  <a:latin typeface="Arial" panose="020B0604020202020204" pitchFamily="34" charset="0"/>
                </a:rPr>
                <a:t>D</a:t>
              </a:r>
              <a:endParaRPr lang="en-US" altLang="en-US" sz="1400">
                <a:latin typeface="Arial" panose="020B0604020202020204" pitchFamily="34" charset="0"/>
              </a:endParaRPr>
            </a:p>
          </p:txBody>
        </p:sp>
        <p:sp>
          <p:nvSpPr>
            <p:cNvPr id="53292" name="Text Box 1035">
              <a:extLst>
                <a:ext uri="{FF2B5EF4-FFF2-40B4-BE49-F238E27FC236}">
                  <a16:creationId xmlns:a16="http://schemas.microsoft.com/office/drawing/2014/main" id="{9AD50E24-4D15-CD47-B79A-258302AE9ADB}"/>
                </a:ext>
              </a:extLst>
            </p:cNvPr>
            <p:cNvSpPr txBox="1">
              <a:spLocks noChangeAspect="1" noChangeArrowheads="1"/>
            </p:cNvSpPr>
            <p:nvPr/>
          </p:nvSpPr>
          <p:spPr bwMode="auto">
            <a:xfrm>
              <a:off x="1106" y="3407"/>
              <a:ext cx="2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r>
                <a:rPr lang="en-US" altLang="en-US" sz="1400">
                  <a:solidFill>
                    <a:srgbClr val="FF0000"/>
                  </a:solidFill>
                  <a:latin typeface="Arial" panose="020B0604020202020204" pitchFamily="34" charset="0"/>
                </a:rPr>
                <a:t>X</a:t>
              </a:r>
              <a:endParaRPr lang="en-US" altLang="en-US" sz="1400">
                <a:latin typeface="Arial" panose="020B0604020202020204" pitchFamily="34" charset="0"/>
              </a:endParaRPr>
            </a:p>
          </p:txBody>
        </p:sp>
        <p:sp>
          <p:nvSpPr>
            <p:cNvPr id="53293" name="Text Box 1036">
              <a:extLst>
                <a:ext uri="{FF2B5EF4-FFF2-40B4-BE49-F238E27FC236}">
                  <a16:creationId xmlns:a16="http://schemas.microsoft.com/office/drawing/2014/main" id="{6C330913-A1B4-1F4F-B903-7EF1EA64C2B6}"/>
                </a:ext>
              </a:extLst>
            </p:cNvPr>
            <p:cNvSpPr txBox="1">
              <a:spLocks noChangeAspect="1" noChangeArrowheads="1"/>
            </p:cNvSpPr>
            <p:nvPr/>
          </p:nvSpPr>
          <p:spPr bwMode="auto">
            <a:xfrm>
              <a:off x="1339" y="3405"/>
              <a:ext cx="25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r>
                <a:rPr lang="en-US" altLang="en-US" sz="1400">
                  <a:solidFill>
                    <a:srgbClr val="FF0000"/>
                  </a:solidFill>
                  <a:latin typeface="Arial" panose="020B0604020202020204" pitchFamily="34" charset="0"/>
                </a:rPr>
                <a:t>M</a:t>
              </a:r>
              <a:endParaRPr lang="en-US" altLang="en-US" sz="1400">
                <a:latin typeface="Arial" panose="020B0604020202020204" pitchFamily="34" charset="0"/>
              </a:endParaRPr>
            </a:p>
          </p:txBody>
        </p:sp>
        <p:sp>
          <p:nvSpPr>
            <p:cNvPr id="53294" name="Text Box 1037">
              <a:extLst>
                <a:ext uri="{FF2B5EF4-FFF2-40B4-BE49-F238E27FC236}">
                  <a16:creationId xmlns:a16="http://schemas.microsoft.com/office/drawing/2014/main" id="{874A224F-A824-8241-BBFA-E6D0505B2135}"/>
                </a:ext>
              </a:extLst>
            </p:cNvPr>
            <p:cNvSpPr txBox="1">
              <a:spLocks noChangeAspect="1" noChangeArrowheads="1"/>
            </p:cNvSpPr>
            <p:nvPr/>
          </p:nvSpPr>
          <p:spPr bwMode="auto">
            <a:xfrm>
              <a:off x="1601" y="3401"/>
              <a:ext cx="27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r>
                <a:rPr lang="en-US" altLang="en-US" sz="1400">
                  <a:solidFill>
                    <a:srgbClr val="FF0000"/>
                  </a:solidFill>
                  <a:latin typeface="Arial" panose="020B0604020202020204" pitchFamily="34" charset="0"/>
                </a:rPr>
                <a:t>W</a:t>
              </a:r>
              <a:endParaRPr lang="en-US" altLang="en-US" sz="1400">
                <a:latin typeface="Arial" panose="020B0604020202020204" pitchFamily="34" charset="0"/>
              </a:endParaRPr>
            </a:p>
          </p:txBody>
        </p:sp>
        <p:sp>
          <p:nvSpPr>
            <p:cNvPr id="53295" name="Rectangle 1038">
              <a:extLst>
                <a:ext uri="{FF2B5EF4-FFF2-40B4-BE49-F238E27FC236}">
                  <a16:creationId xmlns:a16="http://schemas.microsoft.com/office/drawing/2014/main" id="{98F7440D-A414-A94F-8E3C-71CC0C660D82}"/>
                </a:ext>
              </a:extLst>
            </p:cNvPr>
            <p:cNvSpPr>
              <a:spLocks noChangeAspect="1" noChangeArrowheads="1"/>
            </p:cNvSpPr>
            <p:nvPr/>
          </p:nvSpPr>
          <p:spPr bwMode="auto">
            <a:xfrm>
              <a:off x="737" y="2830"/>
              <a:ext cx="166" cy="128"/>
            </a:xfrm>
            <a:prstGeom prst="rect">
              <a:avLst/>
            </a:prstGeom>
            <a:noFill/>
            <a:ln w="571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endParaRPr lang="en-US" altLang="en-US" sz="2400">
                <a:latin typeface="Arial" panose="020B0604020202020204" pitchFamily="34" charset="0"/>
              </a:endParaRPr>
            </a:p>
          </p:txBody>
        </p:sp>
      </p:grpSp>
      <p:grpSp>
        <p:nvGrpSpPr>
          <p:cNvPr id="53251" name="Group 1039">
            <a:extLst>
              <a:ext uri="{FF2B5EF4-FFF2-40B4-BE49-F238E27FC236}">
                <a16:creationId xmlns:a16="http://schemas.microsoft.com/office/drawing/2014/main" id="{CC0C4BC1-1A49-C446-9ADC-67971974877D}"/>
              </a:ext>
            </a:extLst>
          </p:cNvPr>
          <p:cNvGrpSpPr>
            <a:grpSpLocks/>
          </p:cNvGrpSpPr>
          <p:nvPr/>
        </p:nvGrpSpPr>
        <p:grpSpPr bwMode="auto">
          <a:xfrm>
            <a:off x="3411538" y="1058863"/>
            <a:ext cx="5353050" cy="2509837"/>
            <a:chOff x="1972" y="2286"/>
            <a:chExt cx="3372" cy="1581"/>
          </a:xfrm>
        </p:grpSpPr>
        <p:pic>
          <p:nvPicPr>
            <p:cNvPr id="53270" name="Picture 1040" descr="30~Figure_6">
              <a:extLst>
                <a:ext uri="{FF2B5EF4-FFF2-40B4-BE49-F238E27FC236}">
                  <a16:creationId xmlns:a16="http://schemas.microsoft.com/office/drawing/2014/main" id="{0DABDD41-FDD9-B648-8132-B0B11079B4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3" y="2286"/>
              <a:ext cx="3361" cy="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1" name="Picture 1041" descr="30~Figure_6">
              <a:extLst>
                <a:ext uri="{FF2B5EF4-FFF2-40B4-BE49-F238E27FC236}">
                  <a16:creationId xmlns:a16="http://schemas.microsoft.com/office/drawing/2014/main" id="{41C93645-286F-C746-ADEE-B50E077D22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2" y="2949"/>
              <a:ext cx="695" cy="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2" name="Picture 1042" descr="30~Figure_6">
              <a:extLst>
                <a:ext uri="{FF2B5EF4-FFF2-40B4-BE49-F238E27FC236}">
                  <a16:creationId xmlns:a16="http://schemas.microsoft.com/office/drawing/2014/main" id="{4C95036B-1EC3-C743-9789-DBABCA4285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8" y="2862"/>
              <a:ext cx="1640" cy="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3" name="Picture 1043" descr="30~Figure_6">
              <a:extLst>
                <a:ext uri="{FF2B5EF4-FFF2-40B4-BE49-F238E27FC236}">
                  <a16:creationId xmlns:a16="http://schemas.microsoft.com/office/drawing/2014/main" id="{B9A8B0E7-EE83-0E4A-ADED-30D881A939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5" y="3184"/>
              <a:ext cx="234"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74" name="Rectangle 1044">
              <a:extLst>
                <a:ext uri="{FF2B5EF4-FFF2-40B4-BE49-F238E27FC236}">
                  <a16:creationId xmlns:a16="http://schemas.microsoft.com/office/drawing/2014/main" id="{6B8FFE40-6F5E-AB48-A449-BF014AF38159}"/>
                </a:ext>
              </a:extLst>
            </p:cNvPr>
            <p:cNvSpPr>
              <a:spLocks noChangeArrowheads="1"/>
            </p:cNvSpPr>
            <p:nvPr/>
          </p:nvSpPr>
          <p:spPr bwMode="auto">
            <a:xfrm>
              <a:off x="3226" y="2891"/>
              <a:ext cx="167" cy="286"/>
            </a:xfrm>
            <a:prstGeom prst="rect">
              <a:avLst/>
            </a:prstGeom>
            <a:gradFill rotWithShape="0">
              <a:gsLst>
                <a:gs pos="0">
                  <a:schemeClr val="bg1">
                    <a:alpha val="0"/>
                  </a:schemeClr>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endParaRPr lang="en-US" altLang="en-US" sz="2400">
                <a:latin typeface="Arial" panose="020B0604020202020204" pitchFamily="34" charset="0"/>
              </a:endParaRPr>
            </a:p>
          </p:txBody>
        </p:sp>
        <p:sp>
          <p:nvSpPr>
            <p:cNvPr id="53275" name="Rectangle 1045">
              <a:extLst>
                <a:ext uri="{FF2B5EF4-FFF2-40B4-BE49-F238E27FC236}">
                  <a16:creationId xmlns:a16="http://schemas.microsoft.com/office/drawing/2014/main" id="{FCFE7384-820E-5247-87C9-5793EF36BC17}"/>
                </a:ext>
              </a:extLst>
            </p:cNvPr>
            <p:cNvSpPr>
              <a:spLocks noChangeArrowheads="1"/>
            </p:cNvSpPr>
            <p:nvPr/>
          </p:nvSpPr>
          <p:spPr bwMode="auto">
            <a:xfrm>
              <a:off x="3627" y="3169"/>
              <a:ext cx="66" cy="3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endParaRPr lang="en-US" altLang="en-US" sz="2400">
                <a:latin typeface="Arial" panose="020B0604020202020204" pitchFamily="34" charset="0"/>
              </a:endParaRPr>
            </a:p>
          </p:txBody>
        </p:sp>
        <p:sp>
          <p:nvSpPr>
            <p:cNvPr id="53276" name="Rectangle 1046">
              <a:extLst>
                <a:ext uri="{FF2B5EF4-FFF2-40B4-BE49-F238E27FC236}">
                  <a16:creationId xmlns:a16="http://schemas.microsoft.com/office/drawing/2014/main" id="{ED65B6B7-FF6E-4F46-8ACA-2C25C4299AD1}"/>
                </a:ext>
              </a:extLst>
            </p:cNvPr>
            <p:cNvSpPr>
              <a:spLocks noChangeArrowheads="1"/>
            </p:cNvSpPr>
            <p:nvPr/>
          </p:nvSpPr>
          <p:spPr bwMode="auto">
            <a:xfrm>
              <a:off x="3627" y="3477"/>
              <a:ext cx="70" cy="3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endParaRPr lang="en-US" altLang="en-US" sz="2400">
                <a:latin typeface="Arial" panose="020B0604020202020204" pitchFamily="34" charset="0"/>
              </a:endParaRPr>
            </a:p>
          </p:txBody>
        </p:sp>
        <p:pic>
          <p:nvPicPr>
            <p:cNvPr id="53277" name="Picture 1047" descr="30~Figure_6">
              <a:extLst>
                <a:ext uri="{FF2B5EF4-FFF2-40B4-BE49-F238E27FC236}">
                  <a16:creationId xmlns:a16="http://schemas.microsoft.com/office/drawing/2014/main" id="{A4823BE4-CBA8-474E-A690-F55F1FE002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8" y="2336"/>
              <a:ext cx="2696"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78" name="AutoShape 1048">
              <a:extLst>
                <a:ext uri="{FF2B5EF4-FFF2-40B4-BE49-F238E27FC236}">
                  <a16:creationId xmlns:a16="http://schemas.microsoft.com/office/drawing/2014/main" id="{632E466E-0331-BB47-AF63-C08E71CC3F68}"/>
                </a:ext>
              </a:extLst>
            </p:cNvPr>
            <p:cNvSpPr>
              <a:spLocks noChangeArrowheads="1"/>
            </p:cNvSpPr>
            <p:nvPr/>
          </p:nvSpPr>
          <p:spPr bwMode="auto">
            <a:xfrm>
              <a:off x="3232" y="2936"/>
              <a:ext cx="136" cy="160"/>
            </a:xfrm>
            <a:prstGeom prst="cloudCallout">
              <a:avLst>
                <a:gd name="adj1" fmla="val -47060"/>
                <a:gd name="adj2" fmla="val 348125"/>
              </a:avLst>
            </a:prstGeom>
            <a:solidFill>
              <a:srgbClr val="74CFE9">
                <a:alpha val="41176"/>
              </a:srgbClr>
            </a:solidFill>
            <a:ln w="9525">
              <a:solidFill>
                <a:srgbClr val="74CFE9"/>
              </a:solidFill>
              <a:round/>
              <a:headEnd/>
              <a:tailEnd/>
            </a:ln>
          </p:spPr>
          <p:txBody>
            <a:bodyPr wrap="none" anchor="ct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lgn="ctr">
                <a:spcBef>
                  <a:spcPct val="0"/>
                </a:spcBef>
                <a:buFontTx/>
                <a:buNone/>
              </a:pPr>
              <a:endParaRPr lang="en-US" altLang="en-US" sz="2400">
                <a:latin typeface="Arial" panose="020B0604020202020204" pitchFamily="34" charset="0"/>
              </a:endParaRPr>
            </a:p>
          </p:txBody>
        </p:sp>
        <p:pic>
          <p:nvPicPr>
            <p:cNvPr id="53279" name="Picture 1049" descr="pipe-stage-lec9-im.jpg                                         00292836Untitled                       C231C129:">
              <a:extLst>
                <a:ext uri="{FF2B5EF4-FFF2-40B4-BE49-F238E27FC236}">
                  <a16:creationId xmlns:a16="http://schemas.microsoft.com/office/drawing/2014/main" id="{D4BC1296-EECD-714D-B8B4-6C1732E689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80" y="3168"/>
              <a:ext cx="269"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80" name="Picture 1050" descr="pipe-stage-lec9-reg.jpg                                        00292836Untitled                       C231C129:">
              <a:extLst>
                <a:ext uri="{FF2B5EF4-FFF2-40B4-BE49-F238E27FC236}">
                  <a16:creationId xmlns:a16="http://schemas.microsoft.com/office/drawing/2014/main" id="{6E02E011-4E1D-1841-A761-55432434C75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66" y="2859"/>
              <a:ext cx="237"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81" name="Picture 1051" descr="30~Figure_6">
              <a:extLst>
                <a:ext uri="{FF2B5EF4-FFF2-40B4-BE49-F238E27FC236}">
                  <a16:creationId xmlns:a16="http://schemas.microsoft.com/office/drawing/2014/main" id="{4344A5A5-18C1-7746-98B8-CADB4F2189C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41" y="3181"/>
              <a:ext cx="338"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82" name="Rectangle 1052">
              <a:extLst>
                <a:ext uri="{FF2B5EF4-FFF2-40B4-BE49-F238E27FC236}">
                  <a16:creationId xmlns:a16="http://schemas.microsoft.com/office/drawing/2014/main" id="{3C9AF7C9-4314-4645-8A3F-30BCF9537463}"/>
                </a:ext>
              </a:extLst>
            </p:cNvPr>
            <p:cNvSpPr>
              <a:spLocks noChangeArrowheads="1"/>
            </p:cNvSpPr>
            <p:nvPr/>
          </p:nvSpPr>
          <p:spPr bwMode="auto">
            <a:xfrm>
              <a:off x="3122" y="3189"/>
              <a:ext cx="301" cy="286"/>
            </a:xfrm>
            <a:prstGeom prst="rect">
              <a:avLst/>
            </a:prstGeom>
            <a:gradFill rotWithShape="0">
              <a:gsLst>
                <a:gs pos="0">
                  <a:schemeClr val="bg1">
                    <a:alpha val="0"/>
                  </a:schemeClr>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endParaRPr lang="en-US" altLang="en-US" sz="2400">
                <a:latin typeface="Arial" panose="020B0604020202020204" pitchFamily="34" charset="0"/>
              </a:endParaRPr>
            </a:p>
          </p:txBody>
        </p:sp>
        <p:sp>
          <p:nvSpPr>
            <p:cNvPr id="53283" name="Rectangle 1053">
              <a:extLst>
                <a:ext uri="{FF2B5EF4-FFF2-40B4-BE49-F238E27FC236}">
                  <a16:creationId xmlns:a16="http://schemas.microsoft.com/office/drawing/2014/main" id="{59544390-CFBD-4849-B582-A42B9C0569BF}"/>
                </a:ext>
              </a:extLst>
            </p:cNvPr>
            <p:cNvSpPr>
              <a:spLocks noChangeArrowheads="1"/>
            </p:cNvSpPr>
            <p:nvPr/>
          </p:nvSpPr>
          <p:spPr bwMode="auto">
            <a:xfrm>
              <a:off x="3184" y="3544"/>
              <a:ext cx="114" cy="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endParaRPr lang="en-US" altLang="en-US" sz="2400">
                <a:latin typeface="Arial" panose="020B0604020202020204" pitchFamily="34" charset="0"/>
              </a:endParaRPr>
            </a:p>
          </p:txBody>
        </p:sp>
        <p:sp>
          <p:nvSpPr>
            <p:cNvPr id="53284" name="Rectangle 1054">
              <a:extLst>
                <a:ext uri="{FF2B5EF4-FFF2-40B4-BE49-F238E27FC236}">
                  <a16:creationId xmlns:a16="http://schemas.microsoft.com/office/drawing/2014/main" id="{38E8F875-2419-3747-B5C2-99705771C950}"/>
                </a:ext>
              </a:extLst>
            </p:cNvPr>
            <p:cNvSpPr>
              <a:spLocks noChangeArrowheads="1"/>
            </p:cNvSpPr>
            <p:nvPr/>
          </p:nvSpPr>
          <p:spPr bwMode="auto">
            <a:xfrm>
              <a:off x="4016" y="2786"/>
              <a:ext cx="244" cy="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endParaRPr lang="en-US" altLang="en-US" sz="2400">
                <a:latin typeface="Arial" panose="020B0604020202020204" pitchFamily="34" charset="0"/>
              </a:endParaRPr>
            </a:p>
          </p:txBody>
        </p:sp>
      </p:grpSp>
      <p:grpSp>
        <p:nvGrpSpPr>
          <p:cNvPr id="53252" name="Group 1055">
            <a:extLst>
              <a:ext uri="{FF2B5EF4-FFF2-40B4-BE49-F238E27FC236}">
                <a16:creationId xmlns:a16="http://schemas.microsoft.com/office/drawing/2014/main" id="{16FD9C36-47DC-034A-B38D-9E2E8F87468B}"/>
              </a:ext>
            </a:extLst>
          </p:cNvPr>
          <p:cNvGrpSpPr>
            <a:grpSpLocks/>
          </p:cNvGrpSpPr>
          <p:nvPr/>
        </p:nvGrpSpPr>
        <p:grpSpPr bwMode="auto">
          <a:xfrm>
            <a:off x="3551238" y="3870325"/>
            <a:ext cx="5353050" cy="2509838"/>
            <a:chOff x="932" y="566"/>
            <a:chExt cx="3372" cy="1581"/>
          </a:xfrm>
        </p:grpSpPr>
        <p:pic>
          <p:nvPicPr>
            <p:cNvPr id="53257" name="Picture 1056" descr="30~Figure_6">
              <a:extLst>
                <a:ext uri="{FF2B5EF4-FFF2-40B4-BE49-F238E27FC236}">
                  <a16:creationId xmlns:a16="http://schemas.microsoft.com/office/drawing/2014/main" id="{265F1006-8AA3-FB46-9D81-2E062B01F3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 y="566"/>
              <a:ext cx="3361" cy="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Picture 1057" descr="30~Figure_6">
              <a:extLst>
                <a:ext uri="{FF2B5EF4-FFF2-40B4-BE49-F238E27FC236}">
                  <a16:creationId xmlns:a16="http://schemas.microsoft.com/office/drawing/2014/main" id="{08C35E93-A350-F148-95CE-60ADEC9D43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 y="1229"/>
              <a:ext cx="695" cy="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Picture 1058" descr="30~Figure_6">
              <a:extLst>
                <a:ext uri="{FF2B5EF4-FFF2-40B4-BE49-F238E27FC236}">
                  <a16:creationId xmlns:a16="http://schemas.microsoft.com/office/drawing/2014/main" id="{1D7C0F08-0778-3F41-8994-845E1D2301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2" y="1140"/>
              <a:ext cx="1640" cy="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0" name="Picture 1059" descr="30~Figure_6">
              <a:extLst>
                <a:ext uri="{FF2B5EF4-FFF2-40B4-BE49-F238E27FC236}">
                  <a16:creationId xmlns:a16="http://schemas.microsoft.com/office/drawing/2014/main" id="{6DDAA3C7-2E65-1A4B-8B00-2200100328D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03" y="1457"/>
              <a:ext cx="338"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1" name="Rectangle 1060">
              <a:extLst>
                <a:ext uri="{FF2B5EF4-FFF2-40B4-BE49-F238E27FC236}">
                  <a16:creationId xmlns:a16="http://schemas.microsoft.com/office/drawing/2014/main" id="{9555AAFF-E336-C84C-8938-A8D5634B3B89}"/>
                </a:ext>
              </a:extLst>
            </p:cNvPr>
            <p:cNvSpPr>
              <a:spLocks noChangeArrowheads="1"/>
            </p:cNvSpPr>
            <p:nvPr/>
          </p:nvSpPr>
          <p:spPr bwMode="auto">
            <a:xfrm>
              <a:off x="2427" y="1160"/>
              <a:ext cx="151" cy="280"/>
            </a:xfrm>
            <a:prstGeom prst="rect">
              <a:avLst/>
            </a:prstGeom>
            <a:gradFill rotWithShape="0">
              <a:gsLst>
                <a:gs pos="0">
                  <a:schemeClr val="bg1">
                    <a:alpha val="0"/>
                  </a:schemeClr>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endParaRPr lang="en-US" altLang="en-US" sz="2400">
                <a:latin typeface="Arial" panose="020B0604020202020204" pitchFamily="34" charset="0"/>
              </a:endParaRPr>
            </a:p>
          </p:txBody>
        </p:sp>
        <p:sp>
          <p:nvSpPr>
            <p:cNvPr id="53262" name="Rectangle 1061">
              <a:extLst>
                <a:ext uri="{FF2B5EF4-FFF2-40B4-BE49-F238E27FC236}">
                  <a16:creationId xmlns:a16="http://schemas.microsoft.com/office/drawing/2014/main" id="{22ECF89A-791A-F748-8A40-52FA3B66FAF1}"/>
                </a:ext>
              </a:extLst>
            </p:cNvPr>
            <p:cNvSpPr>
              <a:spLocks noChangeArrowheads="1"/>
            </p:cNvSpPr>
            <p:nvPr/>
          </p:nvSpPr>
          <p:spPr bwMode="auto">
            <a:xfrm>
              <a:off x="2576" y="1142"/>
              <a:ext cx="83" cy="3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endParaRPr lang="en-US" altLang="en-US" sz="2400">
                <a:latin typeface="Arial" panose="020B0604020202020204" pitchFamily="34" charset="0"/>
              </a:endParaRPr>
            </a:p>
          </p:txBody>
        </p:sp>
        <p:pic>
          <p:nvPicPr>
            <p:cNvPr id="53263" name="Picture 1062" descr="30~Figure_6">
              <a:extLst>
                <a:ext uri="{FF2B5EF4-FFF2-40B4-BE49-F238E27FC236}">
                  <a16:creationId xmlns:a16="http://schemas.microsoft.com/office/drawing/2014/main" id="{F6363CD8-624C-D34E-9247-D034C39F2C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5" y="1464"/>
              <a:ext cx="234"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4" name="Rectangle 1063">
              <a:extLst>
                <a:ext uri="{FF2B5EF4-FFF2-40B4-BE49-F238E27FC236}">
                  <a16:creationId xmlns:a16="http://schemas.microsoft.com/office/drawing/2014/main" id="{9B3B02F3-09B3-FB47-9A4A-7DA9A7E82425}"/>
                </a:ext>
              </a:extLst>
            </p:cNvPr>
            <p:cNvSpPr>
              <a:spLocks noChangeArrowheads="1"/>
            </p:cNvSpPr>
            <p:nvPr/>
          </p:nvSpPr>
          <p:spPr bwMode="auto">
            <a:xfrm>
              <a:off x="2426" y="1467"/>
              <a:ext cx="167" cy="286"/>
            </a:xfrm>
            <a:prstGeom prst="rect">
              <a:avLst/>
            </a:prstGeom>
            <a:gradFill rotWithShape="0">
              <a:gsLst>
                <a:gs pos="0">
                  <a:schemeClr val="bg1">
                    <a:alpha val="0"/>
                  </a:schemeClr>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endParaRPr lang="en-US" altLang="en-US" sz="2400">
                <a:latin typeface="Arial" panose="020B0604020202020204" pitchFamily="34" charset="0"/>
              </a:endParaRPr>
            </a:p>
          </p:txBody>
        </p:sp>
        <p:sp>
          <p:nvSpPr>
            <p:cNvPr id="53265" name="Rectangle 1064">
              <a:extLst>
                <a:ext uri="{FF2B5EF4-FFF2-40B4-BE49-F238E27FC236}">
                  <a16:creationId xmlns:a16="http://schemas.microsoft.com/office/drawing/2014/main" id="{69F8AAEE-A601-F448-8937-FD0DD6D34D44}"/>
                </a:ext>
              </a:extLst>
            </p:cNvPr>
            <p:cNvSpPr>
              <a:spLocks noChangeArrowheads="1"/>
            </p:cNvSpPr>
            <p:nvPr/>
          </p:nvSpPr>
          <p:spPr bwMode="auto">
            <a:xfrm>
              <a:off x="2587" y="1449"/>
              <a:ext cx="66" cy="3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endParaRPr lang="en-US" altLang="en-US" sz="2400">
                <a:latin typeface="Arial" panose="020B0604020202020204" pitchFamily="34" charset="0"/>
              </a:endParaRPr>
            </a:p>
          </p:txBody>
        </p:sp>
        <p:pic>
          <p:nvPicPr>
            <p:cNvPr id="53266" name="Picture 1065" descr="30~Figure_6">
              <a:extLst>
                <a:ext uri="{FF2B5EF4-FFF2-40B4-BE49-F238E27FC236}">
                  <a16:creationId xmlns:a16="http://schemas.microsoft.com/office/drawing/2014/main" id="{874F4572-9585-3B42-8090-59A42F016AF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45" y="1755"/>
              <a:ext cx="261"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7" name="Rectangle 1066">
              <a:extLst>
                <a:ext uri="{FF2B5EF4-FFF2-40B4-BE49-F238E27FC236}">
                  <a16:creationId xmlns:a16="http://schemas.microsoft.com/office/drawing/2014/main" id="{53FAD050-4610-FE4D-9823-C4075CEA0026}"/>
                </a:ext>
              </a:extLst>
            </p:cNvPr>
            <p:cNvSpPr>
              <a:spLocks noChangeArrowheads="1"/>
            </p:cNvSpPr>
            <p:nvPr/>
          </p:nvSpPr>
          <p:spPr bwMode="auto">
            <a:xfrm>
              <a:off x="2422" y="1775"/>
              <a:ext cx="167" cy="286"/>
            </a:xfrm>
            <a:prstGeom prst="rect">
              <a:avLst/>
            </a:prstGeom>
            <a:gradFill rotWithShape="0">
              <a:gsLst>
                <a:gs pos="0">
                  <a:schemeClr val="bg1">
                    <a:alpha val="0"/>
                  </a:schemeClr>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endParaRPr lang="en-US" altLang="en-US" sz="2400">
                <a:latin typeface="Arial" panose="020B0604020202020204" pitchFamily="34" charset="0"/>
              </a:endParaRPr>
            </a:p>
          </p:txBody>
        </p:sp>
        <p:sp>
          <p:nvSpPr>
            <p:cNvPr id="53268" name="Rectangle 1067">
              <a:extLst>
                <a:ext uri="{FF2B5EF4-FFF2-40B4-BE49-F238E27FC236}">
                  <a16:creationId xmlns:a16="http://schemas.microsoft.com/office/drawing/2014/main" id="{50064CBD-F340-3C40-A761-7270123664F7}"/>
                </a:ext>
              </a:extLst>
            </p:cNvPr>
            <p:cNvSpPr>
              <a:spLocks noChangeArrowheads="1"/>
            </p:cNvSpPr>
            <p:nvPr/>
          </p:nvSpPr>
          <p:spPr bwMode="auto">
            <a:xfrm>
              <a:off x="2587" y="1757"/>
              <a:ext cx="70" cy="3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endParaRPr lang="en-US" altLang="en-US" sz="2400">
                <a:latin typeface="Arial" panose="020B0604020202020204" pitchFamily="34" charset="0"/>
              </a:endParaRPr>
            </a:p>
          </p:txBody>
        </p:sp>
        <p:pic>
          <p:nvPicPr>
            <p:cNvPr id="53269" name="Picture 1068" descr="30~Figure_6">
              <a:extLst>
                <a:ext uri="{FF2B5EF4-FFF2-40B4-BE49-F238E27FC236}">
                  <a16:creationId xmlns:a16="http://schemas.microsoft.com/office/drawing/2014/main" id="{F609189D-E257-394E-945A-371E52568C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616"/>
              <a:ext cx="2696"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253" name="Text Box 1069">
            <a:extLst>
              <a:ext uri="{FF2B5EF4-FFF2-40B4-BE49-F238E27FC236}">
                <a16:creationId xmlns:a16="http://schemas.microsoft.com/office/drawing/2014/main" id="{7796177E-8759-8F4F-9FA7-7A603F861159}"/>
              </a:ext>
            </a:extLst>
          </p:cNvPr>
          <p:cNvSpPr txBox="1">
            <a:spLocks noChangeArrowheads="1"/>
          </p:cNvSpPr>
          <p:nvPr/>
        </p:nvSpPr>
        <p:spPr bwMode="auto">
          <a:xfrm>
            <a:off x="287338" y="4003675"/>
            <a:ext cx="3478212"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50000"/>
              </a:spcBef>
              <a:buFontTx/>
              <a:buNone/>
            </a:pPr>
            <a:r>
              <a:rPr lang="en-US" altLang="en-US" sz="1600">
                <a:latin typeface="Comic Sans MS" panose="030F0902030302020204" pitchFamily="66" charset="0"/>
              </a:rPr>
              <a:t>Hazard detection in </a:t>
            </a:r>
            <a:r>
              <a:rPr lang="en-US" altLang="en-US" sz="1600" b="1" u="sng">
                <a:solidFill>
                  <a:srgbClr val="FF0000"/>
                </a:solidFill>
                <a:latin typeface="Comic Sans MS" panose="030F0902030302020204" pitchFamily="66" charset="0"/>
              </a:rPr>
              <a:t>execute</a:t>
            </a:r>
            <a:r>
              <a:rPr lang="en-US" altLang="en-US" sz="1600" u="sng">
                <a:latin typeface="Comic Sans MS" panose="030F0902030302020204" pitchFamily="66" charset="0"/>
              </a:rPr>
              <a:t>:</a:t>
            </a:r>
            <a:endParaRPr lang="en-US" altLang="en-US" sz="1600">
              <a:latin typeface="Comic Sans MS" panose="030F0902030302020204" pitchFamily="66" charset="0"/>
            </a:endParaRPr>
          </a:p>
          <a:p>
            <a:pPr>
              <a:spcBef>
                <a:spcPct val="50000"/>
              </a:spcBef>
              <a:buFontTx/>
              <a:buNone/>
            </a:pPr>
            <a:r>
              <a:rPr lang="en-US" altLang="en-US" sz="1600">
                <a:latin typeface="Comic Sans MS" panose="030F0902030302020204" pitchFamily="66" charset="0"/>
              </a:rPr>
              <a:t>	</a:t>
            </a:r>
          </a:p>
          <a:p>
            <a:pPr>
              <a:spcBef>
                <a:spcPct val="50000"/>
              </a:spcBef>
              <a:buFontTx/>
              <a:buNone/>
            </a:pPr>
            <a:r>
              <a:rPr lang="en-US" altLang="en-US" sz="1600">
                <a:latin typeface="Comic Sans MS" panose="030F0902030302020204" pitchFamily="66" charset="0"/>
              </a:rPr>
              <a:t>“and” instruction stalled in ID/EX during CC4</a:t>
            </a:r>
          </a:p>
          <a:p>
            <a:pPr>
              <a:spcBef>
                <a:spcPct val="50000"/>
              </a:spcBef>
              <a:buFontTx/>
              <a:buNone/>
            </a:pPr>
            <a:endParaRPr lang="en-US" altLang="en-US" sz="1600">
              <a:latin typeface="Comic Sans MS" panose="030F0902030302020204" pitchFamily="66" charset="0"/>
            </a:endParaRPr>
          </a:p>
          <a:p>
            <a:pPr>
              <a:spcBef>
                <a:spcPct val="50000"/>
              </a:spcBef>
              <a:buFontTx/>
              <a:buNone/>
            </a:pPr>
            <a:r>
              <a:rPr lang="en-US" altLang="en-US" sz="1600">
                <a:latin typeface="Comic Sans MS" panose="030F0902030302020204" pitchFamily="66" charset="0"/>
              </a:rPr>
              <a:t>May lower clock frequency (need to send stall signal farther).</a:t>
            </a:r>
            <a:endParaRPr lang="en-US" altLang="en-US" sz="1400">
              <a:latin typeface="Comic Sans MS" panose="030F0902030302020204" pitchFamily="66" charset="0"/>
            </a:endParaRPr>
          </a:p>
          <a:p>
            <a:pPr>
              <a:spcBef>
                <a:spcPct val="50000"/>
              </a:spcBef>
              <a:buFontTx/>
              <a:buNone/>
            </a:pPr>
            <a:endParaRPr lang="en-US" altLang="en-US" sz="2000">
              <a:latin typeface="Arial" panose="020B0604020202020204" pitchFamily="34" charset="0"/>
            </a:endParaRPr>
          </a:p>
        </p:txBody>
      </p:sp>
      <p:sp>
        <p:nvSpPr>
          <p:cNvPr id="53254" name="Line 1070">
            <a:extLst>
              <a:ext uri="{FF2B5EF4-FFF2-40B4-BE49-F238E27FC236}">
                <a16:creationId xmlns:a16="http://schemas.microsoft.com/office/drawing/2014/main" id="{0B070091-76FE-4B4E-8DC9-B296FFD0B280}"/>
              </a:ext>
            </a:extLst>
          </p:cNvPr>
          <p:cNvSpPr>
            <a:spLocks noChangeShapeType="1"/>
          </p:cNvSpPr>
          <p:nvPr/>
        </p:nvSpPr>
        <p:spPr bwMode="auto">
          <a:xfrm>
            <a:off x="180975" y="3741738"/>
            <a:ext cx="8712200" cy="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55" name="Text Box 1071">
            <a:extLst>
              <a:ext uri="{FF2B5EF4-FFF2-40B4-BE49-F238E27FC236}">
                <a16:creationId xmlns:a16="http://schemas.microsoft.com/office/drawing/2014/main" id="{70CC78C0-EE1E-6346-895E-F3E3ABE364C5}"/>
              </a:ext>
            </a:extLst>
          </p:cNvPr>
          <p:cNvSpPr txBox="1">
            <a:spLocks noChangeArrowheads="1"/>
          </p:cNvSpPr>
          <p:nvPr/>
        </p:nvSpPr>
        <p:spPr bwMode="auto">
          <a:xfrm>
            <a:off x="279400" y="1092200"/>
            <a:ext cx="3654425"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50000"/>
              </a:spcBef>
              <a:buFontTx/>
              <a:buNone/>
            </a:pPr>
            <a:r>
              <a:rPr lang="en-US" altLang="en-US" sz="1600">
                <a:latin typeface="Comic Sans MS" panose="030F0902030302020204" pitchFamily="66" charset="0"/>
              </a:rPr>
              <a:t>Hazard detection in </a:t>
            </a:r>
            <a:r>
              <a:rPr lang="en-US" altLang="en-US" sz="1600" b="1" u="sng">
                <a:solidFill>
                  <a:srgbClr val="FF0000"/>
                </a:solidFill>
                <a:latin typeface="Comic Sans MS" panose="030F0902030302020204" pitchFamily="66" charset="0"/>
              </a:rPr>
              <a:t>decode</a:t>
            </a:r>
            <a:r>
              <a:rPr lang="en-US" altLang="en-US" sz="1600">
                <a:latin typeface="Comic Sans MS" panose="030F0902030302020204" pitchFamily="66" charset="0"/>
              </a:rPr>
              <a:t>:</a:t>
            </a:r>
          </a:p>
          <a:p>
            <a:pPr>
              <a:spcBef>
                <a:spcPct val="50000"/>
              </a:spcBef>
              <a:buFontTx/>
              <a:buNone/>
            </a:pPr>
            <a:endParaRPr lang="en-US" altLang="en-US" sz="1600">
              <a:latin typeface="Comic Sans MS" panose="030F0902030302020204" pitchFamily="66" charset="0"/>
            </a:endParaRPr>
          </a:p>
          <a:p>
            <a:pPr>
              <a:spcBef>
                <a:spcPct val="50000"/>
              </a:spcBef>
              <a:buFontTx/>
              <a:buNone/>
            </a:pPr>
            <a:endParaRPr lang="en-US" altLang="en-US" sz="1600">
              <a:latin typeface="Comic Sans MS" panose="030F0902030302020204" pitchFamily="66" charset="0"/>
            </a:endParaRPr>
          </a:p>
          <a:p>
            <a:pPr>
              <a:spcBef>
                <a:spcPct val="50000"/>
              </a:spcBef>
              <a:buFontTx/>
              <a:buNone/>
            </a:pPr>
            <a:endParaRPr lang="en-US" altLang="en-US" sz="1600">
              <a:latin typeface="Comic Sans MS" panose="030F0902030302020204" pitchFamily="66" charset="0"/>
            </a:endParaRPr>
          </a:p>
          <a:p>
            <a:pPr>
              <a:spcBef>
                <a:spcPct val="50000"/>
              </a:spcBef>
              <a:buFontTx/>
              <a:buNone/>
            </a:pPr>
            <a:endParaRPr lang="en-US" altLang="en-US" sz="1600">
              <a:latin typeface="Comic Sans MS" panose="030F0902030302020204" pitchFamily="66" charset="0"/>
            </a:endParaRPr>
          </a:p>
          <a:p>
            <a:pPr>
              <a:spcBef>
                <a:spcPct val="50000"/>
              </a:spcBef>
              <a:buFontTx/>
              <a:buNone/>
            </a:pPr>
            <a:r>
              <a:rPr lang="en-US" altLang="en-US" sz="1600">
                <a:latin typeface="Comic Sans MS" panose="030F0902030302020204" pitchFamily="66" charset="0"/>
              </a:rPr>
              <a:t>“and” instruction stalled in IF/ID during CC3</a:t>
            </a:r>
          </a:p>
          <a:p>
            <a:pPr>
              <a:spcBef>
                <a:spcPct val="50000"/>
              </a:spcBef>
              <a:buFontTx/>
              <a:buNone/>
            </a:pPr>
            <a:endParaRPr lang="en-US" altLang="en-US" sz="2000">
              <a:latin typeface="Arial" panose="020B0604020202020204" pitchFamily="34" charset="0"/>
            </a:endParaRPr>
          </a:p>
        </p:txBody>
      </p:sp>
      <p:sp>
        <p:nvSpPr>
          <p:cNvPr id="53256" name="Slide Number Placeholder 48">
            <a:extLst>
              <a:ext uri="{FF2B5EF4-FFF2-40B4-BE49-F238E27FC236}">
                <a16:creationId xmlns:a16="http://schemas.microsoft.com/office/drawing/2014/main" id="{E8BE255A-F64D-144B-9D6E-BFD2AC5BE0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fld id="{AAE326A8-16E4-314C-8398-4BA8A0C68275}" type="slidenum">
              <a:rPr lang="en-US" altLang="en-US" sz="1400">
                <a:latin typeface="Comic Sans MS" panose="030F0902030302020204" pitchFamily="66" charset="0"/>
              </a:rPr>
              <a:pPr>
                <a:spcBef>
                  <a:spcPct val="0"/>
                </a:spcBef>
                <a:buFontTx/>
                <a:buNone/>
              </a:pPr>
              <a:t>55</a:t>
            </a:fld>
            <a:r>
              <a:rPr lang="en-US" altLang="en-US" sz="1400">
                <a:latin typeface="Comic Sans MS" panose="030F0902030302020204" pitchFamily="66" charset="0"/>
              </a:rPr>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pPr eaLnBrk="1" hangingPunct="1"/>
            <a:r>
              <a:rPr lang="en-US" altLang="en-US">
                <a:latin typeface="Arial  " charset="0"/>
                <a:cs typeface="Arial  " charset="0"/>
              </a:rPr>
              <a:t>Control Hazards</a:t>
            </a:r>
          </a:p>
        </p:txBody>
      </p:sp>
      <p:sp>
        <p:nvSpPr>
          <p:cNvPr id="72708" name="Rectangle 3"/>
          <p:cNvSpPr>
            <a:spLocks noGrp="1" noChangeArrowheads="1"/>
          </p:cNvSpPr>
          <p:nvPr>
            <p:ph type="body" idx="1"/>
          </p:nvPr>
        </p:nvSpPr>
        <p:spPr>
          <a:xfrm>
            <a:off x="611188" y="1484313"/>
            <a:ext cx="7772400" cy="3313112"/>
          </a:xfrm>
        </p:spPr>
        <p:txBody>
          <a:bodyPr>
            <a:noAutofit/>
          </a:bodyPr>
          <a:lstStyle/>
          <a:p>
            <a:pPr eaLnBrk="1" hangingPunct="1"/>
            <a:r>
              <a:rPr lang="en-US" altLang="en-US" sz="2400" dirty="0">
                <a:latin typeface="Arial  " charset="0"/>
                <a:cs typeface="Arial  " charset="0"/>
              </a:rPr>
              <a:t>Branch may or may not change program counter (PC). </a:t>
            </a:r>
          </a:p>
          <a:p>
            <a:pPr eaLnBrk="1" hangingPunct="1"/>
            <a:endParaRPr lang="en-US" altLang="en-US" sz="2400" dirty="0">
              <a:latin typeface="Arial  " charset="0"/>
              <a:cs typeface="Arial  " charset="0"/>
            </a:endParaRPr>
          </a:p>
          <a:p>
            <a:pPr eaLnBrk="1" hangingPunct="1"/>
            <a:r>
              <a:rPr lang="en-US" altLang="en-US" sz="2400" dirty="0">
                <a:latin typeface="Arial  " charset="0"/>
                <a:cs typeface="Arial  " charset="0"/>
              </a:rPr>
              <a:t>Therefore, which instruction should follow a branch depends upon the result of </a:t>
            </a:r>
            <a:r>
              <a:rPr lang="en-US" altLang="en-US" sz="2400" u="sng" dirty="0">
                <a:latin typeface="Arial  " charset="0"/>
                <a:cs typeface="Arial  " charset="0"/>
              </a:rPr>
              <a:t>executing</a:t>
            </a:r>
            <a:r>
              <a:rPr lang="en-US" altLang="en-US" sz="2400" dirty="0">
                <a:latin typeface="Arial  " charset="0"/>
                <a:cs typeface="Arial  " charset="0"/>
              </a:rPr>
              <a:t> the branch instruction.</a:t>
            </a:r>
          </a:p>
          <a:p>
            <a:pPr eaLnBrk="1" hangingPunct="1"/>
            <a:endParaRPr lang="en-US" altLang="en-US" sz="1400" dirty="0">
              <a:latin typeface="Arial  " charset="0"/>
              <a:cs typeface="Arial  " charset="0"/>
            </a:endParaRPr>
          </a:p>
          <a:p>
            <a:pPr eaLnBrk="1" hangingPunct="1"/>
            <a:r>
              <a:rPr lang="en-US" altLang="en-US" sz="2400" dirty="0">
                <a:latin typeface="Arial  " charset="0"/>
                <a:cs typeface="Arial  " charset="0"/>
              </a:rPr>
              <a:t>Recall: Result of branch typically known by end of EX (or ID).</a:t>
            </a:r>
          </a:p>
          <a:p>
            <a:pPr eaLnBrk="1" hangingPunct="1"/>
            <a:endParaRPr lang="en-US" altLang="en-US" sz="1800" dirty="0">
              <a:latin typeface="Arial  " charset="0"/>
              <a:cs typeface="Arial  " charset="0"/>
            </a:endParaRPr>
          </a:p>
        </p:txBody>
      </p:sp>
      <p:sp>
        <p:nvSpPr>
          <p:cNvPr id="2" name="Slide Number Placeholder 1"/>
          <p:cNvSpPr>
            <a:spLocks noGrp="1"/>
          </p:cNvSpPr>
          <p:nvPr>
            <p:ph type="sldNum" sz="quarter" idx="12"/>
          </p:nvPr>
        </p:nvSpPr>
        <p:spPr/>
        <p:txBody>
          <a:bodyPr/>
          <a:lstStyle/>
          <a:p>
            <a:fld id="{8498F53A-C161-3D49-96E1-2DF0E970DAF2}" type="slidenum">
              <a:rPr lang="en-US" smtClean="0"/>
              <a:t>56</a:t>
            </a:fld>
            <a:endParaRPr lang="en-US"/>
          </a:p>
        </p:txBody>
      </p:sp>
      <p:sp>
        <p:nvSpPr>
          <p:cNvPr id="5" name="TextBox 4"/>
          <p:cNvSpPr txBox="1"/>
          <p:nvPr/>
        </p:nvSpPr>
        <p:spPr>
          <a:xfrm>
            <a:off x="4953000" y="6488668"/>
            <a:ext cx="3276600" cy="369332"/>
          </a:xfrm>
          <a:prstGeom prst="rect">
            <a:avLst/>
          </a:prstGeom>
          <a:noFill/>
        </p:spPr>
        <p:txBody>
          <a:bodyPr wrap="square" rtlCol="0">
            <a:spAutoFit/>
          </a:bodyPr>
          <a:lstStyle/>
          <a:p>
            <a:r>
              <a:rPr lang="en-US" dirty="0">
                <a:solidFill>
                  <a:schemeClr val="tx1">
                    <a:lumMod val="50000"/>
                    <a:lumOff val="50000"/>
                  </a:schemeClr>
                </a:solidFill>
              </a:rPr>
              <a:t>Text: COD ARM Edition §4.8</a:t>
            </a:r>
          </a:p>
        </p:txBody>
      </p:sp>
    </p:spTree>
    <p:extLst>
      <p:ext uri="{BB962C8B-B14F-4D97-AF65-F5344CB8AC3E}">
        <p14:creationId xmlns:p14="http://schemas.microsoft.com/office/powerpoint/2010/main" val="9969609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a:latin typeface="Arial  " charset="0"/>
                <a:cs typeface="Arial  " charset="0"/>
              </a:rPr>
              <a:t>Option 1: Stall</a:t>
            </a:r>
          </a:p>
        </p:txBody>
      </p:sp>
      <p:sp>
        <p:nvSpPr>
          <p:cNvPr id="73731" name="Rectangle 3"/>
          <p:cNvSpPr>
            <a:spLocks noGrp="1" noChangeArrowheads="1"/>
          </p:cNvSpPr>
          <p:nvPr>
            <p:ph type="body" idx="1"/>
          </p:nvPr>
        </p:nvSpPr>
        <p:spPr>
          <a:xfrm>
            <a:off x="250825" y="1628775"/>
            <a:ext cx="8458200" cy="2952750"/>
          </a:xfrm>
        </p:spPr>
        <p:txBody>
          <a:bodyPr/>
          <a:lstStyle/>
          <a:p>
            <a:pPr eaLnBrk="1" hangingPunct="1">
              <a:buFontTx/>
              <a:buNone/>
            </a:pPr>
            <a:r>
              <a:rPr lang="en-US" altLang="en-US" sz="1800" dirty="0">
                <a:latin typeface="Arial  " charset="0"/>
                <a:cs typeface="Arial  " charset="0"/>
              </a:rPr>
              <a:t>First, let’s define some terminology:</a:t>
            </a:r>
          </a:p>
          <a:p>
            <a:pPr eaLnBrk="1" hangingPunct="1">
              <a:buFontTx/>
              <a:buNone/>
            </a:pPr>
            <a:endParaRPr lang="en-US" altLang="en-US" sz="1800" dirty="0">
              <a:latin typeface="Arial  " charset="0"/>
              <a:cs typeface="Arial  " charset="0"/>
            </a:endParaRPr>
          </a:p>
          <a:p>
            <a:pPr eaLnBrk="1" hangingPunct="1">
              <a:buFontTx/>
              <a:buNone/>
            </a:pPr>
            <a:endParaRPr lang="en-US" altLang="en-US" sz="1800" dirty="0">
              <a:latin typeface="Arial  " charset="0"/>
              <a:cs typeface="Arial  " charset="0"/>
            </a:endParaRPr>
          </a:p>
          <a:p>
            <a:pPr eaLnBrk="1" hangingPunct="1">
              <a:buFontTx/>
              <a:buNone/>
            </a:pPr>
            <a:r>
              <a:rPr lang="en-US" altLang="en-US" sz="1800" dirty="0">
                <a:latin typeface="Arial  " charset="0"/>
                <a:cs typeface="Arial  " charset="0"/>
              </a:rPr>
              <a:t>	        BNE        Label           ; </a:t>
            </a:r>
            <a:r>
              <a:rPr lang="en-US" altLang="en-US" sz="1800" b="1" dirty="0">
                <a:solidFill>
                  <a:srgbClr val="FF0000"/>
                </a:solidFill>
                <a:latin typeface="Arial  " charset="0"/>
                <a:cs typeface="Arial  " charset="0"/>
              </a:rPr>
              <a:t>branch instruction</a:t>
            </a:r>
          </a:p>
          <a:p>
            <a:pPr eaLnBrk="1" hangingPunct="1">
              <a:buFontTx/>
              <a:buNone/>
            </a:pPr>
            <a:r>
              <a:rPr lang="en-US" altLang="en-US" sz="1800" dirty="0">
                <a:latin typeface="Arial  " charset="0"/>
                <a:cs typeface="Arial  " charset="0"/>
              </a:rPr>
              <a:t>		      ADD  	R1,R2,R3    ; </a:t>
            </a:r>
            <a:r>
              <a:rPr lang="en-US" altLang="en-US" sz="1800" b="1" u="sng" dirty="0">
                <a:latin typeface="Arial  " charset="0"/>
                <a:cs typeface="Arial  " charset="0"/>
              </a:rPr>
              <a:t>branch successor</a:t>
            </a:r>
            <a:r>
              <a:rPr lang="en-US" altLang="en-US" sz="1800" b="1" dirty="0">
                <a:latin typeface="Arial  " charset="0"/>
                <a:cs typeface="Arial  " charset="0"/>
              </a:rPr>
              <a:t>  for “not taken” branch</a:t>
            </a:r>
          </a:p>
          <a:p>
            <a:pPr eaLnBrk="1" hangingPunct="1">
              <a:buFontTx/>
              <a:buNone/>
            </a:pPr>
            <a:r>
              <a:rPr lang="en-US" altLang="en-US" sz="1800" dirty="0">
                <a:latin typeface="Arial  " charset="0"/>
                <a:cs typeface="Arial  " charset="0"/>
              </a:rPr>
              <a:t>		      LD	       R1,0(R2)</a:t>
            </a:r>
          </a:p>
          <a:p>
            <a:pPr eaLnBrk="1" hangingPunct="1">
              <a:buFontTx/>
              <a:buNone/>
            </a:pPr>
            <a:r>
              <a:rPr lang="en-US" altLang="en-US" sz="1800" dirty="0">
                <a:latin typeface="Arial  " charset="0"/>
                <a:cs typeface="Arial  " charset="0"/>
              </a:rPr>
              <a:t>		       …</a:t>
            </a:r>
          </a:p>
          <a:p>
            <a:pPr eaLnBrk="1" hangingPunct="1">
              <a:buFontTx/>
              <a:buNone/>
            </a:pPr>
            <a:r>
              <a:rPr lang="en-US" altLang="en-US" sz="1800" dirty="0">
                <a:latin typeface="Arial  " charset="0"/>
                <a:cs typeface="Arial  " charset="0"/>
              </a:rPr>
              <a:t>Label:	SUB	R1,R2,R3    ; </a:t>
            </a:r>
            <a:r>
              <a:rPr lang="en-US" altLang="en-US" sz="1800" b="1" u="sng" dirty="0">
                <a:latin typeface="Arial  " charset="0"/>
                <a:cs typeface="Arial  " charset="0"/>
              </a:rPr>
              <a:t>branch successor</a:t>
            </a:r>
            <a:r>
              <a:rPr lang="en-US" altLang="en-US" sz="1800" b="1" dirty="0">
                <a:latin typeface="Arial  " charset="0"/>
                <a:cs typeface="Arial  " charset="0"/>
              </a:rPr>
              <a:t>  for “taken” branch</a:t>
            </a:r>
          </a:p>
        </p:txBody>
      </p:sp>
      <p:sp>
        <p:nvSpPr>
          <p:cNvPr id="2" name="Slide Number Placeholder 1"/>
          <p:cNvSpPr>
            <a:spLocks noGrp="1"/>
          </p:cNvSpPr>
          <p:nvPr>
            <p:ph type="sldNum" sz="quarter" idx="12"/>
          </p:nvPr>
        </p:nvSpPr>
        <p:spPr/>
        <p:txBody>
          <a:bodyPr/>
          <a:lstStyle/>
          <a:p>
            <a:fld id="{8498F53A-C161-3D49-96E1-2DF0E970DAF2}" type="slidenum">
              <a:rPr lang="en-US" smtClean="0"/>
              <a:t>57</a:t>
            </a:fld>
            <a:endParaRPr lang="en-US"/>
          </a:p>
        </p:txBody>
      </p:sp>
      <p:sp>
        <p:nvSpPr>
          <p:cNvPr id="5" name="TextBox 4"/>
          <p:cNvSpPr txBox="1"/>
          <p:nvPr/>
        </p:nvSpPr>
        <p:spPr>
          <a:xfrm>
            <a:off x="4953000" y="6488668"/>
            <a:ext cx="3276600" cy="369332"/>
          </a:xfrm>
          <a:prstGeom prst="rect">
            <a:avLst/>
          </a:prstGeom>
          <a:noFill/>
        </p:spPr>
        <p:txBody>
          <a:bodyPr wrap="square" rtlCol="0">
            <a:spAutoFit/>
          </a:bodyPr>
          <a:lstStyle/>
          <a:p>
            <a:r>
              <a:rPr lang="en-US" dirty="0">
                <a:solidFill>
                  <a:schemeClr val="tx1">
                    <a:lumMod val="50000"/>
                    <a:lumOff val="50000"/>
                  </a:schemeClr>
                </a:solidFill>
              </a:rPr>
              <a:t>Text: COD ARM Edition </a:t>
            </a:r>
            <a:r>
              <a:rPr lang="en-US">
                <a:solidFill>
                  <a:schemeClr val="tx1">
                    <a:lumMod val="50000"/>
                    <a:lumOff val="50000"/>
                  </a:schemeClr>
                </a:solidFill>
              </a:rPr>
              <a:t>§4.8</a:t>
            </a:r>
            <a:endParaRPr lang="en-US" dirty="0">
              <a:solidFill>
                <a:schemeClr val="tx1">
                  <a:lumMod val="50000"/>
                  <a:lumOff val="50000"/>
                </a:schemeClr>
              </a:solidFill>
            </a:endParaRPr>
          </a:p>
        </p:txBody>
      </p:sp>
    </p:spTree>
    <p:extLst>
      <p:ext uri="{BB962C8B-B14F-4D97-AF65-F5344CB8AC3E}">
        <p14:creationId xmlns:p14="http://schemas.microsoft.com/office/powerpoint/2010/main" val="4947680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en-US">
                <a:latin typeface="Arial  " charset="0"/>
                <a:cs typeface="Arial  " charset="0"/>
              </a:rPr>
              <a:t>Option 1: Stall</a:t>
            </a:r>
          </a:p>
        </p:txBody>
      </p:sp>
      <p:graphicFrame>
        <p:nvGraphicFramePr>
          <p:cNvPr id="218216" name="Group 104"/>
          <p:cNvGraphicFramePr>
            <a:graphicFrameLocks noGrp="1"/>
          </p:cNvGraphicFramePr>
          <p:nvPr/>
        </p:nvGraphicFramePr>
        <p:xfrm>
          <a:off x="533400" y="1143000"/>
          <a:ext cx="8085138" cy="2108346"/>
        </p:xfrm>
        <a:graphic>
          <a:graphicData uri="http://schemas.openxmlformats.org/drawingml/2006/table">
            <a:tbl>
              <a:tblPr/>
              <a:tblGrid>
                <a:gridCol w="2078038">
                  <a:extLst>
                    <a:ext uri="{9D8B030D-6E8A-4147-A177-3AD203B41FA5}">
                      <a16:colId xmlns:a16="http://schemas.microsoft.com/office/drawing/2014/main" val="20000"/>
                    </a:ext>
                  </a:extLst>
                </a:gridCol>
                <a:gridCol w="674687">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769938">
                  <a:extLst>
                    <a:ext uri="{9D8B030D-6E8A-4147-A177-3AD203B41FA5}">
                      <a16:colId xmlns:a16="http://schemas.microsoft.com/office/drawing/2014/main" val="20003"/>
                    </a:ext>
                  </a:extLst>
                </a:gridCol>
                <a:gridCol w="788987">
                  <a:extLst>
                    <a:ext uri="{9D8B030D-6E8A-4147-A177-3AD203B41FA5}">
                      <a16:colId xmlns:a16="http://schemas.microsoft.com/office/drawing/2014/main" val="20004"/>
                    </a:ext>
                  </a:extLst>
                </a:gridCol>
                <a:gridCol w="769938">
                  <a:extLst>
                    <a:ext uri="{9D8B030D-6E8A-4147-A177-3AD203B41FA5}">
                      <a16:colId xmlns:a16="http://schemas.microsoft.com/office/drawing/2014/main" val="20005"/>
                    </a:ext>
                  </a:extLst>
                </a:gridCol>
                <a:gridCol w="711200">
                  <a:extLst>
                    <a:ext uri="{9D8B030D-6E8A-4147-A177-3AD203B41FA5}">
                      <a16:colId xmlns:a16="http://schemas.microsoft.com/office/drawing/2014/main" val="20006"/>
                    </a:ext>
                  </a:extLst>
                </a:gridCol>
                <a:gridCol w="788987">
                  <a:extLst>
                    <a:ext uri="{9D8B030D-6E8A-4147-A177-3AD203B41FA5}">
                      <a16:colId xmlns:a16="http://schemas.microsoft.com/office/drawing/2014/main" val="20007"/>
                    </a:ext>
                  </a:extLst>
                </a:gridCol>
                <a:gridCol w="773113">
                  <a:extLst>
                    <a:ext uri="{9D8B030D-6E8A-4147-A177-3AD203B41FA5}">
                      <a16:colId xmlns:a16="http://schemas.microsoft.com/office/drawing/2014/main" val="20008"/>
                    </a:ext>
                  </a:extLst>
                </a:gridCol>
              </a:tblGrid>
              <a:tr h="355493">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Comic Sans MS" pitchFamily="66" charset="0"/>
                        <a:ea typeface="ＭＳ Ｐゴシック" pitchFamily="34" charset="-128"/>
                      </a:endParaRP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Clock Number</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0"/>
                  </a:ext>
                </a:extLst>
              </a:tr>
              <a:tr h="335179">
                <a:tc vMerge="1">
                  <a:txBody>
                    <a:bodyPr/>
                    <a:lstStyle/>
                    <a:p>
                      <a:endParaRPr lang="en-CA"/>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1</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2</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3</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4</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5</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6</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7</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8</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07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branch instruction</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omic Sans MS" pitchFamily="66" charset="0"/>
                          <a:ea typeface="ＭＳ Ｐゴシック" pitchFamily="34" charset="-128"/>
                        </a:rPr>
                        <a:t>F</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omic Sans MS" pitchFamily="66" charset="0"/>
                          <a:ea typeface="ＭＳ Ｐゴシック" pitchFamily="34" charset="-128"/>
                        </a:rPr>
                        <a:t>D</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omic Sans MS" pitchFamily="66" charset="0"/>
                          <a:ea typeface="ＭＳ Ｐゴシック" pitchFamily="34" charset="-128"/>
                        </a:rPr>
                        <a:t>X</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omic Sans MS" pitchFamily="66" charset="0"/>
                          <a:ea typeface="ＭＳ Ｐゴシック" pitchFamily="34" charset="-128"/>
                        </a:rPr>
                        <a:t>M</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omic Sans MS" pitchFamily="66" charset="0"/>
                          <a:ea typeface="ＭＳ Ｐゴシック" pitchFamily="34" charset="-128"/>
                        </a:rPr>
                        <a:t>W</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a typeface="ＭＳ Ｐゴシック" pitchFamily="34" charset="-128"/>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a typeface="ＭＳ Ｐゴシック" pitchFamily="34" charset="-128"/>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a typeface="ＭＳ Ｐゴシック" pitchFamily="34" charset="-128"/>
                      </a:endParaRP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1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omic Sans MS" pitchFamily="66" charset="0"/>
                          <a:ea typeface="ＭＳ Ｐゴシック" pitchFamily="34" charset="-128"/>
                        </a:rPr>
                        <a:t>branch successor</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a typeface="ＭＳ Ｐゴシック" pitchFamily="34" charset="-128"/>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Comic Sans MS" pitchFamily="66" charset="0"/>
                        <a:ea typeface="ＭＳ Ｐゴシック" pitchFamily="34" charset="-128"/>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Comic Sans MS" pitchFamily="66" charset="0"/>
                        <a:ea typeface="ＭＳ Ｐゴシック" pitchFamily="34" charset="-128"/>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omic Sans MS" pitchFamily="66" charset="0"/>
                          <a:ea typeface="ＭＳ Ｐゴシック" pitchFamily="34" charset="-128"/>
                        </a:rPr>
                        <a:t>F</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omic Sans MS" pitchFamily="66" charset="0"/>
                          <a:ea typeface="ＭＳ Ｐゴシック" pitchFamily="34" charset="-128"/>
                        </a:rPr>
                        <a:t>D</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omic Sans MS" pitchFamily="66" charset="0"/>
                          <a:ea typeface="ＭＳ Ｐゴシック" pitchFamily="34" charset="-128"/>
                        </a:rPr>
                        <a:t>X</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omic Sans MS" pitchFamily="66" charset="0"/>
                          <a:ea typeface="ＭＳ Ｐゴシック" pitchFamily="34" charset="-128"/>
                        </a:rPr>
                        <a:t>M</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omic Sans MS" pitchFamily="66" charset="0"/>
                          <a:ea typeface="ＭＳ Ｐゴシック" pitchFamily="34" charset="-128"/>
                        </a:rPr>
                        <a:t>W</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07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omic Sans MS" pitchFamily="66" charset="0"/>
                          <a:ea typeface="ＭＳ Ｐゴシック" pitchFamily="34" charset="-128"/>
                        </a:rPr>
                        <a:t>branch </a:t>
                      </a:r>
                      <a:r>
                        <a:rPr kumimoji="0" lang="en-US" sz="1600" b="0" i="0" u="none" strike="noStrike" cap="none" normalizeH="0" baseline="0" dirty="0" err="1">
                          <a:ln>
                            <a:noFill/>
                          </a:ln>
                          <a:solidFill>
                            <a:schemeClr val="tx1"/>
                          </a:solidFill>
                          <a:effectLst/>
                          <a:latin typeface="Comic Sans MS" pitchFamily="66" charset="0"/>
                          <a:ea typeface="ＭＳ Ｐゴシック" pitchFamily="34" charset="-128"/>
                        </a:rPr>
                        <a:t>succ</a:t>
                      </a:r>
                      <a:r>
                        <a:rPr kumimoji="0" lang="en-US" sz="1600" b="0" i="0" u="none" strike="noStrike" cap="none" normalizeH="0" baseline="0" dirty="0">
                          <a:ln>
                            <a:noFill/>
                          </a:ln>
                          <a:solidFill>
                            <a:schemeClr val="tx1"/>
                          </a:solidFill>
                          <a:effectLst/>
                          <a:latin typeface="Comic Sans MS" pitchFamily="66" charset="0"/>
                          <a:ea typeface="ＭＳ Ｐゴシック" pitchFamily="34" charset="-128"/>
                        </a:rPr>
                        <a:t>. + 1</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a typeface="ＭＳ Ｐゴシック" pitchFamily="34" charset="-128"/>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a typeface="ＭＳ Ｐゴシック" pitchFamily="34" charset="-128"/>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a typeface="ＭＳ Ｐゴシック" pitchFamily="34" charset="-128"/>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Comic Sans MS" pitchFamily="66" charset="0"/>
                        <a:ea typeface="ＭＳ Ｐゴシック" pitchFamily="34" charset="-128"/>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omic Sans MS" pitchFamily="66" charset="0"/>
                          <a:ea typeface="ＭＳ Ｐゴシック" pitchFamily="34" charset="-128"/>
                        </a:rPr>
                        <a:t>F</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omic Sans MS" pitchFamily="66" charset="0"/>
                          <a:ea typeface="ＭＳ Ｐゴシック" pitchFamily="34" charset="-128"/>
                        </a:rPr>
                        <a:t>D</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omic Sans MS" pitchFamily="66" charset="0"/>
                          <a:ea typeface="ＭＳ Ｐゴシック" pitchFamily="34" charset="-128"/>
                        </a:rPr>
                        <a:t>X</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omic Sans MS" pitchFamily="66" charset="0"/>
                          <a:ea typeface="ＭＳ Ｐゴシック" pitchFamily="34" charset="-128"/>
                        </a:rPr>
                        <a:t>M</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08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omic Sans MS" pitchFamily="66" charset="0"/>
                          <a:ea typeface="ＭＳ Ｐゴシック" pitchFamily="34" charset="-128"/>
                        </a:rPr>
                        <a:t>branch </a:t>
                      </a:r>
                      <a:r>
                        <a:rPr kumimoji="0" lang="en-US" sz="1600" b="0" i="0" u="none" strike="noStrike" cap="none" normalizeH="0" baseline="0" dirty="0" err="1">
                          <a:ln>
                            <a:noFill/>
                          </a:ln>
                          <a:solidFill>
                            <a:schemeClr val="tx1"/>
                          </a:solidFill>
                          <a:effectLst/>
                          <a:latin typeface="Comic Sans MS" pitchFamily="66" charset="0"/>
                          <a:ea typeface="ＭＳ Ｐゴシック" pitchFamily="34" charset="-128"/>
                        </a:rPr>
                        <a:t>succ</a:t>
                      </a:r>
                      <a:r>
                        <a:rPr kumimoji="0" lang="en-US" sz="1600" b="0" i="0" u="none" strike="noStrike" cap="none" normalizeH="0" baseline="0" dirty="0">
                          <a:ln>
                            <a:noFill/>
                          </a:ln>
                          <a:solidFill>
                            <a:schemeClr val="tx1"/>
                          </a:solidFill>
                          <a:effectLst/>
                          <a:latin typeface="Comic Sans MS" pitchFamily="66" charset="0"/>
                          <a:ea typeface="ＭＳ Ｐゴシック" pitchFamily="34" charset="-128"/>
                        </a:rPr>
                        <a:t>. + 2</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a typeface="ＭＳ Ｐゴシック" pitchFamily="34" charset="-128"/>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a typeface="ＭＳ Ｐゴシック" pitchFamily="34" charset="-128"/>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a typeface="ＭＳ Ｐゴシック" pitchFamily="34" charset="-128"/>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a typeface="ＭＳ Ｐゴシック" pitchFamily="34" charset="-128"/>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Comic Sans MS" pitchFamily="66" charset="0"/>
                        <a:ea typeface="ＭＳ Ｐゴシック" pitchFamily="34" charset="-128"/>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omic Sans MS" pitchFamily="66" charset="0"/>
                          <a:ea typeface="ＭＳ Ｐゴシック" pitchFamily="34" charset="-128"/>
                        </a:rPr>
                        <a:t>F</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omic Sans MS" pitchFamily="66" charset="0"/>
                          <a:ea typeface="ＭＳ Ｐゴシック" pitchFamily="34" charset="-128"/>
                        </a:rPr>
                        <a:t>D</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omic Sans MS" pitchFamily="66" charset="0"/>
                          <a:ea typeface="ＭＳ Ｐゴシック" pitchFamily="34" charset="-128"/>
                        </a:rPr>
                        <a:t>X</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cxnSp>
        <p:nvCxnSpPr>
          <p:cNvPr id="74819" name="Straight Arrow Connector 7"/>
          <p:cNvCxnSpPr>
            <a:cxnSpLocks noChangeShapeType="1"/>
            <a:stCxn id="74820" idx="0"/>
          </p:cNvCxnSpPr>
          <p:nvPr/>
        </p:nvCxnSpPr>
        <p:spPr bwMode="auto">
          <a:xfrm rot="5400000" flipH="1" flipV="1">
            <a:off x="1862931" y="1872457"/>
            <a:ext cx="1800225" cy="2322512"/>
          </a:xfrm>
          <a:prstGeom prst="straightConnector1">
            <a:avLst/>
          </a:prstGeom>
          <a:noFill/>
          <a:ln w="28575" algn="ctr">
            <a:solidFill>
              <a:srgbClr val="FF0000"/>
            </a:solidFill>
            <a:round/>
            <a:headEnd/>
            <a:tailEnd type="arrow" w="med" len="med"/>
          </a:ln>
        </p:spPr>
      </p:cxnSp>
      <p:sp>
        <p:nvSpPr>
          <p:cNvPr id="74820" name="TextBox 12"/>
          <p:cNvSpPr txBox="1">
            <a:spLocks noChangeArrowheads="1"/>
          </p:cNvSpPr>
          <p:nvPr/>
        </p:nvSpPr>
        <p:spPr bwMode="auto">
          <a:xfrm>
            <a:off x="0" y="3933825"/>
            <a:ext cx="3203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CA" altLang="en-US">
                <a:solidFill>
                  <a:srgbClr val="FF0000"/>
                </a:solidFill>
              </a:rPr>
              <a:t>Decode branch and </a:t>
            </a:r>
          </a:p>
          <a:p>
            <a:r>
              <a:rPr lang="en-CA" altLang="en-US">
                <a:solidFill>
                  <a:srgbClr val="FF0000"/>
                </a:solidFill>
              </a:rPr>
              <a:t>stall fetch on cycle 2</a:t>
            </a:r>
          </a:p>
        </p:txBody>
      </p:sp>
      <p:sp>
        <p:nvSpPr>
          <p:cNvPr id="74821" name="TextBox 9"/>
          <p:cNvSpPr txBox="1">
            <a:spLocks noChangeArrowheads="1"/>
          </p:cNvSpPr>
          <p:nvPr/>
        </p:nvSpPr>
        <p:spPr bwMode="auto">
          <a:xfrm>
            <a:off x="755650" y="5445125"/>
            <a:ext cx="4752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CA" altLang="en-US">
                <a:solidFill>
                  <a:srgbClr val="FF0000"/>
                </a:solidFill>
              </a:rPr>
              <a:t>“Resolve branch” during cycle 3.</a:t>
            </a:r>
          </a:p>
          <a:p>
            <a:r>
              <a:rPr lang="en-CA" altLang="en-US">
                <a:solidFill>
                  <a:srgbClr val="FF0000"/>
                </a:solidFill>
              </a:rPr>
              <a:t>(hardware determines successor</a:t>
            </a:r>
          </a:p>
          <a:p>
            <a:r>
              <a:rPr lang="en-CA" altLang="en-US">
                <a:solidFill>
                  <a:srgbClr val="FF0000"/>
                </a:solidFill>
              </a:rPr>
              <a:t>at end of cycle 3) </a:t>
            </a:r>
          </a:p>
        </p:txBody>
      </p:sp>
      <p:cxnSp>
        <p:nvCxnSpPr>
          <p:cNvPr id="74822" name="Straight Arrow Connector 11"/>
          <p:cNvCxnSpPr>
            <a:cxnSpLocks noChangeShapeType="1"/>
            <a:stCxn id="74821" idx="0"/>
          </p:cNvCxnSpPr>
          <p:nvPr/>
        </p:nvCxnSpPr>
        <p:spPr bwMode="auto">
          <a:xfrm rot="5400000" flipH="1" flipV="1">
            <a:off x="2268538" y="2997200"/>
            <a:ext cx="3311525" cy="1584325"/>
          </a:xfrm>
          <a:prstGeom prst="straightConnector1">
            <a:avLst/>
          </a:prstGeom>
          <a:noFill/>
          <a:ln w="28575" algn="ctr">
            <a:solidFill>
              <a:srgbClr val="FF0000"/>
            </a:solidFill>
            <a:round/>
            <a:headEnd/>
            <a:tailEnd type="arrow" w="med" len="med"/>
          </a:ln>
        </p:spPr>
      </p:cxnSp>
      <p:sp>
        <p:nvSpPr>
          <p:cNvPr id="74823" name="TextBox 15"/>
          <p:cNvSpPr txBox="1">
            <a:spLocks noChangeArrowheads="1"/>
          </p:cNvSpPr>
          <p:nvPr/>
        </p:nvSpPr>
        <p:spPr bwMode="auto">
          <a:xfrm>
            <a:off x="5183188" y="4365625"/>
            <a:ext cx="39608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CA" altLang="en-US">
                <a:solidFill>
                  <a:srgbClr val="FF0000"/>
                </a:solidFill>
              </a:rPr>
              <a:t>Fetch successor on cycle 4.</a:t>
            </a:r>
          </a:p>
          <a:p>
            <a:r>
              <a:rPr lang="en-CA" altLang="en-US">
                <a:solidFill>
                  <a:srgbClr val="FF0000"/>
                </a:solidFill>
              </a:rPr>
              <a:t>(cannot do this on cycle 3)</a:t>
            </a:r>
          </a:p>
        </p:txBody>
      </p:sp>
      <p:cxnSp>
        <p:nvCxnSpPr>
          <p:cNvPr id="74824" name="Straight Arrow Connector 16"/>
          <p:cNvCxnSpPr>
            <a:cxnSpLocks noChangeShapeType="1"/>
          </p:cNvCxnSpPr>
          <p:nvPr/>
        </p:nvCxnSpPr>
        <p:spPr bwMode="auto">
          <a:xfrm rot="16200000" flipV="1">
            <a:off x="4751388" y="2528888"/>
            <a:ext cx="2016125" cy="1800225"/>
          </a:xfrm>
          <a:prstGeom prst="straightConnector1">
            <a:avLst/>
          </a:prstGeom>
          <a:noFill/>
          <a:ln w="28575" algn="ctr">
            <a:solidFill>
              <a:srgbClr val="FF0000"/>
            </a:solidFill>
            <a:round/>
            <a:headEnd/>
            <a:tailEnd type="arrow" w="med" len="med"/>
          </a:ln>
        </p:spPr>
      </p:cxnSp>
      <p:sp>
        <p:nvSpPr>
          <p:cNvPr id="2" name="Slide Number Placeholder 1"/>
          <p:cNvSpPr>
            <a:spLocks noGrp="1"/>
          </p:cNvSpPr>
          <p:nvPr>
            <p:ph type="sldNum" sz="quarter" idx="12"/>
          </p:nvPr>
        </p:nvSpPr>
        <p:spPr/>
        <p:txBody>
          <a:bodyPr/>
          <a:lstStyle/>
          <a:p>
            <a:fld id="{8498F53A-C161-3D49-96E1-2DF0E970DAF2}" type="slidenum">
              <a:rPr lang="en-US" smtClean="0"/>
              <a:t>58</a:t>
            </a:fld>
            <a:endParaRPr lang="en-US"/>
          </a:p>
        </p:txBody>
      </p:sp>
      <p:sp>
        <p:nvSpPr>
          <p:cNvPr id="11" name="TextBox 10"/>
          <p:cNvSpPr txBox="1"/>
          <p:nvPr/>
        </p:nvSpPr>
        <p:spPr>
          <a:xfrm>
            <a:off x="4953000" y="6488668"/>
            <a:ext cx="3276600" cy="369332"/>
          </a:xfrm>
          <a:prstGeom prst="rect">
            <a:avLst/>
          </a:prstGeom>
          <a:noFill/>
        </p:spPr>
        <p:txBody>
          <a:bodyPr wrap="square" rtlCol="0">
            <a:spAutoFit/>
          </a:bodyPr>
          <a:lstStyle/>
          <a:p>
            <a:r>
              <a:rPr lang="en-US" dirty="0">
                <a:solidFill>
                  <a:schemeClr val="tx1">
                    <a:lumMod val="50000"/>
                    <a:lumOff val="50000"/>
                  </a:schemeClr>
                </a:solidFill>
              </a:rPr>
              <a:t>Text: COD ARM Edition </a:t>
            </a:r>
            <a:r>
              <a:rPr lang="en-US">
                <a:solidFill>
                  <a:schemeClr val="tx1">
                    <a:lumMod val="50000"/>
                    <a:lumOff val="50000"/>
                  </a:schemeClr>
                </a:solidFill>
              </a:rPr>
              <a:t>§4.8</a:t>
            </a:r>
            <a:endParaRPr lang="en-US" dirty="0">
              <a:solidFill>
                <a:schemeClr val="tx1">
                  <a:lumMod val="50000"/>
                  <a:lumOff val="50000"/>
                </a:schemeClr>
              </a:solidFill>
            </a:endParaRPr>
          </a:p>
        </p:txBody>
      </p:sp>
    </p:spTree>
    <p:extLst>
      <p:ext uri="{BB962C8B-B14F-4D97-AF65-F5344CB8AC3E}">
        <p14:creationId xmlns:p14="http://schemas.microsoft.com/office/powerpoint/2010/main" val="39808728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p:txBody>
          <a:bodyPr/>
          <a:lstStyle/>
          <a:p>
            <a:pPr eaLnBrk="1" hangingPunct="1"/>
            <a:r>
              <a:rPr lang="en-US" altLang="en-US" sz="3600">
                <a:latin typeface="Arial  " charset="0"/>
                <a:cs typeface="Arial  " charset="0"/>
              </a:rPr>
              <a:t>Option 2: Predict “Not Taken”</a:t>
            </a:r>
            <a:endParaRPr lang="en-US" altLang="en-US">
              <a:latin typeface="Arial  " charset="0"/>
              <a:cs typeface="Arial  " charset="0"/>
            </a:endParaRPr>
          </a:p>
        </p:txBody>
      </p:sp>
      <p:sp>
        <p:nvSpPr>
          <p:cNvPr id="9" name="Rectangle 3"/>
          <p:cNvSpPr txBox="1">
            <a:spLocks noChangeArrowheads="1"/>
          </p:cNvSpPr>
          <p:nvPr/>
        </p:nvSpPr>
        <p:spPr bwMode="auto">
          <a:xfrm>
            <a:off x="611188" y="1484313"/>
            <a:ext cx="7772400" cy="3313112"/>
          </a:xfrm>
          <a:prstGeom prst="rect">
            <a:avLst/>
          </a:prstGeom>
          <a:noFill/>
          <a:ln w="9525">
            <a:noFill/>
            <a:miter lim="800000"/>
            <a:headEnd/>
            <a:tailEnd/>
          </a:ln>
        </p:spPr>
        <p:txBody>
          <a:bodyPr/>
          <a:lstStyle/>
          <a:p>
            <a:pPr marL="342900" indent="-342900" eaLnBrk="1" hangingPunct="1">
              <a:spcBef>
                <a:spcPct val="20000"/>
              </a:spcBef>
              <a:buFontTx/>
              <a:buChar char="•"/>
              <a:defRPr/>
            </a:pPr>
            <a:r>
              <a:rPr lang="en-US" sz="1800" kern="0" dirty="0">
                <a:latin typeface="Arial  " charset="0"/>
                <a:ea typeface="+mn-ea"/>
                <a:cs typeface="Arial  " charset="0"/>
              </a:rPr>
              <a:t>Many “forward” branches are “weakly biased” meaning they are taken and not-taken roughly the same number of times.</a:t>
            </a:r>
          </a:p>
          <a:p>
            <a:pPr marL="342900" indent="-342900" eaLnBrk="1" hangingPunct="1">
              <a:spcBef>
                <a:spcPct val="20000"/>
              </a:spcBef>
              <a:buFontTx/>
              <a:buChar char="•"/>
              <a:defRPr/>
            </a:pPr>
            <a:endParaRPr lang="en-US" sz="1800" kern="0" dirty="0">
              <a:latin typeface="Arial  " charset="0"/>
              <a:ea typeface="+mn-ea"/>
              <a:cs typeface="Arial  " charset="0"/>
            </a:endParaRPr>
          </a:p>
          <a:p>
            <a:pPr marL="342900" indent="-342900" eaLnBrk="1" hangingPunct="1">
              <a:spcBef>
                <a:spcPct val="20000"/>
              </a:spcBef>
              <a:buFontTx/>
              <a:buChar char="•"/>
              <a:defRPr/>
            </a:pPr>
            <a:r>
              <a:rPr lang="en-US" sz="1800" kern="0" dirty="0">
                <a:latin typeface="Arial  " charset="0"/>
                <a:ea typeface="+mn-ea"/>
                <a:cs typeface="Arial  " charset="0"/>
              </a:rPr>
              <a:t>This means that about half the time, if we had just guessed that the branch was not taken, we would have been right.</a:t>
            </a:r>
          </a:p>
          <a:p>
            <a:pPr marL="342900" indent="-342900" eaLnBrk="1" hangingPunct="1">
              <a:spcBef>
                <a:spcPct val="20000"/>
              </a:spcBef>
              <a:buFontTx/>
              <a:buChar char="•"/>
              <a:defRPr/>
            </a:pPr>
            <a:endParaRPr lang="en-US" sz="1800" kern="0" dirty="0">
              <a:latin typeface="Arial  " charset="0"/>
              <a:ea typeface="+mn-ea"/>
              <a:cs typeface="Arial  " charset="0"/>
            </a:endParaRPr>
          </a:p>
          <a:p>
            <a:pPr marL="342900" indent="-342900" eaLnBrk="1" hangingPunct="1">
              <a:spcBef>
                <a:spcPct val="20000"/>
              </a:spcBef>
              <a:buFontTx/>
              <a:buChar char="•"/>
              <a:defRPr/>
            </a:pPr>
            <a:r>
              <a:rPr lang="en-US" sz="1800" kern="0" dirty="0">
                <a:latin typeface="Arial  " charset="0"/>
                <a:ea typeface="+mn-ea"/>
                <a:cs typeface="Arial  " charset="0"/>
              </a:rPr>
              <a:t>What happens if we are wrong?  If we are wrong, we need a way to correct our mistake.</a:t>
            </a:r>
          </a:p>
          <a:p>
            <a:pPr marL="342900" indent="-342900" eaLnBrk="1" hangingPunct="1">
              <a:spcBef>
                <a:spcPct val="20000"/>
              </a:spcBef>
              <a:buFontTx/>
              <a:buChar char="•"/>
              <a:defRPr/>
            </a:pPr>
            <a:endParaRPr lang="en-US" sz="1400" kern="0" dirty="0">
              <a:latin typeface="Arial  " charset="0"/>
              <a:ea typeface="+mn-ea"/>
              <a:cs typeface="Arial  " charset="0"/>
            </a:endParaRPr>
          </a:p>
        </p:txBody>
      </p:sp>
      <p:sp>
        <p:nvSpPr>
          <p:cNvPr id="2" name="Slide Number Placeholder 1"/>
          <p:cNvSpPr>
            <a:spLocks noGrp="1"/>
          </p:cNvSpPr>
          <p:nvPr>
            <p:ph type="sldNum" sz="quarter" idx="12"/>
          </p:nvPr>
        </p:nvSpPr>
        <p:spPr/>
        <p:txBody>
          <a:bodyPr/>
          <a:lstStyle/>
          <a:p>
            <a:fld id="{8498F53A-C161-3D49-96E1-2DF0E970DAF2}" type="slidenum">
              <a:rPr lang="en-US" smtClean="0"/>
              <a:t>59</a:t>
            </a:fld>
            <a:endParaRPr lang="en-US"/>
          </a:p>
        </p:txBody>
      </p:sp>
      <p:sp>
        <p:nvSpPr>
          <p:cNvPr id="5" name="TextBox 4"/>
          <p:cNvSpPr txBox="1"/>
          <p:nvPr/>
        </p:nvSpPr>
        <p:spPr>
          <a:xfrm>
            <a:off x="4953000" y="6488668"/>
            <a:ext cx="3276600" cy="369332"/>
          </a:xfrm>
          <a:prstGeom prst="rect">
            <a:avLst/>
          </a:prstGeom>
          <a:noFill/>
        </p:spPr>
        <p:txBody>
          <a:bodyPr wrap="square" rtlCol="0">
            <a:spAutoFit/>
          </a:bodyPr>
          <a:lstStyle/>
          <a:p>
            <a:r>
              <a:rPr lang="en-US" dirty="0">
                <a:solidFill>
                  <a:schemeClr val="tx1">
                    <a:lumMod val="50000"/>
                    <a:lumOff val="50000"/>
                  </a:schemeClr>
                </a:solidFill>
              </a:rPr>
              <a:t>Text: COD ARM Edition </a:t>
            </a:r>
            <a:r>
              <a:rPr lang="en-US">
                <a:solidFill>
                  <a:schemeClr val="tx1">
                    <a:lumMod val="50000"/>
                    <a:lumOff val="50000"/>
                  </a:schemeClr>
                </a:solidFill>
              </a:rPr>
              <a:t>§4.8</a:t>
            </a:r>
            <a:endParaRPr lang="en-US" dirty="0">
              <a:solidFill>
                <a:schemeClr val="tx1">
                  <a:lumMod val="50000"/>
                  <a:lumOff val="50000"/>
                </a:schemeClr>
              </a:solidFill>
            </a:endParaRPr>
          </a:p>
        </p:txBody>
      </p:sp>
    </p:spTree>
    <p:extLst>
      <p:ext uri="{BB962C8B-B14F-4D97-AF65-F5344CB8AC3E}">
        <p14:creationId xmlns:p14="http://schemas.microsoft.com/office/powerpoint/2010/main" val="3345924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457200" y="0"/>
            <a:ext cx="8534400" cy="990600"/>
          </a:xfrm>
          <a:noFill/>
        </p:spPr>
        <p:txBody>
          <a:bodyPr lIns="90488" tIns="44450" rIns="90488" bIns="44450">
            <a:normAutofit/>
          </a:bodyPr>
          <a:lstStyle/>
          <a:p>
            <a:pPr eaLnBrk="1" hangingPunct="1"/>
            <a:r>
              <a:rPr lang="en-US" sz="3600" dirty="0">
                <a:latin typeface="Arial  " charset="-52"/>
              </a:rPr>
              <a:t>Processor Performance Equation</a:t>
            </a:r>
            <a:endParaRPr lang="en-US" sz="2400" dirty="0">
              <a:latin typeface="Arial  " charset="-52"/>
            </a:endParaRPr>
          </a:p>
        </p:txBody>
      </p:sp>
      <p:graphicFrame>
        <p:nvGraphicFramePr>
          <p:cNvPr id="21506" name="Object 2"/>
          <p:cNvGraphicFramePr>
            <a:graphicFrameLocks noChangeAspect="1"/>
          </p:cNvGraphicFramePr>
          <p:nvPr>
            <p:extLst>
              <p:ext uri="{D42A27DB-BD31-4B8C-83A1-F6EECF244321}">
                <p14:modId xmlns:p14="http://schemas.microsoft.com/office/powerpoint/2010/main" val="1467643742"/>
              </p:ext>
            </p:extLst>
          </p:nvPr>
        </p:nvGraphicFramePr>
        <p:xfrm>
          <a:off x="1281113" y="1231900"/>
          <a:ext cx="6972300" cy="2078038"/>
        </p:xfrm>
        <a:graphic>
          <a:graphicData uri="http://schemas.openxmlformats.org/presentationml/2006/ole">
            <mc:AlternateContent xmlns:mc="http://schemas.openxmlformats.org/markup-compatibility/2006">
              <mc:Choice xmlns:v="urn:schemas-microsoft-com:vml" Requires="v">
                <p:oleObj name="Equation" r:id="rId3" imgW="4343400" imgH="1295280" progId="Equation.3">
                  <p:embed/>
                </p:oleObj>
              </mc:Choice>
              <mc:Fallback>
                <p:oleObj name="Equation" r:id="rId3" imgW="4343400" imgH="1295280" progId="Equation.3">
                  <p:embed/>
                  <p:pic>
                    <p:nvPicPr>
                      <p:cNvPr id="0" name=""/>
                      <p:cNvPicPr>
                        <a:picLocks noChangeAspect="1" noChangeArrowheads="1"/>
                      </p:cNvPicPr>
                      <p:nvPr/>
                    </p:nvPicPr>
                    <p:blipFill>
                      <a:blip r:embed="rId4"/>
                      <a:srcRect/>
                      <a:stretch>
                        <a:fillRect/>
                      </a:stretch>
                    </p:blipFill>
                    <p:spPr bwMode="auto">
                      <a:xfrm>
                        <a:off x="1281113" y="1231900"/>
                        <a:ext cx="6972300" cy="2078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0" name="Line 56"/>
          <p:cNvSpPr>
            <a:spLocks noChangeShapeType="1"/>
          </p:cNvSpPr>
          <p:nvPr/>
        </p:nvSpPr>
        <p:spPr bwMode="auto">
          <a:xfrm>
            <a:off x="1295400" y="4330700"/>
            <a:ext cx="64008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latin typeface="Arial  "/>
              <a:cs typeface="Arial  "/>
            </a:endParaRPr>
          </a:p>
        </p:txBody>
      </p:sp>
      <p:sp>
        <p:nvSpPr>
          <p:cNvPr id="21511" name="Line 57"/>
          <p:cNvSpPr>
            <a:spLocks noChangeShapeType="1"/>
          </p:cNvSpPr>
          <p:nvPr/>
        </p:nvSpPr>
        <p:spPr bwMode="auto">
          <a:xfrm>
            <a:off x="1295400" y="4102100"/>
            <a:ext cx="0" cy="457200"/>
          </a:xfrm>
          <a:prstGeom prst="line">
            <a:avLst/>
          </a:prstGeom>
          <a:noFill/>
          <a:ln w="9525">
            <a:solidFill>
              <a:schemeClr val="tx1"/>
            </a:solidFill>
            <a:round/>
            <a:headEnd/>
            <a:tailEnd/>
          </a:ln>
        </p:spPr>
        <p:txBody>
          <a:bodyPr wrap="none" anchor="ctr">
            <a:prstTxWarp prst="textNoShape">
              <a:avLst/>
            </a:prstTxWarp>
          </a:bodyPr>
          <a:lstStyle/>
          <a:p>
            <a:endParaRPr lang="en-US">
              <a:latin typeface="Arial  "/>
              <a:cs typeface="Arial  "/>
            </a:endParaRPr>
          </a:p>
        </p:txBody>
      </p:sp>
      <p:sp>
        <p:nvSpPr>
          <p:cNvPr id="21512" name="Line 58"/>
          <p:cNvSpPr>
            <a:spLocks noChangeShapeType="1"/>
          </p:cNvSpPr>
          <p:nvPr/>
        </p:nvSpPr>
        <p:spPr bwMode="auto">
          <a:xfrm>
            <a:off x="2133600" y="4102100"/>
            <a:ext cx="0" cy="457200"/>
          </a:xfrm>
          <a:prstGeom prst="line">
            <a:avLst/>
          </a:prstGeom>
          <a:noFill/>
          <a:ln w="9525">
            <a:solidFill>
              <a:schemeClr val="tx1"/>
            </a:solidFill>
            <a:round/>
            <a:headEnd/>
            <a:tailEnd/>
          </a:ln>
        </p:spPr>
        <p:txBody>
          <a:bodyPr wrap="none" anchor="ctr">
            <a:prstTxWarp prst="textNoShape">
              <a:avLst/>
            </a:prstTxWarp>
          </a:bodyPr>
          <a:lstStyle/>
          <a:p>
            <a:endParaRPr lang="en-US">
              <a:latin typeface="Arial  "/>
              <a:cs typeface="Arial  "/>
            </a:endParaRPr>
          </a:p>
        </p:txBody>
      </p:sp>
      <p:sp>
        <p:nvSpPr>
          <p:cNvPr id="21513" name="Line 59"/>
          <p:cNvSpPr>
            <a:spLocks noChangeShapeType="1"/>
          </p:cNvSpPr>
          <p:nvPr/>
        </p:nvSpPr>
        <p:spPr bwMode="auto">
          <a:xfrm>
            <a:off x="2438400" y="4102100"/>
            <a:ext cx="0" cy="457200"/>
          </a:xfrm>
          <a:prstGeom prst="line">
            <a:avLst/>
          </a:prstGeom>
          <a:noFill/>
          <a:ln w="9525">
            <a:solidFill>
              <a:schemeClr val="tx1"/>
            </a:solidFill>
            <a:round/>
            <a:headEnd/>
            <a:tailEnd/>
          </a:ln>
        </p:spPr>
        <p:txBody>
          <a:bodyPr wrap="none" anchor="ctr">
            <a:prstTxWarp prst="textNoShape">
              <a:avLst/>
            </a:prstTxWarp>
          </a:bodyPr>
          <a:lstStyle/>
          <a:p>
            <a:endParaRPr lang="en-US">
              <a:latin typeface="Arial  "/>
              <a:cs typeface="Arial  "/>
            </a:endParaRPr>
          </a:p>
        </p:txBody>
      </p:sp>
      <p:sp>
        <p:nvSpPr>
          <p:cNvPr id="21514" name="Line 60"/>
          <p:cNvSpPr>
            <a:spLocks noChangeShapeType="1"/>
          </p:cNvSpPr>
          <p:nvPr/>
        </p:nvSpPr>
        <p:spPr bwMode="auto">
          <a:xfrm>
            <a:off x="5867400" y="4102100"/>
            <a:ext cx="0" cy="457200"/>
          </a:xfrm>
          <a:prstGeom prst="line">
            <a:avLst/>
          </a:prstGeom>
          <a:noFill/>
          <a:ln w="9525">
            <a:solidFill>
              <a:schemeClr val="tx1"/>
            </a:solidFill>
            <a:round/>
            <a:headEnd/>
            <a:tailEnd/>
          </a:ln>
        </p:spPr>
        <p:txBody>
          <a:bodyPr wrap="none" anchor="ctr">
            <a:prstTxWarp prst="textNoShape">
              <a:avLst/>
            </a:prstTxWarp>
          </a:bodyPr>
          <a:lstStyle/>
          <a:p>
            <a:endParaRPr lang="en-US">
              <a:latin typeface="Arial  "/>
              <a:cs typeface="Arial  "/>
            </a:endParaRPr>
          </a:p>
        </p:txBody>
      </p:sp>
      <p:sp>
        <p:nvSpPr>
          <p:cNvPr id="21515" name="Line 61"/>
          <p:cNvSpPr>
            <a:spLocks noChangeShapeType="1"/>
          </p:cNvSpPr>
          <p:nvPr/>
        </p:nvSpPr>
        <p:spPr bwMode="auto">
          <a:xfrm>
            <a:off x="6553200" y="4102100"/>
            <a:ext cx="0" cy="457200"/>
          </a:xfrm>
          <a:prstGeom prst="line">
            <a:avLst/>
          </a:prstGeom>
          <a:noFill/>
          <a:ln w="9525">
            <a:solidFill>
              <a:schemeClr val="tx1"/>
            </a:solidFill>
            <a:round/>
            <a:headEnd/>
            <a:tailEnd/>
          </a:ln>
        </p:spPr>
        <p:txBody>
          <a:bodyPr wrap="none" anchor="ctr">
            <a:prstTxWarp prst="textNoShape">
              <a:avLst/>
            </a:prstTxWarp>
          </a:bodyPr>
          <a:lstStyle/>
          <a:p>
            <a:endParaRPr lang="en-US">
              <a:latin typeface="Arial  "/>
              <a:cs typeface="Arial  "/>
            </a:endParaRPr>
          </a:p>
        </p:txBody>
      </p:sp>
      <p:sp>
        <p:nvSpPr>
          <p:cNvPr id="21516" name="Text Box 62"/>
          <p:cNvSpPr txBox="1">
            <a:spLocks noChangeArrowheads="1"/>
          </p:cNvSpPr>
          <p:nvPr/>
        </p:nvSpPr>
        <p:spPr bwMode="auto">
          <a:xfrm>
            <a:off x="1470025" y="4475163"/>
            <a:ext cx="663575" cy="369332"/>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rgbClr val="0000FF"/>
                </a:solidFill>
                <a:latin typeface="Arial  "/>
                <a:cs typeface="Arial  "/>
              </a:rPr>
              <a:t>i</a:t>
            </a:r>
            <a:r>
              <a:rPr lang="en-US" baseline="-25000">
                <a:solidFill>
                  <a:srgbClr val="0000FF"/>
                </a:solidFill>
                <a:latin typeface="Arial  "/>
                <a:cs typeface="Arial  "/>
              </a:rPr>
              <a:t>0</a:t>
            </a:r>
            <a:endParaRPr lang="en-US">
              <a:solidFill>
                <a:srgbClr val="0000FF"/>
              </a:solidFill>
              <a:latin typeface="Arial  "/>
              <a:cs typeface="Arial  "/>
            </a:endParaRPr>
          </a:p>
        </p:txBody>
      </p:sp>
      <p:sp>
        <p:nvSpPr>
          <p:cNvPr id="21517" name="Text Box 63"/>
          <p:cNvSpPr txBox="1">
            <a:spLocks noChangeArrowheads="1"/>
          </p:cNvSpPr>
          <p:nvPr/>
        </p:nvSpPr>
        <p:spPr bwMode="auto">
          <a:xfrm>
            <a:off x="2155825" y="4483100"/>
            <a:ext cx="663575" cy="369332"/>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rgbClr val="0000FF"/>
                </a:solidFill>
                <a:latin typeface="Arial  "/>
                <a:cs typeface="Arial  "/>
              </a:rPr>
              <a:t>i</a:t>
            </a:r>
            <a:r>
              <a:rPr lang="en-US" baseline="-25000">
                <a:solidFill>
                  <a:srgbClr val="0000FF"/>
                </a:solidFill>
                <a:latin typeface="Arial  "/>
                <a:cs typeface="Arial  "/>
              </a:rPr>
              <a:t>1</a:t>
            </a:r>
            <a:endParaRPr lang="en-US">
              <a:solidFill>
                <a:srgbClr val="0000FF"/>
              </a:solidFill>
              <a:latin typeface="Arial  "/>
              <a:cs typeface="Arial  "/>
            </a:endParaRPr>
          </a:p>
        </p:txBody>
      </p:sp>
      <p:sp>
        <p:nvSpPr>
          <p:cNvPr id="21518" name="Text Box 64"/>
          <p:cNvSpPr txBox="1">
            <a:spLocks noChangeArrowheads="1"/>
          </p:cNvSpPr>
          <p:nvPr/>
        </p:nvSpPr>
        <p:spPr bwMode="auto">
          <a:xfrm>
            <a:off x="5943600" y="4521200"/>
            <a:ext cx="663575" cy="369332"/>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rgbClr val="0000FF"/>
                </a:solidFill>
                <a:latin typeface="Arial  "/>
                <a:cs typeface="Arial  "/>
              </a:rPr>
              <a:t>i</a:t>
            </a:r>
            <a:r>
              <a:rPr lang="en-US" baseline="-25000">
                <a:solidFill>
                  <a:srgbClr val="0000FF"/>
                </a:solidFill>
                <a:latin typeface="Arial  "/>
                <a:cs typeface="Arial  "/>
              </a:rPr>
              <a:t>n</a:t>
            </a:r>
            <a:endParaRPr lang="en-US">
              <a:solidFill>
                <a:srgbClr val="0000FF"/>
              </a:solidFill>
              <a:latin typeface="Arial  "/>
              <a:cs typeface="Arial  "/>
            </a:endParaRPr>
          </a:p>
        </p:txBody>
      </p:sp>
      <p:sp>
        <p:nvSpPr>
          <p:cNvPr id="21519" name="Line 65"/>
          <p:cNvSpPr>
            <a:spLocks noChangeShapeType="1"/>
          </p:cNvSpPr>
          <p:nvPr/>
        </p:nvSpPr>
        <p:spPr bwMode="auto">
          <a:xfrm>
            <a:off x="1524000" y="42545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latin typeface="Arial  "/>
              <a:cs typeface="Arial  "/>
            </a:endParaRPr>
          </a:p>
        </p:txBody>
      </p:sp>
      <p:sp>
        <p:nvSpPr>
          <p:cNvPr id="21520" name="Line 66"/>
          <p:cNvSpPr>
            <a:spLocks noChangeShapeType="1"/>
          </p:cNvSpPr>
          <p:nvPr/>
        </p:nvSpPr>
        <p:spPr bwMode="auto">
          <a:xfrm>
            <a:off x="1752600" y="42545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latin typeface="Arial  "/>
              <a:cs typeface="Arial  "/>
            </a:endParaRPr>
          </a:p>
        </p:txBody>
      </p:sp>
      <p:sp>
        <p:nvSpPr>
          <p:cNvPr id="21521" name="Line 67"/>
          <p:cNvSpPr>
            <a:spLocks noChangeShapeType="1"/>
          </p:cNvSpPr>
          <p:nvPr/>
        </p:nvSpPr>
        <p:spPr bwMode="auto">
          <a:xfrm>
            <a:off x="1981200" y="42545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latin typeface="Arial  "/>
              <a:cs typeface="Arial  "/>
            </a:endParaRPr>
          </a:p>
        </p:txBody>
      </p:sp>
      <p:sp>
        <p:nvSpPr>
          <p:cNvPr id="21522" name="Line 68"/>
          <p:cNvSpPr>
            <a:spLocks noChangeShapeType="1"/>
          </p:cNvSpPr>
          <p:nvPr/>
        </p:nvSpPr>
        <p:spPr bwMode="auto">
          <a:xfrm>
            <a:off x="2286000" y="42545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latin typeface="Arial  "/>
              <a:cs typeface="Arial  "/>
            </a:endParaRPr>
          </a:p>
        </p:txBody>
      </p:sp>
      <p:sp>
        <p:nvSpPr>
          <p:cNvPr id="21523" name="Text Box 69"/>
          <p:cNvSpPr txBox="1">
            <a:spLocks noChangeArrowheads="1"/>
          </p:cNvSpPr>
          <p:nvPr/>
        </p:nvSpPr>
        <p:spPr bwMode="auto">
          <a:xfrm>
            <a:off x="6896100" y="5340350"/>
            <a:ext cx="1425390" cy="400110"/>
          </a:xfrm>
          <a:prstGeom prst="rect">
            <a:avLst/>
          </a:prstGeom>
          <a:noFill/>
          <a:ln w="9525">
            <a:noFill/>
            <a:miter lim="800000"/>
            <a:headEnd/>
            <a:tailEnd/>
          </a:ln>
        </p:spPr>
        <p:txBody>
          <a:bodyPr wrap="none">
            <a:prstTxWarp prst="textNoShape">
              <a:avLst/>
            </a:prstTxWarp>
            <a:spAutoFit/>
          </a:bodyPr>
          <a:lstStyle/>
          <a:p>
            <a:r>
              <a:rPr lang="en-US" sz="2000" dirty="0">
                <a:solidFill>
                  <a:srgbClr val="0000FF"/>
                </a:solidFill>
                <a:latin typeface="Arial  "/>
                <a:cs typeface="Arial  "/>
              </a:rPr>
              <a:t>clock cycle</a:t>
            </a:r>
          </a:p>
        </p:txBody>
      </p:sp>
      <p:sp>
        <p:nvSpPr>
          <p:cNvPr id="21524" name="Line 70"/>
          <p:cNvSpPr>
            <a:spLocks noChangeShapeType="1"/>
          </p:cNvSpPr>
          <p:nvPr/>
        </p:nvSpPr>
        <p:spPr bwMode="auto">
          <a:xfrm flipH="1" flipV="1">
            <a:off x="6527800" y="4787900"/>
            <a:ext cx="812800" cy="635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latin typeface="Arial  "/>
              <a:cs typeface="Arial  "/>
            </a:endParaRPr>
          </a:p>
        </p:txBody>
      </p:sp>
      <p:sp>
        <p:nvSpPr>
          <p:cNvPr id="21525" name="AutoShape 71"/>
          <p:cNvSpPr>
            <a:spLocks/>
          </p:cNvSpPr>
          <p:nvPr/>
        </p:nvSpPr>
        <p:spPr bwMode="auto">
          <a:xfrm rot="-5400000">
            <a:off x="6134100" y="3556000"/>
            <a:ext cx="152400" cy="838200"/>
          </a:xfrm>
          <a:prstGeom prst="rightBrace">
            <a:avLst>
              <a:gd name="adj1" fmla="val 45833"/>
              <a:gd name="adj2" fmla="val 50000"/>
            </a:avLst>
          </a:prstGeom>
          <a:noFill/>
          <a:ln w="9525">
            <a:solidFill>
              <a:schemeClr val="tx1"/>
            </a:solidFill>
            <a:round/>
            <a:headEnd/>
            <a:tailEnd/>
          </a:ln>
        </p:spPr>
        <p:txBody>
          <a:bodyPr wrap="none" anchor="ctr">
            <a:prstTxWarp prst="textNoShape">
              <a:avLst/>
            </a:prstTxWarp>
          </a:bodyPr>
          <a:lstStyle/>
          <a:p>
            <a:endParaRPr lang="en-US">
              <a:latin typeface="Arial  "/>
              <a:cs typeface="Arial  "/>
            </a:endParaRPr>
          </a:p>
        </p:txBody>
      </p:sp>
      <p:sp>
        <p:nvSpPr>
          <p:cNvPr id="21526" name="Text Box 72"/>
          <p:cNvSpPr txBox="1">
            <a:spLocks noChangeArrowheads="1"/>
          </p:cNvSpPr>
          <p:nvPr/>
        </p:nvSpPr>
        <p:spPr bwMode="auto">
          <a:xfrm>
            <a:off x="4953000" y="3492500"/>
            <a:ext cx="5159375" cy="400110"/>
          </a:xfrm>
          <a:prstGeom prst="rect">
            <a:avLst/>
          </a:prstGeom>
          <a:noFill/>
          <a:ln w="9525">
            <a:noFill/>
            <a:miter lim="800000"/>
            <a:headEnd/>
            <a:tailEnd/>
          </a:ln>
        </p:spPr>
        <p:txBody>
          <a:bodyPr>
            <a:prstTxWarp prst="textNoShape">
              <a:avLst/>
            </a:prstTxWarp>
            <a:spAutoFit/>
          </a:bodyPr>
          <a:lstStyle/>
          <a:p>
            <a:pPr>
              <a:spcBef>
                <a:spcPct val="50000"/>
              </a:spcBef>
            </a:pPr>
            <a:r>
              <a:rPr lang="en-US" sz="2000" i="1">
                <a:solidFill>
                  <a:srgbClr val="0000FF"/>
                </a:solidFill>
                <a:latin typeface="Arial  "/>
                <a:cs typeface="Arial  "/>
              </a:rPr>
              <a:t>Cycles Per Instruction </a:t>
            </a:r>
            <a:r>
              <a:rPr lang="en-US" sz="2000">
                <a:solidFill>
                  <a:srgbClr val="0000FF"/>
                </a:solidFill>
                <a:latin typeface="Arial  "/>
                <a:cs typeface="Arial  "/>
              </a:rPr>
              <a:t>(CPI)</a:t>
            </a:r>
          </a:p>
        </p:txBody>
      </p:sp>
      <p:sp>
        <p:nvSpPr>
          <p:cNvPr id="21527" name="Line 74"/>
          <p:cNvSpPr>
            <a:spLocks noChangeShapeType="1"/>
          </p:cNvSpPr>
          <p:nvPr/>
        </p:nvSpPr>
        <p:spPr bwMode="auto">
          <a:xfrm>
            <a:off x="6096000" y="42545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latin typeface="Arial  "/>
              <a:cs typeface="Arial  "/>
            </a:endParaRPr>
          </a:p>
        </p:txBody>
      </p:sp>
      <p:sp>
        <p:nvSpPr>
          <p:cNvPr id="21528" name="Line 75"/>
          <p:cNvSpPr>
            <a:spLocks noChangeShapeType="1"/>
          </p:cNvSpPr>
          <p:nvPr/>
        </p:nvSpPr>
        <p:spPr bwMode="auto">
          <a:xfrm>
            <a:off x="6324600" y="42545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latin typeface="Arial  "/>
              <a:cs typeface="Arial  "/>
            </a:endParaRPr>
          </a:p>
        </p:txBody>
      </p:sp>
      <p:sp>
        <p:nvSpPr>
          <p:cNvPr id="21529" name="Line 76"/>
          <p:cNvSpPr>
            <a:spLocks noChangeShapeType="1"/>
          </p:cNvSpPr>
          <p:nvPr/>
        </p:nvSpPr>
        <p:spPr bwMode="auto">
          <a:xfrm>
            <a:off x="6553200" y="42545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latin typeface="Arial  "/>
              <a:cs typeface="Arial  "/>
            </a:endParaRPr>
          </a:p>
        </p:txBody>
      </p:sp>
      <p:sp>
        <p:nvSpPr>
          <p:cNvPr id="21530" name="Line 77"/>
          <p:cNvSpPr>
            <a:spLocks noChangeShapeType="1"/>
          </p:cNvSpPr>
          <p:nvPr/>
        </p:nvSpPr>
        <p:spPr bwMode="auto">
          <a:xfrm>
            <a:off x="1308100" y="5422900"/>
            <a:ext cx="52578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latin typeface="Arial  "/>
              <a:cs typeface="Arial  "/>
            </a:endParaRPr>
          </a:p>
        </p:txBody>
      </p:sp>
      <p:sp>
        <p:nvSpPr>
          <p:cNvPr id="21531" name="Text Box 78"/>
          <p:cNvSpPr txBox="1">
            <a:spLocks noChangeArrowheads="1"/>
          </p:cNvSpPr>
          <p:nvPr/>
        </p:nvSpPr>
        <p:spPr bwMode="auto">
          <a:xfrm>
            <a:off x="2616200" y="5403850"/>
            <a:ext cx="2313582" cy="369332"/>
          </a:xfrm>
          <a:prstGeom prst="rect">
            <a:avLst/>
          </a:prstGeom>
          <a:noFill/>
          <a:ln w="9525">
            <a:noFill/>
            <a:miter lim="800000"/>
            <a:headEnd/>
            <a:tailEnd/>
          </a:ln>
        </p:spPr>
        <p:txBody>
          <a:bodyPr wrap="none">
            <a:prstTxWarp prst="textNoShape">
              <a:avLst/>
            </a:prstTxWarp>
            <a:spAutoFit/>
          </a:bodyPr>
          <a:lstStyle/>
          <a:p>
            <a:r>
              <a:rPr lang="en-US" sz="1800" dirty="0">
                <a:solidFill>
                  <a:srgbClr val="0000FF"/>
                </a:solidFill>
                <a:latin typeface="Arial  "/>
                <a:cs typeface="Arial  "/>
              </a:rPr>
              <a:t>Total Execution Time</a:t>
            </a:r>
          </a:p>
        </p:txBody>
      </p:sp>
      <p:sp>
        <p:nvSpPr>
          <p:cNvPr id="21532" name="AutoShape 81"/>
          <p:cNvSpPr>
            <a:spLocks/>
          </p:cNvSpPr>
          <p:nvPr/>
        </p:nvSpPr>
        <p:spPr bwMode="auto">
          <a:xfrm rot="5400000">
            <a:off x="6451600" y="4610100"/>
            <a:ext cx="76200" cy="228600"/>
          </a:xfrm>
          <a:prstGeom prst="rightBrace">
            <a:avLst>
              <a:gd name="adj1" fmla="val 25000"/>
              <a:gd name="adj2" fmla="val 50000"/>
            </a:avLst>
          </a:prstGeom>
          <a:noFill/>
          <a:ln w="9525">
            <a:solidFill>
              <a:schemeClr val="tx1"/>
            </a:solidFill>
            <a:round/>
            <a:headEnd/>
            <a:tailEnd/>
          </a:ln>
        </p:spPr>
        <p:txBody>
          <a:bodyPr wrap="none" anchor="ctr">
            <a:prstTxWarp prst="textNoShape">
              <a:avLst/>
            </a:prstTxWarp>
          </a:bodyPr>
          <a:lstStyle/>
          <a:p>
            <a:endParaRPr lang="en-US">
              <a:latin typeface="Arial  "/>
              <a:cs typeface="Arial  "/>
            </a:endParaRPr>
          </a:p>
        </p:txBody>
      </p:sp>
      <p:sp>
        <p:nvSpPr>
          <p:cNvPr id="21533" name="Text Box 82"/>
          <p:cNvSpPr txBox="1">
            <a:spLocks noChangeArrowheads="1"/>
          </p:cNvSpPr>
          <p:nvPr/>
        </p:nvSpPr>
        <p:spPr bwMode="auto">
          <a:xfrm>
            <a:off x="7010400" y="4406900"/>
            <a:ext cx="815975" cy="353174"/>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Arial  "/>
                <a:cs typeface="Arial  "/>
              </a:rPr>
              <a:t>time</a:t>
            </a:r>
          </a:p>
        </p:txBody>
      </p:sp>
      <p:sp>
        <p:nvSpPr>
          <p:cNvPr id="2" name="Slide Number Placeholder 1"/>
          <p:cNvSpPr>
            <a:spLocks noGrp="1"/>
          </p:cNvSpPr>
          <p:nvPr>
            <p:ph type="sldNum" sz="quarter" idx="12"/>
          </p:nvPr>
        </p:nvSpPr>
        <p:spPr/>
        <p:txBody>
          <a:bodyPr/>
          <a:lstStyle/>
          <a:p>
            <a:fld id="{8498F53A-C161-3D49-96E1-2DF0E970DAF2}" type="slidenum">
              <a:rPr lang="en-US" smtClean="0"/>
              <a:t>6</a:t>
            </a:fld>
            <a:endParaRPr lang="en-US"/>
          </a:p>
        </p:txBody>
      </p:sp>
      <p:sp>
        <p:nvSpPr>
          <p:cNvPr id="29" name="TextBox 28"/>
          <p:cNvSpPr txBox="1"/>
          <p:nvPr/>
        </p:nvSpPr>
        <p:spPr>
          <a:xfrm>
            <a:off x="5410200" y="6488668"/>
            <a:ext cx="2819400" cy="369332"/>
          </a:xfrm>
          <a:prstGeom prst="rect">
            <a:avLst/>
          </a:prstGeom>
          <a:noFill/>
        </p:spPr>
        <p:txBody>
          <a:bodyPr wrap="square" rtlCol="0">
            <a:spAutoFit/>
          </a:bodyPr>
          <a:lstStyle/>
          <a:p>
            <a:r>
              <a:rPr lang="en-US" dirty="0">
                <a:solidFill>
                  <a:schemeClr val="tx1">
                    <a:lumMod val="50000"/>
                    <a:lumOff val="50000"/>
                  </a:schemeClr>
                </a:solidFill>
              </a:rPr>
              <a:t>Text</a:t>
            </a:r>
            <a:r>
              <a:rPr lang="en-US">
                <a:solidFill>
                  <a:schemeClr val="tx1">
                    <a:lumMod val="50000"/>
                    <a:lumOff val="50000"/>
                  </a:schemeClr>
                </a:solidFill>
              </a:rPr>
              <a:t>: COD ARM Edition §1.6</a:t>
            </a:r>
            <a:endParaRPr lang="en-US" dirty="0">
              <a:solidFill>
                <a:schemeClr val="tx1">
                  <a:lumMod val="50000"/>
                  <a:lumOff val="50000"/>
                </a:schemeClr>
              </a:solidFill>
            </a:endParaRPr>
          </a:p>
        </p:txBody>
      </p:sp>
    </p:spTree>
    <p:extLst>
      <p:ext uri="{BB962C8B-B14F-4D97-AF65-F5344CB8AC3E}">
        <p14:creationId xmlns:p14="http://schemas.microsoft.com/office/powerpoint/2010/main" val="964353659"/>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p:txBody>
          <a:bodyPr>
            <a:normAutofit fontScale="90000"/>
          </a:bodyPr>
          <a:lstStyle/>
          <a:p>
            <a:pPr eaLnBrk="1" hangingPunct="1"/>
            <a:r>
              <a:rPr lang="en-US" altLang="en-US" sz="3600">
                <a:latin typeface="Arial  " charset="0"/>
                <a:cs typeface="Arial  " charset="0"/>
              </a:rPr>
              <a:t>Predict “Not Taken” </a:t>
            </a:r>
            <a:br>
              <a:rPr lang="en-US" altLang="en-US" sz="3600">
                <a:latin typeface="Arial  " charset="0"/>
                <a:cs typeface="Arial  " charset="0"/>
              </a:rPr>
            </a:br>
            <a:r>
              <a:rPr lang="en-US" altLang="en-US" sz="3600">
                <a:latin typeface="Arial  " charset="0"/>
                <a:cs typeface="Arial  " charset="0"/>
              </a:rPr>
              <a:t>(correct prediction)</a:t>
            </a:r>
            <a:endParaRPr lang="en-US" altLang="en-US">
              <a:latin typeface="Arial  " charset="0"/>
              <a:cs typeface="Arial  " charset="0"/>
            </a:endParaRPr>
          </a:p>
        </p:txBody>
      </p:sp>
      <p:graphicFrame>
        <p:nvGraphicFramePr>
          <p:cNvPr id="219275" name="Group 139"/>
          <p:cNvGraphicFramePr>
            <a:graphicFrameLocks noGrp="1"/>
          </p:cNvGraphicFramePr>
          <p:nvPr/>
        </p:nvGraphicFramePr>
        <p:xfrm>
          <a:off x="557213" y="1474788"/>
          <a:ext cx="8085137" cy="1828800"/>
        </p:xfrm>
        <a:graphic>
          <a:graphicData uri="http://schemas.openxmlformats.org/drawingml/2006/table">
            <a:tbl>
              <a:tblPr/>
              <a:tblGrid>
                <a:gridCol w="2078037">
                  <a:extLst>
                    <a:ext uri="{9D8B030D-6E8A-4147-A177-3AD203B41FA5}">
                      <a16:colId xmlns:a16="http://schemas.microsoft.com/office/drawing/2014/main" val="20000"/>
                    </a:ext>
                  </a:extLst>
                </a:gridCol>
                <a:gridCol w="674688">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769937">
                  <a:extLst>
                    <a:ext uri="{9D8B030D-6E8A-4147-A177-3AD203B41FA5}">
                      <a16:colId xmlns:a16="http://schemas.microsoft.com/office/drawing/2014/main" val="20003"/>
                    </a:ext>
                  </a:extLst>
                </a:gridCol>
                <a:gridCol w="788988">
                  <a:extLst>
                    <a:ext uri="{9D8B030D-6E8A-4147-A177-3AD203B41FA5}">
                      <a16:colId xmlns:a16="http://schemas.microsoft.com/office/drawing/2014/main" val="20004"/>
                    </a:ext>
                  </a:extLst>
                </a:gridCol>
                <a:gridCol w="769937">
                  <a:extLst>
                    <a:ext uri="{9D8B030D-6E8A-4147-A177-3AD203B41FA5}">
                      <a16:colId xmlns:a16="http://schemas.microsoft.com/office/drawing/2014/main" val="20005"/>
                    </a:ext>
                  </a:extLst>
                </a:gridCol>
                <a:gridCol w="711200">
                  <a:extLst>
                    <a:ext uri="{9D8B030D-6E8A-4147-A177-3AD203B41FA5}">
                      <a16:colId xmlns:a16="http://schemas.microsoft.com/office/drawing/2014/main" val="20006"/>
                    </a:ext>
                  </a:extLst>
                </a:gridCol>
                <a:gridCol w="788988">
                  <a:extLst>
                    <a:ext uri="{9D8B030D-6E8A-4147-A177-3AD203B41FA5}">
                      <a16:colId xmlns:a16="http://schemas.microsoft.com/office/drawing/2014/main" val="20007"/>
                    </a:ext>
                  </a:extLst>
                </a:gridCol>
                <a:gridCol w="773112">
                  <a:extLst>
                    <a:ext uri="{9D8B030D-6E8A-4147-A177-3AD203B41FA5}">
                      <a16:colId xmlns:a16="http://schemas.microsoft.com/office/drawing/2014/main" val="20008"/>
                    </a:ext>
                  </a:extLst>
                </a:gridCol>
              </a:tblGrid>
              <a:tr h="268288">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Comic Sans MS" pitchFamily="66"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Clock Number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0"/>
                  </a:ext>
                </a:extLst>
              </a:tr>
              <a:tr h="268288">
                <a:tc vMerge="1">
                  <a:txBody>
                    <a:bodyPr/>
                    <a:lstStyle/>
                    <a:p>
                      <a:endParaRPr lang="en-CA"/>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8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Comic Sans MS" pitchFamily="66" charset="0"/>
                          <a:ea typeface="ＭＳ Ｐゴシック" pitchFamily="34" charset="-128"/>
                        </a:rPr>
                        <a:t>Not taken  </a:t>
                      </a: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branch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Comic Sans MS" pitchFamily="66"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Comic Sans MS" pitchFamily="66"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Comic Sans MS" pitchFamily="66"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6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branch instr. + 1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Comic Sans MS" pitchFamily="66"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Comic Sans MS" pitchFamily="66"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Comic Sans MS" pitchFamily="66"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8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branch instr. + 2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Comic Sans MS" pitchFamily="66"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Comic Sans MS" pitchFamily="66"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Comic Sans MS" pitchFamily="66"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8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branch instr. + 3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Comic Sans MS" pitchFamily="66"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Comic Sans MS" pitchFamily="66"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Comic Sans MS" pitchFamily="66"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W</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cxnSp>
        <p:nvCxnSpPr>
          <p:cNvPr id="77892" name="Straight Arrow Connector 9"/>
          <p:cNvCxnSpPr>
            <a:cxnSpLocks noChangeShapeType="1"/>
          </p:cNvCxnSpPr>
          <p:nvPr/>
        </p:nvCxnSpPr>
        <p:spPr bwMode="auto">
          <a:xfrm rot="5400000" flipH="1" flipV="1">
            <a:off x="1871663" y="2744787"/>
            <a:ext cx="1727200" cy="1368425"/>
          </a:xfrm>
          <a:prstGeom prst="straightConnector1">
            <a:avLst/>
          </a:prstGeom>
          <a:noFill/>
          <a:ln w="28575" algn="ctr">
            <a:solidFill>
              <a:srgbClr val="FF0000"/>
            </a:solidFill>
            <a:round/>
            <a:headEnd/>
            <a:tailEnd type="arrow" w="med" len="med"/>
          </a:ln>
        </p:spPr>
      </p:cxnSp>
      <p:sp>
        <p:nvSpPr>
          <p:cNvPr id="77893" name="TextBox 10"/>
          <p:cNvSpPr txBox="1">
            <a:spLocks noChangeArrowheads="1"/>
          </p:cNvSpPr>
          <p:nvPr/>
        </p:nvSpPr>
        <p:spPr bwMode="auto">
          <a:xfrm>
            <a:off x="0" y="4365625"/>
            <a:ext cx="36353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CA" altLang="en-US" dirty="0"/>
              <a:t>On cycle 2, hardware </a:t>
            </a:r>
          </a:p>
          <a:p>
            <a:r>
              <a:rPr lang="en-CA" altLang="en-US" u="sng" dirty="0"/>
              <a:t>predicts</a:t>
            </a:r>
            <a:r>
              <a:rPr lang="en-CA" altLang="en-US" dirty="0"/>
              <a:t> next instruction </a:t>
            </a:r>
          </a:p>
          <a:p>
            <a:r>
              <a:rPr lang="en-CA" altLang="en-US" dirty="0"/>
              <a:t>is “branch instr. + 1”</a:t>
            </a:r>
          </a:p>
          <a:p>
            <a:endParaRPr lang="en-CA" altLang="en-US" dirty="0"/>
          </a:p>
          <a:p>
            <a:endParaRPr lang="en-CA" altLang="en-US" dirty="0"/>
          </a:p>
        </p:txBody>
      </p:sp>
      <p:sp>
        <p:nvSpPr>
          <p:cNvPr id="77894" name="TextBox 16"/>
          <p:cNvSpPr txBox="1">
            <a:spLocks noChangeArrowheads="1"/>
          </p:cNvSpPr>
          <p:nvPr/>
        </p:nvSpPr>
        <p:spPr bwMode="auto">
          <a:xfrm>
            <a:off x="3779838" y="3811588"/>
            <a:ext cx="5364162"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CA" altLang="en-US" dirty="0"/>
              <a:t>“</a:t>
            </a:r>
            <a:r>
              <a:rPr lang="en-CA" altLang="en-US" u="sng" dirty="0"/>
              <a:t>Resolve</a:t>
            </a:r>
            <a:r>
              <a:rPr lang="en-CA" altLang="en-US" dirty="0"/>
              <a:t> branch” during cycle 3.</a:t>
            </a:r>
          </a:p>
          <a:p>
            <a:r>
              <a:rPr lang="en-CA" altLang="en-US" dirty="0"/>
              <a:t>Hardware determines successor</a:t>
            </a:r>
          </a:p>
          <a:p>
            <a:r>
              <a:rPr lang="en-CA" altLang="en-US" dirty="0"/>
              <a:t>at end of cycle 3. In this case, the prediction turns out to be correct since the branch was not taken. We did not know this until end of cycle 3.</a:t>
            </a:r>
          </a:p>
          <a:p>
            <a:endParaRPr lang="en-CA" altLang="en-US" dirty="0"/>
          </a:p>
        </p:txBody>
      </p:sp>
      <p:cxnSp>
        <p:nvCxnSpPr>
          <p:cNvPr id="77895" name="Straight Arrow Connector 17"/>
          <p:cNvCxnSpPr>
            <a:cxnSpLocks noChangeShapeType="1"/>
            <a:stCxn id="77894" idx="0"/>
          </p:cNvCxnSpPr>
          <p:nvPr/>
        </p:nvCxnSpPr>
        <p:spPr bwMode="auto">
          <a:xfrm rot="16200000" flipV="1">
            <a:off x="4822031" y="2170907"/>
            <a:ext cx="1535113" cy="1746250"/>
          </a:xfrm>
          <a:prstGeom prst="straightConnector1">
            <a:avLst/>
          </a:prstGeom>
          <a:noFill/>
          <a:ln w="28575" algn="ctr">
            <a:solidFill>
              <a:srgbClr val="FF0000"/>
            </a:solidFill>
            <a:round/>
            <a:headEnd/>
            <a:tailEnd type="arrow" w="med" len="med"/>
          </a:ln>
        </p:spPr>
      </p:cxnSp>
      <p:sp>
        <p:nvSpPr>
          <p:cNvPr id="2" name="Slide Number Placeholder 1"/>
          <p:cNvSpPr>
            <a:spLocks noGrp="1"/>
          </p:cNvSpPr>
          <p:nvPr>
            <p:ph type="sldNum" sz="quarter" idx="12"/>
          </p:nvPr>
        </p:nvSpPr>
        <p:spPr/>
        <p:txBody>
          <a:bodyPr/>
          <a:lstStyle/>
          <a:p>
            <a:fld id="{8498F53A-C161-3D49-96E1-2DF0E970DAF2}" type="slidenum">
              <a:rPr lang="en-US" smtClean="0"/>
              <a:t>60</a:t>
            </a:fld>
            <a:endParaRPr lang="en-US"/>
          </a:p>
        </p:txBody>
      </p:sp>
      <p:sp>
        <p:nvSpPr>
          <p:cNvPr id="9" name="TextBox 8"/>
          <p:cNvSpPr txBox="1"/>
          <p:nvPr/>
        </p:nvSpPr>
        <p:spPr>
          <a:xfrm>
            <a:off x="4953000" y="6488668"/>
            <a:ext cx="3276600" cy="369332"/>
          </a:xfrm>
          <a:prstGeom prst="rect">
            <a:avLst/>
          </a:prstGeom>
          <a:noFill/>
        </p:spPr>
        <p:txBody>
          <a:bodyPr wrap="square" rtlCol="0">
            <a:spAutoFit/>
          </a:bodyPr>
          <a:lstStyle/>
          <a:p>
            <a:r>
              <a:rPr lang="en-US" dirty="0">
                <a:solidFill>
                  <a:schemeClr val="tx1">
                    <a:lumMod val="50000"/>
                    <a:lumOff val="50000"/>
                  </a:schemeClr>
                </a:solidFill>
              </a:rPr>
              <a:t>Text: COD ARM Edition </a:t>
            </a:r>
            <a:r>
              <a:rPr lang="en-US">
                <a:solidFill>
                  <a:schemeClr val="tx1">
                    <a:lumMod val="50000"/>
                    <a:lumOff val="50000"/>
                  </a:schemeClr>
                </a:solidFill>
              </a:rPr>
              <a:t>§4.8</a:t>
            </a:r>
            <a:endParaRPr lang="en-US" dirty="0">
              <a:solidFill>
                <a:schemeClr val="tx1">
                  <a:lumMod val="50000"/>
                  <a:lumOff val="50000"/>
                </a:schemeClr>
              </a:solidFill>
            </a:endParaRPr>
          </a:p>
        </p:txBody>
      </p:sp>
    </p:spTree>
    <p:extLst>
      <p:ext uri="{BB962C8B-B14F-4D97-AF65-F5344CB8AC3E}">
        <p14:creationId xmlns:p14="http://schemas.microsoft.com/office/powerpoint/2010/main" val="30432892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Rectangle 2"/>
          <p:cNvSpPr>
            <a:spLocks noGrp="1" noChangeArrowheads="1"/>
          </p:cNvSpPr>
          <p:nvPr>
            <p:ph type="title"/>
          </p:nvPr>
        </p:nvSpPr>
        <p:spPr/>
        <p:txBody>
          <a:bodyPr/>
          <a:lstStyle/>
          <a:p>
            <a:pPr eaLnBrk="1" hangingPunct="1"/>
            <a:r>
              <a:rPr lang="en-US" altLang="en-US" sz="2800">
                <a:latin typeface="Arial  " charset="0"/>
                <a:cs typeface="Arial  " charset="0"/>
              </a:rPr>
              <a:t>Predict “Not Taken” </a:t>
            </a:r>
            <a:br>
              <a:rPr lang="en-US" altLang="en-US" sz="2800">
                <a:latin typeface="Arial  " charset="0"/>
                <a:cs typeface="Arial  " charset="0"/>
              </a:rPr>
            </a:br>
            <a:r>
              <a:rPr lang="en-US" altLang="en-US" sz="2800">
                <a:latin typeface="Arial  " charset="0"/>
                <a:cs typeface="Arial  " charset="0"/>
              </a:rPr>
              <a:t>(</a:t>
            </a:r>
            <a:r>
              <a:rPr lang="en-US" altLang="en-US" sz="2800" b="1">
                <a:latin typeface="Arial  " charset="0"/>
                <a:cs typeface="Arial  " charset="0"/>
              </a:rPr>
              <a:t>incorrect/wrong</a:t>
            </a:r>
            <a:r>
              <a:rPr lang="en-US" altLang="en-US" sz="2800">
                <a:latin typeface="Arial  " charset="0"/>
                <a:cs typeface="Arial  " charset="0"/>
              </a:rPr>
              <a:t> prediction)</a:t>
            </a:r>
            <a:endParaRPr lang="en-US" altLang="en-US">
              <a:latin typeface="Arial  " charset="0"/>
              <a:cs typeface="Arial  " charset="0"/>
            </a:endParaRPr>
          </a:p>
        </p:txBody>
      </p:sp>
      <p:graphicFrame>
        <p:nvGraphicFramePr>
          <p:cNvPr id="219274" name="Group 138"/>
          <p:cNvGraphicFramePr>
            <a:graphicFrameLocks noGrp="1"/>
          </p:cNvGraphicFramePr>
          <p:nvPr/>
        </p:nvGraphicFramePr>
        <p:xfrm>
          <a:off x="468313" y="1700213"/>
          <a:ext cx="8085137" cy="1839913"/>
        </p:xfrm>
        <a:graphic>
          <a:graphicData uri="http://schemas.openxmlformats.org/drawingml/2006/table">
            <a:tbl>
              <a:tblPr/>
              <a:tblGrid>
                <a:gridCol w="2078037">
                  <a:extLst>
                    <a:ext uri="{9D8B030D-6E8A-4147-A177-3AD203B41FA5}">
                      <a16:colId xmlns:a16="http://schemas.microsoft.com/office/drawing/2014/main" val="20000"/>
                    </a:ext>
                  </a:extLst>
                </a:gridCol>
                <a:gridCol w="674688">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769937">
                  <a:extLst>
                    <a:ext uri="{9D8B030D-6E8A-4147-A177-3AD203B41FA5}">
                      <a16:colId xmlns:a16="http://schemas.microsoft.com/office/drawing/2014/main" val="20003"/>
                    </a:ext>
                  </a:extLst>
                </a:gridCol>
                <a:gridCol w="788988">
                  <a:extLst>
                    <a:ext uri="{9D8B030D-6E8A-4147-A177-3AD203B41FA5}">
                      <a16:colId xmlns:a16="http://schemas.microsoft.com/office/drawing/2014/main" val="20004"/>
                    </a:ext>
                  </a:extLst>
                </a:gridCol>
                <a:gridCol w="769937">
                  <a:extLst>
                    <a:ext uri="{9D8B030D-6E8A-4147-A177-3AD203B41FA5}">
                      <a16:colId xmlns:a16="http://schemas.microsoft.com/office/drawing/2014/main" val="20005"/>
                    </a:ext>
                  </a:extLst>
                </a:gridCol>
                <a:gridCol w="711200">
                  <a:extLst>
                    <a:ext uri="{9D8B030D-6E8A-4147-A177-3AD203B41FA5}">
                      <a16:colId xmlns:a16="http://schemas.microsoft.com/office/drawing/2014/main" val="20006"/>
                    </a:ext>
                  </a:extLst>
                </a:gridCol>
                <a:gridCol w="788988">
                  <a:extLst>
                    <a:ext uri="{9D8B030D-6E8A-4147-A177-3AD203B41FA5}">
                      <a16:colId xmlns:a16="http://schemas.microsoft.com/office/drawing/2014/main" val="20007"/>
                    </a:ext>
                  </a:extLst>
                </a:gridCol>
                <a:gridCol w="773112">
                  <a:extLst>
                    <a:ext uri="{9D8B030D-6E8A-4147-A177-3AD203B41FA5}">
                      <a16:colId xmlns:a16="http://schemas.microsoft.com/office/drawing/2014/main" val="20008"/>
                    </a:ext>
                  </a:extLst>
                </a:gridCol>
              </a:tblGrid>
              <a:tr h="30480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Comic Sans MS" pitchFamily="66"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Clock Number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0"/>
                  </a:ext>
                </a:extLst>
              </a:tr>
              <a:tr h="304800">
                <a:tc vMerge="1">
                  <a:txBody>
                    <a:bodyPr/>
                    <a:lstStyle/>
                    <a:p>
                      <a:endParaRPr lang="en-CA"/>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TAKEN branch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Comic Sans MS" pitchFamily="66"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Comic Sans MS" pitchFamily="66"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Comic Sans MS" pitchFamily="66"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branch instr. +1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Comic Sans MS" pitchFamily="66"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Comic Sans MS" pitchFamily="66"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Comic Sans MS" pitchFamily="66"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branch instr. +2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Comic Sans MS" pitchFamily="66"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Comic Sans MS" pitchFamily="66"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D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Comic Sans MS" pitchFamily="66"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5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branch target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Comic Sans MS" pitchFamily="66"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Comic Sans MS" pitchFamily="66"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Comic Sans MS" pitchFamily="66" charset="0"/>
                        <a:ea typeface="ＭＳ Ｐゴシック"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omic Sans MS" pitchFamily="66" charset="0"/>
                          <a:ea typeface="ＭＳ Ｐゴシック" pitchFamily="34" charset="-128"/>
                        </a:rPr>
                        <a:t>W</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292" name="TextBox 10"/>
          <p:cNvSpPr txBox="1">
            <a:spLocks noChangeArrowheads="1"/>
          </p:cNvSpPr>
          <p:nvPr/>
        </p:nvSpPr>
        <p:spPr bwMode="auto">
          <a:xfrm>
            <a:off x="395288" y="4508500"/>
            <a:ext cx="23764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CA" altLang="en-US"/>
              <a:t>Resolve branch</a:t>
            </a:r>
          </a:p>
          <a:p>
            <a:r>
              <a:rPr lang="en-CA" altLang="en-US"/>
              <a:t>on cycle 3. Find out prediction was </a:t>
            </a:r>
            <a:r>
              <a:rPr lang="en-CA" altLang="en-US" b="1" u="sng"/>
              <a:t>wrong</a:t>
            </a:r>
            <a:r>
              <a:rPr lang="en-CA" altLang="en-US"/>
              <a:t>.</a:t>
            </a:r>
          </a:p>
        </p:txBody>
      </p:sp>
      <p:sp>
        <p:nvSpPr>
          <p:cNvPr id="12" name="TextBox 11"/>
          <p:cNvSpPr txBox="1"/>
          <p:nvPr/>
        </p:nvSpPr>
        <p:spPr>
          <a:xfrm>
            <a:off x="3887788" y="4179888"/>
            <a:ext cx="5256212" cy="2678112"/>
          </a:xfrm>
          <a:prstGeom prst="rect">
            <a:avLst/>
          </a:prstGeom>
          <a:noFill/>
        </p:spPr>
        <p:txBody>
          <a:bodyPr>
            <a:spAutoFit/>
          </a:bodyPr>
          <a:lstStyle/>
          <a:p>
            <a:pPr>
              <a:defRPr/>
            </a:pPr>
            <a:r>
              <a:rPr lang="en-CA" dirty="0"/>
              <a:t>Next cycle (clock cycle 4), fix incorrect prediction.  </a:t>
            </a:r>
          </a:p>
          <a:p>
            <a:pPr>
              <a:defRPr/>
            </a:pPr>
            <a:r>
              <a:rPr lang="en-CA" dirty="0"/>
              <a:t>Two things happen:</a:t>
            </a:r>
          </a:p>
          <a:p>
            <a:pPr marL="457200" indent="-457200">
              <a:buFontTx/>
              <a:buAutoNum type="arabicPeriod"/>
              <a:defRPr/>
            </a:pPr>
            <a:r>
              <a:rPr lang="en-CA" dirty="0"/>
              <a:t>Squash incorrectly fetched instructions (turn into “no ops” or “bubbles”)</a:t>
            </a:r>
          </a:p>
          <a:p>
            <a:pPr marL="457200" indent="-457200">
              <a:buFontTx/>
              <a:buAutoNum type="arabicPeriod"/>
              <a:defRPr/>
            </a:pPr>
            <a:r>
              <a:rPr lang="en-CA" dirty="0"/>
              <a:t>Start fetching correct instruction</a:t>
            </a:r>
          </a:p>
        </p:txBody>
      </p:sp>
      <mc:AlternateContent xmlns:mc="http://schemas.openxmlformats.org/markup-compatibility/2006" xmlns:p14="http://schemas.microsoft.com/office/powerpoint/2010/main">
        <mc:Choice Requires="p14">
          <p:contentPart p14:bwMode="auto" r:id="rId2">
            <p14:nvContentPartPr>
              <p14:cNvPr id="9218" name="Ink 2"/>
              <p14:cNvContentPartPr>
                <a14:cpLocks xmlns:a14="http://schemas.microsoft.com/office/drawing/2010/main" noRot="1" noChangeAspect="1" noEditPoints="1" noChangeArrowheads="1" noChangeShapeType="1"/>
              </p14:cNvContentPartPr>
              <p14:nvPr/>
            </p14:nvContentPartPr>
            <p14:xfrm>
              <a:off x="4757738" y="2581275"/>
              <a:ext cx="492125" cy="658813"/>
            </p14:xfrm>
          </p:contentPart>
        </mc:Choice>
        <mc:Fallback xmlns="">
          <p:pic>
            <p:nvPicPr>
              <p:cNvPr id="9218" name="Ink 2"/>
              <p:cNvPicPr>
                <a:picLocks noRot="1" noChangeAspect="1" noEditPoints="1" noChangeArrowheads="1" noChangeShapeType="1"/>
              </p:cNvPicPr>
              <p:nvPr/>
            </p:nvPicPr>
            <p:blipFill>
              <a:blip r:embed="rId3"/>
              <a:stretch>
                <a:fillRect/>
              </a:stretch>
            </p:blipFill>
            <p:spPr>
              <a:xfrm>
                <a:off x="4744730" y="2568322"/>
                <a:ext cx="519224" cy="68543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219" name="Ink 3"/>
              <p14:cNvContentPartPr>
                <a14:cpLocks xmlns:a14="http://schemas.microsoft.com/office/drawing/2010/main" noRot="1" noChangeAspect="1" noEditPoints="1" noChangeArrowheads="1" noChangeShapeType="1"/>
              </p14:cNvContentPartPr>
              <p14:nvPr/>
            </p14:nvContentPartPr>
            <p14:xfrm>
              <a:off x="5649913" y="2581275"/>
              <a:ext cx="458787" cy="628650"/>
            </p14:xfrm>
          </p:contentPart>
        </mc:Choice>
        <mc:Fallback xmlns="">
          <p:pic>
            <p:nvPicPr>
              <p:cNvPr id="9219" name="Ink 3"/>
              <p:cNvPicPr>
                <a:picLocks noRot="1" noChangeAspect="1" noEditPoints="1" noChangeArrowheads="1" noChangeShapeType="1"/>
              </p:cNvPicPr>
              <p:nvPr/>
            </p:nvPicPr>
            <p:blipFill>
              <a:blip r:embed="rId5"/>
              <a:stretch>
                <a:fillRect/>
              </a:stretch>
            </p:blipFill>
            <p:spPr>
              <a:xfrm>
                <a:off x="5636589" y="2567593"/>
                <a:ext cx="486156" cy="65601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220" name="Ink 4"/>
              <p14:cNvContentPartPr>
                <a14:cpLocks xmlns:a14="http://schemas.microsoft.com/office/drawing/2010/main" noRot="1" noChangeAspect="1" noEditPoints="1" noChangeArrowheads="1" noChangeShapeType="1"/>
              </p14:cNvContentPartPr>
              <p14:nvPr/>
            </p14:nvContentPartPr>
            <p14:xfrm>
              <a:off x="6405563" y="2581275"/>
              <a:ext cx="468312" cy="608013"/>
            </p14:xfrm>
          </p:contentPart>
        </mc:Choice>
        <mc:Fallback xmlns="">
          <p:pic>
            <p:nvPicPr>
              <p:cNvPr id="9220" name="Ink 4"/>
              <p:cNvPicPr>
                <a:picLocks noRot="1" noChangeAspect="1" noEditPoints="1" noChangeArrowheads="1" noChangeShapeType="1"/>
              </p:cNvPicPr>
              <p:nvPr/>
            </p:nvPicPr>
            <p:blipFill>
              <a:blip r:embed="rId7"/>
              <a:stretch>
                <a:fillRect/>
              </a:stretch>
            </p:blipFill>
            <p:spPr>
              <a:xfrm>
                <a:off x="6393684" y="2566876"/>
                <a:ext cx="494229" cy="63645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221" name="Ink 5"/>
              <p14:cNvContentPartPr>
                <a14:cpLocks xmlns:a14="http://schemas.microsoft.com/office/drawing/2010/main" noRot="1" noChangeAspect="1" noEditPoints="1" noChangeArrowheads="1" noChangeShapeType="1"/>
              </p14:cNvContentPartPr>
              <p14:nvPr/>
            </p14:nvContentPartPr>
            <p14:xfrm>
              <a:off x="7197725" y="2868613"/>
              <a:ext cx="420688" cy="377825"/>
            </p14:xfrm>
          </p:contentPart>
        </mc:Choice>
        <mc:Fallback xmlns="">
          <p:pic>
            <p:nvPicPr>
              <p:cNvPr id="9221" name="Ink 5"/>
              <p:cNvPicPr>
                <a:picLocks noRot="1" noChangeAspect="1" noEditPoints="1" noChangeArrowheads="1" noChangeShapeType="1"/>
              </p:cNvPicPr>
              <p:nvPr/>
            </p:nvPicPr>
            <p:blipFill>
              <a:blip r:embed="rId9"/>
              <a:stretch>
                <a:fillRect/>
              </a:stretch>
            </p:blipFill>
            <p:spPr>
              <a:xfrm>
                <a:off x="7183690" y="2853860"/>
                <a:ext cx="449478" cy="40661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222" name="Ink 16"/>
              <p14:cNvContentPartPr>
                <a14:cpLocks xmlns:a14="http://schemas.microsoft.com/office/drawing/2010/main" noRot="1" noChangeAspect="1" noEditPoints="1" noChangeArrowheads="1" noChangeShapeType="1"/>
              </p14:cNvContentPartPr>
              <p14:nvPr/>
            </p14:nvContentPartPr>
            <p14:xfrm>
              <a:off x="2049463" y="2552700"/>
              <a:ext cx="2476500" cy="1930400"/>
            </p14:xfrm>
          </p:contentPart>
        </mc:Choice>
        <mc:Fallback xmlns="">
          <p:pic>
            <p:nvPicPr>
              <p:cNvPr id="9222" name="Ink 16"/>
              <p:cNvPicPr>
                <a:picLocks noRot="1" noChangeAspect="1" noEditPoints="1" noChangeArrowheads="1" noChangeShapeType="1"/>
              </p:cNvPicPr>
              <p:nvPr/>
            </p:nvPicPr>
            <p:blipFill>
              <a:blip r:embed="rId11"/>
              <a:stretch>
                <a:fillRect/>
              </a:stretch>
            </p:blipFill>
            <p:spPr>
              <a:xfrm>
                <a:off x="2033983" y="2538659"/>
                <a:ext cx="2506381" cy="195992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223" name="Ink 15"/>
              <p14:cNvContentPartPr>
                <a14:cpLocks xmlns:a14="http://schemas.microsoft.com/office/drawing/2010/main" noRot="1" noChangeAspect="1" noEditPoints="1" noChangeArrowheads="1" noChangeShapeType="1"/>
              </p14:cNvContentPartPr>
              <p14:nvPr/>
            </p14:nvContentPartPr>
            <p14:xfrm>
              <a:off x="4432300" y="2497138"/>
              <a:ext cx="157163" cy="220662"/>
            </p14:xfrm>
          </p:contentPart>
        </mc:Choice>
        <mc:Fallback xmlns="">
          <p:pic>
            <p:nvPicPr>
              <p:cNvPr id="9223" name="Ink 15"/>
              <p:cNvPicPr>
                <a:picLocks noRot="1" noChangeAspect="1" noEditPoints="1" noChangeArrowheads="1" noChangeShapeType="1"/>
              </p:cNvPicPr>
              <p:nvPr/>
            </p:nvPicPr>
            <p:blipFill>
              <a:blip r:embed="rId13"/>
              <a:stretch>
                <a:fillRect/>
              </a:stretch>
            </p:blipFill>
            <p:spPr>
              <a:xfrm>
                <a:off x="4418993" y="2481659"/>
                <a:ext cx="178022" cy="2498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224" name="Ink 18"/>
              <p14:cNvContentPartPr>
                <a14:cpLocks xmlns:a14="http://schemas.microsoft.com/office/drawing/2010/main" noRot="1" noChangeAspect="1" noEditPoints="1" noChangeArrowheads="1" noChangeShapeType="1"/>
              </p14:cNvContentPartPr>
              <p14:nvPr/>
            </p14:nvContentPartPr>
            <p14:xfrm>
              <a:off x="4965700" y="3586163"/>
              <a:ext cx="212725" cy="527050"/>
            </p14:xfrm>
          </p:contentPart>
        </mc:Choice>
        <mc:Fallback xmlns="">
          <p:pic>
            <p:nvPicPr>
              <p:cNvPr id="9224" name="Ink 18"/>
              <p:cNvPicPr>
                <a:picLocks noRot="1" noChangeAspect="1" noEditPoints="1" noChangeArrowheads="1" noChangeShapeType="1"/>
              </p:cNvPicPr>
              <p:nvPr/>
            </p:nvPicPr>
            <p:blipFill>
              <a:blip r:embed="rId15"/>
              <a:stretch>
                <a:fillRect/>
              </a:stretch>
            </p:blipFill>
            <p:spPr>
              <a:xfrm>
                <a:off x="4951662" y="3571403"/>
                <a:ext cx="240440" cy="558371"/>
              </a:xfrm>
              <a:prstGeom prst="rect">
                <a:avLst/>
              </a:prstGeom>
            </p:spPr>
          </p:pic>
        </mc:Fallback>
      </mc:AlternateContent>
      <p:sp>
        <p:nvSpPr>
          <p:cNvPr id="2" name="Slide Number Placeholder 1"/>
          <p:cNvSpPr>
            <a:spLocks noGrp="1"/>
          </p:cNvSpPr>
          <p:nvPr>
            <p:ph type="sldNum" sz="quarter" idx="12"/>
          </p:nvPr>
        </p:nvSpPr>
        <p:spPr/>
        <p:txBody>
          <a:bodyPr/>
          <a:lstStyle/>
          <a:p>
            <a:fld id="{8498F53A-C161-3D49-96E1-2DF0E970DAF2}" type="slidenum">
              <a:rPr lang="en-US" smtClean="0"/>
              <a:t>61</a:t>
            </a:fld>
            <a:endParaRPr lang="en-US"/>
          </a:p>
        </p:txBody>
      </p:sp>
      <p:sp>
        <p:nvSpPr>
          <p:cNvPr id="16" name="TextBox 15"/>
          <p:cNvSpPr txBox="1"/>
          <p:nvPr/>
        </p:nvSpPr>
        <p:spPr>
          <a:xfrm>
            <a:off x="4953000" y="6488668"/>
            <a:ext cx="3276600" cy="369332"/>
          </a:xfrm>
          <a:prstGeom prst="rect">
            <a:avLst/>
          </a:prstGeom>
          <a:noFill/>
        </p:spPr>
        <p:txBody>
          <a:bodyPr wrap="square" rtlCol="0">
            <a:spAutoFit/>
          </a:bodyPr>
          <a:lstStyle/>
          <a:p>
            <a:r>
              <a:rPr lang="en-US" dirty="0">
                <a:solidFill>
                  <a:schemeClr val="tx1">
                    <a:lumMod val="50000"/>
                    <a:lumOff val="50000"/>
                  </a:schemeClr>
                </a:solidFill>
              </a:rPr>
              <a:t>Text: COD ARM Edition </a:t>
            </a:r>
            <a:r>
              <a:rPr lang="en-US">
                <a:solidFill>
                  <a:schemeClr val="tx1">
                    <a:lumMod val="50000"/>
                    <a:lumOff val="50000"/>
                  </a:schemeClr>
                </a:solidFill>
              </a:rPr>
              <a:t>§4.8</a:t>
            </a:r>
            <a:endParaRPr lang="en-US" dirty="0">
              <a:solidFill>
                <a:schemeClr val="tx1">
                  <a:lumMod val="50000"/>
                  <a:lumOff val="50000"/>
                </a:schemeClr>
              </a:solidFill>
            </a:endParaRPr>
          </a:p>
        </p:txBody>
      </p:sp>
    </p:spTree>
    <p:extLst>
      <p:ext uri="{BB962C8B-B14F-4D97-AF65-F5344CB8AC3E}">
        <p14:creationId xmlns:p14="http://schemas.microsoft.com/office/powerpoint/2010/main" val="10393112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cooltools-shape"/>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763" y="1358900"/>
            <a:ext cx="6934200"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4" descr="IDF Nehalem Die"/>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11781" t="54112" r="31418" b="25491"/>
          <a:stretch>
            <a:fillRect/>
          </a:stretch>
        </p:blipFill>
        <p:spPr bwMode="auto">
          <a:xfrm>
            <a:off x="1225550" y="1649413"/>
            <a:ext cx="6475413" cy="325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5"/>
          <p:cNvSpPr>
            <a:spLocks noGrp="1" noChangeArrowheads="1"/>
          </p:cNvSpPr>
          <p:nvPr>
            <p:ph type="title"/>
          </p:nvPr>
        </p:nvSpPr>
        <p:spPr/>
        <p:txBody>
          <a:bodyPr/>
          <a:lstStyle/>
          <a:p>
            <a:r>
              <a:rPr lang="en-US" altLang="x-none" sz="3600">
                <a:latin typeface="Arial  " charset="0"/>
                <a:ea typeface="MS PGothic" charset="-128"/>
                <a:cs typeface="Arial  " charset="0"/>
              </a:rPr>
              <a:t>Intel Core i7</a:t>
            </a:r>
          </a:p>
        </p:txBody>
      </p:sp>
      <p:pic>
        <p:nvPicPr>
          <p:cNvPr id="7173" name="Picture 6" descr="Nehalem Die Sho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1425" y="1649413"/>
            <a:ext cx="6456363"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7"/>
          <p:cNvSpPr>
            <a:spLocks noChangeArrowheads="1"/>
          </p:cNvSpPr>
          <p:nvPr/>
        </p:nvSpPr>
        <p:spPr bwMode="auto">
          <a:xfrm>
            <a:off x="1243013" y="1651000"/>
            <a:ext cx="2084387" cy="1828800"/>
          </a:xfrm>
          <a:prstGeom prst="rect">
            <a:avLst/>
          </a:prstGeom>
          <a:solidFill>
            <a:srgbClr val="087EB9">
              <a:alpha val="61960"/>
            </a:srgbClr>
          </a:solidFill>
          <a:ln w="22225">
            <a:solidFill>
              <a:srgbClr val="292929"/>
            </a:solidFill>
            <a:miter lim="800000"/>
            <a:headEnd/>
            <a:tailEnd/>
          </a:ln>
        </p:spPr>
        <p:txBody>
          <a:bodyPr wrap="none" anchor="ctr"/>
          <a:lstStyle>
            <a:lvl1pPr>
              <a:defRPr sz="2400">
                <a:solidFill>
                  <a:schemeClr val="bg1"/>
                </a:solidFill>
                <a:latin typeface="Arial" charset="0"/>
                <a:ea typeface="MS PGothic" charset="-128"/>
              </a:defRPr>
            </a:lvl1pPr>
            <a:lvl2pPr marL="742950" indent="-285750">
              <a:defRPr sz="2400">
                <a:solidFill>
                  <a:schemeClr val="bg1"/>
                </a:solidFill>
                <a:latin typeface="Arial" charset="0"/>
                <a:ea typeface="MS PGothic" charset="-128"/>
              </a:defRPr>
            </a:lvl2pPr>
            <a:lvl3pPr marL="1143000" indent="-228600">
              <a:defRPr sz="2400">
                <a:solidFill>
                  <a:schemeClr val="bg1"/>
                </a:solidFill>
                <a:latin typeface="Arial" charset="0"/>
                <a:ea typeface="MS PGothic" charset="-128"/>
              </a:defRPr>
            </a:lvl3pPr>
            <a:lvl4pPr marL="1600200" indent="-228600">
              <a:defRPr sz="2400">
                <a:solidFill>
                  <a:schemeClr val="bg1"/>
                </a:solidFill>
                <a:latin typeface="Arial" charset="0"/>
                <a:ea typeface="MS PGothic" charset="-128"/>
              </a:defRPr>
            </a:lvl4pPr>
            <a:lvl5pPr marL="2057400" indent="-228600">
              <a:defRPr sz="2400">
                <a:solidFill>
                  <a:schemeClr val="bg1"/>
                </a:solidFill>
                <a:latin typeface="Arial" charset="0"/>
                <a:ea typeface="MS PGothic" charset="-128"/>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9pPr>
          </a:lstStyle>
          <a:p>
            <a:pPr>
              <a:lnSpc>
                <a:spcPct val="75000"/>
              </a:lnSpc>
            </a:pPr>
            <a:r>
              <a:rPr lang="en-US" altLang="x-none" sz="1800">
                <a:solidFill>
                  <a:srgbClr val="FFFF00"/>
                </a:solidFill>
                <a:latin typeface="Neo Sans Intel Medium" charset="0"/>
              </a:rPr>
              <a:t>Execution</a:t>
            </a:r>
            <a:br>
              <a:rPr lang="en-US" altLang="x-none" sz="1800">
                <a:solidFill>
                  <a:srgbClr val="FFFF00"/>
                </a:solidFill>
                <a:latin typeface="Neo Sans Intel Medium" charset="0"/>
              </a:rPr>
            </a:br>
            <a:r>
              <a:rPr lang="en-US" altLang="x-none" sz="1800">
                <a:solidFill>
                  <a:srgbClr val="FFFF00"/>
                </a:solidFill>
                <a:latin typeface="Neo Sans Intel Medium" charset="0"/>
              </a:rPr>
              <a:t>Units</a:t>
            </a:r>
          </a:p>
        </p:txBody>
      </p:sp>
      <p:sp>
        <p:nvSpPr>
          <p:cNvPr id="7175" name="Rectangle 8"/>
          <p:cNvSpPr>
            <a:spLocks noChangeArrowheads="1"/>
          </p:cNvSpPr>
          <p:nvPr/>
        </p:nvSpPr>
        <p:spPr bwMode="auto">
          <a:xfrm>
            <a:off x="1243013" y="3475038"/>
            <a:ext cx="2081212" cy="1436687"/>
          </a:xfrm>
          <a:prstGeom prst="rect">
            <a:avLst/>
          </a:prstGeom>
          <a:solidFill>
            <a:srgbClr val="087EB9">
              <a:alpha val="61960"/>
            </a:srgbClr>
          </a:solidFill>
          <a:ln w="22225">
            <a:solidFill>
              <a:srgbClr val="292929"/>
            </a:solidFill>
            <a:miter lim="800000"/>
            <a:headEnd/>
            <a:tailEnd/>
          </a:ln>
        </p:spPr>
        <p:txBody>
          <a:bodyPr wrap="none" anchor="ctr"/>
          <a:lstStyle>
            <a:lvl1pPr>
              <a:defRPr sz="2400">
                <a:solidFill>
                  <a:schemeClr val="bg1"/>
                </a:solidFill>
                <a:latin typeface="Arial" charset="0"/>
                <a:ea typeface="MS PGothic" charset="-128"/>
              </a:defRPr>
            </a:lvl1pPr>
            <a:lvl2pPr marL="742950" indent="-285750">
              <a:defRPr sz="2400">
                <a:solidFill>
                  <a:schemeClr val="bg1"/>
                </a:solidFill>
                <a:latin typeface="Arial" charset="0"/>
                <a:ea typeface="MS PGothic" charset="-128"/>
              </a:defRPr>
            </a:lvl2pPr>
            <a:lvl3pPr marL="1143000" indent="-228600">
              <a:defRPr sz="2400">
                <a:solidFill>
                  <a:schemeClr val="bg1"/>
                </a:solidFill>
                <a:latin typeface="Arial" charset="0"/>
                <a:ea typeface="MS PGothic" charset="-128"/>
              </a:defRPr>
            </a:lvl3pPr>
            <a:lvl4pPr marL="1600200" indent="-228600">
              <a:defRPr sz="2400">
                <a:solidFill>
                  <a:schemeClr val="bg1"/>
                </a:solidFill>
                <a:latin typeface="Arial" charset="0"/>
                <a:ea typeface="MS PGothic" charset="-128"/>
              </a:defRPr>
            </a:lvl4pPr>
            <a:lvl5pPr marL="2057400" indent="-228600">
              <a:defRPr sz="2400">
                <a:solidFill>
                  <a:schemeClr val="bg1"/>
                </a:solidFill>
                <a:latin typeface="Arial" charset="0"/>
                <a:ea typeface="MS PGothic" charset="-128"/>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9pPr>
          </a:lstStyle>
          <a:p>
            <a:pPr>
              <a:lnSpc>
                <a:spcPct val="75000"/>
              </a:lnSpc>
            </a:pPr>
            <a:r>
              <a:rPr lang="en-US" altLang="x-none" sz="1800">
                <a:solidFill>
                  <a:srgbClr val="FFFF00"/>
                </a:solidFill>
                <a:latin typeface="Neo Sans Intel Medium" charset="0"/>
              </a:rPr>
              <a:t>Out-of-Order</a:t>
            </a:r>
            <a:br>
              <a:rPr lang="en-US" altLang="x-none" sz="1800">
                <a:solidFill>
                  <a:srgbClr val="FFFF00"/>
                </a:solidFill>
                <a:latin typeface="Neo Sans Intel Medium" charset="0"/>
              </a:rPr>
            </a:br>
            <a:r>
              <a:rPr lang="en-US" altLang="x-none" sz="1800">
                <a:solidFill>
                  <a:srgbClr val="FFFF00"/>
                </a:solidFill>
                <a:latin typeface="Neo Sans Intel Medium" charset="0"/>
              </a:rPr>
              <a:t>Scheduling &amp;</a:t>
            </a:r>
            <a:br>
              <a:rPr lang="en-US" altLang="x-none" sz="1800">
                <a:solidFill>
                  <a:srgbClr val="FFFF00"/>
                </a:solidFill>
                <a:latin typeface="Neo Sans Intel Medium" charset="0"/>
              </a:rPr>
            </a:br>
            <a:r>
              <a:rPr lang="en-US" altLang="x-none" sz="1800">
                <a:solidFill>
                  <a:srgbClr val="FFFF00"/>
                </a:solidFill>
                <a:latin typeface="Neo Sans Intel Medium" charset="0"/>
              </a:rPr>
              <a:t>Retirement</a:t>
            </a:r>
          </a:p>
        </p:txBody>
      </p:sp>
      <p:sp>
        <p:nvSpPr>
          <p:cNvPr id="7176" name="Rectangle 9"/>
          <p:cNvSpPr>
            <a:spLocks noChangeArrowheads="1"/>
          </p:cNvSpPr>
          <p:nvPr/>
        </p:nvSpPr>
        <p:spPr bwMode="auto">
          <a:xfrm>
            <a:off x="5426075" y="1647825"/>
            <a:ext cx="2274888" cy="1231900"/>
          </a:xfrm>
          <a:prstGeom prst="rect">
            <a:avLst/>
          </a:prstGeom>
          <a:solidFill>
            <a:srgbClr val="087EB9">
              <a:alpha val="61960"/>
            </a:srgbClr>
          </a:solidFill>
          <a:ln w="22225">
            <a:solidFill>
              <a:srgbClr val="292929"/>
            </a:solidFill>
            <a:miter lim="800000"/>
            <a:headEnd/>
            <a:tailEnd/>
          </a:ln>
        </p:spPr>
        <p:txBody>
          <a:bodyPr wrap="none" anchor="ctr"/>
          <a:lstStyle>
            <a:lvl1pPr>
              <a:defRPr sz="2400">
                <a:solidFill>
                  <a:schemeClr val="bg1"/>
                </a:solidFill>
                <a:latin typeface="Arial" charset="0"/>
                <a:ea typeface="MS PGothic" charset="-128"/>
              </a:defRPr>
            </a:lvl1pPr>
            <a:lvl2pPr marL="742950" indent="-285750">
              <a:defRPr sz="2400">
                <a:solidFill>
                  <a:schemeClr val="bg1"/>
                </a:solidFill>
                <a:latin typeface="Arial" charset="0"/>
                <a:ea typeface="MS PGothic" charset="-128"/>
              </a:defRPr>
            </a:lvl2pPr>
            <a:lvl3pPr marL="1143000" indent="-228600">
              <a:defRPr sz="2400">
                <a:solidFill>
                  <a:schemeClr val="bg1"/>
                </a:solidFill>
                <a:latin typeface="Arial" charset="0"/>
                <a:ea typeface="MS PGothic" charset="-128"/>
              </a:defRPr>
            </a:lvl3pPr>
            <a:lvl4pPr marL="1600200" indent="-228600">
              <a:defRPr sz="2400">
                <a:solidFill>
                  <a:schemeClr val="bg1"/>
                </a:solidFill>
                <a:latin typeface="Arial" charset="0"/>
                <a:ea typeface="MS PGothic" charset="-128"/>
              </a:defRPr>
            </a:lvl4pPr>
            <a:lvl5pPr marL="2057400" indent="-228600">
              <a:defRPr sz="2400">
                <a:solidFill>
                  <a:schemeClr val="bg1"/>
                </a:solidFill>
                <a:latin typeface="Arial" charset="0"/>
                <a:ea typeface="MS PGothic" charset="-128"/>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9pPr>
          </a:lstStyle>
          <a:p>
            <a:pPr>
              <a:lnSpc>
                <a:spcPct val="75000"/>
              </a:lnSpc>
            </a:pPr>
            <a:r>
              <a:rPr lang="en-US" altLang="x-none" sz="1800">
                <a:solidFill>
                  <a:srgbClr val="FFFF00"/>
                </a:solidFill>
                <a:latin typeface="Neo Sans Intel Medium" charset="0"/>
              </a:rPr>
              <a:t>L2 Cache</a:t>
            </a:r>
            <a:br>
              <a:rPr lang="en-US" altLang="x-none" sz="1800">
                <a:solidFill>
                  <a:srgbClr val="FFFF00"/>
                </a:solidFill>
                <a:latin typeface="Neo Sans Intel Medium" charset="0"/>
              </a:rPr>
            </a:br>
            <a:r>
              <a:rPr lang="en-US" altLang="x-none" sz="1800">
                <a:solidFill>
                  <a:srgbClr val="FFFF00"/>
                </a:solidFill>
                <a:latin typeface="Neo Sans Intel Medium" charset="0"/>
              </a:rPr>
              <a:t>&amp; Interrupt</a:t>
            </a:r>
            <a:br>
              <a:rPr lang="en-US" altLang="x-none" sz="1800">
                <a:solidFill>
                  <a:srgbClr val="FFFF00"/>
                </a:solidFill>
                <a:latin typeface="Neo Sans Intel Medium" charset="0"/>
              </a:rPr>
            </a:br>
            <a:r>
              <a:rPr lang="en-US" altLang="x-none" sz="1800">
                <a:solidFill>
                  <a:srgbClr val="FFFF00"/>
                </a:solidFill>
                <a:latin typeface="Neo Sans Intel Medium" charset="0"/>
              </a:rPr>
              <a:t>Servicing</a:t>
            </a:r>
          </a:p>
        </p:txBody>
      </p:sp>
      <p:sp>
        <p:nvSpPr>
          <p:cNvPr id="7177" name="Rectangle 10"/>
          <p:cNvSpPr>
            <a:spLocks noChangeArrowheads="1"/>
          </p:cNvSpPr>
          <p:nvPr/>
        </p:nvSpPr>
        <p:spPr bwMode="auto">
          <a:xfrm>
            <a:off x="5426075" y="4138613"/>
            <a:ext cx="2282825" cy="771525"/>
          </a:xfrm>
          <a:prstGeom prst="rect">
            <a:avLst/>
          </a:prstGeom>
          <a:solidFill>
            <a:srgbClr val="087EB9">
              <a:alpha val="61960"/>
            </a:srgbClr>
          </a:solidFill>
          <a:ln w="22225">
            <a:solidFill>
              <a:srgbClr val="292929"/>
            </a:solidFill>
            <a:miter lim="800000"/>
            <a:headEnd/>
            <a:tailEnd/>
          </a:ln>
        </p:spPr>
        <p:txBody>
          <a:bodyPr wrap="none" anchor="ctr"/>
          <a:lstStyle>
            <a:lvl1pPr>
              <a:defRPr sz="2400">
                <a:solidFill>
                  <a:schemeClr val="bg1"/>
                </a:solidFill>
                <a:latin typeface="Arial" charset="0"/>
                <a:ea typeface="MS PGothic" charset="-128"/>
              </a:defRPr>
            </a:lvl1pPr>
            <a:lvl2pPr marL="742950" indent="-285750">
              <a:defRPr sz="2400">
                <a:solidFill>
                  <a:schemeClr val="bg1"/>
                </a:solidFill>
                <a:latin typeface="Arial" charset="0"/>
                <a:ea typeface="MS PGothic" charset="-128"/>
              </a:defRPr>
            </a:lvl2pPr>
            <a:lvl3pPr marL="1143000" indent="-228600">
              <a:defRPr sz="2400">
                <a:solidFill>
                  <a:schemeClr val="bg1"/>
                </a:solidFill>
                <a:latin typeface="Arial" charset="0"/>
                <a:ea typeface="MS PGothic" charset="-128"/>
              </a:defRPr>
            </a:lvl3pPr>
            <a:lvl4pPr marL="1600200" indent="-228600">
              <a:defRPr sz="2400">
                <a:solidFill>
                  <a:schemeClr val="bg1"/>
                </a:solidFill>
                <a:latin typeface="Arial" charset="0"/>
                <a:ea typeface="MS PGothic" charset="-128"/>
              </a:defRPr>
            </a:lvl4pPr>
            <a:lvl5pPr marL="2057400" indent="-228600">
              <a:defRPr sz="2400">
                <a:solidFill>
                  <a:schemeClr val="bg1"/>
                </a:solidFill>
                <a:latin typeface="Arial" charset="0"/>
                <a:ea typeface="MS PGothic" charset="-128"/>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9pPr>
          </a:lstStyle>
          <a:p>
            <a:pPr>
              <a:lnSpc>
                <a:spcPct val="75000"/>
              </a:lnSpc>
            </a:pPr>
            <a:r>
              <a:rPr lang="en-US" altLang="x-none" sz="1800">
                <a:solidFill>
                  <a:srgbClr val="FFFF00"/>
                </a:solidFill>
                <a:latin typeface="Neo Sans Intel Medium" charset="0"/>
              </a:rPr>
              <a:t>Instruction Fetch</a:t>
            </a:r>
            <a:br>
              <a:rPr lang="en-US" altLang="x-none" sz="1800">
                <a:solidFill>
                  <a:srgbClr val="FFFF00"/>
                </a:solidFill>
                <a:latin typeface="Neo Sans Intel Medium" charset="0"/>
              </a:rPr>
            </a:br>
            <a:r>
              <a:rPr lang="en-US" altLang="x-none" sz="1800">
                <a:solidFill>
                  <a:srgbClr val="FFFF00"/>
                </a:solidFill>
                <a:latin typeface="Neo Sans Intel Medium" charset="0"/>
              </a:rPr>
              <a:t>&amp; L1 Cache</a:t>
            </a:r>
          </a:p>
        </p:txBody>
      </p:sp>
      <p:sp>
        <p:nvSpPr>
          <p:cNvPr id="7178" name="Rectangle 11"/>
          <p:cNvSpPr>
            <a:spLocks noChangeArrowheads="1"/>
          </p:cNvSpPr>
          <p:nvPr/>
        </p:nvSpPr>
        <p:spPr bwMode="auto">
          <a:xfrm>
            <a:off x="5424488" y="3443288"/>
            <a:ext cx="2274887" cy="693737"/>
          </a:xfrm>
          <a:prstGeom prst="rect">
            <a:avLst/>
          </a:prstGeom>
          <a:solidFill>
            <a:srgbClr val="FF0000">
              <a:alpha val="61960"/>
            </a:srgbClr>
          </a:solidFill>
          <a:ln w="22225">
            <a:solidFill>
              <a:srgbClr val="292929"/>
            </a:solidFill>
            <a:miter lim="800000"/>
            <a:headEnd/>
            <a:tailEnd/>
          </a:ln>
        </p:spPr>
        <p:txBody>
          <a:bodyPr wrap="none" anchor="ctr"/>
          <a:lstStyle>
            <a:lvl1pPr>
              <a:defRPr sz="2400">
                <a:solidFill>
                  <a:schemeClr val="bg1"/>
                </a:solidFill>
                <a:latin typeface="Arial" charset="0"/>
                <a:ea typeface="MS PGothic" charset="-128"/>
              </a:defRPr>
            </a:lvl1pPr>
            <a:lvl2pPr marL="742950" indent="-285750">
              <a:defRPr sz="2400">
                <a:solidFill>
                  <a:schemeClr val="bg1"/>
                </a:solidFill>
                <a:latin typeface="Arial" charset="0"/>
                <a:ea typeface="MS PGothic" charset="-128"/>
              </a:defRPr>
            </a:lvl2pPr>
            <a:lvl3pPr marL="1143000" indent="-228600">
              <a:defRPr sz="2400">
                <a:solidFill>
                  <a:schemeClr val="bg1"/>
                </a:solidFill>
                <a:latin typeface="Arial" charset="0"/>
                <a:ea typeface="MS PGothic" charset="-128"/>
              </a:defRPr>
            </a:lvl3pPr>
            <a:lvl4pPr marL="1600200" indent="-228600">
              <a:defRPr sz="2400">
                <a:solidFill>
                  <a:schemeClr val="bg1"/>
                </a:solidFill>
                <a:latin typeface="Arial" charset="0"/>
                <a:ea typeface="MS PGothic" charset="-128"/>
              </a:defRPr>
            </a:lvl4pPr>
            <a:lvl5pPr marL="2057400" indent="-228600">
              <a:defRPr sz="2400">
                <a:solidFill>
                  <a:schemeClr val="bg1"/>
                </a:solidFill>
                <a:latin typeface="Arial" charset="0"/>
                <a:ea typeface="MS PGothic" charset="-128"/>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9pPr>
          </a:lstStyle>
          <a:p>
            <a:pPr>
              <a:lnSpc>
                <a:spcPct val="75000"/>
              </a:lnSpc>
            </a:pPr>
            <a:r>
              <a:rPr lang="en-US" altLang="x-none" sz="1800">
                <a:solidFill>
                  <a:srgbClr val="FFFF00"/>
                </a:solidFill>
                <a:latin typeface="Neo Sans Intel Medium" charset="0"/>
              </a:rPr>
              <a:t>Branch Prediction</a:t>
            </a:r>
          </a:p>
        </p:txBody>
      </p:sp>
      <p:sp>
        <p:nvSpPr>
          <p:cNvPr id="7179" name="Rectangle 12"/>
          <p:cNvSpPr>
            <a:spLocks noChangeArrowheads="1"/>
          </p:cNvSpPr>
          <p:nvPr/>
        </p:nvSpPr>
        <p:spPr bwMode="auto">
          <a:xfrm>
            <a:off x="3317875" y="3475038"/>
            <a:ext cx="2111375" cy="1435100"/>
          </a:xfrm>
          <a:prstGeom prst="rect">
            <a:avLst/>
          </a:prstGeom>
          <a:solidFill>
            <a:srgbClr val="087EB9">
              <a:alpha val="61960"/>
            </a:srgbClr>
          </a:solidFill>
          <a:ln w="22225">
            <a:solidFill>
              <a:srgbClr val="292929"/>
            </a:solidFill>
            <a:miter lim="800000"/>
            <a:headEnd/>
            <a:tailEnd/>
          </a:ln>
        </p:spPr>
        <p:txBody>
          <a:bodyPr wrap="none" anchor="ctr"/>
          <a:lstStyle>
            <a:lvl1pPr>
              <a:defRPr sz="2400">
                <a:solidFill>
                  <a:schemeClr val="bg1"/>
                </a:solidFill>
                <a:latin typeface="Arial" charset="0"/>
                <a:ea typeface="MS PGothic" charset="-128"/>
              </a:defRPr>
            </a:lvl1pPr>
            <a:lvl2pPr marL="742950" indent="-285750">
              <a:defRPr sz="2400">
                <a:solidFill>
                  <a:schemeClr val="bg1"/>
                </a:solidFill>
                <a:latin typeface="Arial" charset="0"/>
                <a:ea typeface="MS PGothic" charset="-128"/>
              </a:defRPr>
            </a:lvl2pPr>
            <a:lvl3pPr marL="1143000" indent="-228600">
              <a:defRPr sz="2400">
                <a:solidFill>
                  <a:schemeClr val="bg1"/>
                </a:solidFill>
                <a:latin typeface="Arial" charset="0"/>
                <a:ea typeface="MS PGothic" charset="-128"/>
              </a:defRPr>
            </a:lvl3pPr>
            <a:lvl4pPr marL="1600200" indent="-228600">
              <a:defRPr sz="2400">
                <a:solidFill>
                  <a:schemeClr val="bg1"/>
                </a:solidFill>
                <a:latin typeface="Arial" charset="0"/>
                <a:ea typeface="MS PGothic" charset="-128"/>
              </a:defRPr>
            </a:lvl4pPr>
            <a:lvl5pPr marL="2057400" indent="-228600">
              <a:defRPr sz="2400">
                <a:solidFill>
                  <a:schemeClr val="bg1"/>
                </a:solidFill>
                <a:latin typeface="Arial" charset="0"/>
                <a:ea typeface="MS PGothic" charset="-128"/>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9pPr>
          </a:lstStyle>
          <a:p>
            <a:pPr>
              <a:lnSpc>
                <a:spcPct val="75000"/>
              </a:lnSpc>
            </a:pPr>
            <a:r>
              <a:rPr lang="en-US" altLang="x-none" sz="1800">
                <a:solidFill>
                  <a:srgbClr val="FFFF00"/>
                </a:solidFill>
                <a:latin typeface="Neo Sans Intel Medium" charset="0"/>
              </a:rPr>
              <a:t>Instruction</a:t>
            </a:r>
            <a:br>
              <a:rPr lang="en-US" altLang="x-none" sz="1800">
                <a:solidFill>
                  <a:srgbClr val="FFFF00"/>
                </a:solidFill>
                <a:latin typeface="Neo Sans Intel Medium" charset="0"/>
              </a:rPr>
            </a:br>
            <a:r>
              <a:rPr lang="en-US" altLang="x-none" sz="1800">
                <a:solidFill>
                  <a:srgbClr val="FFFF00"/>
                </a:solidFill>
                <a:latin typeface="Neo Sans Intel Medium" charset="0"/>
              </a:rPr>
              <a:t>Decode &amp;</a:t>
            </a:r>
            <a:br>
              <a:rPr lang="en-US" altLang="x-none" sz="1800">
                <a:solidFill>
                  <a:srgbClr val="FFFF00"/>
                </a:solidFill>
                <a:latin typeface="Neo Sans Intel Medium" charset="0"/>
              </a:rPr>
            </a:br>
            <a:r>
              <a:rPr lang="en-US" altLang="x-none" sz="1800">
                <a:solidFill>
                  <a:srgbClr val="FFFF00"/>
                </a:solidFill>
                <a:latin typeface="Neo Sans Intel Medium" charset="0"/>
              </a:rPr>
              <a:t>Microcode</a:t>
            </a:r>
          </a:p>
        </p:txBody>
      </p:sp>
      <p:sp>
        <p:nvSpPr>
          <p:cNvPr id="7180" name="Rectangle 13"/>
          <p:cNvSpPr>
            <a:spLocks noChangeArrowheads="1"/>
          </p:cNvSpPr>
          <p:nvPr/>
        </p:nvSpPr>
        <p:spPr bwMode="auto">
          <a:xfrm>
            <a:off x="5424488" y="2874963"/>
            <a:ext cx="2274887" cy="573087"/>
          </a:xfrm>
          <a:prstGeom prst="rect">
            <a:avLst/>
          </a:prstGeom>
          <a:solidFill>
            <a:srgbClr val="087EB9">
              <a:alpha val="61960"/>
            </a:srgbClr>
          </a:solidFill>
          <a:ln w="22225">
            <a:solidFill>
              <a:srgbClr val="292929"/>
            </a:solidFill>
            <a:miter lim="800000"/>
            <a:headEnd/>
            <a:tailEnd/>
          </a:ln>
        </p:spPr>
        <p:txBody>
          <a:bodyPr wrap="none" anchor="ctr"/>
          <a:lstStyle>
            <a:lvl1pPr>
              <a:defRPr sz="2400">
                <a:solidFill>
                  <a:schemeClr val="bg1"/>
                </a:solidFill>
                <a:latin typeface="Arial" charset="0"/>
                <a:ea typeface="MS PGothic" charset="-128"/>
              </a:defRPr>
            </a:lvl1pPr>
            <a:lvl2pPr marL="742950" indent="-285750">
              <a:defRPr sz="2400">
                <a:solidFill>
                  <a:schemeClr val="bg1"/>
                </a:solidFill>
                <a:latin typeface="Arial" charset="0"/>
                <a:ea typeface="MS PGothic" charset="-128"/>
              </a:defRPr>
            </a:lvl2pPr>
            <a:lvl3pPr marL="1143000" indent="-228600">
              <a:defRPr sz="2400">
                <a:solidFill>
                  <a:schemeClr val="bg1"/>
                </a:solidFill>
                <a:latin typeface="Arial" charset="0"/>
                <a:ea typeface="MS PGothic" charset="-128"/>
              </a:defRPr>
            </a:lvl3pPr>
            <a:lvl4pPr marL="1600200" indent="-228600">
              <a:defRPr sz="2400">
                <a:solidFill>
                  <a:schemeClr val="bg1"/>
                </a:solidFill>
                <a:latin typeface="Arial" charset="0"/>
                <a:ea typeface="MS PGothic" charset="-128"/>
              </a:defRPr>
            </a:lvl4pPr>
            <a:lvl5pPr marL="2057400" indent="-228600">
              <a:defRPr sz="2400">
                <a:solidFill>
                  <a:schemeClr val="bg1"/>
                </a:solidFill>
                <a:latin typeface="Arial" charset="0"/>
                <a:ea typeface="MS PGothic" charset="-128"/>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9pPr>
          </a:lstStyle>
          <a:p>
            <a:pPr>
              <a:lnSpc>
                <a:spcPct val="75000"/>
              </a:lnSpc>
            </a:pPr>
            <a:r>
              <a:rPr lang="en-US" altLang="x-none" sz="1800">
                <a:solidFill>
                  <a:srgbClr val="FFFF00"/>
                </a:solidFill>
                <a:latin typeface="Neo Sans Intel Medium" charset="0"/>
              </a:rPr>
              <a:t>Paging</a:t>
            </a:r>
          </a:p>
        </p:txBody>
      </p:sp>
      <p:sp>
        <p:nvSpPr>
          <p:cNvPr id="7181" name="Rectangle 14"/>
          <p:cNvSpPr>
            <a:spLocks noChangeArrowheads="1"/>
          </p:cNvSpPr>
          <p:nvPr/>
        </p:nvSpPr>
        <p:spPr bwMode="auto">
          <a:xfrm>
            <a:off x="3327400" y="1647825"/>
            <a:ext cx="2105025" cy="822325"/>
          </a:xfrm>
          <a:prstGeom prst="rect">
            <a:avLst/>
          </a:prstGeom>
          <a:solidFill>
            <a:srgbClr val="087EB9">
              <a:alpha val="61960"/>
            </a:srgbClr>
          </a:solidFill>
          <a:ln w="22225">
            <a:solidFill>
              <a:srgbClr val="292929"/>
            </a:solidFill>
            <a:miter lim="800000"/>
            <a:headEnd/>
            <a:tailEnd/>
          </a:ln>
        </p:spPr>
        <p:txBody>
          <a:bodyPr wrap="none" anchor="ctr"/>
          <a:lstStyle>
            <a:lvl1pPr>
              <a:defRPr sz="2400">
                <a:solidFill>
                  <a:schemeClr val="bg1"/>
                </a:solidFill>
                <a:latin typeface="Arial" charset="0"/>
                <a:ea typeface="MS PGothic" charset="-128"/>
              </a:defRPr>
            </a:lvl1pPr>
            <a:lvl2pPr marL="742950" indent="-285750">
              <a:defRPr sz="2400">
                <a:solidFill>
                  <a:schemeClr val="bg1"/>
                </a:solidFill>
                <a:latin typeface="Arial" charset="0"/>
                <a:ea typeface="MS PGothic" charset="-128"/>
              </a:defRPr>
            </a:lvl2pPr>
            <a:lvl3pPr marL="1143000" indent="-228600">
              <a:defRPr sz="2400">
                <a:solidFill>
                  <a:schemeClr val="bg1"/>
                </a:solidFill>
                <a:latin typeface="Arial" charset="0"/>
                <a:ea typeface="MS PGothic" charset="-128"/>
              </a:defRPr>
            </a:lvl3pPr>
            <a:lvl4pPr marL="1600200" indent="-228600">
              <a:defRPr sz="2400">
                <a:solidFill>
                  <a:schemeClr val="bg1"/>
                </a:solidFill>
                <a:latin typeface="Arial" charset="0"/>
                <a:ea typeface="MS PGothic" charset="-128"/>
              </a:defRPr>
            </a:lvl4pPr>
            <a:lvl5pPr marL="2057400" indent="-228600">
              <a:defRPr sz="2400">
                <a:solidFill>
                  <a:schemeClr val="bg1"/>
                </a:solidFill>
                <a:latin typeface="Arial" charset="0"/>
                <a:ea typeface="MS PGothic" charset="-128"/>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9pPr>
          </a:lstStyle>
          <a:p>
            <a:pPr>
              <a:lnSpc>
                <a:spcPct val="75000"/>
              </a:lnSpc>
            </a:pPr>
            <a:r>
              <a:rPr lang="en-US" altLang="x-none" sz="1800">
                <a:solidFill>
                  <a:srgbClr val="FFFF00"/>
                </a:solidFill>
                <a:latin typeface="Neo Sans Intel Medium" charset="0"/>
              </a:rPr>
              <a:t>L1 Data Cache</a:t>
            </a:r>
          </a:p>
        </p:txBody>
      </p:sp>
      <p:sp>
        <p:nvSpPr>
          <p:cNvPr id="7182" name="Rectangle 15"/>
          <p:cNvSpPr>
            <a:spLocks noChangeArrowheads="1"/>
          </p:cNvSpPr>
          <p:nvPr/>
        </p:nvSpPr>
        <p:spPr bwMode="auto">
          <a:xfrm>
            <a:off x="3324225" y="2471738"/>
            <a:ext cx="2105025" cy="1006475"/>
          </a:xfrm>
          <a:prstGeom prst="rect">
            <a:avLst/>
          </a:prstGeom>
          <a:solidFill>
            <a:srgbClr val="087EB9">
              <a:alpha val="61960"/>
            </a:srgbClr>
          </a:solidFill>
          <a:ln w="22225">
            <a:solidFill>
              <a:srgbClr val="292929"/>
            </a:solidFill>
            <a:miter lim="800000"/>
            <a:headEnd/>
            <a:tailEnd/>
          </a:ln>
        </p:spPr>
        <p:txBody>
          <a:bodyPr wrap="none" anchor="ctr"/>
          <a:lstStyle>
            <a:lvl1pPr>
              <a:defRPr sz="2400">
                <a:solidFill>
                  <a:schemeClr val="bg1"/>
                </a:solidFill>
                <a:latin typeface="Arial" charset="0"/>
                <a:ea typeface="MS PGothic" charset="-128"/>
              </a:defRPr>
            </a:lvl1pPr>
            <a:lvl2pPr marL="742950" indent="-285750">
              <a:defRPr sz="2400">
                <a:solidFill>
                  <a:schemeClr val="bg1"/>
                </a:solidFill>
                <a:latin typeface="Arial" charset="0"/>
                <a:ea typeface="MS PGothic" charset="-128"/>
              </a:defRPr>
            </a:lvl2pPr>
            <a:lvl3pPr marL="1143000" indent="-228600">
              <a:defRPr sz="2400">
                <a:solidFill>
                  <a:schemeClr val="bg1"/>
                </a:solidFill>
                <a:latin typeface="Arial" charset="0"/>
                <a:ea typeface="MS PGothic" charset="-128"/>
              </a:defRPr>
            </a:lvl3pPr>
            <a:lvl4pPr marL="1600200" indent="-228600">
              <a:defRPr sz="2400">
                <a:solidFill>
                  <a:schemeClr val="bg1"/>
                </a:solidFill>
                <a:latin typeface="Arial" charset="0"/>
                <a:ea typeface="MS PGothic" charset="-128"/>
              </a:defRPr>
            </a:lvl4pPr>
            <a:lvl5pPr marL="2057400" indent="-228600">
              <a:defRPr sz="2400">
                <a:solidFill>
                  <a:schemeClr val="bg1"/>
                </a:solidFill>
                <a:latin typeface="Arial" charset="0"/>
                <a:ea typeface="MS PGothic" charset="-128"/>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9pPr>
          </a:lstStyle>
          <a:p>
            <a:pPr>
              <a:lnSpc>
                <a:spcPct val="75000"/>
              </a:lnSpc>
            </a:pPr>
            <a:r>
              <a:rPr lang="en-US" altLang="x-none" sz="1800">
                <a:solidFill>
                  <a:srgbClr val="FFFF00"/>
                </a:solidFill>
                <a:latin typeface="Neo Sans Intel Medium" charset="0"/>
              </a:rPr>
              <a:t>Memory Ordering</a:t>
            </a:r>
            <a:br>
              <a:rPr lang="en-US" altLang="x-none" sz="1800">
                <a:solidFill>
                  <a:srgbClr val="FFFF00"/>
                </a:solidFill>
                <a:latin typeface="Neo Sans Intel Medium" charset="0"/>
              </a:rPr>
            </a:br>
            <a:r>
              <a:rPr lang="en-US" altLang="x-none" sz="1800">
                <a:solidFill>
                  <a:srgbClr val="FFFF00"/>
                </a:solidFill>
                <a:latin typeface="Neo Sans Intel Medium" charset="0"/>
              </a:rPr>
              <a:t>&amp; Execution</a:t>
            </a:r>
          </a:p>
        </p:txBody>
      </p:sp>
      <p:sp>
        <p:nvSpPr>
          <p:cNvPr id="7183" name="TextBox 24"/>
          <p:cNvSpPr txBox="1">
            <a:spLocks noChangeArrowheads="1"/>
          </p:cNvSpPr>
          <p:nvPr/>
        </p:nvSpPr>
        <p:spPr bwMode="auto">
          <a:xfrm>
            <a:off x="1003300" y="5372100"/>
            <a:ext cx="67310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Arial" charset="0"/>
                <a:ea typeface="MS PGothic" charset="-128"/>
              </a:defRPr>
            </a:lvl1pPr>
            <a:lvl2pPr marL="742950" indent="-285750">
              <a:defRPr sz="2400">
                <a:solidFill>
                  <a:schemeClr val="bg1"/>
                </a:solidFill>
                <a:latin typeface="Arial" charset="0"/>
                <a:ea typeface="MS PGothic" charset="-128"/>
              </a:defRPr>
            </a:lvl2pPr>
            <a:lvl3pPr marL="1143000" indent="-228600">
              <a:defRPr sz="2400">
                <a:solidFill>
                  <a:schemeClr val="bg1"/>
                </a:solidFill>
                <a:latin typeface="Arial" charset="0"/>
                <a:ea typeface="MS PGothic" charset="-128"/>
              </a:defRPr>
            </a:lvl3pPr>
            <a:lvl4pPr marL="1600200" indent="-228600">
              <a:defRPr sz="2400">
                <a:solidFill>
                  <a:schemeClr val="bg1"/>
                </a:solidFill>
                <a:latin typeface="Arial" charset="0"/>
                <a:ea typeface="MS PGothic" charset="-128"/>
              </a:defRPr>
            </a:lvl4pPr>
            <a:lvl5pPr marL="2057400" indent="-228600">
              <a:defRPr sz="2400">
                <a:solidFill>
                  <a:schemeClr val="bg1"/>
                </a:solidFill>
                <a:latin typeface="Arial" charset="0"/>
                <a:ea typeface="MS PGothic" charset="-128"/>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9pPr>
          </a:lstStyle>
          <a:p>
            <a:r>
              <a:rPr lang="en-US" altLang="x-none">
                <a:solidFill>
                  <a:srgbClr val="000000"/>
                </a:solidFill>
              </a:rPr>
              <a:t>Highlighted above: Significant investment of silicon area to “predict branches”.  </a:t>
            </a:r>
          </a:p>
        </p:txBody>
      </p:sp>
      <p:sp>
        <p:nvSpPr>
          <p:cNvPr id="7184"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bg1"/>
                </a:solidFill>
                <a:latin typeface="Arial" charset="0"/>
                <a:ea typeface="MS PGothic" charset="-128"/>
              </a:defRPr>
            </a:lvl1pPr>
            <a:lvl2pPr marL="742950" indent="-285750">
              <a:defRPr sz="2400">
                <a:solidFill>
                  <a:schemeClr val="bg1"/>
                </a:solidFill>
                <a:latin typeface="Arial" charset="0"/>
                <a:ea typeface="MS PGothic" charset="-128"/>
              </a:defRPr>
            </a:lvl2pPr>
            <a:lvl3pPr marL="1143000" indent="-228600">
              <a:defRPr sz="2400">
                <a:solidFill>
                  <a:schemeClr val="bg1"/>
                </a:solidFill>
                <a:latin typeface="Arial" charset="0"/>
                <a:ea typeface="MS PGothic" charset="-128"/>
              </a:defRPr>
            </a:lvl3pPr>
            <a:lvl4pPr marL="1600200" indent="-228600">
              <a:defRPr sz="2400">
                <a:solidFill>
                  <a:schemeClr val="bg1"/>
                </a:solidFill>
                <a:latin typeface="Arial" charset="0"/>
                <a:ea typeface="MS PGothic" charset="-128"/>
              </a:defRPr>
            </a:lvl4pPr>
            <a:lvl5pPr marL="2057400" indent="-228600">
              <a:defRPr sz="2400">
                <a:solidFill>
                  <a:schemeClr val="bg1"/>
                </a:solidFill>
                <a:latin typeface="Arial" charset="0"/>
                <a:ea typeface="MS PGothic" charset="-128"/>
              </a:defRPr>
            </a:lvl5pPr>
            <a:lvl6pPr marL="25146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6pPr>
            <a:lvl7pPr marL="29718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7pPr>
            <a:lvl8pPr marL="34290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8pPr>
            <a:lvl9pPr marL="3886200" indent="-228600" defTabSz="449263" eaLnBrk="0" fontAlgn="base" hangingPunct="0">
              <a:lnSpc>
                <a:spcPct val="93000"/>
              </a:lnSpc>
              <a:spcBef>
                <a:spcPct val="0"/>
              </a:spcBef>
              <a:spcAft>
                <a:spcPct val="0"/>
              </a:spcAft>
              <a:buClr>
                <a:srgbClr val="000000"/>
              </a:buClr>
              <a:buSzPct val="100000"/>
              <a:buFont typeface="Arial" charset="0"/>
              <a:defRPr sz="2400">
                <a:solidFill>
                  <a:schemeClr val="bg1"/>
                </a:solidFill>
                <a:latin typeface="Arial" charset="0"/>
                <a:ea typeface="MS PGothic" charset="-128"/>
              </a:defRPr>
            </a:lvl9pPr>
          </a:lstStyle>
          <a:p>
            <a:fld id="{AC946D99-E659-0247-9943-63CBCEA970AB}" type="slidenum">
              <a:rPr lang="en-GB" altLang="x-none" sz="1400">
                <a:solidFill>
                  <a:srgbClr val="000000"/>
                </a:solidFill>
                <a:latin typeface="Arial  " charset="0"/>
              </a:rPr>
              <a:pPr/>
              <a:t>62</a:t>
            </a:fld>
            <a:r>
              <a:rPr lang="en-GB" altLang="x-none" sz="1400">
                <a:solidFill>
                  <a:srgbClr val="000000"/>
                </a:solidFill>
                <a:latin typeface="Arial  " charset="0"/>
              </a:rPr>
              <a:t> </a:t>
            </a:r>
          </a:p>
        </p:txBody>
      </p:sp>
    </p:spTree>
    <p:extLst>
      <p:ext uri="{BB962C8B-B14F-4D97-AF65-F5344CB8AC3E}">
        <p14:creationId xmlns:p14="http://schemas.microsoft.com/office/powerpoint/2010/main" val="128280792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7" descr="AppA-fig18.jpg">
            <a:extLst>
              <a:ext uri="{FF2B5EF4-FFF2-40B4-BE49-F238E27FC236}">
                <a16:creationId xmlns:a16="http://schemas.microsoft.com/office/drawing/2014/main" id="{68576E21-D9F1-AA42-82FA-6CC734351F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138" y="696913"/>
            <a:ext cx="8455025"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Title 1">
            <a:extLst>
              <a:ext uri="{FF2B5EF4-FFF2-40B4-BE49-F238E27FC236}">
                <a16:creationId xmlns:a16="http://schemas.microsoft.com/office/drawing/2014/main" id="{6858D24F-5C82-B341-BD1B-CD7838E3E6DB}"/>
              </a:ext>
            </a:extLst>
          </p:cNvPr>
          <p:cNvSpPr>
            <a:spLocks noGrp="1" noChangeArrowheads="1"/>
          </p:cNvSpPr>
          <p:nvPr>
            <p:ph type="title"/>
          </p:nvPr>
        </p:nvSpPr>
        <p:spPr>
          <a:xfrm>
            <a:off x="450850" y="50800"/>
            <a:ext cx="8458200" cy="711200"/>
          </a:xfrm>
        </p:spPr>
        <p:txBody>
          <a:bodyPr>
            <a:normAutofit fontScale="90000"/>
          </a:bodyPr>
          <a:lstStyle/>
          <a:p>
            <a:pPr eaLnBrk="1" hangingPunct="1"/>
            <a:r>
              <a:rPr lang="en-US" altLang="en-US" dirty="0">
                <a:latin typeface="Arial  " charset="0"/>
                <a:cs typeface="Arial  " charset="0"/>
              </a:rPr>
              <a:t>Resolving a Branch in Execute (EX)</a:t>
            </a:r>
          </a:p>
        </p:txBody>
      </p:sp>
      <p:sp>
        <p:nvSpPr>
          <p:cNvPr id="57347" name="Content Placeholder 2">
            <a:extLst>
              <a:ext uri="{FF2B5EF4-FFF2-40B4-BE49-F238E27FC236}">
                <a16:creationId xmlns:a16="http://schemas.microsoft.com/office/drawing/2014/main" id="{34FC5DBF-4254-444A-A793-E0C6715CF5B9}"/>
              </a:ext>
            </a:extLst>
          </p:cNvPr>
          <p:cNvSpPr>
            <a:spLocks noGrp="1" noChangeArrowheads="1"/>
          </p:cNvSpPr>
          <p:nvPr>
            <p:ph idx="1"/>
          </p:nvPr>
        </p:nvSpPr>
        <p:spPr>
          <a:xfrm>
            <a:off x="450850" y="5550607"/>
            <a:ext cx="8242300" cy="1054100"/>
          </a:xfrm>
          <a:solidFill>
            <a:schemeClr val="accent5">
              <a:lumMod val="20000"/>
              <a:lumOff val="80000"/>
            </a:schemeClr>
          </a:solidFill>
        </p:spPr>
        <p:txBody>
          <a:bodyPr/>
          <a:lstStyle/>
          <a:p>
            <a:pPr eaLnBrk="1" hangingPunct="1">
              <a:buFontTx/>
              <a:buNone/>
            </a:pPr>
            <a:r>
              <a:rPr lang="en-US" altLang="en-US" sz="2000" dirty="0">
                <a:latin typeface="Arial  " charset="0"/>
                <a:cs typeface="Arial  " charset="0"/>
              </a:rPr>
              <a:t>	Check branch condition and compute target in </a:t>
            </a:r>
            <a:r>
              <a:rPr lang="en-US" altLang="en-US" sz="2000" u="sng" dirty="0">
                <a:latin typeface="Arial  " charset="0"/>
                <a:cs typeface="Arial  " charset="0"/>
              </a:rPr>
              <a:t>execute stage</a:t>
            </a:r>
            <a:r>
              <a:rPr lang="en-US" altLang="en-US" sz="2000" dirty="0">
                <a:latin typeface="Arial  " charset="0"/>
                <a:cs typeface="Arial  " charset="0"/>
              </a:rPr>
              <a:t>.  </a:t>
            </a:r>
            <a:r>
              <a:rPr lang="en-US" altLang="en-US" sz="2000" dirty="0">
                <a:solidFill>
                  <a:srgbClr val="FF0000"/>
                </a:solidFill>
                <a:latin typeface="Arial  " charset="0"/>
                <a:cs typeface="Arial  " charset="0"/>
              </a:rPr>
              <a:t>Update PC with correct target by end of cycle that branch enters execute stage. </a:t>
            </a:r>
            <a:r>
              <a:rPr lang="en-US" altLang="en-US" sz="2000" dirty="0">
                <a:solidFill>
                  <a:srgbClr val="0000FF"/>
                </a:solidFill>
                <a:latin typeface="Arial  " charset="0"/>
                <a:cs typeface="Arial  " charset="0"/>
              </a:rPr>
              <a:t>Fetch correct target following cycle.</a:t>
            </a:r>
          </a:p>
        </p:txBody>
      </p:sp>
      <p:sp>
        <p:nvSpPr>
          <p:cNvPr id="57348" name="Rectangle 8">
            <a:extLst>
              <a:ext uri="{FF2B5EF4-FFF2-40B4-BE49-F238E27FC236}">
                <a16:creationId xmlns:a16="http://schemas.microsoft.com/office/drawing/2014/main" id="{FF397DCA-FBA7-C345-AF6B-2571BA61AD55}"/>
              </a:ext>
            </a:extLst>
          </p:cNvPr>
          <p:cNvSpPr>
            <a:spLocks noChangeArrowheads="1"/>
          </p:cNvSpPr>
          <p:nvPr/>
        </p:nvSpPr>
        <p:spPr bwMode="auto">
          <a:xfrm>
            <a:off x="6781800" y="850900"/>
            <a:ext cx="254000" cy="2286000"/>
          </a:xfrm>
          <a:prstGeom prst="rect">
            <a:avLst/>
          </a:prstGeom>
          <a:solidFill>
            <a:schemeClr val="bg1"/>
          </a:solidFill>
          <a:ln w="9525">
            <a:solidFill>
              <a:schemeClr val="bg1"/>
            </a:solidFill>
            <a:round/>
            <a:headEnd/>
            <a:tailEnd/>
          </a:ln>
        </p:spPr>
        <p:txBody>
          <a:bodyP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endParaRPr lang="en-US" altLang="en-US" sz="2400">
              <a:latin typeface="Arial" panose="020B0604020202020204" pitchFamily="34" charset="0"/>
            </a:endParaRPr>
          </a:p>
        </p:txBody>
      </p:sp>
      <p:sp>
        <p:nvSpPr>
          <p:cNvPr id="57349" name="Rectangle 9">
            <a:extLst>
              <a:ext uri="{FF2B5EF4-FFF2-40B4-BE49-F238E27FC236}">
                <a16:creationId xmlns:a16="http://schemas.microsoft.com/office/drawing/2014/main" id="{289F848B-B0A2-6F4A-B626-085B50D96243}"/>
              </a:ext>
            </a:extLst>
          </p:cNvPr>
          <p:cNvSpPr>
            <a:spLocks noChangeArrowheads="1"/>
          </p:cNvSpPr>
          <p:nvPr/>
        </p:nvSpPr>
        <p:spPr bwMode="auto">
          <a:xfrm>
            <a:off x="6634163" y="2184400"/>
            <a:ext cx="269875" cy="169863"/>
          </a:xfrm>
          <a:prstGeom prst="rect">
            <a:avLst/>
          </a:prstGeom>
          <a:solidFill>
            <a:srgbClr val="FFFFFF"/>
          </a:solidFill>
          <a:ln w="9525">
            <a:solidFill>
              <a:srgbClr val="FFFFFF"/>
            </a:solidFill>
            <a:round/>
            <a:headEnd/>
            <a:tailEnd/>
          </a:ln>
        </p:spPr>
        <p:txBody>
          <a:bodyP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endParaRPr lang="en-US" altLang="en-US" sz="2400">
              <a:latin typeface="Arial" panose="020B0604020202020204" pitchFamily="34" charset="0"/>
            </a:endParaRPr>
          </a:p>
        </p:txBody>
      </p:sp>
      <p:cxnSp>
        <p:nvCxnSpPr>
          <p:cNvPr id="57350" name="Straight Connector 11">
            <a:extLst>
              <a:ext uri="{FF2B5EF4-FFF2-40B4-BE49-F238E27FC236}">
                <a16:creationId xmlns:a16="http://schemas.microsoft.com/office/drawing/2014/main" id="{AE46584F-71A5-6846-9B04-D5946EBC9F5E}"/>
              </a:ext>
            </a:extLst>
          </p:cNvPr>
          <p:cNvCxnSpPr>
            <a:cxnSpLocks noChangeShapeType="1"/>
          </p:cNvCxnSpPr>
          <p:nvPr/>
        </p:nvCxnSpPr>
        <p:spPr bwMode="auto">
          <a:xfrm rot="5400000" flipH="1" flipV="1">
            <a:off x="5650706" y="1710532"/>
            <a:ext cx="1152525" cy="158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cxnSp>
      <p:sp>
        <p:nvSpPr>
          <p:cNvPr id="57351" name="Rectangle 12">
            <a:extLst>
              <a:ext uri="{FF2B5EF4-FFF2-40B4-BE49-F238E27FC236}">
                <a16:creationId xmlns:a16="http://schemas.microsoft.com/office/drawing/2014/main" id="{F7AF99DD-36DB-AF4C-AA37-BA671DD17EE8}"/>
              </a:ext>
            </a:extLst>
          </p:cNvPr>
          <p:cNvSpPr>
            <a:spLocks noChangeArrowheads="1"/>
          </p:cNvSpPr>
          <p:nvPr/>
        </p:nvSpPr>
        <p:spPr bwMode="auto">
          <a:xfrm>
            <a:off x="6248400" y="2176463"/>
            <a:ext cx="127000" cy="193675"/>
          </a:xfrm>
          <a:prstGeom prst="rect">
            <a:avLst/>
          </a:prstGeom>
          <a:solidFill>
            <a:srgbClr val="FFFFFF"/>
          </a:solidFill>
          <a:ln w="9525">
            <a:solidFill>
              <a:srgbClr val="FFFFFF"/>
            </a:solidFill>
            <a:round/>
            <a:headEnd/>
            <a:tailEnd/>
          </a:ln>
        </p:spPr>
        <p:txBody>
          <a:bodyP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endParaRPr lang="en-US" altLang="en-US" sz="2400">
              <a:latin typeface="Arial" panose="020B0604020202020204" pitchFamily="34" charset="0"/>
            </a:endParaRPr>
          </a:p>
        </p:txBody>
      </p:sp>
      <p:sp>
        <p:nvSpPr>
          <p:cNvPr id="57352" name="Rectangle 13">
            <a:extLst>
              <a:ext uri="{FF2B5EF4-FFF2-40B4-BE49-F238E27FC236}">
                <a16:creationId xmlns:a16="http://schemas.microsoft.com/office/drawing/2014/main" id="{31C5586E-1D05-D649-984C-E052138B76D5}"/>
              </a:ext>
            </a:extLst>
          </p:cNvPr>
          <p:cNvSpPr>
            <a:spLocks noChangeArrowheads="1"/>
          </p:cNvSpPr>
          <p:nvPr/>
        </p:nvSpPr>
        <p:spPr bwMode="auto">
          <a:xfrm>
            <a:off x="6248400" y="1023938"/>
            <a:ext cx="914400" cy="228600"/>
          </a:xfrm>
          <a:prstGeom prst="rect">
            <a:avLst/>
          </a:prstGeom>
          <a:solidFill>
            <a:srgbClr val="FFFFFF"/>
          </a:solidFill>
          <a:ln w="9525">
            <a:solidFill>
              <a:srgbClr val="FFFFFF"/>
            </a:solidFill>
            <a:round/>
            <a:headEnd/>
            <a:tailEnd/>
          </a:ln>
        </p:spPr>
        <p:txBody>
          <a:bodyP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endParaRPr lang="en-US" altLang="en-US" sz="2400">
              <a:latin typeface="Arial" panose="020B0604020202020204" pitchFamily="34" charset="0"/>
            </a:endParaRPr>
          </a:p>
        </p:txBody>
      </p:sp>
      <p:cxnSp>
        <p:nvCxnSpPr>
          <p:cNvPr id="57353" name="Straight Connector 15">
            <a:extLst>
              <a:ext uri="{FF2B5EF4-FFF2-40B4-BE49-F238E27FC236}">
                <a16:creationId xmlns:a16="http://schemas.microsoft.com/office/drawing/2014/main" id="{43319B58-582F-AD4A-8AE4-AF1719887548}"/>
              </a:ext>
            </a:extLst>
          </p:cNvPr>
          <p:cNvCxnSpPr>
            <a:cxnSpLocks noChangeShapeType="1"/>
          </p:cNvCxnSpPr>
          <p:nvPr/>
        </p:nvCxnSpPr>
        <p:spPr bwMode="auto">
          <a:xfrm rot="5400000" flipH="1" flipV="1">
            <a:off x="5163344" y="2035969"/>
            <a:ext cx="2228850" cy="15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sp>
        <p:nvSpPr>
          <p:cNvPr id="57354" name="Rectangle 17">
            <a:extLst>
              <a:ext uri="{FF2B5EF4-FFF2-40B4-BE49-F238E27FC236}">
                <a16:creationId xmlns:a16="http://schemas.microsoft.com/office/drawing/2014/main" id="{3F83C3E8-4772-9B47-BB02-AB243CB9F69F}"/>
              </a:ext>
            </a:extLst>
          </p:cNvPr>
          <p:cNvSpPr>
            <a:spLocks noChangeArrowheads="1"/>
          </p:cNvSpPr>
          <p:nvPr/>
        </p:nvSpPr>
        <p:spPr bwMode="auto">
          <a:xfrm>
            <a:off x="6311900" y="804863"/>
            <a:ext cx="677863" cy="168275"/>
          </a:xfrm>
          <a:prstGeom prst="rect">
            <a:avLst/>
          </a:prstGeom>
          <a:solidFill>
            <a:srgbClr val="FFFFFF"/>
          </a:solidFill>
          <a:ln w="9525">
            <a:solidFill>
              <a:srgbClr val="FFFFFF"/>
            </a:solidFill>
            <a:round/>
            <a:headEnd/>
            <a:tailEnd/>
          </a:ln>
        </p:spPr>
        <p:txBody>
          <a:bodyP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endParaRPr lang="en-US" altLang="en-US" sz="2400">
              <a:latin typeface="Arial" panose="020B0604020202020204" pitchFamily="34" charset="0"/>
            </a:endParaRPr>
          </a:p>
        </p:txBody>
      </p:sp>
      <p:sp>
        <p:nvSpPr>
          <p:cNvPr id="57355" name="Rectangle 18">
            <a:extLst>
              <a:ext uri="{FF2B5EF4-FFF2-40B4-BE49-F238E27FC236}">
                <a16:creationId xmlns:a16="http://schemas.microsoft.com/office/drawing/2014/main" id="{4E4262A6-05BE-6844-A227-FD3A6BFE0ED6}"/>
              </a:ext>
            </a:extLst>
          </p:cNvPr>
          <p:cNvSpPr>
            <a:spLocks noChangeArrowheads="1"/>
          </p:cNvSpPr>
          <p:nvPr/>
        </p:nvSpPr>
        <p:spPr bwMode="auto">
          <a:xfrm>
            <a:off x="876300" y="2425700"/>
            <a:ext cx="266700" cy="673100"/>
          </a:xfrm>
          <a:prstGeom prst="rect">
            <a:avLst/>
          </a:prstGeom>
          <a:solidFill>
            <a:srgbClr val="FF0000">
              <a:alpha val="30196"/>
            </a:srgbClr>
          </a:solidFill>
          <a:ln w="9525">
            <a:solidFill>
              <a:schemeClr val="tx1"/>
            </a:solidFill>
            <a:round/>
            <a:headEnd/>
            <a:tailEnd/>
          </a:ln>
        </p:spPr>
        <p:txBody>
          <a:bodyP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endParaRPr lang="en-US" altLang="en-US" sz="2400">
              <a:latin typeface="Arial" panose="020B0604020202020204" pitchFamily="34" charset="0"/>
            </a:endParaRPr>
          </a:p>
        </p:txBody>
      </p:sp>
      <p:cxnSp>
        <p:nvCxnSpPr>
          <p:cNvPr id="57356" name="Straight Connector 28">
            <a:extLst>
              <a:ext uri="{FF2B5EF4-FFF2-40B4-BE49-F238E27FC236}">
                <a16:creationId xmlns:a16="http://schemas.microsoft.com/office/drawing/2014/main" id="{4ED55B46-5390-1840-A9C4-C943DF13B764}"/>
              </a:ext>
            </a:extLst>
          </p:cNvPr>
          <p:cNvCxnSpPr>
            <a:cxnSpLocks noChangeShapeType="1"/>
          </p:cNvCxnSpPr>
          <p:nvPr/>
        </p:nvCxnSpPr>
        <p:spPr bwMode="auto">
          <a:xfrm rot="10800000">
            <a:off x="1879600" y="914400"/>
            <a:ext cx="4406900" cy="15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57357" name="Straight Connector 30">
            <a:extLst>
              <a:ext uri="{FF2B5EF4-FFF2-40B4-BE49-F238E27FC236}">
                <a16:creationId xmlns:a16="http://schemas.microsoft.com/office/drawing/2014/main" id="{DDEEAE59-486E-E646-A59F-14AA2BDC99AD}"/>
              </a:ext>
            </a:extLst>
          </p:cNvPr>
          <p:cNvCxnSpPr>
            <a:cxnSpLocks noChangeShapeType="1"/>
          </p:cNvCxnSpPr>
          <p:nvPr/>
        </p:nvCxnSpPr>
        <p:spPr bwMode="auto">
          <a:xfrm rot="16200000" flipH="1">
            <a:off x="1403350" y="1428750"/>
            <a:ext cx="965200" cy="127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57358" name="Straight Connector 32">
            <a:extLst>
              <a:ext uri="{FF2B5EF4-FFF2-40B4-BE49-F238E27FC236}">
                <a16:creationId xmlns:a16="http://schemas.microsoft.com/office/drawing/2014/main" id="{8619695B-62E8-D547-A9F5-1F1828C3FA2F}"/>
              </a:ext>
            </a:extLst>
          </p:cNvPr>
          <p:cNvCxnSpPr>
            <a:cxnSpLocks noChangeShapeType="1"/>
          </p:cNvCxnSpPr>
          <p:nvPr/>
        </p:nvCxnSpPr>
        <p:spPr bwMode="auto">
          <a:xfrm>
            <a:off x="1968500" y="1981200"/>
            <a:ext cx="330200" cy="1016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57359" name="Straight Connector 34">
            <a:extLst>
              <a:ext uri="{FF2B5EF4-FFF2-40B4-BE49-F238E27FC236}">
                <a16:creationId xmlns:a16="http://schemas.microsoft.com/office/drawing/2014/main" id="{BE95BB27-A24D-8049-90F8-A774C1D3851C}"/>
              </a:ext>
            </a:extLst>
          </p:cNvPr>
          <p:cNvCxnSpPr>
            <a:cxnSpLocks noChangeShapeType="1"/>
          </p:cNvCxnSpPr>
          <p:nvPr/>
        </p:nvCxnSpPr>
        <p:spPr bwMode="auto">
          <a:xfrm rot="16200000" flipV="1">
            <a:off x="2070100" y="1778000"/>
            <a:ext cx="508000" cy="25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57360" name="Straight Connector 36">
            <a:extLst>
              <a:ext uri="{FF2B5EF4-FFF2-40B4-BE49-F238E27FC236}">
                <a16:creationId xmlns:a16="http://schemas.microsoft.com/office/drawing/2014/main" id="{ACB0CAF4-94FC-E64F-8598-842C2702CBF0}"/>
              </a:ext>
            </a:extLst>
          </p:cNvPr>
          <p:cNvCxnSpPr>
            <a:cxnSpLocks noChangeShapeType="1"/>
          </p:cNvCxnSpPr>
          <p:nvPr/>
        </p:nvCxnSpPr>
        <p:spPr bwMode="auto">
          <a:xfrm rot="10800000">
            <a:off x="762000" y="1549400"/>
            <a:ext cx="1536700" cy="15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57361" name="Straight Connector 38">
            <a:extLst>
              <a:ext uri="{FF2B5EF4-FFF2-40B4-BE49-F238E27FC236}">
                <a16:creationId xmlns:a16="http://schemas.microsoft.com/office/drawing/2014/main" id="{1C79727D-5EA4-4840-BC03-65964D2A56E1}"/>
              </a:ext>
            </a:extLst>
          </p:cNvPr>
          <p:cNvCxnSpPr>
            <a:cxnSpLocks noChangeShapeType="1"/>
          </p:cNvCxnSpPr>
          <p:nvPr/>
        </p:nvCxnSpPr>
        <p:spPr bwMode="auto">
          <a:xfrm rot="5400000">
            <a:off x="127001" y="2171700"/>
            <a:ext cx="1270000" cy="31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57362" name="Straight Connector 40">
            <a:extLst>
              <a:ext uri="{FF2B5EF4-FFF2-40B4-BE49-F238E27FC236}">
                <a16:creationId xmlns:a16="http://schemas.microsoft.com/office/drawing/2014/main" id="{73B3CE49-BCE1-3849-AA40-825685EC87B4}"/>
              </a:ext>
            </a:extLst>
          </p:cNvPr>
          <p:cNvCxnSpPr>
            <a:cxnSpLocks noChangeShapeType="1"/>
          </p:cNvCxnSpPr>
          <p:nvPr/>
        </p:nvCxnSpPr>
        <p:spPr bwMode="auto">
          <a:xfrm>
            <a:off x="4813300" y="2120900"/>
            <a:ext cx="241300" cy="15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57363" name="Straight Connector 42">
            <a:extLst>
              <a:ext uri="{FF2B5EF4-FFF2-40B4-BE49-F238E27FC236}">
                <a16:creationId xmlns:a16="http://schemas.microsoft.com/office/drawing/2014/main" id="{D6DA1C98-B95D-2041-B596-28172C566293}"/>
              </a:ext>
            </a:extLst>
          </p:cNvPr>
          <p:cNvCxnSpPr>
            <a:cxnSpLocks noChangeShapeType="1"/>
          </p:cNvCxnSpPr>
          <p:nvPr/>
        </p:nvCxnSpPr>
        <p:spPr bwMode="auto">
          <a:xfrm rot="16200000" flipH="1">
            <a:off x="4724400" y="2451100"/>
            <a:ext cx="647700" cy="127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57364" name="Straight Connector 44">
            <a:extLst>
              <a:ext uri="{FF2B5EF4-FFF2-40B4-BE49-F238E27FC236}">
                <a16:creationId xmlns:a16="http://schemas.microsoft.com/office/drawing/2014/main" id="{B7AAAAB4-5D27-8842-9DD3-A04F864B671C}"/>
              </a:ext>
            </a:extLst>
          </p:cNvPr>
          <p:cNvCxnSpPr>
            <a:cxnSpLocks noChangeShapeType="1"/>
          </p:cNvCxnSpPr>
          <p:nvPr/>
        </p:nvCxnSpPr>
        <p:spPr bwMode="auto">
          <a:xfrm>
            <a:off x="5105400" y="2806700"/>
            <a:ext cx="609600" cy="762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57365" name="Straight Connector 46">
            <a:extLst>
              <a:ext uri="{FF2B5EF4-FFF2-40B4-BE49-F238E27FC236}">
                <a16:creationId xmlns:a16="http://schemas.microsoft.com/office/drawing/2014/main" id="{3CC4A31C-3837-2B49-AF09-792CFD79BFE6}"/>
              </a:ext>
            </a:extLst>
          </p:cNvPr>
          <p:cNvCxnSpPr>
            <a:cxnSpLocks noChangeShapeType="1"/>
          </p:cNvCxnSpPr>
          <p:nvPr/>
        </p:nvCxnSpPr>
        <p:spPr bwMode="auto">
          <a:xfrm>
            <a:off x="4813300" y="4165600"/>
            <a:ext cx="292100" cy="15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57366" name="Straight Connector 48">
            <a:extLst>
              <a:ext uri="{FF2B5EF4-FFF2-40B4-BE49-F238E27FC236}">
                <a16:creationId xmlns:a16="http://schemas.microsoft.com/office/drawing/2014/main" id="{0E72CCF6-5C77-6042-8B5E-F86C2C38D648}"/>
              </a:ext>
            </a:extLst>
          </p:cNvPr>
          <p:cNvCxnSpPr>
            <a:cxnSpLocks noChangeShapeType="1"/>
          </p:cNvCxnSpPr>
          <p:nvPr/>
        </p:nvCxnSpPr>
        <p:spPr bwMode="auto">
          <a:xfrm rot="5400000" flipH="1" flipV="1">
            <a:off x="4832351" y="3879850"/>
            <a:ext cx="546100" cy="31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57367" name="Straight Connector 50">
            <a:extLst>
              <a:ext uri="{FF2B5EF4-FFF2-40B4-BE49-F238E27FC236}">
                <a16:creationId xmlns:a16="http://schemas.microsoft.com/office/drawing/2014/main" id="{E657AAD3-FC71-4C4A-B0C5-4AAEDCC1759A}"/>
              </a:ext>
            </a:extLst>
          </p:cNvPr>
          <p:cNvCxnSpPr>
            <a:cxnSpLocks noChangeShapeType="1"/>
          </p:cNvCxnSpPr>
          <p:nvPr/>
        </p:nvCxnSpPr>
        <p:spPr bwMode="auto">
          <a:xfrm flipV="1">
            <a:off x="5118100" y="3454400"/>
            <a:ext cx="622300" cy="1397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57368" name="Straight Connector 52">
            <a:extLst>
              <a:ext uri="{FF2B5EF4-FFF2-40B4-BE49-F238E27FC236}">
                <a16:creationId xmlns:a16="http://schemas.microsoft.com/office/drawing/2014/main" id="{18B8A3D3-E124-B546-8782-59EBB398475D}"/>
              </a:ext>
            </a:extLst>
          </p:cNvPr>
          <p:cNvCxnSpPr>
            <a:cxnSpLocks noChangeShapeType="1"/>
          </p:cNvCxnSpPr>
          <p:nvPr/>
        </p:nvCxnSpPr>
        <p:spPr bwMode="auto">
          <a:xfrm>
            <a:off x="5765800" y="2882900"/>
            <a:ext cx="419100" cy="254000"/>
          </a:xfrm>
          <a:prstGeom prst="line">
            <a:avLst/>
          </a:prstGeom>
          <a:noFill/>
          <a:ln w="38100">
            <a:solidFill>
              <a:srgbClr val="FF0000"/>
            </a:solidFill>
            <a:prstDash val="sysDash"/>
            <a:round/>
            <a:headEnd/>
            <a:tailEnd/>
          </a:ln>
          <a:extLst>
            <a:ext uri="{909E8E84-426E-40DD-AFC4-6F175D3DCCD1}">
              <a14:hiddenFill xmlns:a14="http://schemas.microsoft.com/office/drawing/2010/main">
                <a:noFill/>
              </a14:hiddenFill>
            </a:ext>
          </a:extLst>
        </p:spPr>
      </p:cxnSp>
      <p:cxnSp>
        <p:nvCxnSpPr>
          <p:cNvPr id="57369" name="Straight Connector 54">
            <a:extLst>
              <a:ext uri="{FF2B5EF4-FFF2-40B4-BE49-F238E27FC236}">
                <a16:creationId xmlns:a16="http://schemas.microsoft.com/office/drawing/2014/main" id="{04F2536B-C938-654C-B205-6EF95B52E869}"/>
              </a:ext>
            </a:extLst>
          </p:cNvPr>
          <p:cNvCxnSpPr>
            <a:cxnSpLocks noChangeShapeType="1"/>
          </p:cNvCxnSpPr>
          <p:nvPr/>
        </p:nvCxnSpPr>
        <p:spPr bwMode="auto">
          <a:xfrm flipV="1">
            <a:off x="5765800" y="3149600"/>
            <a:ext cx="406400" cy="304800"/>
          </a:xfrm>
          <a:prstGeom prst="line">
            <a:avLst/>
          </a:prstGeom>
          <a:noFill/>
          <a:ln w="38100">
            <a:solidFill>
              <a:srgbClr val="FF0000"/>
            </a:solidFill>
            <a:prstDash val="sysDash"/>
            <a:round/>
            <a:headEnd/>
            <a:tailEnd/>
          </a:ln>
          <a:extLst>
            <a:ext uri="{909E8E84-426E-40DD-AFC4-6F175D3DCCD1}">
              <a14:hiddenFill xmlns:a14="http://schemas.microsoft.com/office/drawing/2010/main">
                <a:noFill/>
              </a14:hiddenFill>
            </a:ext>
          </a:extLst>
        </p:spPr>
      </p:cxnSp>
      <p:cxnSp>
        <p:nvCxnSpPr>
          <p:cNvPr id="57370" name="Straight Connector 56">
            <a:extLst>
              <a:ext uri="{FF2B5EF4-FFF2-40B4-BE49-F238E27FC236}">
                <a16:creationId xmlns:a16="http://schemas.microsoft.com/office/drawing/2014/main" id="{5A486A25-B708-E04E-8EAB-BC21B8E80102}"/>
              </a:ext>
            </a:extLst>
          </p:cNvPr>
          <p:cNvCxnSpPr>
            <a:cxnSpLocks noChangeShapeType="1"/>
          </p:cNvCxnSpPr>
          <p:nvPr/>
        </p:nvCxnSpPr>
        <p:spPr bwMode="auto">
          <a:xfrm>
            <a:off x="4805363" y="3027363"/>
            <a:ext cx="114300" cy="1587"/>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cxnSp>
      <p:cxnSp>
        <p:nvCxnSpPr>
          <p:cNvPr id="57371" name="Straight Connector 58">
            <a:extLst>
              <a:ext uri="{FF2B5EF4-FFF2-40B4-BE49-F238E27FC236}">
                <a16:creationId xmlns:a16="http://schemas.microsoft.com/office/drawing/2014/main" id="{F16AB69E-CB83-4143-A410-5E4CE4F10C13}"/>
              </a:ext>
            </a:extLst>
          </p:cNvPr>
          <p:cNvCxnSpPr>
            <a:cxnSpLocks noChangeShapeType="1"/>
          </p:cNvCxnSpPr>
          <p:nvPr/>
        </p:nvCxnSpPr>
        <p:spPr bwMode="auto">
          <a:xfrm rot="5400000" flipH="1" flipV="1">
            <a:off x="4546601" y="2654300"/>
            <a:ext cx="736600" cy="317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cxnSp>
      <p:cxnSp>
        <p:nvCxnSpPr>
          <p:cNvPr id="57372" name="Straight Connector 60">
            <a:extLst>
              <a:ext uri="{FF2B5EF4-FFF2-40B4-BE49-F238E27FC236}">
                <a16:creationId xmlns:a16="http://schemas.microsoft.com/office/drawing/2014/main" id="{F9D813EA-F3F9-3444-932D-F565FF86AFE2}"/>
              </a:ext>
            </a:extLst>
          </p:cNvPr>
          <p:cNvCxnSpPr>
            <a:cxnSpLocks noChangeShapeType="1"/>
          </p:cNvCxnSpPr>
          <p:nvPr/>
        </p:nvCxnSpPr>
        <p:spPr bwMode="auto">
          <a:xfrm>
            <a:off x="4910138" y="2298700"/>
            <a:ext cx="368300" cy="158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cxnSp>
      <p:cxnSp>
        <p:nvCxnSpPr>
          <p:cNvPr id="57373" name="Straight Connector 62">
            <a:extLst>
              <a:ext uri="{FF2B5EF4-FFF2-40B4-BE49-F238E27FC236}">
                <a16:creationId xmlns:a16="http://schemas.microsoft.com/office/drawing/2014/main" id="{62982D24-5F6B-7348-BA2A-3E4B519B3418}"/>
              </a:ext>
            </a:extLst>
          </p:cNvPr>
          <p:cNvCxnSpPr>
            <a:cxnSpLocks noChangeShapeType="1"/>
          </p:cNvCxnSpPr>
          <p:nvPr/>
        </p:nvCxnSpPr>
        <p:spPr bwMode="auto">
          <a:xfrm>
            <a:off x="5770563" y="2290763"/>
            <a:ext cx="457200" cy="1587"/>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cxnSp>
      <p:cxnSp>
        <p:nvCxnSpPr>
          <p:cNvPr id="57374" name="Straight Connector 66">
            <a:extLst>
              <a:ext uri="{FF2B5EF4-FFF2-40B4-BE49-F238E27FC236}">
                <a16:creationId xmlns:a16="http://schemas.microsoft.com/office/drawing/2014/main" id="{1224BC22-DED5-8940-B351-21C2A8A9A621}"/>
              </a:ext>
            </a:extLst>
          </p:cNvPr>
          <p:cNvCxnSpPr>
            <a:cxnSpLocks noChangeShapeType="1"/>
          </p:cNvCxnSpPr>
          <p:nvPr/>
        </p:nvCxnSpPr>
        <p:spPr bwMode="auto">
          <a:xfrm rot="10800000">
            <a:off x="2120900" y="1143000"/>
            <a:ext cx="4097338" cy="158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cxnSp>
      <p:cxnSp>
        <p:nvCxnSpPr>
          <p:cNvPr id="57375" name="Straight Connector 68">
            <a:extLst>
              <a:ext uri="{FF2B5EF4-FFF2-40B4-BE49-F238E27FC236}">
                <a16:creationId xmlns:a16="http://schemas.microsoft.com/office/drawing/2014/main" id="{AB28F131-32AB-044F-80E8-E41B74DA507B}"/>
              </a:ext>
            </a:extLst>
          </p:cNvPr>
          <p:cNvCxnSpPr>
            <a:cxnSpLocks noChangeShapeType="1"/>
          </p:cNvCxnSpPr>
          <p:nvPr/>
        </p:nvCxnSpPr>
        <p:spPr bwMode="auto">
          <a:xfrm rot="5400000">
            <a:off x="1784351" y="1479550"/>
            <a:ext cx="673100" cy="317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cxnSp>
      <p:cxnSp>
        <p:nvCxnSpPr>
          <p:cNvPr id="57376" name="Straight Connector 70">
            <a:extLst>
              <a:ext uri="{FF2B5EF4-FFF2-40B4-BE49-F238E27FC236}">
                <a16:creationId xmlns:a16="http://schemas.microsoft.com/office/drawing/2014/main" id="{497D3F5D-EAAC-C348-A603-51D6A41425AA}"/>
              </a:ext>
            </a:extLst>
          </p:cNvPr>
          <p:cNvCxnSpPr>
            <a:cxnSpLocks noChangeShapeType="1"/>
          </p:cNvCxnSpPr>
          <p:nvPr/>
        </p:nvCxnSpPr>
        <p:spPr bwMode="auto">
          <a:xfrm flipV="1">
            <a:off x="5270500" y="2298700"/>
            <a:ext cx="469900" cy="12700"/>
          </a:xfrm>
          <a:prstGeom prst="line">
            <a:avLst/>
          </a:prstGeom>
          <a:noFill/>
          <a:ln w="28575">
            <a:solidFill>
              <a:srgbClr val="0000FF"/>
            </a:solidFill>
            <a:prstDash val="sysDash"/>
            <a:round/>
            <a:headEnd/>
            <a:tailEnd/>
          </a:ln>
          <a:extLst>
            <a:ext uri="{909E8E84-426E-40DD-AFC4-6F175D3DCCD1}">
              <a14:hiddenFill xmlns:a14="http://schemas.microsoft.com/office/drawing/2010/main">
                <a:noFill/>
              </a14:hiddenFill>
            </a:ext>
          </a:extLst>
        </p:spPr>
      </p:cxnSp>
      <p:sp>
        <p:nvSpPr>
          <p:cNvPr id="57377" name="TextBox 71">
            <a:extLst>
              <a:ext uri="{FF2B5EF4-FFF2-40B4-BE49-F238E27FC236}">
                <a16:creationId xmlns:a16="http://schemas.microsoft.com/office/drawing/2014/main" id="{E210D2AB-0278-8140-AD87-3DA959B1E892}"/>
              </a:ext>
            </a:extLst>
          </p:cNvPr>
          <p:cNvSpPr txBox="1">
            <a:spLocks noChangeArrowheads="1"/>
          </p:cNvSpPr>
          <p:nvPr/>
        </p:nvSpPr>
        <p:spPr bwMode="auto">
          <a:xfrm>
            <a:off x="5257800" y="3911600"/>
            <a:ext cx="731838" cy="584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r>
              <a:rPr lang="en-US" altLang="en-US" sz="3200">
                <a:solidFill>
                  <a:srgbClr val="FF0000"/>
                </a:solidFill>
                <a:latin typeface="Comic Sans MS" panose="030F0902030302020204" pitchFamily="66" charset="0"/>
              </a:rPr>
              <a:t>EX</a:t>
            </a:r>
          </a:p>
        </p:txBody>
      </p:sp>
      <p:sp>
        <p:nvSpPr>
          <p:cNvPr id="57378" name="Slide Number Placeholder 36">
            <a:extLst>
              <a:ext uri="{FF2B5EF4-FFF2-40B4-BE49-F238E27FC236}">
                <a16:creationId xmlns:a16="http://schemas.microsoft.com/office/drawing/2014/main" id="{1B46C92E-F240-9E4A-93DE-9672F3ABCCB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fld id="{E6DD790B-D192-0B4E-AAB5-3FA5DA7CC516}" type="slidenum">
              <a:rPr lang="en-US" altLang="en-US" sz="1400">
                <a:latin typeface="Comic Sans MS" panose="030F0902030302020204" pitchFamily="66" charset="0"/>
              </a:rPr>
              <a:pPr>
                <a:spcBef>
                  <a:spcPct val="0"/>
                </a:spcBef>
                <a:buFontTx/>
                <a:buNone/>
              </a:pPr>
              <a:t>63</a:t>
            </a:fld>
            <a:r>
              <a:rPr lang="en-US" altLang="en-US" sz="1400">
                <a:latin typeface="Comic Sans MS" panose="030F0902030302020204" pitchFamily="66" charset="0"/>
              </a:rPr>
              <a:t>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6" descr="AppA-fig24.jpg">
            <a:extLst>
              <a:ext uri="{FF2B5EF4-FFF2-40B4-BE49-F238E27FC236}">
                <a16:creationId xmlns:a16="http://schemas.microsoft.com/office/drawing/2014/main" id="{9D13C88A-0F54-7948-9EBF-1A62AC61C2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6113" y="668338"/>
            <a:ext cx="7989887" cy="46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Title 1">
            <a:extLst>
              <a:ext uri="{FF2B5EF4-FFF2-40B4-BE49-F238E27FC236}">
                <a16:creationId xmlns:a16="http://schemas.microsoft.com/office/drawing/2014/main" id="{0ABE9FEB-4485-1349-92D9-C596CE135621}"/>
              </a:ext>
            </a:extLst>
          </p:cNvPr>
          <p:cNvSpPr>
            <a:spLocks noGrp="1" noChangeArrowheads="1"/>
          </p:cNvSpPr>
          <p:nvPr>
            <p:ph type="title"/>
          </p:nvPr>
        </p:nvSpPr>
        <p:spPr>
          <a:xfrm>
            <a:off x="685800" y="0"/>
            <a:ext cx="8255000" cy="939800"/>
          </a:xfrm>
        </p:spPr>
        <p:txBody>
          <a:bodyPr>
            <a:normAutofit fontScale="90000"/>
          </a:bodyPr>
          <a:lstStyle/>
          <a:p>
            <a:pPr eaLnBrk="1" hangingPunct="1"/>
            <a:r>
              <a:rPr lang="en-US" altLang="en-US">
                <a:latin typeface="Arial  " charset="0"/>
                <a:cs typeface="Arial  " charset="0"/>
              </a:rPr>
              <a:t>Resolving a Branch in Decode (ID)</a:t>
            </a:r>
          </a:p>
        </p:txBody>
      </p:sp>
      <p:sp>
        <p:nvSpPr>
          <p:cNvPr id="58371" name="Content Placeholder 2">
            <a:extLst>
              <a:ext uri="{FF2B5EF4-FFF2-40B4-BE49-F238E27FC236}">
                <a16:creationId xmlns:a16="http://schemas.microsoft.com/office/drawing/2014/main" id="{5A1A6061-8317-5D4E-9F47-FAB710E466BF}"/>
              </a:ext>
            </a:extLst>
          </p:cNvPr>
          <p:cNvSpPr>
            <a:spLocks noGrp="1" noChangeArrowheads="1"/>
          </p:cNvSpPr>
          <p:nvPr>
            <p:ph idx="1"/>
          </p:nvPr>
        </p:nvSpPr>
        <p:spPr>
          <a:xfrm>
            <a:off x="749300" y="5143500"/>
            <a:ext cx="7772400" cy="1054100"/>
          </a:xfrm>
          <a:solidFill>
            <a:schemeClr val="accent5">
              <a:lumMod val="20000"/>
              <a:lumOff val="80000"/>
            </a:schemeClr>
          </a:solidFill>
        </p:spPr>
        <p:txBody>
          <a:bodyPr/>
          <a:lstStyle/>
          <a:p>
            <a:pPr eaLnBrk="1" hangingPunct="1">
              <a:buFontTx/>
              <a:buNone/>
            </a:pPr>
            <a:r>
              <a:rPr lang="en-US" altLang="en-US" sz="2000">
                <a:latin typeface="Arial  " charset="0"/>
                <a:cs typeface="Arial  " charset="0"/>
              </a:rPr>
              <a:t>	Check branch condition and compute target in decode stage.  Update PC with correct target by end of cycle that branch enters </a:t>
            </a:r>
            <a:r>
              <a:rPr lang="en-US" altLang="en-US" sz="2000">
                <a:solidFill>
                  <a:srgbClr val="FF0000"/>
                </a:solidFill>
                <a:latin typeface="Arial  " charset="0"/>
                <a:cs typeface="Arial  " charset="0"/>
              </a:rPr>
              <a:t>decode stage.  </a:t>
            </a:r>
            <a:r>
              <a:rPr lang="en-US" altLang="en-US" sz="2000">
                <a:latin typeface="Arial  " charset="0"/>
                <a:cs typeface="Arial  " charset="0"/>
              </a:rPr>
              <a:t>Fetch correct target following cycle.</a:t>
            </a:r>
          </a:p>
        </p:txBody>
      </p:sp>
      <p:sp>
        <p:nvSpPr>
          <p:cNvPr id="58372" name="Rectangle 10">
            <a:extLst>
              <a:ext uri="{FF2B5EF4-FFF2-40B4-BE49-F238E27FC236}">
                <a16:creationId xmlns:a16="http://schemas.microsoft.com/office/drawing/2014/main" id="{ED830381-3AE6-C041-A461-D5B8CD8CA57F}"/>
              </a:ext>
            </a:extLst>
          </p:cNvPr>
          <p:cNvSpPr>
            <a:spLocks noChangeArrowheads="1"/>
          </p:cNvSpPr>
          <p:nvPr/>
        </p:nvSpPr>
        <p:spPr bwMode="auto">
          <a:xfrm>
            <a:off x="1092200" y="2628900"/>
            <a:ext cx="228600" cy="622300"/>
          </a:xfrm>
          <a:prstGeom prst="rect">
            <a:avLst/>
          </a:prstGeom>
          <a:solidFill>
            <a:srgbClr val="FF0000">
              <a:alpha val="30196"/>
            </a:srgbClr>
          </a:solidFill>
          <a:ln w="9525">
            <a:solidFill>
              <a:schemeClr val="tx1"/>
            </a:solidFill>
            <a:round/>
            <a:headEnd/>
            <a:tailEnd/>
          </a:ln>
        </p:spPr>
        <p:txBody>
          <a:bodyP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endParaRPr lang="en-US" altLang="en-US" sz="2400">
              <a:latin typeface="Arial" panose="020B0604020202020204" pitchFamily="34" charset="0"/>
            </a:endParaRPr>
          </a:p>
        </p:txBody>
      </p:sp>
      <p:cxnSp>
        <p:nvCxnSpPr>
          <p:cNvPr id="58373" name="Straight Connector 12">
            <a:extLst>
              <a:ext uri="{FF2B5EF4-FFF2-40B4-BE49-F238E27FC236}">
                <a16:creationId xmlns:a16="http://schemas.microsoft.com/office/drawing/2014/main" id="{C92849F8-F206-4345-B6AD-55DE11064BF8}"/>
              </a:ext>
            </a:extLst>
          </p:cNvPr>
          <p:cNvCxnSpPr>
            <a:cxnSpLocks noChangeShapeType="1"/>
          </p:cNvCxnSpPr>
          <p:nvPr/>
        </p:nvCxnSpPr>
        <p:spPr bwMode="auto">
          <a:xfrm>
            <a:off x="2895600" y="2324100"/>
            <a:ext cx="609600" cy="15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58374" name="Straight Connector 14">
            <a:extLst>
              <a:ext uri="{FF2B5EF4-FFF2-40B4-BE49-F238E27FC236}">
                <a16:creationId xmlns:a16="http://schemas.microsoft.com/office/drawing/2014/main" id="{917CE5BA-B8C7-2647-9611-75016CD6A6F2}"/>
              </a:ext>
            </a:extLst>
          </p:cNvPr>
          <p:cNvCxnSpPr>
            <a:cxnSpLocks noChangeShapeType="1"/>
          </p:cNvCxnSpPr>
          <p:nvPr/>
        </p:nvCxnSpPr>
        <p:spPr bwMode="auto">
          <a:xfrm rot="5400000" flipH="1" flipV="1">
            <a:off x="3276601" y="2057400"/>
            <a:ext cx="558800" cy="31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58375" name="Straight Connector 16">
            <a:extLst>
              <a:ext uri="{FF2B5EF4-FFF2-40B4-BE49-F238E27FC236}">
                <a16:creationId xmlns:a16="http://schemas.microsoft.com/office/drawing/2014/main" id="{8F62429A-5C77-724F-B4D4-D241B6323A99}"/>
              </a:ext>
            </a:extLst>
          </p:cNvPr>
          <p:cNvCxnSpPr>
            <a:cxnSpLocks noChangeShapeType="1"/>
          </p:cNvCxnSpPr>
          <p:nvPr/>
        </p:nvCxnSpPr>
        <p:spPr bwMode="auto">
          <a:xfrm flipV="1">
            <a:off x="3568700" y="1778000"/>
            <a:ext cx="419100" cy="127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58376" name="Straight Connector 18">
            <a:extLst>
              <a:ext uri="{FF2B5EF4-FFF2-40B4-BE49-F238E27FC236}">
                <a16:creationId xmlns:a16="http://schemas.microsoft.com/office/drawing/2014/main" id="{88ACCF01-EB38-5B41-9D36-583CA7058190}"/>
              </a:ext>
            </a:extLst>
          </p:cNvPr>
          <p:cNvCxnSpPr>
            <a:cxnSpLocks noChangeShapeType="1"/>
          </p:cNvCxnSpPr>
          <p:nvPr/>
        </p:nvCxnSpPr>
        <p:spPr bwMode="auto">
          <a:xfrm>
            <a:off x="4432300" y="1562100"/>
            <a:ext cx="190500" cy="15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58377" name="Straight Connector 20">
            <a:extLst>
              <a:ext uri="{FF2B5EF4-FFF2-40B4-BE49-F238E27FC236}">
                <a16:creationId xmlns:a16="http://schemas.microsoft.com/office/drawing/2014/main" id="{83539059-B6B1-4441-9A06-440015FC9A28}"/>
              </a:ext>
            </a:extLst>
          </p:cNvPr>
          <p:cNvCxnSpPr>
            <a:cxnSpLocks noChangeShapeType="1"/>
          </p:cNvCxnSpPr>
          <p:nvPr/>
        </p:nvCxnSpPr>
        <p:spPr bwMode="auto">
          <a:xfrm rot="5400000" flipH="1" flipV="1">
            <a:off x="4381501" y="1333500"/>
            <a:ext cx="457200" cy="31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58378" name="Straight Connector 22">
            <a:extLst>
              <a:ext uri="{FF2B5EF4-FFF2-40B4-BE49-F238E27FC236}">
                <a16:creationId xmlns:a16="http://schemas.microsoft.com/office/drawing/2014/main" id="{500B35B3-2FA8-954F-BB87-751314820565}"/>
              </a:ext>
            </a:extLst>
          </p:cNvPr>
          <p:cNvCxnSpPr>
            <a:cxnSpLocks noChangeShapeType="1"/>
          </p:cNvCxnSpPr>
          <p:nvPr/>
        </p:nvCxnSpPr>
        <p:spPr bwMode="auto">
          <a:xfrm rot="10800000">
            <a:off x="2006600" y="1092200"/>
            <a:ext cx="2603500" cy="127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58379" name="Straight Connector 24">
            <a:extLst>
              <a:ext uri="{FF2B5EF4-FFF2-40B4-BE49-F238E27FC236}">
                <a16:creationId xmlns:a16="http://schemas.microsoft.com/office/drawing/2014/main" id="{0EE9AEAF-BA01-434E-B6DC-E1CA3435724D}"/>
              </a:ext>
            </a:extLst>
          </p:cNvPr>
          <p:cNvCxnSpPr>
            <a:cxnSpLocks noChangeShapeType="1"/>
          </p:cNvCxnSpPr>
          <p:nvPr/>
        </p:nvCxnSpPr>
        <p:spPr bwMode="auto">
          <a:xfrm rot="16200000" flipH="1">
            <a:off x="1466850" y="1644650"/>
            <a:ext cx="1092200" cy="127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58380" name="Straight Connector 26">
            <a:extLst>
              <a:ext uri="{FF2B5EF4-FFF2-40B4-BE49-F238E27FC236}">
                <a16:creationId xmlns:a16="http://schemas.microsoft.com/office/drawing/2014/main" id="{81D98242-4159-5944-B91B-97EDDE3B52D5}"/>
              </a:ext>
            </a:extLst>
          </p:cNvPr>
          <p:cNvCxnSpPr>
            <a:cxnSpLocks noChangeShapeType="1"/>
          </p:cNvCxnSpPr>
          <p:nvPr/>
        </p:nvCxnSpPr>
        <p:spPr bwMode="auto">
          <a:xfrm>
            <a:off x="2082800" y="2209800"/>
            <a:ext cx="355600" cy="127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58381" name="Straight Connector 28">
            <a:extLst>
              <a:ext uri="{FF2B5EF4-FFF2-40B4-BE49-F238E27FC236}">
                <a16:creationId xmlns:a16="http://schemas.microsoft.com/office/drawing/2014/main" id="{5833EDCD-1889-6846-A181-38103DC47D79}"/>
              </a:ext>
            </a:extLst>
          </p:cNvPr>
          <p:cNvCxnSpPr>
            <a:cxnSpLocks noChangeShapeType="1"/>
          </p:cNvCxnSpPr>
          <p:nvPr/>
        </p:nvCxnSpPr>
        <p:spPr bwMode="auto">
          <a:xfrm rot="5400000" flipH="1" flipV="1">
            <a:off x="2216151" y="2063750"/>
            <a:ext cx="469900" cy="31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58382" name="Straight Connector 30">
            <a:extLst>
              <a:ext uri="{FF2B5EF4-FFF2-40B4-BE49-F238E27FC236}">
                <a16:creationId xmlns:a16="http://schemas.microsoft.com/office/drawing/2014/main" id="{9A79C022-EECF-6D46-8D75-03656F9C668E}"/>
              </a:ext>
            </a:extLst>
          </p:cNvPr>
          <p:cNvCxnSpPr>
            <a:cxnSpLocks noChangeShapeType="1"/>
          </p:cNvCxnSpPr>
          <p:nvPr/>
        </p:nvCxnSpPr>
        <p:spPr bwMode="auto">
          <a:xfrm rot="10800000" flipV="1">
            <a:off x="939800" y="1828800"/>
            <a:ext cx="1511300" cy="127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58383" name="Straight Connector 32">
            <a:extLst>
              <a:ext uri="{FF2B5EF4-FFF2-40B4-BE49-F238E27FC236}">
                <a16:creationId xmlns:a16="http://schemas.microsoft.com/office/drawing/2014/main" id="{97068943-1F84-E644-8CB0-4088BE393552}"/>
              </a:ext>
            </a:extLst>
          </p:cNvPr>
          <p:cNvCxnSpPr>
            <a:cxnSpLocks noChangeShapeType="1"/>
          </p:cNvCxnSpPr>
          <p:nvPr/>
        </p:nvCxnSpPr>
        <p:spPr bwMode="auto">
          <a:xfrm rot="5400000">
            <a:off x="393701" y="2400300"/>
            <a:ext cx="1117600" cy="31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58384" name="Straight Connector 34">
            <a:extLst>
              <a:ext uri="{FF2B5EF4-FFF2-40B4-BE49-F238E27FC236}">
                <a16:creationId xmlns:a16="http://schemas.microsoft.com/office/drawing/2014/main" id="{6725F19B-F672-144B-A37E-D5B80C4C19F1}"/>
              </a:ext>
            </a:extLst>
          </p:cNvPr>
          <p:cNvCxnSpPr>
            <a:cxnSpLocks noChangeShapeType="1"/>
          </p:cNvCxnSpPr>
          <p:nvPr/>
        </p:nvCxnSpPr>
        <p:spPr bwMode="auto">
          <a:xfrm>
            <a:off x="939800" y="2946400"/>
            <a:ext cx="101600" cy="15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58385" name="Straight Connector 36">
            <a:extLst>
              <a:ext uri="{FF2B5EF4-FFF2-40B4-BE49-F238E27FC236}">
                <a16:creationId xmlns:a16="http://schemas.microsoft.com/office/drawing/2014/main" id="{01AA97BA-ED5A-AE4E-8F19-BD7DB339BA9B}"/>
              </a:ext>
            </a:extLst>
          </p:cNvPr>
          <p:cNvCxnSpPr>
            <a:cxnSpLocks noChangeShapeType="1"/>
          </p:cNvCxnSpPr>
          <p:nvPr/>
        </p:nvCxnSpPr>
        <p:spPr bwMode="auto">
          <a:xfrm>
            <a:off x="2895600" y="4241800"/>
            <a:ext cx="1358900" cy="15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58386" name="Straight Connector 38">
            <a:extLst>
              <a:ext uri="{FF2B5EF4-FFF2-40B4-BE49-F238E27FC236}">
                <a16:creationId xmlns:a16="http://schemas.microsoft.com/office/drawing/2014/main" id="{173DAC66-98DC-294B-B5E4-BF7BDF8FA2BF}"/>
              </a:ext>
            </a:extLst>
          </p:cNvPr>
          <p:cNvCxnSpPr>
            <a:cxnSpLocks noChangeShapeType="1"/>
          </p:cNvCxnSpPr>
          <p:nvPr/>
        </p:nvCxnSpPr>
        <p:spPr bwMode="auto">
          <a:xfrm rot="16200000" flipV="1">
            <a:off x="3371850" y="3384550"/>
            <a:ext cx="1714500" cy="25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58387" name="Straight Connector 42">
            <a:extLst>
              <a:ext uri="{FF2B5EF4-FFF2-40B4-BE49-F238E27FC236}">
                <a16:creationId xmlns:a16="http://schemas.microsoft.com/office/drawing/2014/main" id="{0958BB7F-99D5-9C41-A927-62E9C6D5C969}"/>
              </a:ext>
            </a:extLst>
          </p:cNvPr>
          <p:cNvCxnSpPr>
            <a:cxnSpLocks noChangeShapeType="1"/>
          </p:cNvCxnSpPr>
          <p:nvPr/>
        </p:nvCxnSpPr>
        <p:spPr bwMode="auto">
          <a:xfrm rot="10800000">
            <a:off x="3721100" y="2540000"/>
            <a:ext cx="469900" cy="15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58388" name="Straight Connector 45">
            <a:extLst>
              <a:ext uri="{FF2B5EF4-FFF2-40B4-BE49-F238E27FC236}">
                <a16:creationId xmlns:a16="http://schemas.microsoft.com/office/drawing/2014/main" id="{89933C7E-0ACB-1B43-9737-0D5C65D0E816}"/>
              </a:ext>
            </a:extLst>
          </p:cNvPr>
          <p:cNvCxnSpPr>
            <a:cxnSpLocks noChangeShapeType="1"/>
          </p:cNvCxnSpPr>
          <p:nvPr/>
        </p:nvCxnSpPr>
        <p:spPr bwMode="auto">
          <a:xfrm rot="5400000" flipH="1" flipV="1">
            <a:off x="3136901" y="1930400"/>
            <a:ext cx="1193800" cy="31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58389" name="Straight Connector 47">
            <a:extLst>
              <a:ext uri="{FF2B5EF4-FFF2-40B4-BE49-F238E27FC236}">
                <a16:creationId xmlns:a16="http://schemas.microsoft.com/office/drawing/2014/main" id="{35947673-AC6D-4942-B308-4006CFF838BA}"/>
              </a:ext>
            </a:extLst>
          </p:cNvPr>
          <p:cNvCxnSpPr>
            <a:cxnSpLocks noChangeShapeType="1"/>
          </p:cNvCxnSpPr>
          <p:nvPr/>
        </p:nvCxnSpPr>
        <p:spPr bwMode="auto">
          <a:xfrm>
            <a:off x="3746500" y="1358900"/>
            <a:ext cx="228600" cy="15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58390" name="Straight Connector 49">
            <a:extLst>
              <a:ext uri="{FF2B5EF4-FFF2-40B4-BE49-F238E27FC236}">
                <a16:creationId xmlns:a16="http://schemas.microsoft.com/office/drawing/2014/main" id="{80FC36FC-663E-4A4A-A6C8-72594510F901}"/>
              </a:ext>
            </a:extLst>
          </p:cNvPr>
          <p:cNvCxnSpPr>
            <a:cxnSpLocks noChangeShapeType="1"/>
          </p:cNvCxnSpPr>
          <p:nvPr/>
        </p:nvCxnSpPr>
        <p:spPr bwMode="auto">
          <a:xfrm>
            <a:off x="4013200" y="1384300"/>
            <a:ext cx="355600" cy="190500"/>
          </a:xfrm>
          <a:prstGeom prst="line">
            <a:avLst/>
          </a:prstGeom>
          <a:noFill/>
          <a:ln w="9525">
            <a:solidFill>
              <a:srgbClr val="FF0000"/>
            </a:solidFill>
            <a:prstDash val="sysDash"/>
            <a:round/>
            <a:headEnd/>
            <a:tailEnd/>
          </a:ln>
          <a:extLst>
            <a:ext uri="{909E8E84-426E-40DD-AFC4-6F175D3DCCD1}">
              <a14:hiddenFill xmlns:a14="http://schemas.microsoft.com/office/drawing/2010/main">
                <a:noFill/>
              </a14:hiddenFill>
            </a:ext>
          </a:extLst>
        </p:spPr>
      </p:cxnSp>
      <p:cxnSp>
        <p:nvCxnSpPr>
          <p:cNvPr id="58391" name="Straight Connector 51">
            <a:extLst>
              <a:ext uri="{FF2B5EF4-FFF2-40B4-BE49-F238E27FC236}">
                <a16:creationId xmlns:a16="http://schemas.microsoft.com/office/drawing/2014/main" id="{1D205D31-5DD2-1843-B2C3-F69B86A69EFC}"/>
              </a:ext>
            </a:extLst>
          </p:cNvPr>
          <p:cNvCxnSpPr>
            <a:cxnSpLocks noChangeShapeType="1"/>
          </p:cNvCxnSpPr>
          <p:nvPr/>
        </p:nvCxnSpPr>
        <p:spPr bwMode="auto">
          <a:xfrm flipV="1">
            <a:off x="4013200" y="1600200"/>
            <a:ext cx="355600" cy="177800"/>
          </a:xfrm>
          <a:prstGeom prst="line">
            <a:avLst/>
          </a:prstGeom>
          <a:noFill/>
          <a:ln w="9525">
            <a:solidFill>
              <a:srgbClr val="FF0000"/>
            </a:solidFill>
            <a:prstDash val="sysDash"/>
            <a:round/>
            <a:headEnd/>
            <a:tailEnd/>
          </a:ln>
          <a:extLst>
            <a:ext uri="{909E8E84-426E-40DD-AFC4-6F175D3DCCD1}">
              <a14:hiddenFill xmlns:a14="http://schemas.microsoft.com/office/drawing/2010/main">
                <a:noFill/>
              </a14:hiddenFill>
            </a:ext>
          </a:extLst>
        </p:spPr>
      </p:cxnSp>
      <p:cxnSp>
        <p:nvCxnSpPr>
          <p:cNvPr id="58392" name="Straight Connector 53">
            <a:extLst>
              <a:ext uri="{FF2B5EF4-FFF2-40B4-BE49-F238E27FC236}">
                <a16:creationId xmlns:a16="http://schemas.microsoft.com/office/drawing/2014/main" id="{9DF27BB5-3399-A040-A361-AFD3BEB3C89D}"/>
              </a:ext>
            </a:extLst>
          </p:cNvPr>
          <p:cNvCxnSpPr>
            <a:cxnSpLocks noChangeShapeType="1"/>
          </p:cNvCxnSpPr>
          <p:nvPr/>
        </p:nvCxnSpPr>
        <p:spPr bwMode="auto">
          <a:xfrm rot="5400000" flipH="1" flipV="1">
            <a:off x="4292601" y="1485900"/>
            <a:ext cx="1066800" cy="317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cxnSp>
      <p:cxnSp>
        <p:nvCxnSpPr>
          <p:cNvPr id="58393" name="Straight Connector 56">
            <a:extLst>
              <a:ext uri="{FF2B5EF4-FFF2-40B4-BE49-F238E27FC236}">
                <a16:creationId xmlns:a16="http://schemas.microsoft.com/office/drawing/2014/main" id="{F4EEA9F9-3706-EA42-A4FD-0C699D2A1497}"/>
              </a:ext>
            </a:extLst>
          </p:cNvPr>
          <p:cNvCxnSpPr>
            <a:cxnSpLocks noChangeShapeType="1"/>
          </p:cNvCxnSpPr>
          <p:nvPr/>
        </p:nvCxnSpPr>
        <p:spPr bwMode="auto">
          <a:xfrm rot="10800000">
            <a:off x="2260600" y="965200"/>
            <a:ext cx="2552700" cy="127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cxnSp>
      <p:cxnSp>
        <p:nvCxnSpPr>
          <p:cNvPr id="58394" name="Straight Connector 58">
            <a:extLst>
              <a:ext uri="{FF2B5EF4-FFF2-40B4-BE49-F238E27FC236}">
                <a16:creationId xmlns:a16="http://schemas.microsoft.com/office/drawing/2014/main" id="{F41CBAC3-3E64-F445-ABC8-B66CED75356D}"/>
              </a:ext>
            </a:extLst>
          </p:cNvPr>
          <p:cNvCxnSpPr>
            <a:cxnSpLocks noChangeShapeType="1"/>
          </p:cNvCxnSpPr>
          <p:nvPr/>
        </p:nvCxnSpPr>
        <p:spPr bwMode="auto">
          <a:xfrm rot="5400000">
            <a:off x="1714501" y="1511300"/>
            <a:ext cx="1143000" cy="317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cxnSp>
      <p:cxnSp>
        <p:nvCxnSpPr>
          <p:cNvPr id="58395" name="Straight Connector 60">
            <a:extLst>
              <a:ext uri="{FF2B5EF4-FFF2-40B4-BE49-F238E27FC236}">
                <a16:creationId xmlns:a16="http://schemas.microsoft.com/office/drawing/2014/main" id="{16A24268-ED12-1543-B033-7FCB064E8789}"/>
              </a:ext>
            </a:extLst>
          </p:cNvPr>
          <p:cNvCxnSpPr>
            <a:cxnSpLocks noChangeShapeType="1"/>
          </p:cNvCxnSpPr>
          <p:nvPr/>
        </p:nvCxnSpPr>
        <p:spPr bwMode="auto">
          <a:xfrm>
            <a:off x="2933700" y="2806700"/>
            <a:ext cx="673100" cy="158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cxnSp>
      <p:cxnSp>
        <p:nvCxnSpPr>
          <p:cNvPr id="58396" name="Straight Connector 62">
            <a:extLst>
              <a:ext uri="{FF2B5EF4-FFF2-40B4-BE49-F238E27FC236}">
                <a16:creationId xmlns:a16="http://schemas.microsoft.com/office/drawing/2014/main" id="{C2CB62FC-6374-6D4F-86B1-D87C07D75B17}"/>
              </a:ext>
            </a:extLst>
          </p:cNvPr>
          <p:cNvCxnSpPr>
            <a:cxnSpLocks noChangeShapeType="1"/>
          </p:cNvCxnSpPr>
          <p:nvPr/>
        </p:nvCxnSpPr>
        <p:spPr bwMode="auto">
          <a:xfrm>
            <a:off x="4152900" y="3162300"/>
            <a:ext cx="165100" cy="158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cxnSp>
      <p:cxnSp>
        <p:nvCxnSpPr>
          <p:cNvPr id="58397" name="Straight Connector 64">
            <a:extLst>
              <a:ext uri="{FF2B5EF4-FFF2-40B4-BE49-F238E27FC236}">
                <a16:creationId xmlns:a16="http://schemas.microsoft.com/office/drawing/2014/main" id="{D50FAB1E-CB7C-6B46-8DC1-712DA0B380F4}"/>
              </a:ext>
            </a:extLst>
          </p:cNvPr>
          <p:cNvCxnSpPr>
            <a:cxnSpLocks noChangeShapeType="1"/>
          </p:cNvCxnSpPr>
          <p:nvPr/>
        </p:nvCxnSpPr>
        <p:spPr bwMode="auto">
          <a:xfrm rot="5400000" flipH="1" flipV="1">
            <a:off x="3721101" y="2590800"/>
            <a:ext cx="1117600" cy="317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cxnSp>
      <p:cxnSp>
        <p:nvCxnSpPr>
          <p:cNvPr id="58398" name="Straight Connector 66">
            <a:extLst>
              <a:ext uri="{FF2B5EF4-FFF2-40B4-BE49-F238E27FC236}">
                <a16:creationId xmlns:a16="http://schemas.microsoft.com/office/drawing/2014/main" id="{29751591-C766-8D43-81B9-40890BE79CC3}"/>
              </a:ext>
            </a:extLst>
          </p:cNvPr>
          <p:cNvCxnSpPr>
            <a:cxnSpLocks noChangeShapeType="1"/>
          </p:cNvCxnSpPr>
          <p:nvPr/>
        </p:nvCxnSpPr>
        <p:spPr bwMode="auto">
          <a:xfrm>
            <a:off x="4330700" y="2044700"/>
            <a:ext cx="419100" cy="1588"/>
          </a:xfrm>
          <a:prstGeom prst="line">
            <a:avLst/>
          </a:prstGeom>
          <a:noFill/>
          <a:ln w="19050">
            <a:solidFill>
              <a:srgbClr val="0000FF"/>
            </a:solidFill>
            <a:prstDash val="sysDash"/>
            <a:round/>
            <a:headEnd/>
            <a:tailEnd/>
          </a:ln>
          <a:extLst>
            <a:ext uri="{909E8E84-426E-40DD-AFC4-6F175D3DCCD1}">
              <a14:hiddenFill xmlns:a14="http://schemas.microsoft.com/office/drawing/2010/main">
                <a:noFill/>
              </a14:hiddenFill>
            </a:ext>
          </a:extLst>
        </p:spPr>
      </p:cxnSp>
      <p:sp>
        <p:nvSpPr>
          <p:cNvPr id="58399" name="TextBox 67">
            <a:extLst>
              <a:ext uri="{FF2B5EF4-FFF2-40B4-BE49-F238E27FC236}">
                <a16:creationId xmlns:a16="http://schemas.microsoft.com/office/drawing/2014/main" id="{6827CEAC-3E9D-CB42-8BEE-F820A85177E7}"/>
              </a:ext>
            </a:extLst>
          </p:cNvPr>
          <p:cNvSpPr txBox="1">
            <a:spLocks noChangeArrowheads="1"/>
          </p:cNvSpPr>
          <p:nvPr/>
        </p:nvSpPr>
        <p:spPr bwMode="auto">
          <a:xfrm>
            <a:off x="3746500" y="4356100"/>
            <a:ext cx="704850" cy="584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r>
              <a:rPr lang="en-US" altLang="en-US" sz="3200">
                <a:solidFill>
                  <a:srgbClr val="FF0000"/>
                </a:solidFill>
                <a:latin typeface="Comic Sans MS" panose="030F0902030302020204" pitchFamily="66" charset="0"/>
              </a:rPr>
              <a:t>ID</a:t>
            </a:r>
          </a:p>
        </p:txBody>
      </p:sp>
      <p:sp>
        <p:nvSpPr>
          <p:cNvPr id="58400" name="Slide Number Placeholder 34">
            <a:extLst>
              <a:ext uri="{FF2B5EF4-FFF2-40B4-BE49-F238E27FC236}">
                <a16:creationId xmlns:a16="http://schemas.microsoft.com/office/drawing/2014/main" id="{DED3793F-6C61-904D-AB74-38F03404C6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 charset="0"/>
                <a:ea typeface="ＭＳ Ｐゴシック" panose="020B0600070205080204" pitchFamily="34" charset="-128"/>
                <a:cs typeface="Arial  " charset="0"/>
              </a:defRPr>
            </a:lvl1pPr>
            <a:lvl2pPr marL="742950" indent="-285750">
              <a:spcBef>
                <a:spcPct val="20000"/>
              </a:spcBef>
              <a:buChar char="–"/>
              <a:defRPr sz="2400">
                <a:solidFill>
                  <a:schemeClr val="tx1"/>
                </a:solidFill>
                <a:latin typeface="Arial  " charset="0"/>
                <a:ea typeface="ＭＳ Ｐゴシック" panose="020B0600070205080204" pitchFamily="34" charset="-128"/>
                <a:cs typeface="Arial  " charset="0"/>
              </a:defRPr>
            </a:lvl2pPr>
            <a:lvl3pPr marL="1143000" indent="-228600">
              <a:spcBef>
                <a:spcPct val="20000"/>
              </a:spcBef>
              <a:buChar char="•"/>
              <a:defRPr sz="2000">
                <a:solidFill>
                  <a:schemeClr val="tx1"/>
                </a:solidFill>
                <a:latin typeface="Arial  " charset="0"/>
                <a:ea typeface="ＭＳ Ｐゴシック" panose="020B0600070205080204" pitchFamily="34" charset="-128"/>
                <a:cs typeface="Arial  " charset="0"/>
              </a:defRPr>
            </a:lvl3pPr>
            <a:lvl4pPr marL="1600200" indent="-228600">
              <a:spcBef>
                <a:spcPct val="20000"/>
              </a:spcBef>
              <a:buChar char="–"/>
              <a:defRPr sz="2000">
                <a:solidFill>
                  <a:schemeClr val="tx1"/>
                </a:solidFill>
                <a:latin typeface="Arial  " charset="0"/>
                <a:ea typeface="ＭＳ Ｐゴシック" panose="020B0600070205080204" pitchFamily="34" charset="-128"/>
                <a:cs typeface="Arial  " charset="0"/>
              </a:defRPr>
            </a:lvl4pPr>
            <a:lvl5pPr marL="2057400" indent="-228600">
              <a:spcBef>
                <a:spcPct val="20000"/>
              </a:spcBef>
              <a:buChar char="»"/>
              <a:defRPr sz="2000">
                <a:solidFill>
                  <a:schemeClr val="tx1"/>
                </a:solidFill>
                <a:latin typeface="Arial  " charset="0"/>
                <a:ea typeface="ＭＳ Ｐゴシック" panose="020B0600070205080204" pitchFamily="34" charset="-128"/>
                <a:cs typeface="Arial  " charset="0"/>
              </a:defRPr>
            </a:lvl5pPr>
            <a:lvl6pPr marL="25146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6pPr>
            <a:lvl7pPr marL="29718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7pPr>
            <a:lvl8pPr marL="34290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8pPr>
            <a:lvl9pPr marL="3886200" indent="-228600" eaLnBrk="0" fontAlgn="base" hangingPunct="0">
              <a:spcBef>
                <a:spcPct val="20000"/>
              </a:spcBef>
              <a:spcAft>
                <a:spcPct val="0"/>
              </a:spcAft>
              <a:buChar char="»"/>
              <a:defRPr sz="2000">
                <a:solidFill>
                  <a:schemeClr val="tx1"/>
                </a:solidFill>
                <a:latin typeface="Arial  " charset="0"/>
                <a:ea typeface="ＭＳ Ｐゴシック" panose="020B0600070205080204" pitchFamily="34" charset="-128"/>
                <a:cs typeface="Arial  " charset="0"/>
              </a:defRPr>
            </a:lvl9pPr>
          </a:lstStyle>
          <a:p>
            <a:pPr>
              <a:spcBef>
                <a:spcPct val="0"/>
              </a:spcBef>
              <a:buFontTx/>
              <a:buNone/>
            </a:pPr>
            <a:fld id="{CEE10A1E-B199-7D4D-B08F-5558FCD6F4A5}" type="slidenum">
              <a:rPr lang="en-US" altLang="en-US" sz="1400">
                <a:latin typeface="Comic Sans MS" panose="030F0902030302020204" pitchFamily="66" charset="0"/>
              </a:rPr>
              <a:pPr>
                <a:spcBef>
                  <a:spcPct val="0"/>
                </a:spcBef>
                <a:buFontTx/>
                <a:buNone/>
              </a:pPr>
              <a:t>64</a:t>
            </a:fld>
            <a:r>
              <a:rPr lang="en-US" altLang="en-US" sz="1400">
                <a:latin typeface="Comic Sans MS" panose="030F0902030302020204" pitchFamily="66" charset="0"/>
              </a:rPr>
              <a: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FC6AE9CD-90F1-FF4D-8C1F-8820F468D4E6}"/>
              </a:ext>
            </a:extLst>
          </p:cNvPr>
          <p:cNvSpPr>
            <a:spLocks noGrp="1" noChangeArrowheads="1"/>
          </p:cNvSpPr>
          <p:nvPr>
            <p:ph type="title"/>
          </p:nvPr>
        </p:nvSpPr>
        <p:spPr>
          <a:xfrm>
            <a:off x="685800" y="0"/>
            <a:ext cx="7772400" cy="863600"/>
          </a:xfrm>
        </p:spPr>
        <p:txBody>
          <a:bodyPr/>
          <a:lstStyle/>
          <a:p>
            <a:pPr eaLnBrk="1" hangingPunct="1"/>
            <a:r>
              <a:rPr lang="en-US" altLang="en-US" sz="3600">
                <a:latin typeface="Arial  " charset="0"/>
                <a:cs typeface="Arial  " charset="0"/>
              </a:rPr>
              <a:t>Pipeline Diagrams Formats</a:t>
            </a:r>
            <a:endParaRPr lang="en-US" altLang="en-US">
              <a:latin typeface="Arial  " charset="0"/>
              <a:cs typeface="Arial  " charset="0"/>
            </a:endParaRPr>
          </a:p>
        </p:txBody>
      </p:sp>
      <p:graphicFrame>
        <p:nvGraphicFramePr>
          <p:cNvPr id="232451" name="Group 3">
            <a:extLst>
              <a:ext uri="{FF2B5EF4-FFF2-40B4-BE49-F238E27FC236}">
                <a16:creationId xmlns:a16="http://schemas.microsoft.com/office/drawing/2014/main" id="{31AE0AAC-4157-9243-8EC8-04331D571ADE}"/>
              </a:ext>
            </a:extLst>
          </p:cNvPr>
          <p:cNvGraphicFramePr>
            <a:graphicFrameLocks noGrp="1"/>
          </p:cNvGraphicFramePr>
          <p:nvPr/>
        </p:nvGraphicFramePr>
        <p:xfrm>
          <a:off x="1477963" y="3476625"/>
          <a:ext cx="5538787" cy="1217803"/>
        </p:xfrm>
        <a:graphic>
          <a:graphicData uri="http://schemas.openxmlformats.org/drawingml/2006/table">
            <a:tbl>
              <a:tblPr/>
              <a:tblGrid>
                <a:gridCol w="1195387">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gridCol w="469900">
                  <a:extLst>
                    <a:ext uri="{9D8B030D-6E8A-4147-A177-3AD203B41FA5}">
                      <a16:colId xmlns:a16="http://schemas.microsoft.com/office/drawing/2014/main" val="20002"/>
                    </a:ext>
                  </a:extLst>
                </a:gridCol>
                <a:gridCol w="444500">
                  <a:extLst>
                    <a:ext uri="{9D8B030D-6E8A-4147-A177-3AD203B41FA5}">
                      <a16:colId xmlns:a16="http://schemas.microsoft.com/office/drawing/2014/main" val="20003"/>
                    </a:ext>
                  </a:extLst>
                </a:gridCol>
                <a:gridCol w="452438">
                  <a:extLst>
                    <a:ext uri="{9D8B030D-6E8A-4147-A177-3AD203B41FA5}">
                      <a16:colId xmlns:a16="http://schemas.microsoft.com/office/drawing/2014/main" val="20004"/>
                    </a:ext>
                  </a:extLst>
                </a:gridCol>
                <a:gridCol w="442912">
                  <a:extLst>
                    <a:ext uri="{9D8B030D-6E8A-4147-A177-3AD203B41FA5}">
                      <a16:colId xmlns:a16="http://schemas.microsoft.com/office/drawing/2014/main" val="20005"/>
                    </a:ext>
                  </a:extLst>
                </a:gridCol>
                <a:gridCol w="409575">
                  <a:extLst>
                    <a:ext uri="{9D8B030D-6E8A-4147-A177-3AD203B41FA5}">
                      <a16:colId xmlns:a16="http://schemas.microsoft.com/office/drawing/2014/main" val="20006"/>
                    </a:ext>
                  </a:extLst>
                </a:gridCol>
                <a:gridCol w="452438">
                  <a:extLst>
                    <a:ext uri="{9D8B030D-6E8A-4147-A177-3AD203B41FA5}">
                      <a16:colId xmlns:a16="http://schemas.microsoft.com/office/drawing/2014/main" val="20007"/>
                    </a:ext>
                  </a:extLst>
                </a:gridCol>
                <a:gridCol w="444500">
                  <a:extLst>
                    <a:ext uri="{9D8B030D-6E8A-4147-A177-3AD203B41FA5}">
                      <a16:colId xmlns:a16="http://schemas.microsoft.com/office/drawing/2014/main" val="20008"/>
                    </a:ext>
                  </a:extLst>
                </a:gridCol>
                <a:gridCol w="446087">
                  <a:extLst>
                    <a:ext uri="{9D8B030D-6E8A-4147-A177-3AD203B41FA5}">
                      <a16:colId xmlns:a16="http://schemas.microsoft.com/office/drawing/2014/main" val="20009"/>
                    </a:ext>
                  </a:extLst>
                </a:gridCol>
                <a:gridCol w="444500">
                  <a:extLst>
                    <a:ext uri="{9D8B030D-6E8A-4147-A177-3AD203B41FA5}">
                      <a16:colId xmlns:a16="http://schemas.microsoft.com/office/drawing/2014/main" val="20010"/>
                    </a:ext>
                  </a:extLst>
                </a:gridCol>
              </a:tblGrid>
              <a:tr h="231654">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Clock Number</a:t>
                      </a:r>
                    </a:p>
                  </a:txBody>
                  <a:tcPr marL="45720" marR="4572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0"/>
                  </a:ext>
                </a:extLst>
              </a:tr>
              <a:tr h="182785">
                <a:tc vMerge="1">
                  <a:txBody>
                    <a:bodyPr/>
                    <a:lstStyle/>
                    <a:p>
                      <a:endParaRPr lang="en-CA"/>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1</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2</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3</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4</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5</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6</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7</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8</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9</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10</a:t>
                      </a:r>
                    </a:p>
                  </a:txBody>
                  <a:tcPr marL="45720" marR="4572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5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lw    $2,20($1)</a:t>
                      </a:r>
                    </a:p>
                  </a:txBody>
                  <a:tcPr marL="45720" marR="4572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F</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D</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X</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M</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W</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88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add  $4,$2,$5</a:t>
                      </a:r>
                    </a:p>
                  </a:txBody>
                  <a:tcPr marL="45720" marR="4572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F</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D</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X</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X</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M</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W</a:t>
                      </a:r>
                      <a:endParaRPr kumimoji="0" lang="en-US" sz="1200" b="0" i="0" u="none" strike="noStrike" cap="none" normalizeH="0" baseline="0">
                        <a:ln>
                          <a:noFill/>
                        </a:ln>
                        <a:solidFill>
                          <a:srgbClr val="00FF00"/>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5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or    $8,$2,$6</a:t>
                      </a:r>
                    </a:p>
                  </a:txBody>
                  <a:tcPr marL="45720" marR="4572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F</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D</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D</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X</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M</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W</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827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add $9,$4,$2</a:t>
                      </a:r>
                    </a:p>
                  </a:txBody>
                  <a:tcPr marL="45720" marR="4572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F</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D</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X</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M</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W</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8991" name="Oval 79">
            <a:extLst>
              <a:ext uri="{FF2B5EF4-FFF2-40B4-BE49-F238E27FC236}">
                <a16:creationId xmlns:a16="http://schemas.microsoft.com/office/drawing/2014/main" id="{5633C8D6-16E9-E04B-B9FF-AE96ACB91EC4}"/>
              </a:ext>
            </a:extLst>
          </p:cNvPr>
          <p:cNvSpPr>
            <a:spLocks noChangeArrowheads="1"/>
          </p:cNvSpPr>
          <p:nvPr/>
        </p:nvSpPr>
        <p:spPr bwMode="auto">
          <a:xfrm>
            <a:off x="4025900" y="4300538"/>
            <a:ext cx="241300" cy="215900"/>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8992" name="Oval 80">
            <a:extLst>
              <a:ext uri="{FF2B5EF4-FFF2-40B4-BE49-F238E27FC236}">
                <a16:creationId xmlns:a16="http://schemas.microsoft.com/office/drawing/2014/main" id="{11089525-6C2A-8C4F-A8DD-7D61A8325354}"/>
              </a:ext>
            </a:extLst>
          </p:cNvPr>
          <p:cNvSpPr>
            <a:spLocks noChangeArrowheads="1"/>
          </p:cNvSpPr>
          <p:nvPr/>
        </p:nvSpPr>
        <p:spPr bwMode="auto">
          <a:xfrm>
            <a:off x="4025900" y="4097338"/>
            <a:ext cx="241300" cy="215900"/>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aphicFrame>
        <p:nvGraphicFramePr>
          <p:cNvPr id="232529" name="Group 81">
            <a:extLst>
              <a:ext uri="{FF2B5EF4-FFF2-40B4-BE49-F238E27FC236}">
                <a16:creationId xmlns:a16="http://schemas.microsoft.com/office/drawing/2014/main" id="{F3608B21-4796-D948-9C3D-12B62CB32652}"/>
              </a:ext>
            </a:extLst>
          </p:cNvPr>
          <p:cNvGraphicFramePr>
            <a:graphicFrameLocks noGrp="1"/>
          </p:cNvGraphicFramePr>
          <p:nvPr/>
        </p:nvGraphicFramePr>
        <p:xfrm>
          <a:off x="1477963" y="4810125"/>
          <a:ext cx="5522912" cy="1217803"/>
        </p:xfrm>
        <a:graphic>
          <a:graphicData uri="http://schemas.openxmlformats.org/drawingml/2006/table">
            <a:tbl>
              <a:tblPr/>
              <a:tblGrid>
                <a:gridCol w="1192212">
                  <a:extLst>
                    <a:ext uri="{9D8B030D-6E8A-4147-A177-3AD203B41FA5}">
                      <a16:colId xmlns:a16="http://schemas.microsoft.com/office/drawing/2014/main" val="20000"/>
                    </a:ext>
                  </a:extLst>
                </a:gridCol>
                <a:gridCol w="327025">
                  <a:extLst>
                    <a:ext uri="{9D8B030D-6E8A-4147-A177-3AD203B41FA5}">
                      <a16:colId xmlns:a16="http://schemas.microsoft.com/office/drawing/2014/main" val="20001"/>
                    </a:ext>
                  </a:extLst>
                </a:gridCol>
                <a:gridCol w="476250">
                  <a:extLst>
                    <a:ext uri="{9D8B030D-6E8A-4147-A177-3AD203B41FA5}">
                      <a16:colId xmlns:a16="http://schemas.microsoft.com/office/drawing/2014/main" val="20002"/>
                    </a:ext>
                  </a:extLst>
                </a:gridCol>
                <a:gridCol w="442913">
                  <a:extLst>
                    <a:ext uri="{9D8B030D-6E8A-4147-A177-3AD203B41FA5}">
                      <a16:colId xmlns:a16="http://schemas.microsoft.com/office/drawing/2014/main" val="20003"/>
                    </a:ext>
                  </a:extLst>
                </a:gridCol>
                <a:gridCol w="452437">
                  <a:extLst>
                    <a:ext uri="{9D8B030D-6E8A-4147-A177-3AD203B41FA5}">
                      <a16:colId xmlns:a16="http://schemas.microsoft.com/office/drawing/2014/main" val="20004"/>
                    </a:ext>
                  </a:extLst>
                </a:gridCol>
                <a:gridCol w="439738">
                  <a:extLst>
                    <a:ext uri="{9D8B030D-6E8A-4147-A177-3AD203B41FA5}">
                      <a16:colId xmlns:a16="http://schemas.microsoft.com/office/drawing/2014/main" val="20005"/>
                    </a:ext>
                  </a:extLst>
                </a:gridCol>
                <a:gridCol w="409575">
                  <a:extLst>
                    <a:ext uri="{9D8B030D-6E8A-4147-A177-3AD203B41FA5}">
                      <a16:colId xmlns:a16="http://schemas.microsoft.com/office/drawing/2014/main" val="20006"/>
                    </a:ext>
                  </a:extLst>
                </a:gridCol>
                <a:gridCol w="450850">
                  <a:extLst>
                    <a:ext uri="{9D8B030D-6E8A-4147-A177-3AD203B41FA5}">
                      <a16:colId xmlns:a16="http://schemas.microsoft.com/office/drawing/2014/main" val="20007"/>
                    </a:ext>
                  </a:extLst>
                </a:gridCol>
                <a:gridCol w="446087">
                  <a:extLst>
                    <a:ext uri="{9D8B030D-6E8A-4147-A177-3AD203B41FA5}">
                      <a16:colId xmlns:a16="http://schemas.microsoft.com/office/drawing/2014/main" val="20008"/>
                    </a:ext>
                  </a:extLst>
                </a:gridCol>
                <a:gridCol w="442913">
                  <a:extLst>
                    <a:ext uri="{9D8B030D-6E8A-4147-A177-3AD203B41FA5}">
                      <a16:colId xmlns:a16="http://schemas.microsoft.com/office/drawing/2014/main" val="20009"/>
                    </a:ext>
                  </a:extLst>
                </a:gridCol>
                <a:gridCol w="442912">
                  <a:extLst>
                    <a:ext uri="{9D8B030D-6E8A-4147-A177-3AD203B41FA5}">
                      <a16:colId xmlns:a16="http://schemas.microsoft.com/office/drawing/2014/main" val="20010"/>
                    </a:ext>
                  </a:extLst>
                </a:gridCol>
              </a:tblGrid>
              <a:tr h="231654">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10">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mic Sans MS" pitchFamily="66" charset="0"/>
                          <a:ea typeface="ＭＳ Ｐゴシック" pitchFamily="34" charset="-128"/>
                        </a:rPr>
                        <a:t>Clock Number</a:t>
                      </a:r>
                    </a:p>
                  </a:txBody>
                  <a:tcPr marL="45720" marR="4572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0"/>
                  </a:ext>
                </a:extLst>
              </a:tr>
              <a:tr h="182785">
                <a:tc vMerge="1">
                  <a:txBody>
                    <a:bodyPr/>
                    <a:lstStyle/>
                    <a:p>
                      <a:endParaRPr lang="en-CA"/>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1</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2</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3</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4</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5</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6</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7</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8</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9</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10</a:t>
                      </a:r>
                    </a:p>
                  </a:txBody>
                  <a:tcPr marL="45720" marR="4572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5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lw    $2,20($1)</a:t>
                      </a:r>
                    </a:p>
                  </a:txBody>
                  <a:tcPr marL="45720" marR="4572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F</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D</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X</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M</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W</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88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add  $4,$2,$5</a:t>
                      </a:r>
                    </a:p>
                  </a:txBody>
                  <a:tcPr marL="45720" marR="4572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F</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D</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FF"/>
                          </a:solidFill>
                          <a:effectLst/>
                          <a:latin typeface="Comic Sans MS" pitchFamily="66" charset="0"/>
                          <a:ea typeface="ＭＳ Ｐゴシック" pitchFamily="34" charset="-128"/>
                        </a:rPr>
                        <a:t>s</a:t>
                      </a: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X</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M</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W</a:t>
                      </a:r>
                      <a:endParaRPr kumimoji="0" lang="en-US" sz="1200" b="0" i="0" u="none" strike="noStrike" cap="none" normalizeH="0" baseline="0">
                        <a:ln>
                          <a:noFill/>
                        </a:ln>
                        <a:solidFill>
                          <a:srgbClr val="00FF00"/>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5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or    $8,$2,$6</a:t>
                      </a:r>
                    </a:p>
                  </a:txBody>
                  <a:tcPr marL="45720" marR="4572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F</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FF"/>
                          </a:solidFill>
                          <a:effectLst/>
                          <a:latin typeface="Comic Sans MS" pitchFamily="66" charset="0"/>
                          <a:ea typeface="ＭＳ Ｐゴシック" pitchFamily="34" charset="-128"/>
                        </a:rPr>
                        <a:t>s</a:t>
                      </a: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D</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X</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M</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W</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827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add $9,$4,$2</a:t>
                      </a:r>
                    </a:p>
                  </a:txBody>
                  <a:tcPr marL="45720" marR="4572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F</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D</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X</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M</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ea typeface="ＭＳ Ｐゴシック" pitchFamily="34" charset="-128"/>
                        </a:rPr>
                        <a:t>W</a:t>
                      </a:r>
                    </a:p>
                  </a:txBody>
                  <a:tcPr marL="45720" marR="4572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Comic Sans MS" pitchFamily="66" charset="0"/>
                        <a:ea typeface="ＭＳ Ｐゴシック" pitchFamily="34" charset="-128"/>
                      </a:endParaRPr>
                    </a:p>
                  </a:txBody>
                  <a:tcPr marL="45720" marR="4572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pSp>
        <p:nvGrpSpPr>
          <p:cNvPr id="39069" name="Group 157">
            <a:extLst>
              <a:ext uri="{FF2B5EF4-FFF2-40B4-BE49-F238E27FC236}">
                <a16:creationId xmlns:a16="http://schemas.microsoft.com/office/drawing/2014/main" id="{2C0E74D4-A45E-7640-A8BB-858519C81CBE}"/>
              </a:ext>
            </a:extLst>
          </p:cNvPr>
          <p:cNvGrpSpPr>
            <a:grpSpLocks/>
          </p:cNvGrpSpPr>
          <p:nvPr/>
        </p:nvGrpSpPr>
        <p:grpSpPr bwMode="auto">
          <a:xfrm>
            <a:off x="1581150" y="949325"/>
            <a:ext cx="5353050" cy="2509838"/>
            <a:chOff x="932" y="566"/>
            <a:chExt cx="3372" cy="1581"/>
          </a:xfrm>
        </p:grpSpPr>
        <p:pic>
          <p:nvPicPr>
            <p:cNvPr id="39105" name="Picture 158" descr="30~Figure_6">
              <a:extLst>
                <a:ext uri="{FF2B5EF4-FFF2-40B4-BE49-F238E27FC236}">
                  <a16:creationId xmlns:a16="http://schemas.microsoft.com/office/drawing/2014/main" id="{2367B030-D8D4-434F-96A5-312D670EA4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 y="566"/>
              <a:ext cx="3361" cy="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06" name="Picture 159" descr="30~Figure_6">
              <a:extLst>
                <a:ext uri="{FF2B5EF4-FFF2-40B4-BE49-F238E27FC236}">
                  <a16:creationId xmlns:a16="http://schemas.microsoft.com/office/drawing/2014/main" id="{2F3AAB82-4BF7-6A46-9812-757F202D29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 y="1229"/>
              <a:ext cx="695" cy="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07" name="Picture 160" descr="30~Figure_6">
              <a:extLst>
                <a:ext uri="{FF2B5EF4-FFF2-40B4-BE49-F238E27FC236}">
                  <a16:creationId xmlns:a16="http://schemas.microsoft.com/office/drawing/2014/main" id="{452B6BC0-9816-5748-B0CF-8581B01AF0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2" y="1140"/>
              <a:ext cx="1640" cy="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08" name="Picture 161" descr="30~Figure_6">
              <a:extLst>
                <a:ext uri="{FF2B5EF4-FFF2-40B4-BE49-F238E27FC236}">
                  <a16:creationId xmlns:a16="http://schemas.microsoft.com/office/drawing/2014/main" id="{B4E00E86-E908-AF4B-B0CB-F66E47DBB3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3" y="1457"/>
              <a:ext cx="338"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09" name="Rectangle 162">
              <a:extLst>
                <a:ext uri="{FF2B5EF4-FFF2-40B4-BE49-F238E27FC236}">
                  <a16:creationId xmlns:a16="http://schemas.microsoft.com/office/drawing/2014/main" id="{318B47BA-CD4D-3742-AA6B-8FE26D837CB0}"/>
                </a:ext>
              </a:extLst>
            </p:cNvPr>
            <p:cNvSpPr>
              <a:spLocks noChangeArrowheads="1"/>
            </p:cNvSpPr>
            <p:nvPr/>
          </p:nvSpPr>
          <p:spPr bwMode="auto">
            <a:xfrm>
              <a:off x="2427" y="1160"/>
              <a:ext cx="151" cy="280"/>
            </a:xfrm>
            <a:prstGeom prst="rect">
              <a:avLst/>
            </a:prstGeom>
            <a:gradFill rotWithShape="0">
              <a:gsLst>
                <a:gs pos="0">
                  <a:schemeClr val="bg1">
                    <a:alpha val="0"/>
                  </a:schemeClr>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9110" name="Rectangle 163">
              <a:extLst>
                <a:ext uri="{FF2B5EF4-FFF2-40B4-BE49-F238E27FC236}">
                  <a16:creationId xmlns:a16="http://schemas.microsoft.com/office/drawing/2014/main" id="{E833E935-E23A-4342-B598-2C5358061897}"/>
                </a:ext>
              </a:extLst>
            </p:cNvPr>
            <p:cNvSpPr>
              <a:spLocks noChangeArrowheads="1"/>
            </p:cNvSpPr>
            <p:nvPr/>
          </p:nvSpPr>
          <p:spPr bwMode="auto">
            <a:xfrm>
              <a:off x="2576" y="1142"/>
              <a:ext cx="83" cy="3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39111" name="Picture 164" descr="30~Figure_6">
              <a:extLst>
                <a:ext uri="{FF2B5EF4-FFF2-40B4-BE49-F238E27FC236}">
                  <a16:creationId xmlns:a16="http://schemas.microsoft.com/office/drawing/2014/main" id="{DD3533EC-274B-DF48-8EFF-82877E8CD5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5" y="1464"/>
              <a:ext cx="234"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12" name="Rectangle 165">
              <a:extLst>
                <a:ext uri="{FF2B5EF4-FFF2-40B4-BE49-F238E27FC236}">
                  <a16:creationId xmlns:a16="http://schemas.microsoft.com/office/drawing/2014/main" id="{16C89036-CD0D-E34F-872C-CE27023D0E06}"/>
                </a:ext>
              </a:extLst>
            </p:cNvPr>
            <p:cNvSpPr>
              <a:spLocks noChangeArrowheads="1"/>
            </p:cNvSpPr>
            <p:nvPr/>
          </p:nvSpPr>
          <p:spPr bwMode="auto">
            <a:xfrm>
              <a:off x="2426" y="1467"/>
              <a:ext cx="167" cy="286"/>
            </a:xfrm>
            <a:prstGeom prst="rect">
              <a:avLst/>
            </a:prstGeom>
            <a:gradFill rotWithShape="0">
              <a:gsLst>
                <a:gs pos="0">
                  <a:schemeClr val="bg1">
                    <a:alpha val="0"/>
                  </a:schemeClr>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9113" name="Rectangle 166">
              <a:extLst>
                <a:ext uri="{FF2B5EF4-FFF2-40B4-BE49-F238E27FC236}">
                  <a16:creationId xmlns:a16="http://schemas.microsoft.com/office/drawing/2014/main" id="{AD723342-A662-2241-A49D-C778F716AABC}"/>
                </a:ext>
              </a:extLst>
            </p:cNvPr>
            <p:cNvSpPr>
              <a:spLocks noChangeArrowheads="1"/>
            </p:cNvSpPr>
            <p:nvPr/>
          </p:nvSpPr>
          <p:spPr bwMode="auto">
            <a:xfrm>
              <a:off x="2587" y="1449"/>
              <a:ext cx="66" cy="3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39114" name="Picture 167" descr="30~Figure_6">
              <a:extLst>
                <a:ext uri="{FF2B5EF4-FFF2-40B4-BE49-F238E27FC236}">
                  <a16:creationId xmlns:a16="http://schemas.microsoft.com/office/drawing/2014/main" id="{6FF9AD55-7C7E-1A4A-99C6-A0CAB43712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45" y="1755"/>
              <a:ext cx="261"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15" name="Rectangle 168">
              <a:extLst>
                <a:ext uri="{FF2B5EF4-FFF2-40B4-BE49-F238E27FC236}">
                  <a16:creationId xmlns:a16="http://schemas.microsoft.com/office/drawing/2014/main" id="{F683D221-DD6D-204D-A54A-470D5E9B9E29}"/>
                </a:ext>
              </a:extLst>
            </p:cNvPr>
            <p:cNvSpPr>
              <a:spLocks noChangeArrowheads="1"/>
            </p:cNvSpPr>
            <p:nvPr/>
          </p:nvSpPr>
          <p:spPr bwMode="auto">
            <a:xfrm>
              <a:off x="2422" y="1775"/>
              <a:ext cx="167" cy="286"/>
            </a:xfrm>
            <a:prstGeom prst="rect">
              <a:avLst/>
            </a:prstGeom>
            <a:gradFill rotWithShape="0">
              <a:gsLst>
                <a:gs pos="0">
                  <a:schemeClr val="bg1">
                    <a:alpha val="0"/>
                  </a:schemeClr>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9116" name="Rectangle 169">
              <a:extLst>
                <a:ext uri="{FF2B5EF4-FFF2-40B4-BE49-F238E27FC236}">
                  <a16:creationId xmlns:a16="http://schemas.microsoft.com/office/drawing/2014/main" id="{623B9D6C-B222-ED44-B769-C0E3A8F3B464}"/>
                </a:ext>
              </a:extLst>
            </p:cNvPr>
            <p:cNvSpPr>
              <a:spLocks noChangeArrowheads="1"/>
            </p:cNvSpPr>
            <p:nvPr/>
          </p:nvSpPr>
          <p:spPr bwMode="auto">
            <a:xfrm>
              <a:off x="2587" y="1757"/>
              <a:ext cx="70" cy="3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39117" name="Picture 170" descr="30~Figure_6">
              <a:extLst>
                <a:ext uri="{FF2B5EF4-FFF2-40B4-BE49-F238E27FC236}">
                  <a16:creationId xmlns:a16="http://schemas.microsoft.com/office/drawing/2014/main" id="{F8B47285-9941-1547-8FA1-B290B7CBFCF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616"/>
              <a:ext cx="2696"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070" name="Line 171">
            <a:extLst>
              <a:ext uri="{FF2B5EF4-FFF2-40B4-BE49-F238E27FC236}">
                <a16:creationId xmlns:a16="http://schemas.microsoft.com/office/drawing/2014/main" id="{BE93C211-E7D1-5F4F-9B6A-818F0F24DFF8}"/>
              </a:ext>
            </a:extLst>
          </p:cNvPr>
          <p:cNvSpPr>
            <a:spLocks noChangeShapeType="1"/>
          </p:cNvSpPr>
          <p:nvPr/>
        </p:nvSpPr>
        <p:spPr bwMode="auto">
          <a:xfrm flipV="1">
            <a:off x="3022600" y="1257300"/>
            <a:ext cx="0" cy="49657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071" name="Line 172">
            <a:extLst>
              <a:ext uri="{FF2B5EF4-FFF2-40B4-BE49-F238E27FC236}">
                <a16:creationId xmlns:a16="http://schemas.microsoft.com/office/drawing/2014/main" id="{6748E5DD-6970-8145-9006-067A4EC9EE51}"/>
              </a:ext>
            </a:extLst>
          </p:cNvPr>
          <p:cNvSpPr>
            <a:spLocks noChangeShapeType="1"/>
          </p:cNvSpPr>
          <p:nvPr/>
        </p:nvSpPr>
        <p:spPr bwMode="auto">
          <a:xfrm flipV="1">
            <a:off x="3467100" y="1231900"/>
            <a:ext cx="0" cy="49657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072" name="Line 173">
            <a:extLst>
              <a:ext uri="{FF2B5EF4-FFF2-40B4-BE49-F238E27FC236}">
                <a16:creationId xmlns:a16="http://schemas.microsoft.com/office/drawing/2014/main" id="{C62E9D6B-2371-5344-87F7-5862677ABCFA}"/>
              </a:ext>
            </a:extLst>
          </p:cNvPr>
          <p:cNvSpPr>
            <a:spLocks noChangeShapeType="1"/>
          </p:cNvSpPr>
          <p:nvPr/>
        </p:nvSpPr>
        <p:spPr bwMode="auto">
          <a:xfrm flipV="1">
            <a:off x="3911600" y="1231900"/>
            <a:ext cx="0" cy="49657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073" name="Freeform 174">
            <a:extLst>
              <a:ext uri="{FF2B5EF4-FFF2-40B4-BE49-F238E27FC236}">
                <a16:creationId xmlns:a16="http://schemas.microsoft.com/office/drawing/2014/main" id="{2746CBCF-0F5F-9B46-A28C-0B0F851A1F91}"/>
              </a:ext>
            </a:extLst>
          </p:cNvPr>
          <p:cNvSpPr>
            <a:spLocks/>
          </p:cNvSpPr>
          <p:nvPr/>
        </p:nvSpPr>
        <p:spPr bwMode="auto">
          <a:xfrm>
            <a:off x="652463" y="2044700"/>
            <a:ext cx="884237" cy="1879600"/>
          </a:xfrm>
          <a:custGeom>
            <a:avLst/>
            <a:gdLst>
              <a:gd name="T0" fmla="*/ 2147483647 w 557"/>
              <a:gd name="T1" fmla="*/ 0 h 1184"/>
              <a:gd name="T2" fmla="*/ 2147483647 w 557"/>
              <a:gd name="T3" fmla="*/ 2147483647 h 1184"/>
              <a:gd name="T4" fmla="*/ 2147483647 w 557"/>
              <a:gd name="T5" fmla="*/ 2147483647 h 1184"/>
              <a:gd name="T6" fmla="*/ 0 60000 65536"/>
              <a:gd name="T7" fmla="*/ 0 60000 65536"/>
              <a:gd name="T8" fmla="*/ 0 60000 65536"/>
              <a:gd name="T9" fmla="*/ 0 w 557"/>
              <a:gd name="T10" fmla="*/ 0 h 1184"/>
              <a:gd name="T11" fmla="*/ 557 w 557"/>
              <a:gd name="T12" fmla="*/ 1184 h 1184"/>
            </a:gdLst>
            <a:ahLst/>
            <a:cxnLst>
              <a:cxn ang="T6">
                <a:pos x="T0" y="T1"/>
              </a:cxn>
              <a:cxn ang="T7">
                <a:pos x="T2" y="T3"/>
              </a:cxn>
              <a:cxn ang="T8">
                <a:pos x="T4" y="T5"/>
              </a:cxn>
            </a:cxnLst>
            <a:rect l="T9" t="T10" r="T11" b="T12"/>
            <a:pathLst>
              <a:path w="557" h="1184">
                <a:moveTo>
                  <a:pt x="557" y="0"/>
                </a:moveTo>
                <a:cubicBezTo>
                  <a:pt x="307" y="157"/>
                  <a:pt x="58" y="315"/>
                  <a:pt x="29" y="512"/>
                </a:cubicBezTo>
                <a:cubicBezTo>
                  <a:pt x="0" y="709"/>
                  <a:pt x="190" y="946"/>
                  <a:pt x="381" y="1184"/>
                </a:cubicBezTo>
              </a:path>
            </a:pathLst>
          </a:custGeom>
          <a:noFill/>
          <a:ln w="381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074" name="Freeform 175">
            <a:extLst>
              <a:ext uri="{FF2B5EF4-FFF2-40B4-BE49-F238E27FC236}">
                <a16:creationId xmlns:a16="http://schemas.microsoft.com/office/drawing/2014/main" id="{D2E0A207-A3E4-6B43-99A7-5F5A95740F8D}"/>
              </a:ext>
            </a:extLst>
          </p:cNvPr>
          <p:cNvSpPr>
            <a:spLocks/>
          </p:cNvSpPr>
          <p:nvPr/>
        </p:nvSpPr>
        <p:spPr bwMode="auto">
          <a:xfrm>
            <a:off x="660400" y="4038600"/>
            <a:ext cx="622300" cy="1587500"/>
          </a:xfrm>
          <a:custGeom>
            <a:avLst/>
            <a:gdLst>
              <a:gd name="T0" fmla="*/ 2147483647 w 392"/>
              <a:gd name="T1" fmla="*/ 0 h 1000"/>
              <a:gd name="T2" fmla="*/ 0 w 392"/>
              <a:gd name="T3" fmla="*/ 2147483647 h 1000"/>
              <a:gd name="T4" fmla="*/ 2147483647 w 392"/>
              <a:gd name="T5" fmla="*/ 2147483647 h 1000"/>
              <a:gd name="T6" fmla="*/ 0 60000 65536"/>
              <a:gd name="T7" fmla="*/ 0 60000 65536"/>
              <a:gd name="T8" fmla="*/ 0 60000 65536"/>
              <a:gd name="T9" fmla="*/ 0 w 392"/>
              <a:gd name="T10" fmla="*/ 0 h 1000"/>
              <a:gd name="T11" fmla="*/ 392 w 392"/>
              <a:gd name="T12" fmla="*/ 1000 h 1000"/>
            </a:gdLst>
            <a:ahLst/>
            <a:cxnLst>
              <a:cxn ang="T6">
                <a:pos x="T0" y="T1"/>
              </a:cxn>
              <a:cxn ang="T7">
                <a:pos x="T2" y="T3"/>
              </a:cxn>
              <a:cxn ang="T8">
                <a:pos x="T4" y="T5"/>
              </a:cxn>
            </a:cxnLst>
            <a:rect l="T9" t="T10" r="T11" b="T12"/>
            <a:pathLst>
              <a:path w="392" h="1000">
                <a:moveTo>
                  <a:pt x="392" y="0"/>
                </a:moveTo>
                <a:cubicBezTo>
                  <a:pt x="196" y="160"/>
                  <a:pt x="0" y="321"/>
                  <a:pt x="0" y="488"/>
                </a:cubicBezTo>
                <a:cubicBezTo>
                  <a:pt x="0" y="655"/>
                  <a:pt x="196" y="827"/>
                  <a:pt x="392" y="1000"/>
                </a:cubicBezTo>
              </a:path>
            </a:pathLst>
          </a:custGeom>
          <a:noFill/>
          <a:ln w="38100">
            <a:solidFill>
              <a:srgbClr val="0000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075" name="Text Box 176">
            <a:extLst>
              <a:ext uri="{FF2B5EF4-FFF2-40B4-BE49-F238E27FC236}">
                <a16:creationId xmlns:a16="http://schemas.microsoft.com/office/drawing/2014/main" id="{C0C1762F-8878-BE4D-AA2A-0894DE702230}"/>
              </a:ext>
            </a:extLst>
          </p:cNvPr>
          <p:cNvSpPr txBox="1">
            <a:spLocks noChangeArrowheads="1"/>
          </p:cNvSpPr>
          <p:nvPr/>
        </p:nvSpPr>
        <p:spPr bwMode="auto">
          <a:xfrm>
            <a:off x="7350125" y="234632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A</a:t>
            </a:r>
          </a:p>
        </p:txBody>
      </p:sp>
      <p:sp>
        <p:nvSpPr>
          <p:cNvPr id="39076" name="Text Box 177">
            <a:extLst>
              <a:ext uri="{FF2B5EF4-FFF2-40B4-BE49-F238E27FC236}">
                <a16:creationId xmlns:a16="http://schemas.microsoft.com/office/drawing/2014/main" id="{8B6B9C75-BF05-3A4E-8FDD-4005641031AA}"/>
              </a:ext>
            </a:extLst>
          </p:cNvPr>
          <p:cNvSpPr txBox="1">
            <a:spLocks noChangeArrowheads="1"/>
          </p:cNvSpPr>
          <p:nvPr/>
        </p:nvSpPr>
        <p:spPr bwMode="auto">
          <a:xfrm>
            <a:off x="7312025" y="387032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B</a:t>
            </a:r>
          </a:p>
        </p:txBody>
      </p:sp>
      <p:sp>
        <p:nvSpPr>
          <p:cNvPr id="39077" name="Text Box 178">
            <a:extLst>
              <a:ext uri="{FF2B5EF4-FFF2-40B4-BE49-F238E27FC236}">
                <a16:creationId xmlns:a16="http://schemas.microsoft.com/office/drawing/2014/main" id="{3E7AC280-4E64-1446-A49E-B34F69A26560}"/>
              </a:ext>
            </a:extLst>
          </p:cNvPr>
          <p:cNvSpPr txBox="1">
            <a:spLocks noChangeArrowheads="1"/>
          </p:cNvSpPr>
          <p:nvPr/>
        </p:nvSpPr>
        <p:spPr bwMode="auto">
          <a:xfrm>
            <a:off x="7362825" y="5254625"/>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C</a:t>
            </a:r>
          </a:p>
        </p:txBody>
      </p:sp>
      <p:sp>
        <p:nvSpPr>
          <p:cNvPr id="39078" name="Text Box 179">
            <a:extLst>
              <a:ext uri="{FF2B5EF4-FFF2-40B4-BE49-F238E27FC236}">
                <a16:creationId xmlns:a16="http://schemas.microsoft.com/office/drawing/2014/main" id="{114233A8-64AC-D14E-A19E-E53F946C349F}"/>
              </a:ext>
            </a:extLst>
          </p:cNvPr>
          <p:cNvSpPr txBox="1">
            <a:spLocks noChangeArrowheads="1"/>
          </p:cNvSpPr>
          <p:nvPr/>
        </p:nvSpPr>
        <p:spPr bwMode="auto">
          <a:xfrm>
            <a:off x="7594600" y="1041400"/>
            <a:ext cx="1320800" cy="9890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a:t>A=B=C</a:t>
            </a:r>
          </a:p>
          <a:p>
            <a:pPr>
              <a:spcBef>
                <a:spcPct val="50000"/>
              </a:spcBef>
            </a:pPr>
            <a:r>
              <a:rPr lang="en-US" altLang="en-US" sz="1400"/>
              <a:t>(all mean same thing)</a:t>
            </a:r>
            <a:endParaRPr lang="en-US" altLang="en-US"/>
          </a:p>
        </p:txBody>
      </p:sp>
      <p:sp>
        <p:nvSpPr>
          <p:cNvPr id="39079" name="Line 180">
            <a:extLst>
              <a:ext uri="{FF2B5EF4-FFF2-40B4-BE49-F238E27FC236}">
                <a16:creationId xmlns:a16="http://schemas.microsoft.com/office/drawing/2014/main" id="{ABC679E1-7410-6347-991F-ABDA1307CBA8}"/>
              </a:ext>
            </a:extLst>
          </p:cNvPr>
          <p:cNvSpPr>
            <a:spLocks noChangeShapeType="1"/>
          </p:cNvSpPr>
          <p:nvPr/>
        </p:nvSpPr>
        <p:spPr bwMode="auto">
          <a:xfrm>
            <a:off x="4267200" y="4067175"/>
            <a:ext cx="190500" cy="2032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080" name="Line 181">
            <a:extLst>
              <a:ext uri="{FF2B5EF4-FFF2-40B4-BE49-F238E27FC236}">
                <a16:creationId xmlns:a16="http://schemas.microsoft.com/office/drawing/2014/main" id="{68F356AA-652D-BE45-A94C-E95FB68F2615}"/>
              </a:ext>
            </a:extLst>
          </p:cNvPr>
          <p:cNvSpPr>
            <a:spLocks noChangeShapeType="1"/>
          </p:cNvSpPr>
          <p:nvPr/>
        </p:nvSpPr>
        <p:spPr bwMode="auto">
          <a:xfrm>
            <a:off x="4610100" y="4054475"/>
            <a:ext cx="0" cy="4064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081" name="Line 182">
            <a:extLst>
              <a:ext uri="{FF2B5EF4-FFF2-40B4-BE49-F238E27FC236}">
                <a16:creationId xmlns:a16="http://schemas.microsoft.com/office/drawing/2014/main" id="{1A426E71-944E-BD47-8C6D-4B651F669265}"/>
              </a:ext>
            </a:extLst>
          </p:cNvPr>
          <p:cNvSpPr>
            <a:spLocks noChangeShapeType="1"/>
          </p:cNvSpPr>
          <p:nvPr/>
        </p:nvSpPr>
        <p:spPr bwMode="auto">
          <a:xfrm>
            <a:off x="4254500" y="5426075"/>
            <a:ext cx="190500" cy="2032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082" name="Line 183">
            <a:extLst>
              <a:ext uri="{FF2B5EF4-FFF2-40B4-BE49-F238E27FC236}">
                <a16:creationId xmlns:a16="http://schemas.microsoft.com/office/drawing/2014/main" id="{8E879CC8-C001-7D4E-9552-579B26EA8261}"/>
              </a:ext>
            </a:extLst>
          </p:cNvPr>
          <p:cNvSpPr>
            <a:spLocks noChangeShapeType="1"/>
          </p:cNvSpPr>
          <p:nvPr/>
        </p:nvSpPr>
        <p:spPr bwMode="auto">
          <a:xfrm>
            <a:off x="4597400" y="5413375"/>
            <a:ext cx="0" cy="4064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083" name="Line 184">
            <a:extLst>
              <a:ext uri="{FF2B5EF4-FFF2-40B4-BE49-F238E27FC236}">
                <a16:creationId xmlns:a16="http://schemas.microsoft.com/office/drawing/2014/main" id="{A2F3FF1D-C1D0-BF48-B0F2-F0853E8DD40D}"/>
              </a:ext>
            </a:extLst>
          </p:cNvPr>
          <p:cNvSpPr>
            <a:spLocks noChangeShapeType="1"/>
          </p:cNvSpPr>
          <p:nvPr/>
        </p:nvSpPr>
        <p:spPr bwMode="auto">
          <a:xfrm>
            <a:off x="5168900" y="4270375"/>
            <a:ext cx="139700" cy="4191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084" name="Line 185">
            <a:extLst>
              <a:ext uri="{FF2B5EF4-FFF2-40B4-BE49-F238E27FC236}">
                <a16:creationId xmlns:a16="http://schemas.microsoft.com/office/drawing/2014/main" id="{9BCBF4CE-1F76-AB4A-BE83-C4929E64C7AF}"/>
              </a:ext>
            </a:extLst>
          </p:cNvPr>
          <p:cNvSpPr>
            <a:spLocks noChangeShapeType="1"/>
          </p:cNvSpPr>
          <p:nvPr/>
        </p:nvSpPr>
        <p:spPr bwMode="auto">
          <a:xfrm>
            <a:off x="5168900" y="5616575"/>
            <a:ext cx="139700" cy="4191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085" name="Rectangle 186">
            <a:extLst>
              <a:ext uri="{FF2B5EF4-FFF2-40B4-BE49-F238E27FC236}">
                <a16:creationId xmlns:a16="http://schemas.microsoft.com/office/drawing/2014/main" id="{20D757E8-CA87-FE40-9286-DDECC9C97B06}"/>
              </a:ext>
            </a:extLst>
          </p:cNvPr>
          <p:cNvSpPr>
            <a:spLocks noChangeArrowheads="1"/>
          </p:cNvSpPr>
          <p:nvPr/>
        </p:nvSpPr>
        <p:spPr bwMode="auto">
          <a:xfrm>
            <a:off x="4787900" y="1625600"/>
            <a:ext cx="495300" cy="241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39086" name="Group 193">
            <a:extLst>
              <a:ext uri="{FF2B5EF4-FFF2-40B4-BE49-F238E27FC236}">
                <a16:creationId xmlns:a16="http://schemas.microsoft.com/office/drawing/2014/main" id="{0D02F96B-BFA3-C242-8DB8-E8E1F6B79DF0}"/>
              </a:ext>
            </a:extLst>
          </p:cNvPr>
          <p:cNvGrpSpPr>
            <a:grpSpLocks/>
          </p:cNvGrpSpPr>
          <p:nvPr/>
        </p:nvGrpSpPr>
        <p:grpSpPr bwMode="auto">
          <a:xfrm>
            <a:off x="7061200" y="952500"/>
            <a:ext cx="279400" cy="5194300"/>
            <a:chOff x="7061200" y="952500"/>
            <a:chExt cx="279400" cy="5194300"/>
          </a:xfrm>
        </p:grpSpPr>
        <p:sp>
          <p:nvSpPr>
            <p:cNvPr id="39102" name="AutoShape 187">
              <a:extLst>
                <a:ext uri="{FF2B5EF4-FFF2-40B4-BE49-F238E27FC236}">
                  <a16:creationId xmlns:a16="http://schemas.microsoft.com/office/drawing/2014/main" id="{72450166-034F-3343-8A9F-B489E92C01CD}"/>
                </a:ext>
              </a:extLst>
            </p:cNvPr>
            <p:cNvSpPr>
              <a:spLocks/>
            </p:cNvSpPr>
            <p:nvPr/>
          </p:nvSpPr>
          <p:spPr bwMode="auto">
            <a:xfrm>
              <a:off x="7073900" y="952500"/>
              <a:ext cx="177800" cy="2349500"/>
            </a:xfrm>
            <a:prstGeom prst="rightBrace">
              <a:avLst>
                <a:gd name="adj1" fmla="val 110119"/>
                <a:gd name="adj2" fmla="val 69458"/>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9103" name="AutoShape 188">
              <a:extLst>
                <a:ext uri="{FF2B5EF4-FFF2-40B4-BE49-F238E27FC236}">
                  <a16:creationId xmlns:a16="http://schemas.microsoft.com/office/drawing/2014/main" id="{10C5A7C8-976F-594E-822A-5FF292BE3602}"/>
                </a:ext>
              </a:extLst>
            </p:cNvPr>
            <p:cNvSpPr>
              <a:spLocks/>
            </p:cNvSpPr>
            <p:nvPr/>
          </p:nvSpPr>
          <p:spPr bwMode="auto">
            <a:xfrm>
              <a:off x="7086600" y="3403600"/>
              <a:ext cx="177800" cy="1409700"/>
            </a:xfrm>
            <a:prstGeom prst="rightBrace">
              <a:avLst>
                <a:gd name="adj1" fmla="val 6607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9104" name="AutoShape 189">
              <a:extLst>
                <a:ext uri="{FF2B5EF4-FFF2-40B4-BE49-F238E27FC236}">
                  <a16:creationId xmlns:a16="http://schemas.microsoft.com/office/drawing/2014/main" id="{B87D8B54-0240-8542-9180-DC4C298E4891}"/>
                </a:ext>
              </a:extLst>
            </p:cNvPr>
            <p:cNvSpPr>
              <a:spLocks/>
            </p:cNvSpPr>
            <p:nvPr/>
          </p:nvSpPr>
          <p:spPr bwMode="auto">
            <a:xfrm>
              <a:off x="7061200" y="4851400"/>
              <a:ext cx="279400" cy="1295400"/>
            </a:xfrm>
            <a:prstGeom prst="rightBrace">
              <a:avLst>
                <a:gd name="adj1" fmla="val 3863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39087" name="Text Box 190">
            <a:extLst>
              <a:ext uri="{FF2B5EF4-FFF2-40B4-BE49-F238E27FC236}">
                <a16:creationId xmlns:a16="http://schemas.microsoft.com/office/drawing/2014/main" id="{EBFB399A-EAF0-A244-8E7F-5B3374842176}"/>
              </a:ext>
            </a:extLst>
          </p:cNvPr>
          <p:cNvSpPr txBox="1">
            <a:spLocks noChangeArrowheads="1"/>
          </p:cNvSpPr>
          <p:nvPr/>
        </p:nvSpPr>
        <p:spPr bwMode="auto">
          <a:xfrm>
            <a:off x="203200" y="1535113"/>
            <a:ext cx="11842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a:solidFill>
                  <a:srgbClr val="0000FF"/>
                </a:solidFill>
              </a:rPr>
              <a:t>Abstract </a:t>
            </a:r>
          </a:p>
          <a:p>
            <a:r>
              <a:rPr lang="en-US" altLang="en-US" sz="2000">
                <a:solidFill>
                  <a:srgbClr val="0000FF"/>
                </a:solidFill>
              </a:rPr>
              <a:t>away</a:t>
            </a:r>
          </a:p>
          <a:p>
            <a:r>
              <a:rPr lang="en-US" altLang="en-US" sz="2000">
                <a:solidFill>
                  <a:srgbClr val="0000FF"/>
                </a:solidFill>
              </a:rPr>
              <a:t>detail</a:t>
            </a:r>
            <a:endParaRPr lang="en-US" altLang="en-US" sz="2000"/>
          </a:p>
        </p:txBody>
      </p:sp>
      <p:cxnSp>
        <p:nvCxnSpPr>
          <p:cNvPr id="39088" name="Straight Connector 45">
            <a:extLst>
              <a:ext uri="{FF2B5EF4-FFF2-40B4-BE49-F238E27FC236}">
                <a16:creationId xmlns:a16="http://schemas.microsoft.com/office/drawing/2014/main" id="{90BA8AE4-04C1-8748-9DF3-CE54C9EA3043}"/>
              </a:ext>
            </a:extLst>
          </p:cNvPr>
          <p:cNvCxnSpPr>
            <a:cxnSpLocks noChangeShapeType="1"/>
          </p:cNvCxnSpPr>
          <p:nvPr/>
        </p:nvCxnSpPr>
        <p:spPr bwMode="auto">
          <a:xfrm rot="16200000" flipH="1">
            <a:off x="1997869" y="1786731"/>
            <a:ext cx="355600" cy="160338"/>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39089" name="Straight Connector 47">
            <a:extLst>
              <a:ext uri="{FF2B5EF4-FFF2-40B4-BE49-F238E27FC236}">
                <a16:creationId xmlns:a16="http://schemas.microsoft.com/office/drawing/2014/main" id="{D5EBED4F-B64C-0245-AC31-6DB022641626}"/>
              </a:ext>
            </a:extLst>
          </p:cNvPr>
          <p:cNvCxnSpPr>
            <a:cxnSpLocks noChangeShapeType="1"/>
          </p:cNvCxnSpPr>
          <p:nvPr/>
        </p:nvCxnSpPr>
        <p:spPr bwMode="auto">
          <a:xfrm rot="16200000" flipH="1">
            <a:off x="1748632" y="2040731"/>
            <a:ext cx="838200" cy="144463"/>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39090" name="Straight Connector 49">
            <a:extLst>
              <a:ext uri="{FF2B5EF4-FFF2-40B4-BE49-F238E27FC236}">
                <a16:creationId xmlns:a16="http://schemas.microsoft.com/office/drawing/2014/main" id="{CCCEE4F2-6F2E-6842-93CB-9A90E42AD5AD}"/>
              </a:ext>
            </a:extLst>
          </p:cNvPr>
          <p:cNvCxnSpPr>
            <a:cxnSpLocks noChangeShapeType="1"/>
          </p:cNvCxnSpPr>
          <p:nvPr/>
        </p:nvCxnSpPr>
        <p:spPr bwMode="auto">
          <a:xfrm rot="16200000" flipH="1">
            <a:off x="1622425" y="2178051"/>
            <a:ext cx="1292225" cy="3302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cxnSp>
      <p:grpSp>
        <p:nvGrpSpPr>
          <p:cNvPr id="39091" name="Group 60">
            <a:extLst>
              <a:ext uri="{FF2B5EF4-FFF2-40B4-BE49-F238E27FC236}">
                <a16:creationId xmlns:a16="http://schemas.microsoft.com/office/drawing/2014/main" id="{7EE935C0-64E6-2D43-AD85-A0B06C2F5BDE}"/>
              </a:ext>
            </a:extLst>
          </p:cNvPr>
          <p:cNvGrpSpPr>
            <a:grpSpLocks/>
          </p:cNvGrpSpPr>
          <p:nvPr/>
        </p:nvGrpSpPr>
        <p:grpSpPr bwMode="auto">
          <a:xfrm>
            <a:off x="2014538" y="4008438"/>
            <a:ext cx="360362" cy="525462"/>
            <a:chOff x="2015067" y="4008966"/>
            <a:chExt cx="359835" cy="524932"/>
          </a:xfrm>
        </p:grpSpPr>
        <p:cxnSp>
          <p:nvCxnSpPr>
            <p:cNvPr id="39099" name="Straight Connector 54">
              <a:extLst>
                <a:ext uri="{FF2B5EF4-FFF2-40B4-BE49-F238E27FC236}">
                  <a16:creationId xmlns:a16="http://schemas.microsoft.com/office/drawing/2014/main" id="{8B95B5C3-5D54-5F4F-9EE9-DB893A26D4B3}"/>
                </a:ext>
              </a:extLst>
            </p:cNvPr>
            <p:cNvCxnSpPr>
              <a:cxnSpLocks noChangeShapeType="1"/>
            </p:cNvCxnSpPr>
            <p:nvPr/>
          </p:nvCxnSpPr>
          <p:spPr bwMode="auto">
            <a:xfrm>
              <a:off x="2027765" y="4017434"/>
              <a:ext cx="198971" cy="190499"/>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39100" name="Straight Connector 56">
              <a:extLst>
                <a:ext uri="{FF2B5EF4-FFF2-40B4-BE49-F238E27FC236}">
                  <a16:creationId xmlns:a16="http://schemas.microsoft.com/office/drawing/2014/main" id="{6B3E7C3C-101D-B94B-A87F-F5070D44B809}"/>
                </a:ext>
              </a:extLst>
            </p:cNvPr>
            <p:cNvCxnSpPr>
              <a:cxnSpLocks noChangeShapeType="1"/>
            </p:cNvCxnSpPr>
            <p:nvPr/>
          </p:nvCxnSpPr>
          <p:spPr bwMode="auto">
            <a:xfrm rot="16200000" flipH="1">
              <a:off x="1932518" y="4091515"/>
              <a:ext cx="372533" cy="207435"/>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39101" name="Straight Connector 58">
              <a:extLst>
                <a:ext uri="{FF2B5EF4-FFF2-40B4-BE49-F238E27FC236}">
                  <a16:creationId xmlns:a16="http://schemas.microsoft.com/office/drawing/2014/main" id="{13BC3E6F-F47B-DA48-9B33-F039AEE876D4}"/>
                </a:ext>
              </a:extLst>
            </p:cNvPr>
            <p:cNvCxnSpPr>
              <a:cxnSpLocks noChangeShapeType="1"/>
            </p:cNvCxnSpPr>
            <p:nvPr/>
          </p:nvCxnSpPr>
          <p:spPr bwMode="auto">
            <a:xfrm rot="16200000" flipH="1">
              <a:off x="1945218" y="4104214"/>
              <a:ext cx="520699" cy="338669"/>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cxnSp>
      </p:grpSp>
      <p:grpSp>
        <p:nvGrpSpPr>
          <p:cNvPr id="39092" name="Group 61">
            <a:extLst>
              <a:ext uri="{FF2B5EF4-FFF2-40B4-BE49-F238E27FC236}">
                <a16:creationId xmlns:a16="http://schemas.microsoft.com/office/drawing/2014/main" id="{1EC50065-D802-9945-BCE9-F2853600F1A6}"/>
              </a:ext>
            </a:extLst>
          </p:cNvPr>
          <p:cNvGrpSpPr>
            <a:grpSpLocks/>
          </p:cNvGrpSpPr>
          <p:nvPr/>
        </p:nvGrpSpPr>
        <p:grpSpPr bwMode="auto">
          <a:xfrm>
            <a:off x="1993900" y="5346700"/>
            <a:ext cx="360363" cy="525463"/>
            <a:chOff x="2015067" y="4008966"/>
            <a:chExt cx="359835" cy="524932"/>
          </a:xfrm>
        </p:grpSpPr>
        <p:cxnSp>
          <p:nvCxnSpPr>
            <p:cNvPr id="39096" name="Straight Connector 62">
              <a:extLst>
                <a:ext uri="{FF2B5EF4-FFF2-40B4-BE49-F238E27FC236}">
                  <a16:creationId xmlns:a16="http://schemas.microsoft.com/office/drawing/2014/main" id="{245F7AEF-AFE3-DE46-91A7-10E6DAD345EE}"/>
                </a:ext>
              </a:extLst>
            </p:cNvPr>
            <p:cNvCxnSpPr>
              <a:cxnSpLocks noChangeShapeType="1"/>
            </p:cNvCxnSpPr>
            <p:nvPr/>
          </p:nvCxnSpPr>
          <p:spPr bwMode="auto">
            <a:xfrm>
              <a:off x="2027765" y="4017434"/>
              <a:ext cx="198971" cy="190499"/>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39097" name="Straight Connector 63">
              <a:extLst>
                <a:ext uri="{FF2B5EF4-FFF2-40B4-BE49-F238E27FC236}">
                  <a16:creationId xmlns:a16="http://schemas.microsoft.com/office/drawing/2014/main" id="{F5D98ED7-3CB4-5E41-A2ED-50F6290FB091}"/>
                </a:ext>
              </a:extLst>
            </p:cNvPr>
            <p:cNvCxnSpPr>
              <a:cxnSpLocks noChangeShapeType="1"/>
            </p:cNvCxnSpPr>
            <p:nvPr/>
          </p:nvCxnSpPr>
          <p:spPr bwMode="auto">
            <a:xfrm rot="16200000" flipH="1">
              <a:off x="1932518" y="4091515"/>
              <a:ext cx="372533" cy="207435"/>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39098" name="Straight Connector 64">
              <a:extLst>
                <a:ext uri="{FF2B5EF4-FFF2-40B4-BE49-F238E27FC236}">
                  <a16:creationId xmlns:a16="http://schemas.microsoft.com/office/drawing/2014/main" id="{FE776485-6B09-4D4F-AA18-E30A96DCE680}"/>
                </a:ext>
              </a:extLst>
            </p:cNvPr>
            <p:cNvCxnSpPr>
              <a:cxnSpLocks noChangeShapeType="1"/>
            </p:cNvCxnSpPr>
            <p:nvPr/>
          </p:nvCxnSpPr>
          <p:spPr bwMode="auto">
            <a:xfrm rot="16200000" flipH="1">
              <a:off x="1945218" y="4104214"/>
              <a:ext cx="520699" cy="338669"/>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cxnSp>
      </p:grpSp>
      <p:cxnSp>
        <p:nvCxnSpPr>
          <p:cNvPr id="39093" name="Straight Connector 56">
            <a:extLst>
              <a:ext uri="{FF2B5EF4-FFF2-40B4-BE49-F238E27FC236}">
                <a16:creationId xmlns:a16="http://schemas.microsoft.com/office/drawing/2014/main" id="{E05C44F7-6268-8345-B5BA-9B13CE6E14BC}"/>
              </a:ext>
            </a:extLst>
          </p:cNvPr>
          <p:cNvCxnSpPr>
            <a:cxnSpLocks noChangeShapeType="1"/>
          </p:cNvCxnSpPr>
          <p:nvPr/>
        </p:nvCxnSpPr>
        <p:spPr bwMode="auto">
          <a:xfrm rot="16200000" flipH="1">
            <a:off x="1936750" y="4318000"/>
            <a:ext cx="336550" cy="15875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39094" name="Straight Connector 57">
            <a:extLst>
              <a:ext uri="{FF2B5EF4-FFF2-40B4-BE49-F238E27FC236}">
                <a16:creationId xmlns:a16="http://schemas.microsoft.com/office/drawing/2014/main" id="{357B5C69-28D6-8B4B-8D2C-EB33D3FB69E4}"/>
              </a:ext>
            </a:extLst>
          </p:cNvPr>
          <p:cNvCxnSpPr>
            <a:cxnSpLocks noChangeShapeType="1"/>
          </p:cNvCxnSpPr>
          <p:nvPr/>
        </p:nvCxnSpPr>
        <p:spPr bwMode="auto">
          <a:xfrm rot="16200000" flipH="1">
            <a:off x="1943100" y="5657850"/>
            <a:ext cx="336550" cy="15875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39095" name="Slide Number Placeholder 55">
            <a:extLst>
              <a:ext uri="{FF2B5EF4-FFF2-40B4-BE49-F238E27FC236}">
                <a16:creationId xmlns:a16="http://schemas.microsoft.com/office/drawing/2014/main" id="{6783A1C2-F6D0-8046-958E-B90CF4D0D33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22C2011-6DEC-0541-90D0-648AA9E06753}" type="slidenum">
              <a:rPr lang="en-US" altLang="en-US" sz="1400">
                <a:latin typeface="Comic Sans MS" panose="030F0902030302020204" pitchFamily="66" charset="0"/>
              </a:rPr>
              <a:pPr/>
              <a:t>65</a:t>
            </a:fld>
            <a:r>
              <a:rPr lang="en-US" altLang="en-US" sz="1400">
                <a:latin typeface="Comic Sans MS" panose="030F0902030302020204" pitchFamily="66" charset="0"/>
              </a:rPr>
              <a:t> </a:t>
            </a:r>
          </a:p>
        </p:txBody>
      </p:sp>
    </p:spTree>
    <p:extLst>
      <p:ext uri="{BB962C8B-B14F-4D97-AF65-F5344CB8AC3E}">
        <p14:creationId xmlns:p14="http://schemas.microsoft.com/office/powerpoint/2010/main" val="35807928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A2D0BDA0-F018-6D4B-BD29-AB799AB73EF4}"/>
              </a:ext>
            </a:extLst>
          </p:cNvPr>
          <p:cNvSpPr>
            <a:spLocks noGrp="1" noChangeArrowheads="1"/>
          </p:cNvSpPr>
          <p:nvPr>
            <p:ph type="title"/>
          </p:nvPr>
        </p:nvSpPr>
        <p:spPr>
          <a:xfrm>
            <a:off x="685800" y="0"/>
            <a:ext cx="7772400" cy="889000"/>
          </a:xfrm>
        </p:spPr>
        <p:txBody>
          <a:bodyPr/>
          <a:lstStyle/>
          <a:p>
            <a:pPr eaLnBrk="1" hangingPunct="1"/>
            <a:r>
              <a:rPr lang="en-US" altLang="en-US" sz="3600">
                <a:latin typeface="Arial  " charset="0"/>
                <a:cs typeface="Arial  " charset="0"/>
              </a:rPr>
              <a:t>Drawing Pipeline Timing Diagrams</a:t>
            </a:r>
          </a:p>
        </p:txBody>
      </p:sp>
      <p:sp>
        <p:nvSpPr>
          <p:cNvPr id="41987" name="Rectangle 3">
            <a:extLst>
              <a:ext uri="{FF2B5EF4-FFF2-40B4-BE49-F238E27FC236}">
                <a16:creationId xmlns:a16="http://schemas.microsoft.com/office/drawing/2014/main" id="{43A01A23-EC0F-BF4A-8D17-54C394E35852}"/>
              </a:ext>
            </a:extLst>
          </p:cNvPr>
          <p:cNvSpPr>
            <a:spLocks noGrp="1" noChangeArrowheads="1"/>
          </p:cNvSpPr>
          <p:nvPr>
            <p:ph type="body" idx="1"/>
          </p:nvPr>
        </p:nvSpPr>
        <p:spPr>
          <a:xfrm>
            <a:off x="304800" y="1071563"/>
            <a:ext cx="8178800" cy="5305425"/>
          </a:xfrm>
        </p:spPr>
        <p:txBody>
          <a:bodyPr/>
          <a:lstStyle/>
          <a:p>
            <a:pPr eaLnBrk="1" hangingPunct="1"/>
            <a:r>
              <a:rPr lang="en-US" altLang="en-US" sz="1600" u="sng" dirty="0">
                <a:latin typeface="Arial  " charset="0"/>
                <a:cs typeface="Arial  " charset="0"/>
              </a:rPr>
              <a:t>Step 1</a:t>
            </a:r>
            <a:r>
              <a:rPr lang="en-US" altLang="en-US" sz="1600" dirty="0">
                <a:latin typeface="Arial  " charset="0"/>
                <a:cs typeface="Arial  " charset="0"/>
              </a:rPr>
              <a:t>: Identify data hazards, draw arrow from destination register of instruction producing value to source register of instruction consuming value.  Note branch instructions that are “taken” (e.g., you might mark them with a star “*”)</a:t>
            </a:r>
          </a:p>
          <a:p>
            <a:pPr eaLnBrk="1" hangingPunct="1"/>
            <a:r>
              <a:rPr lang="en-US" altLang="en-US" sz="1600" u="sng" dirty="0">
                <a:latin typeface="Arial  " charset="0"/>
                <a:cs typeface="Arial  " charset="0"/>
              </a:rPr>
              <a:t>Step 2:</a:t>
            </a:r>
            <a:r>
              <a:rPr lang="en-US" altLang="en-US" sz="1600" dirty="0">
                <a:latin typeface="Arial  " charset="0"/>
                <a:cs typeface="Arial  " charset="0"/>
              </a:rPr>
              <a:t> Consider each instruction “T” in the order it is executed by the program.  Starting from fetch, determine on which clock cycle “T” reaches each pipeline stage using the following “rules”:</a:t>
            </a:r>
            <a:endParaRPr lang="en-US" altLang="en-US" sz="1400" dirty="0">
              <a:latin typeface="Arial  " charset="0"/>
              <a:cs typeface="Arial  " charset="0"/>
            </a:endParaRPr>
          </a:p>
          <a:p>
            <a:pPr lvl="1" eaLnBrk="1" hangingPunct="1"/>
            <a:r>
              <a:rPr lang="en-US" altLang="en-US" sz="1600" dirty="0">
                <a:latin typeface="Arial  " charset="0"/>
                <a:cs typeface="Arial  " charset="0"/>
              </a:rPr>
              <a:t>Does “T” follow a taken branch?  If so, consider when that branch is “resolved” – fetch for “T” (e.g., “IF” stage) occurs cycle after branch is “resolved”. </a:t>
            </a:r>
          </a:p>
          <a:p>
            <a:pPr lvl="1" eaLnBrk="1" hangingPunct="1"/>
            <a:r>
              <a:rPr lang="en-US" altLang="en-US" sz="1600" dirty="0">
                <a:latin typeface="Arial  " charset="0"/>
                <a:cs typeface="Arial  " charset="0"/>
              </a:rPr>
              <a:t>Consider any structural hazards involving “T” and an earlier instruction in the pipeline.  Stall instruction “T” on cycles for which there is a structural hazard.</a:t>
            </a:r>
          </a:p>
          <a:p>
            <a:pPr lvl="1" eaLnBrk="1" hangingPunct="1"/>
            <a:r>
              <a:rPr lang="en-US" altLang="en-US" sz="1600" dirty="0">
                <a:latin typeface="Arial  " charset="0"/>
                <a:cs typeface="Arial  " charset="0"/>
              </a:rPr>
              <a:t>Consider any “data hazards” identified in Step 1 and identify any instruction “S” that produces a value consumed by instruction “T”.  For each such instruction “S”, consider which pipeline stage for “S” produces the value and which stage for “T” consumes the value.  </a:t>
            </a:r>
          </a:p>
          <a:p>
            <a:pPr lvl="1" eaLnBrk="1" hangingPunct="1"/>
            <a:r>
              <a:rPr lang="en-US" altLang="en-US" sz="1600" dirty="0">
                <a:latin typeface="Arial  " charset="0"/>
                <a:cs typeface="Arial  " charset="0"/>
              </a:rPr>
              <a:t>Ensure the consuming stage for “T” occurs at least one cycle later than the producing stage for “S” inserting stalls for “T” if necessary – e.g., at the decode stage if hazard detection is in decode.  Here you may need to consider whether forwarding is allowed (based upon the question you are trying to answer).</a:t>
            </a:r>
          </a:p>
          <a:p>
            <a:pPr lvl="1" eaLnBrk="1" hangingPunct="1"/>
            <a:r>
              <a:rPr lang="en-US" altLang="en-US" sz="1600" dirty="0">
                <a:latin typeface="Arial  " charset="0"/>
                <a:cs typeface="Arial  " charset="0"/>
              </a:rPr>
              <a:t>Draw arrow from stage forwarding to consumer stage for “T”.  </a:t>
            </a:r>
            <a:r>
              <a:rPr lang="en-US" altLang="en-US" sz="1600" b="1" dirty="0">
                <a:latin typeface="Arial  " charset="0"/>
                <a:cs typeface="Arial  " charset="0"/>
              </a:rPr>
              <a:t>This arrow should not cross </a:t>
            </a:r>
            <a:r>
              <a:rPr lang="en-US" altLang="en-US" sz="1600" b="1" u="sng" dirty="0">
                <a:latin typeface="Arial  " charset="0"/>
                <a:cs typeface="Arial  " charset="0"/>
              </a:rPr>
              <a:t>more</a:t>
            </a:r>
            <a:r>
              <a:rPr lang="en-US" altLang="en-US" sz="1600" b="1" dirty="0">
                <a:latin typeface="Arial  " charset="0"/>
                <a:cs typeface="Arial  " charset="0"/>
              </a:rPr>
              <a:t> than one clock cycle.</a:t>
            </a:r>
          </a:p>
          <a:p>
            <a:pPr eaLnBrk="1" hangingPunct="1"/>
            <a:endParaRPr lang="en-US" altLang="en-US" sz="1600" dirty="0">
              <a:latin typeface="Arial  " charset="0"/>
              <a:cs typeface="Arial  " charset="0"/>
            </a:endParaRPr>
          </a:p>
        </p:txBody>
      </p:sp>
      <p:sp>
        <p:nvSpPr>
          <p:cNvPr id="41988" name="Slide Number Placeholder 4">
            <a:extLst>
              <a:ext uri="{FF2B5EF4-FFF2-40B4-BE49-F238E27FC236}">
                <a16:creationId xmlns:a16="http://schemas.microsoft.com/office/drawing/2014/main" id="{A5D61189-3E74-A04A-BBC6-5D6E0660991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EE27303-B12D-6544-AAEE-13569BCB1C9C}" type="slidenum">
              <a:rPr lang="en-US" altLang="en-US" sz="1400">
                <a:latin typeface="Comic Sans MS" panose="030F0902030302020204" pitchFamily="66" charset="0"/>
              </a:rPr>
              <a:pPr/>
              <a:t>66</a:t>
            </a:fld>
            <a:r>
              <a:rPr lang="en-US" altLang="en-US" sz="1400">
                <a:latin typeface="Comic Sans MS" panose="030F0902030302020204" pitchFamily="66" charset="0"/>
              </a:rPr>
              <a:t> </a:t>
            </a:r>
          </a:p>
        </p:txBody>
      </p:sp>
    </p:spTree>
    <p:extLst>
      <p:ext uri="{BB962C8B-B14F-4D97-AF65-F5344CB8AC3E}">
        <p14:creationId xmlns:p14="http://schemas.microsoft.com/office/powerpoint/2010/main" val="37867759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E267208-A032-F44C-A5A0-A4126D5C9606}"/>
              </a:ext>
            </a:extLst>
          </p:cNvPr>
          <p:cNvSpPr>
            <a:spLocks noGrp="1" noChangeArrowheads="1"/>
          </p:cNvSpPr>
          <p:nvPr>
            <p:ph type="title"/>
          </p:nvPr>
        </p:nvSpPr>
        <p:spPr>
          <a:xfrm>
            <a:off x="685800" y="0"/>
            <a:ext cx="7772400" cy="914400"/>
          </a:xfrm>
        </p:spPr>
        <p:txBody>
          <a:bodyPr/>
          <a:lstStyle/>
          <a:p>
            <a:pPr eaLnBrk="1" hangingPunct="1"/>
            <a:r>
              <a:rPr lang="en-US" altLang="en-US" sz="3600">
                <a:latin typeface="Arial  " charset="0"/>
                <a:cs typeface="Arial  " charset="0"/>
              </a:rPr>
              <a:t>Example 1</a:t>
            </a:r>
          </a:p>
        </p:txBody>
      </p:sp>
      <p:pic>
        <p:nvPicPr>
          <p:cNvPr id="44035" name="Picture 7" descr="quiz2_q2.jpg">
            <a:extLst>
              <a:ext uri="{FF2B5EF4-FFF2-40B4-BE49-F238E27FC236}">
                <a16:creationId xmlns:a16="http://schemas.microsoft.com/office/drawing/2014/main" id="{678B1AA1-DDEC-AC4D-A3B5-D0E4965F1A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8500" y="887413"/>
            <a:ext cx="7704138"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8" descr="quiz2_sol.jpg">
            <a:extLst>
              <a:ext uri="{FF2B5EF4-FFF2-40B4-BE49-F238E27FC236}">
                <a16:creationId xmlns:a16="http://schemas.microsoft.com/office/drawing/2014/main" id="{EE286D87-6564-AC4D-B0C7-66C4C3D8DE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75" y="3857625"/>
            <a:ext cx="836295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4037" name="Straight Connector 10">
            <a:extLst>
              <a:ext uri="{FF2B5EF4-FFF2-40B4-BE49-F238E27FC236}">
                <a16:creationId xmlns:a16="http://schemas.microsoft.com/office/drawing/2014/main" id="{88C9F461-17A6-1542-AD2E-07CF2DA7ECE6}"/>
              </a:ext>
            </a:extLst>
          </p:cNvPr>
          <p:cNvCxnSpPr>
            <a:cxnSpLocks noChangeShapeType="1"/>
          </p:cNvCxnSpPr>
          <p:nvPr/>
        </p:nvCxnSpPr>
        <p:spPr bwMode="auto">
          <a:xfrm rot="5400000">
            <a:off x="1400175" y="4422775"/>
            <a:ext cx="158750" cy="381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4038" name="Straight Connector 14">
            <a:extLst>
              <a:ext uri="{FF2B5EF4-FFF2-40B4-BE49-F238E27FC236}">
                <a16:creationId xmlns:a16="http://schemas.microsoft.com/office/drawing/2014/main" id="{5F5FEF32-0C58-824A-A7C1-3F1A1462B43B}"/>
              </a:ext>
            </a:extLst>
          </p:cNvPr>
          <p:cNvCxnSpPr>
            <a:cxnSpLocks noChangeShapeType="1"/>
          </p:cNvCxnSpPr>
          <p:nvPr/>
        </p:nvCxnSpPr>
        <p:spPr bwMode="auto">
          <a:xfrm rot="16200000" flipH="1">
            <a:off x="1352550" y="4552950"/>
            <a:ext cx="412750" cy="444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4039" name="Straight Connector 16">
            <a:extLst>
              <a:ext uri="{FF2B5EF4-FFF2-40B4-BE49-F238E27FC236}">
                <a16:creationId xmlns:a16="http://schemas.microsoft.com/office/drawing/2014/main" id="{8C2F6109-1485-4548-B150-9268B6D4F177}"/>
              </a:ext>
            </a:extLst>
          </p:cNvPr>
          <p:cNvCxnSpPr>
            <a:cxnSpLocks noChangeShapeType="1"/>
          </p:cNvCxnSpPr>
          <p:nvPr/>
        </p:nvCxnSpPr>
        <p:spPr bwMode="auto">
          <a:xfrm rot="16200000" flipH="1">
            <a:off x="1517650" y="4425950"/>
            <a:ext cx="654050" cy="5270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44040" name="TextBox 28">
            <a:extLst>
              <a:ext uri="{FF2B5EF4-FFF2-40B4-BE49-F238E27FC236}">
                <a16:creationId xmlns:a16="http://schemas.microsoft.com/office/drawing/2014/main" id="{B50FBB81-5671-8449-9B24-459F8F70A0A2}"/>
              </a:ext>
            </a:extLst>
          </p:cNvPr>
          <p:cNvSpPr txBox="1">
            <a:spLocks noChangeArrowheads="1"/>
          </p:cNvSpPr>
          <p:nvPr/>
        </p:nvSpPr>
        <p:spPr bwMode="auto">
          <a:xfrm>
            <a:off x="523875" y="3400425"/>
            <a:ext cx="1382712"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dirty="0">
                <a:solidFill>
                  <a:srgbClr val="FF0000"/>
                </a:solidFill>
              </a:rPr>
              <a:t>Solution:</a:t>
            </a:r>
          </a:p>
        </p:txBody>
      </p:sp>
      <p:sp>
        <p:nvSpPr>
          <p:cNvPr id="44041" name="TextBox 29">
            <a:extLst>
              <a:ext uri="{FF2B5EF4-FFF2-40B4-BE49-F238E27FC236}">
                <a16:creationId xmlns:a16="http://schemas.microsoft.com/office/drawing/2014/main" id="{6541DCB5-2977-5E48-A78F-64BEE4748BCF}"/>
              </a:ext>
            </a:extLst>
          </p:cNvPr>
          <p:cNvSpPr txBox="1">
            <a:spLocks noChangeArrowheads="1"/>
          </p:cNvSpPr>
          <p:nvPr/>
        </p:nvSpPr>
        <p:spPr bwMode="auto">
          <a:xfrm>
            <a:off x="355600" y="4673600"/>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a:t>
            </a:r>
          </a:p>
        </p:txBody>
      </p:sp>
      <p:sp>
        <p:nvSpPr>
          <p:cNvPr id="44042" name="Slide Number Placeholder 11">
            <a:extLst>
              <a:ext uri="{FF2B5EF4-FFF2-40B4-BE49-F238E27FC236}">
                <a16:creationId xmlns:a16="http://schemas.microsoft.com/office/drawing/2014/main" id="{8B8869BA-A708-874F-8C13-8216F0B522E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724BBB1-7578-094D-8B3C-0F27417314AD}" type="slidenum">
              <a:rPr lang="en-US" altLang="en-US" sz="1400">
                <a:latin typeface="Comic Sans MS" panose="030F0902030302020204" pitchFamily="66" charset="0"/>
              </a:rPr>
              <a:pPr/>
              <a:t>67</a:t>
            </a:fld>
            <a:r>
              <a:rPr lang="en-US" altLang="en-US" sz="1400">
                <a:latin typeface="Comic Sans MS" panose="030F0902030302020204" pitchFamily="66" charset="0"/>
              </a:rPr>
              <a:t> </a:t>
            </a:r>
          </a:p>
        </p:txBody>
      </p:sp>
      <p:graphicFrame>
        <p:nvGraphicFramePr>
          <p:cNvPr id="18" name="Table 17">
            <a:extLst>
              <a:ext uri="{FF2B5EF4-FFF2-40B4-BE49-F238E27FC236}">
                <a16:creationId xmlns:a16="http://schemas.microsoft.com/office/drawing/2014/main" id="{1E98ECE7-81B1-8049-A934-2DB59F130383}"/>
              </a:ext>
            </a:extLst>
          </p:cNvPr>
          <p:cNvGraphicFramePr>
            <a:graphicFrameLocks noGrp="1"/>
          </p:cNvGraphicFramePr>
          <p:nvPr/>
        </p:nvGraphicFramePr>
        <p:xfrm>
          <a:off x="3128963" y="4140200"/>
          <a:ext cx="5678490" cy="1371600"/>
        </p:xfrm>
        <a:graphic>
          <a:graphicData uri="http://schemas.openxmlformats.org/drawingml/2006/table">
            <a:tbl>
              <a:tblPr firstRow="1" bandRow="1">
                <a:tableStyleId>{5940675A-B579-460E-94D1-54222C63F5DA}</a:tableStyleId>
              </a:tblPr>
              <a:tblGrid>
                <a:gridCol w="567849">
                  <a:extLst>
                    <a:ext uri="{9D8B030D-6E8A-4147-A177-3AD203B41FA5}">
                      <a16:colId xmlns:a16="http://schemas.microsoft.com/office/drawing/2014/main" val="20000"/>
                    </a:ext>
                  </a:extLst>
                </a:gridCol>
                <a:gridCol w="567849">
                  <a:extLst>
                    <a:ext uri="{9D8B030D-6E8A-4147-A177-3AD203B41FA5}">
                      <a16:colId xmlns:a16="http://schemas.microsoft.com/office/drawing/2014/main" val="20001"/>
                    </a:ext>
                  </a:extLst>
                </a:gridCol>
                <a:gridCol w="567849">
                  <a:extLst>
                    <a:ext uri="{9D8B030D-6E8A-4147-A177-3AD203B41FA5}">
                      <a16:colId xmlns:a16="http://schemas.microsoft.com/office/drawing/2014/main" val="20002"/>
                    </a:ext>
                  </a:extLst>
                </a:gridCol>
                <a:gridCol w="567849">
                  <a:extLst>
                    <a:ext uri="{9D8B030D-6E8A-4147-A177-3AD203B41FA5}">
                      <a16:colId xmlns:a16="http://schemas.microsoft.com/office/drawing/2014/main" val="20003"/>
                    </a:ext>
                  </a:extLst>
                </a:gridCol>
                <a:gridCol w="567849">
                  <a:extLst>
                    <a:ext uri="{9D8B030D-6E8A-4147-A177-3AD203B41FA5}">
                      <a16:colId xmlns:a16="http://schemas.microsoft.com/office/drawing/2014/main" val="20004"/>
                    </a:ext>
                  </a:extLst>
                </a:gridCol>
                <a:gridCol w="567849">
                  <a:extLst>
                    <a:ext uri="{9D8B030D-6E8A-4147-A177-3AD203B41FA5}">
                      <a16:colId xmlns:a16="http://schemas.microsoft.com/office/drawing/2014/main" val="20005"/>
                    </a:ext>
                  </a:extLst>
                </a:gridCol>
                <a:gridCol w="567849">
                  <a:extLst>
                    <a:ext uri="{9D8B030D-6E8A-4147-A177-3AD203B41FA5}">
                      <a16:colId xmlns:a16="http://schemas.microsoft.com/office/drawing/2014/main" val="20006"/>
                    </a:ext>
                  </a:extLst>
                </a:gridCol>
                <a:gridCol w="567849">
                  <a:extLst>
                    <a:ext uri="{9D8B030D-6E8A-4147-A177-3AD203B41FA5}">
                      <a16:colId xmlns:a16="http://schemas.microsoft.com/office/drawing/2014/main" val="20007"/>
                    </a:ext>
                  </a:extLst>
                </a:gridCol>
                <a:gridCol w="567849">
                  <a:extLst>
                    <a:ext uri="{9D8B030D-6E8A-4147-A177-3AD203B41FA5}">
                      <a16:colId xmlns:a16="http://schemas.microsoft.com/office/drawing/2014/main" val="20008"/>
                    </a:ext>
                  </a:extLst>
                </a:gridCol>
                <a:gridCol w="567849">
                  <a:extLst>
                    <a:ext uri="{9D8B030D-6E8A-4147-A177-3AD203B41FA5}">
                      <a16:colId xmlns:a16="http://schemas.microsoft.com/office/drawing/2014/main" val="20009"/>
                    </a:ext>
                  </a:extLst>
                </a:gridCol>
              </a:tblGrid>
              <a:tr h="274241">
                <a:tc>
                  <a:txBody>
                    <a:bodyPr/>
                    <a:lstStyle/>
                    <a:p>
                      <a:endParaRPr lang="en-CA" sz="1800" dirty="0"/>
                    </a:p>
                  </a:txBody>
                  <a:tcPr marL="91433" marR="91433" marT="0" marB="0">
                    <a:solidFill>
                      <a:schemeClr val="bg1"/>
                    </a:solidFill>
                  </a:tcPr>
                </a:tc>
                <a:tc>
                  <a:txBody>
                    <a:bodyPr/>
                    <a:lstStyle/>
                    <a:p>
                      <a:endParaRPr lang="en-CA" sz="1800"/>
                    </a:p>
                  </a:txBody>
                  <a:tcPr marL="91433" marR="91433" marT="0" marB="0">
                    <a:solidFill>
                      <a:schemeClr val="bg1"/>
                    </a:solidFill>
                  </a:tcPr>
                </a:tc>
                <a:tc>
                  <a:txBody>
                    <a:bodyPr/>
                    <a:lstStyle/>
                    <a:p>
                      <a:endParaRPr lang="en-CA" sz="1800"/>
                    </a:p>
                  </a:txBody>
                  <a:tcPr marL="91433" marR="91433" marT="0" marB="0">
                    <a:solidFill>
                      <a:schemeClr val="bg1"/>
                    </a:solidFill>
                  </a:tcPr>
                </a:tc>
                <a:tc>
                  <a:txBody>
                    <a:bodyPr/>
                    <a:lstStyle/>
                    <a:p>
                      <a:endParaRPr lang="en-CA" sz="1800"/>
                    </a:p>
                  </a:txBody>
                  <a:tcPr marL="91433" marR="91433" marT="0" marB="0">
                    <a:solidFill>
                      <a:schemeClr val="bg1"/>
                    </a:solidFill>
                  </a:tcPr>
                </a:tc>
                <a:tc>
                  <a:txBody>
                    <a:bodyPr/>
                    <a:lstStyle/>
                    <a:p>
                      <a:endParaRPr lang="en-CA" sz="1800"/>
                    </a:p>
                  </a:txBody>
                  <a:tcPr marL="91433" marR="91433" marT="0" marB="0">
                    <a:solidFill>
                      <a:schemeClr val="bg1"/>
                    </a:solidFill>
                  </a:tcPr>
                </a:tc>
                <a:tc>
                  <a:txBody>
                    <a:bodyPr/>
                    <a:lstStyle/>
                    <a:p>
                      <a:endParaRPr lang="en-CA" sz="1800"/>
                    </a:p>
                  </a:txBody>
                  <a:tcPr marL="91433" marR="91433" marT="0" marB="0">
                    <a:solidFill>
                      <a:schemeClr val="bg1"/>
                    </a:solidFill>
                  </a:tcPr>
                </a:tc>
                <a:tc>
                  <a:txBody>
                    <a:bodyPr/>
                    <a:lstStyle/>
                    <a:p>
                      <a:endParaRPr lang="en-CA" sz="1800"/>
                    </a:p>
                  </a:txBody>
                  <a:tcPr marL="91433" marR="91433" marT="0" marB="0">
                    <a:solidFill>
                      <a:schemeClr val="bg1"/>
                    </a:solidFill>
                  </a:tcPr>
                </a:tc>
                <a:tc>
                  <a:txBody>
                    <a:bodyPr/>
                    <a:lstStyle/>
                    <a:p>
                      <a:endParaRPr lang="en-CA" sz="1800"/>
                    </a:p>
                  </a:txBody>
                  <a:tcPr marL="91433" marR="91433" marT="0" marB="0">
                    <a:solidFill>
                      <a:schemeClr val="bg1"/>
                    </a:solidFill>
                  </a:tcPr>
                </a:tc>
                <a:tc>
                  <a:txBody>
                    <a:bodyPr/>
                    <a:lstStyle/>
                    <a:p>
                      <a:endParaRPr lang="en-CA" sz="1800"/>
                    </a:p>
                  </a:txBody>
                  <a:tcPr marL="91433" marR="91433" marT="0" marB="0">
                    <a:solidFill>
                      <a:schemeClr val="bg1"/>
                    </a:solidFill>
                  </a:tcPr>
                </a:tc>
                <a:tc>
                  <a:txBody>
                    <a:bodyPr/>
                    <a:lstStyle/>
                    <a:p>
                      <a:endParaRPr lang="en-CA" sz="1800"/>
                    </a:p>
                  </a:txBody>
                  <a:tcPr marL="91433" marR="91433" marT="0" marB="0">
                    <a:solidFill>
                      <a:schemeClr val="bg1"/>
                    </a:solidFill>
                  </a:tcPr>
                </a:tc>
                <a:extLst>
                  <a:ext uri="{0D108BD9-81ED-4DB2-BD59-A6C34878D82A}">
                    <a16:rowId xmlns:a16="http://schemas.microsoft.com/office/drawing/2014/main" val="10000"/>
                  </a:ext>
                </a:extLst>
              </a:tr>
              <a:tr h="274241">
                <a:tc>
                  <a:txBody>
                    <a:bodyPr/>
                    <a:lstStyle/>
                    <a:p>
                      <a:endParaRPr lang="en-CA" sz="1800"/>
                    </a:p>
                  </a:txBody>
                  <a:tcPr marL="91433" marR="91433" marT="0" marB="0">
                    <a:solidFill>
                      <a:schemeClr val="bg1"/>
                    </a:solidFill>
                  </a:tcPr>
                </a:tc>
                <a:tc>
                  <a:txBody>
                    <a:bodyPr/>
                    <a:lstStyle/>
                    <a:p>
                      <a:endParaRPr lang="en-CA" sz="1800"/>
                    </a:p>
                  </a:txBody>
                  <a:tcPr marL="91433" marR="91433" marT="0" marB="0">
                    <a:solidFill>
                      <a:schemeClr val="bg1"/>
                    </a:solidFill>
                  </a:tcPr>
                </a:tc>
                <a:tc>
                  <a:txBody>
                    <a:bodyPr/>
                    <a:lstStyle/>
                    <a:p>
                      <a:endParaRPr lang="en-CA" sz="1800"/>
                    </a:p>
                  </a:txBody>
                  <a:tcPr marL="91433" marR="91433" marT="0" marB="0">
                    <a:solidFill>
                      <a:schemeClr val="bg1"/>
                    </a:solidFill>
                  </a:tcPr>
                </a:tc>
                <a:tc>
                  <a:txBody>
                    <a:bodyPr/>
                    <a:lstStyle/>
                    <a:p>
                      <a:endParaRPr lang="en-CA" sz="1800"/>
                    </a:p>
                  </a:txBody>
                  <a:tcPr marL="91433" marR="91433" marT="0" marB="0">
                    <a:solidFill>
                      <a:schemeClr val="bg1"/>
                    </a:solidFill>
                  </a:tcPr>
                </a:tc>
                <a:tc>
                  <a:txBody>
                    <a:bodyPr/>
                    <a:lstStyle/>
                    <a:p>
                      <a:endParaRPr lang="en-CA" sz="1800" dirty="0"/>
                    </a:p>
                  </a:txBody>
                  <a:tcPr marL="91433" marR="91433" marT="0" marB="0">
                    <a:solidFill>
                      <a:schemeClr val="bg1"/>
                    </a:solidFill>
                  </a:tcPr>
                </a:tc>
                <a:tc>
                  <a:txBody>
                    <a:bodyPr/>
                    <a:lstStyle/>
                    <a:p>
                      <a:endParaRPr lang="en-CA" sz="1800"/>
                    </a:p>
                  </a:txBody>
                  <a:tcPr marL="91433" marR="91433" marT="0" marB="0">
                    <a:solidFill>
                      <a:schemeClr val="bg1"/>
                    </a:solidFill>
                  </a:tcPr>
                </a:tc>
                <a:tc>
                  <a:txBody>
                    <a:bodyPr/>
                    <a:lstStyle/>
                    <a:p>
                      <a:endParaRPr lang="en-CA" sz="1800"/>
                    </a:p>
                  </a:txBody>
                  <a:tcPr marL="91433" marR="91433" marT="0" marB="0">
                    <a:solidFill>
                      <a:schemeClr val="bg1"/>
                    </a:solidFill>
                  </a:tcPr>
                </a:tc>
                <a:tc>
                  <a:txBody>
                    <a:bodyPr/>
                    <a:lstStyle/>
                    <a:p>
                      <a:endParaRPr lang="en-CA" sz="1800"/>
                    </a:p>
                  </a:txBody>
                  <a:tcPr marL="91433" marR="91433" marT="0" marB="0">
                    <a:solidFill>
                      <a:schemeClr val="bg1"/>
                    </a:solidFill>
                  </a:tcPr>
                </a:tc>
                <a:tc>
                  <a:txBody>
                    <a:bodyPr/>
                    <a:lstStyle/>
                    <a:p>
                      <a:endParaRPr lang="en-CA" sz="1800"/>
                    </a:p>
                  </a:txBody>
                  <a:tcPr marL="91433" marR="91433" marT="0" marB="0">
                    <a:solidFill>
                      <a:schemeClr val="bg1"/>
                    </a:solidFill>
                  </a:tcPr>
                </a:tc>
                <a:tc>
                  <a:txBody>
                    <a:bodyPr/>
                    <a:lstStyle/>
                    <a:p>
                      <a:endParaRPr lang="en-CA" sz="1800"/>
                    </a:p>
                  </a:txBody>
                  <a:tcPr marL="91433" marR="91433" marT="0" marB="0">
                    <a:solidFill>
                      <a:schemeClr val="bg1"/>
                    </a:solidFill>
                  </a:tcPr>
                </a:tc>
                <a:extLst>
                  <a:ext uri="{0D108BD9-81ED-4DB2-BD59-A6C34878D82A}">
                    <a16:rowId xmlns:a16="http://schemas.microsoft.com/office/drawing/2014/main" val="10001"/>
                  </a:ext>
                </a:extLst>
              </a:tr>
              <a:tr h="274241">
                <a:tc>
                  <a:txBody>
                    <a:bodyPr/>
                    <a:lstStyle/>
                    <a:p>
                      <a:endParaRPr lang="en-CA" sz="1800"/>
                    </a:p>
                  </a:txBody>
                  <a:tcPr marL="91433" marR="91433" marT="0" marB="0">
                    <a:solidFill>
                      <a:schemeClr val="bg1"/>
                    </a:solidFill>
                  </a:tcPr>
                </a:tc>
                <a:tc>
                  <a:txBody>
                    <a:bodyPr/>
                    <a:lstStyle/>
                    <a:p>
                      <a:endParaRPr lang="en-CA" sz="1800"/>
                    </a:p>
                  </a:txBody>
                  <a:tcPr marL="91433" marR="91433" marT="0" marB="0">
                    <a:solidFill>
                      <a:schemeClr val="bg1"/>
                    </a:solidFill>
                  </a:tcPr>
                </a:tc>
                <a:tc>
                  <a:txBody>
                    <a:bodyPr/>
                    <a:lstStyle/>
                    <a:p>
                      <a:endParaRPr lang="en-CA" sz="1800"/>
                    </a:p>
                  </a:txBody>
                  <a:tcPr marL="91433" marR="91433" marT="0" marB="0">
                    <a:solidFill>
                      <a:schemeClr val="bg1"/>
                    </a:solidFill>
                  </a:tcPr>
                </a:tc>
                <a:tc>
                  <a:txBody>
                    <a:bodyPr/>
                    <a:lstStyle/>
                    <a:p>
                      <a:endParaRPr lang="en-CA" sz="1800"/>
                    </a:p>
                  </a:txBody>
                  <a:tcPr marL="91433" marR="91433" marT="0" marB="0">
                    <a:solidFill>
                      <a:schemeClr val="bg1"/>
                    </a:solidFill>
                  </a:tcPr>
                </a:tc>
                <a:tc>
                  <a:txBody>
                    <a:bodyPr/>
                    <a:lstStyle/>
                    <a:p>
                      <a:endParaRPr lang="en-CA" sz="1800"/>
                    </a:p>
                  </a:txBody>
                  <a:tcPr marL="91433" marR="91433" marT="0" marB="0">
                    <a:solidFill>
                      <a:schemeClr val="bg1"/>
                    </a:solidFill>
                  </a:tcPr>
                </a:tc>
                <a:tc>
                  <a:txBody>
                    <a:bodyPr/>
                    <a:lstStyle/>
                    <a:p>
                      <a:endParaRPr lang="en-CA" sz="1800"/>
                    </a:p>
                  </a:txBody>
                  <a:tcPr marL="91433" marR="91433" marT="0" marB="0">
                    <a:solidFill>
                      <a:schemeClr val="bg1"/>
                    </a:solidFill>
                  </a:tcPr>
                </a:tc>
                <a:tc>
                  <a:txBody>
                    <a:bodyPr/>
                    <a:lstStyle/>
                    <a:p>
                      <a:endParaRPr lang="en-CA" sz="1800"/>
                    </a:p>
                  </a:txBody>
                  <a:tcPr marL="91433" marR="91433" marT="0" marB="0">
                    <a:solidFill>
                      <a:schemeClr val="bg1"/>
                    </a:solidFill>
                  </a:tcPr>
                </a:tc>
                <a:tc>
                  <a:txBody>
                    <a:bodyPr/>
                    <a:lstStyle/>
                    <a:p>
                      <a:endParaRPr lang="en-CA" sz="1800"/>
                    </a:p>
                  </a:txBody>
                  <a:tcPr marL="91433" marR="91433" marT="0" marB="0">
                    <a:solidFill>
                      <a:schemeClr val="bg1"/>
                    </a:solidFill>
                  </a:tcPr>
                </a:tc>
                <a:tc>
                  <a:txBody>
                    <a:bodyPr/>
                    <a:lstStyle/>
                    <a:p>
                      <a:endParaRPr lang="en-CA" sz="1800"/>
                    </a:p>
                  </a:txBody>
                  <a:tcPr marL="91433" marR="91433" marT="0" marB="0">
                    <a:solidFill>
                      <a:schemeClr val="bg1"/>
                    </a:solidFill>
                  </a:tcPr>
                </a:tc>
                <a:tc>
                  <a:txBody>
                    <a:bodyPr/>
                    <a:lstStyle/>
                    <a:p>
                      <a:endParaRPr lang="en-CA" sz="1800"/>
                    </a:p>
                  </a:txBody>
                  <a:tcPr marL="91433" marR="91433" marT="0" marB="0">
                    <a:solidFill>
                      <a:schemeClr val="bg1"/>
                    </a:solidFill>
                  </a:tcPr>
                </a:tc>
                <a:extLst>
                  <a:ext uri="{0D108BD9-81ED-4DB2-BD59-A6C34878D82A}">
                    <a16:rowId xmlns:a16="http://schemas.microsoft.com/office/drawing/2014/main" val="10002"/>
                  </a:ext>
                </a:extLst>
              </a:tr>
              <a:tr h="274241">
                <a:tc>
                  <a:txBody>
                    <a:bodyPr/>
                    <a:lstStyle/>
                    <a:p>
                      <a:endParaRPr lang="en-CA" sz="1800" dirty="0"/>
                    </a:p>
                  </a:txBody>
                  <a:tcPr marL="91433" marR="91433" marT="0" marB="0">
                    <a:solidFill>
                      <a:schemeClr val="bg1"/>
                    </a:solidFill>
                  </a:tcPr>
                </a:tc>
                <a:tc>
                  <a:txBody>
                    <a:bodyPr/>
                    <a:lstStyle/>
                    <a:p>
                      <a:endParaRPr lang="en-CA" sz="1800" dirty="0"/>
                    </a:p>
                  </a:txBody>
                  <a:tcPr marL="91433" marR="91433" marT="0" marB="0">
                    <a:solidFill>
                      <a:schemeClr val="bg1"/>
                    </a:solidFill>
                  </a:tcPr>
                </a:tc>
                <a:tc>
                  <a:txBody>
                    <a:bodyPr/>
                    <a:lstStyle/>
                    <a:p>
                      <a:endParaRPr lang="en-CA" sz="1800"/>
                    </a:p>
                  </a:txBody>
                  <a:tcPr marL="91433" marR="91433" marT="0" marB="0">
                    <a:solidFill>
                      <a:schemeClr val="bg1"/>
                    </a:solidFill>
                  </a:tcPr>
                </a:tc>
                <a:tc>
                  <a:txBody>
                    <a:bodyPr/>
                    <a:lstStyle/>
                    <a:p>
                      <a:endParaRPr lang="en-CA" sz="1800" dirty="0"/>
                    </a:p>
                  </a:txBody>
                  <a:tcPr marL="91433" marR="91433" marT="0" marB="0">
                    <a:solidFill>
                      <a:schemeClr val="bg1"/>
                    </a:solidFill>
                  </a:tcPr>
                </a:tc>
                <a:tc>
                  <a:txBody>
                    <a:bodyPr/>
                    <a:lstStyle/>
                    <a:p>
                      <a:endParaRPr lang="en-CA" sz="1800"/>
                    </a:p>
                  </a:txBody>
                  <a:tcPr marL="91433" marR="91433" marT="0" marB="0">
                    <a:solidFill>
                      <a:schemeClr val="bg1"/>
                    </a:solidFill>
                  </a:tcPr>
                </a:tc>
                <a:tc>
                  <a:txBody>
                    <a:bodyPr/>
                    <a:lstStyle/>
                    <a:p>
                      <a:endParaRPr lang="en-CA" sz="1800"/>
                    </a:p>
                  </a:txBody>
                  <a:tcPr marL="91433" marR="91433" marT="0" marB="0">
                    <a:solidFill>
                      <a:schemeClr val="bg1"/>
                    </a:solidFill>
                  </a:tcPr>
                </a:tc>
                <a:tc>
                  <a:txBody>
                    <a:bodyPr/>
                    <a:lstStyle/>
                    <a:p>
                      <a:endParaRPr lang="en-CA" sz="1800"/>
                    </a:p>
                  </a:txBody>
                  <a:tcPr marL="91433" marR="91433" marT="0" marB="0">
                    <a:solidFill>
                      <a:schemeClr val="bg1"/>
                    </a:solidFill>
                  </a:tcPr>
                </a:tc>
                <a:tc>
                  <a:txBody>
                    <a:bodyPr/>
                    <a:lstStyle/>
                    <a:p>
                      <a:endParaRPr lang="en-CA" sz="1800"/>
                    </a:p>
                  </a:txBody>
                  <a:tcPr marL="91433" marR="91433" marT="0" marB="0">
                    <a:solidFill>
                      <a:schemeClr val="bg1"/>
                    </a:solidFill>
                  </a:tcPr>
                </a:tc>
                <a:tc>
                  <a:txBody>
                    <a:bodyPr/>
                    <a:lstStyle/>
                    <a:p>
                      <a:endParaRPr lang="en-CA" sz="1800"/>
                    </a:p>
                  </a:txBody>
                  <a:tcPr marL="91433" marR="91433" marT="0" marB="0">
                    <a:solidFill>
                      <a:schemeClr val="bg1"/>
                    </a:solidFill>
                  </a:tcPr>
                </a:tc>
                <a:tc>
                  <a:txBody>
                    <a:bodyPr/>
                    <a:lstStyle/>
                    <a:p>
                      <a:endParaRPr lang="en-CA" sz="1800" dirty="0"/>
                    </a:p>
                  </a:txBody>
                  <a:tcPr marL="91433" marR="91433" marT="0" marB="0">
                    <a:solidFill>
                      <a:schemeClr val="bg1"/>
                    </a:solidFill>
                  </a:tcPr>
                </a:tc>
                <a:extLst>
                  <a:ext uri="{0D108BD9-81ED-4DB2-BD59-A6C34878D82A}">
                    <a16:rowId xmlns:a16="http://schemas.microsoft.com/office/drawing/2014/main" val="10003"/>
                  </a:ext>
                </a:extLst>
              </a:tr>
              <a:tr h="274241">
                <a:tc>
                  <a:txBody>
                    <a:bodyPr/>
                    <a:lstStyle/>
                    <a:p>
                      <a:endParaRPr lang="en-CA" sz="1800"/>
                    </a:p>
                  </a:txBody>
                  <a:tcPr marL="91433" marR="91433" marT="0" marB="0">
                    <a:solidFill>
                      <a:schemeClr val="bg1"/>
                    </a:solidFill>
                  </a:tcPr>
                </a:tc>
                <a:tc>
                  <a:txBody>
                    <a:bodyPr/>
                    <a:lstStyle/>
                    <a:p>
                      <a:endParaRPr lang="en-CA" sz="1800" dirty="0"/>
                    </a:p>
                  </a:txBody>
                  <a:tcPr marL="91433" marR="91433" marT="0" marB="0">
                    <a:solidFill>
                      <a:schemeClr val="bg1"/>
                    </a:solidFill>
                  </a:tcPr>
                </a:tc>
                <a:tc>
                  <a:txBody>
                    <a:bodyPr/>
                    <a:lstStyle/>
                    <a:p>
                      <a:endParaRPr lang="en-CA" sz="1800"/>
                    </a:p>
                  </a:txBody>
                  <a:tcPr marL="91433" marR="91433" marT="0" marB="0">
                    <a:solidFill>
                      <a:schemeClr val="bg1"/>
                    </a:solidFill>
                  </a:tcPr>
                </a:tc>
                <a:tc>
                  <a:txBody>
                    <a:bodyPr/>
                    <a:lstStyle/>
                    <a:p>
                      <a:endParaRPr lang="en-CA" sz="1800" dirty="0"/>
                    </a:p>
                  </a:txBody>
                  <a:tcPr marL="91433" marR="91433" marT="0" marB="0">
                    <a:solidFill>
                      <a:schemeClr val="bg1"/>
                    </a:solidFill>
                  </a:tcPr>
                </a:tc>
                <a:tc>
                  <a:txBody>
                    <a:bodyPr/>
                    <a:lstStyle/>
                    <a:p>
                      <a:endParaRPr lang="en-CA" sz="1800"/>
                    </a:p>
                  </a:txBody>
                  <a:tcPr marL="91433" marR="91433" marT="0" marB="0">
                    <a:solidFill>
                      <a:schemeClr val="bg1"/>
                    </a:solidFill>
                  </a:tcPr>
                </a:tc>
                <a:tc>
                  <a:txBody>
                    <a:bodyPr/>
                    <a:lstStyle/>
                    <a:p>
                      <a:endParaRPr lang="en-CA" sz="1800"/>
                    </a:p>
                  </a:txBody>
                  <a:tcPr marL="91433" marR="91433" marT="0" marB="0">
                    <a:solidFill>
                      <a:schemeClr val="bg1"/>
                    </a:solidFill>
                  </a:tcPr>
                </a:tc>
                <a:tc>
                  <a:txBody>
                    <a:bodyPr/>
                    <a:lstStyle/>
                    <a:p>
                      <a:endParaRPr lang="en-CA" sz="1800"/>
                    </a:p>
                  </a:txBody>
                  <a:tcPr marL="91433" marR="91433" marT="0" marB="0">
                    <a:solidFill>
                      <a:schemeClr val="bg1"/>
                    </a:solidFill>
                  </a:tcPr>
                </a:tc>
                <a:tc>
                  <a:txBody>
                    <a:bodyPr/>
                    <a:lstStyle/>
                    <a:p>
                      <a:endParaRPr lang="en-CA" sz="1800"/>
                    </a:p>
                  </a:txBody>
                  <a:tcPr marL="91433" marR="91433" marT="0" marB="0">
                    <a:solidFill>
                      <a:schemeClr val="bg1"/>
                    </a:solidFill>
                  </a:tcPr>
                </a:tc>
                <a:tc>
                  <a:txBody>
                    <a:bodyPr/>
                    <a:lstStyle/>
                    <a:p>
                      <a:endParaRPr lang="en-CA" sz="1800"/>
                    </a:p>
                  </a:txBody>
                  <a:tcPr marL="91433" marR="91433" marT="0" marB="0">
                    <a:solidFill>
                      <a:schemeClr val="bg1"/>
                    </a:solidFill>
                  </a:tcPr>
                </a:tc>
                <a:tc>
                  <a:txBody>
                    <a:bodyPr/>
                    <a:lstStyle/>
                    <a:p>
                      <a:endParaRPr lang="en-CA" sz="1800" dirty="0"/>
                    </a:p>
                  </a:txBody>
                  <a:tcPr marL="91433" marR="91433" marT="0" marB="0">
                    <a:solidFill>
                      <a:schemeClr val="bg1"/>
                    </a:solidFill>
                  </a:tcPr>
                </a:tc>
                <a:extLst>
                  <a:ext uri="{0D108BD9-81ED-4DB2-BD59-A6C34878D82A}">
                    <a16:rowId xmlns:a16="http://schemas.microsoft.com/office/drawing/2014/main" val="1817036739"/>
                  </a:ext>
                </a:extLst>
              </a:tr>
            </a:tbl>
          </a:graphicData>
        </a:graphic>
      </p:graphicFrame>
      <p:graphicFrame>
        <p:nvGraphicFramePr>
          <p:cNvPr id="19" name="Table 18">
            <a:extLst>
              <a:ext uri="{FF2B5EF4-FFF2-40B4-BE49-F238E27FC236}">
                <a16:creationId xmlns:a16="http://schemas.microsoft.com/office/drawing/2014/main" id="{292C159E-937F-C443-A46B-E4A98115D5FF}"/>
              </a:ext>
            </a:extLst>
          </p:cNvPr>
          <p:cNvGraphicFramePr>
            <a:graphicFrameLocks noGrp="1"/>
          </p:cNvGraphicFramePr>
          <p:nvPr/>
        </p:nvGraphicFramePr>
        <p:xfrm>
          <a:off x="622300" y="4135438"/>
          <a:ext cx="2506663" cy="1371600"/>
        </p:xfrm>
        <a:graphic>
          <a:graphicData uri="http://schemas.openxmlformats.org/drawingml/2006/table">
            <a:tbl>
              <a:tblPr firstRow="1" bandRow="1">
                <a:tableStyleId>{5940675A-B579-460E-94D1-54222C63F5DA}</a:tableStyleId>
              </a:tblPr>
              <a:tblGrid>
                <a:gridCol w="2506663">
                  <a:extLst>
                    <a:ext uri="{9D8B030D-6E8A-4147-A177-3AD203B41FA5}">
                      <a16:colId xmlns:a16="http://schemas.microsoft.com/office/drawing/2014/main" val="20000"/>
                    </a:ext>
                  </a:extLst>
                </a:gridCol>
              </a:tblGrid>
              <a:tr h="274241">
                <a:tc>
                  <a:txBody>
                    <a:bodyPr/>
                    <a:lstStyle/>
                    <a:p>
                      <a:endParaRPr lang="en-CA" sz="1800" dirty="0"/>
                    </a:p>
                  </a:txBody>
                  <a:tcPr marL="91443" marR="91443" marT="0" marB="0">
                    <a:solidFill>
                      <a:schemeClr val="bg1"/>
                    </a:solidFill>
                  </a:tcPr>
                </a:tc>
                <a:extLst>
                  <a:ext uri="{0D108BD9-81ED-4DB2-BD59-A6C34878D82A}">
                    <a16:rowId xmlns:a16="http://schemas.microsoft.com/office/drawing/2014/main" val="10000"/>
                  </a:ext>
                </a:extLst>
              </a:tr>
              <a:tr h="274241">
                <a:tc>
                  <a:txBody>
                    <a:bodyPr/>
                    <a:lstStyle/>
                    <a:p>
                      <a:endParaRPr lang="en-CA" sz="1800"/>
                    </a:p>
                  </a:txBody>
                  <a:tcPr marL="91443" marR="91443" marT="0" marB="0">
                    <a:solidFill>
                      <a:schemeClr val="bg1"/>
                    </a:solidFill>
                  </a:tcPr>
                </a:tc>
                <a:extLst>
                  <a:ext uri="{0D108BD9-81ED-4DB2-BD59-A6C34878D82A}">
                    <a16:rowId xmlns:a16="http://schemas.microsoft.com/office/drawing/2014/main" val="10001"/>
                  </a:ext>
                </a:extLst>
              </a:tr>
              <a:tr h="274241">
                <a:tc>
                  <a:txBody>
                    <a:bodyPr/>
                    <a:lstStyle/>
                    <a:p>
                      <a:endParaRPr lang="en-CA" sz="1800"/>
                    </a:p>
                  </a:txBody>
                  <a:tcPr marL="91443" marR="91443" marT="0" marB="0">
                    <a:solidFill>
                      <a:schemeClr val="bg1"/>
                    </a:solidFill>
                  </a:tcPr>
                </a:tc>
                <a:extLst>
                  <a:ext uri="{0D108BD9-81ED-4DB2-BD59-A6C34878D82A}">
                    <a16:rowId xmlns:a16="http://schemas.microsoft.com/office/drawing/2014/main" val="10002"/>
                  </a:ext>
                </a:extLst>
              </a:tr>
              <a:tr h="274241">
                <a:tc>
                  <a:txBody>
                    <a:bodyPr/>
                    <a:lstStyle/>
                    <a:p>
                      <a:endParaRPr lang="en-CA" sz="1800" dirty="0"/>
                    </a:p>
                  </a:txBody>
                  <a:tcPr marL="91443" marR="91443" marT="0" marB="0">
                    <a:solidFill>
                      <a:schemeClr val="bg1"/>
                    </a:solidFill>
                  </a:tcPr>
                </a:tc>
                <a:extLst>
                  <a:ext uri="{0D108BD9-81ED-4DB2-BD59-A6C34878D82A}">
                    <a16:rowId xmlns:a16="http://schemas.microsoft.com/office/drawing/2014/main" val="10003"/>
                  </a:ext>
                </a:extLst>
              </a:tr>
              <a:tr h="274241">
                <a:tc>
                  <a:txBody>
                    <a:bodyPr/>
                    <a:lstStyle/>
                    <a:p>
                      <a:endParaRPr lang="en-CA" sz="1800" dirty="0"/>
                    </a:p>
                  </a:txBody>
                  <a:tcPr marL="91443" marR="91443" marT="0" marB="0">
                    <a:solidFill>
                      <a:schemeClr val="bg1"/>
                    </a:solidFill>
                  </a:tcPr>
                </a:tc>
                <a:extLst>
                  <a:ext uri="{0D108BD9-81ED-4DB2-BD59-A6C34878D82A}">
                    <a16:rowId xmlns:a16="http://schemas.microsoft.com/office/drawing/2014/main" val="1892993351"/>
                  </a:ext>
                </a:extLst>
              </a:tr>
            </a:tbl>
          </a:graphicData>
        </a:graphic>
      </p:graphicFrame>
      <p:sp>
        <p:nvSpPr>
          <p:cNvPr id="44118" name="Rectangle 19">
            <a:extLst>
              <a:ext uri="{FF2B5EF4-FFF2-40B4-BE49-F238E27FC236}">
                <a16:creationId xmlns:a16="http://schemas.microsoft.com/office/drawing/2014/main" id="{078D0961-E3F4-8447-BC82-9DAF4A553810}"/>
              </a:ext>
            </a:extLst>
          </p:cNvPr>
          <p:cNvSpPr>
            <a:spLocks noChangeArrowheads="1"/>
          </p:cNvSpPr>
          <p:nvPr/>
        </p:nvSpPr>
        <p:spPr bwMode="auto">
          <a:xfrm>
            <a:off x="215900" y="4632325"/>
            <a:ext cx="373063" cy="36036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CA" altLang="en-US"/>
          </a:p>
        </p:txBody>
      </p:sp>
      <p:sp>
        <p:nvSpPr>
          <p:cNvPr id="2" name="TextBox 1">
            <a:extLst>
              <a:ext uri="{FF2B5EF4-FFF2-40B4-BE49-F238E27FC236}">
                <a16:creationId xmlns:a16="http://schemas.microsoft.com/office/drawing/2014/main" id="{399A9E71-D9E0-4140-87B9-7D0F4D84FCEF}"/>
              </a:ext>
            </a:extLst>
          </p:cNvPr>
          <p:cNvSpPr txBox="1"/>
          <p:nvPr/>
        </p:nvSpPr>
        <p:spPr>
          <a:xfrm>
            <a:off x="1581150" y="1192213"/>
            <a:ext cx="3427885" cy="1200329"/>
          </a:xfrm>
          <a:prstGeom prst="rect">
            <a:avLst/>
          </a:prstGeom>
          <a:solidFill>
            <a:schemeClr val="bg1"/>
          </a:solidFill>
        </p:spPr>
        <p:txBody>
          <a:bodyPr wrap="square" rtlCol="0">
            <a:spAutoFit/>
          </a:bodyPr>
          <a:lstStyle/>
          <a:p>
            <a:r>
              <a:rPr lang="en-US" sz="1800" dirty="0">
                <a:latin typeface="Consolas" panose="020B0609020204030204" pitchFamily="49" charset="0"/>
                <a:cs typeface="Consolas" panose="020B0609020204030204" pitchFamily="49" charset="0"/>
              </a:rPr>
              <a:t>Loop: LDR R1, [R1]</a:t>
            </a:r>
          </a:p>
          <a:p>
            <a:r>
              <a:rPr lang="en-US" sz="1800" dirty="0">
                <a:latin typeface="Consolas" panose="020B0609020204030204" pitchFamily="49" charset="0"/>
                <a:cs typeface="Consolas" panose="020B0609020204030204" pitchFamily="49" charset="0"/>
              </a:rPr>
              <a:t>      STR R1, [R1, #8]</a:t>
            </a:r>
          </a:p>
          <a:p>
            <a:r>
              <a:rPr lang="en-US" sz="1800" dirty="0">
                <a:latin typeface="Consolas" panose="020B0609020204030204" pitchFamily="49" charset="0"/>
                <a:cs typeface="Consolas" panose="020B0609020204030204" pitchFamily="49" charset="0"/>
              </a:rPr>
              <a:t>      CMP R1, R3</a:t>
            </a:r>
          </a:p>
          <a:p>
            <a:r>
              <a:rPr lang="en-US" sz="1800" dirty="0">
                <a:latin typeface="Consolas" panose="020B0609020204030204" pitchFamily="49" charset="0"/>
                <a:cs typeface="Consolas" panose="020B0609020204030204" pitchFamily="49" charset="0"/>
              </a:rPr>
              <a:t>      BNE Loop</a:t>
            </a:r>
          </a:p>
        </p:txBody>
      </p:sp>
      <p:sp>
        <p:nvSpPr>
          <p:cNvPr id="3" name="TextBox 2">
            <a:extLst>
              <a:ext uri="{FF2B5EF4-FFF2-40B4-BE49-F238E27FC236}">
                <a16:creationId xmlns:a16="http://schemas.microsoft.com/office/drawing/2014/main" id="{B3707AF8-F1C4-EB4E-BF39-7EA61AD19329}"/>
              </a:ext>
            </a:extLst>
          </p:cNvPr>
          <p:cNvSpPr txBox="1"/>
          <p:nvPr/>
        </p:nvSpPr>
        <p:spPr>
          <a:xfrm>
            <a:off x="3739896" y="2807208"/>
            <a:ext cx="700513" cy="246221"/>
          </a:xfrm>
          <a:prstGeom prst="rect">
            <a:avLst/>
          </a:prstGeom>
          <a:solidFill>
            <a:schemeClr val="bg1"/>
          </a:solidFill>
        </p:spPr>
        <p:txBody>
          <a:bodyPr wrap="none" lIns="0" tIns="0" rIns="0" bIns="0" rtlCol="0">
            <a:spAutoFit/>
          </a:bodyPr>
          <a:lstStyle/>
          <a:p>
            <a:r>
              <a:rPr lang="en-US" sz="1600" dirty="0">
                <a:latin typeface="Times New Roman" panose="02020603050405020304" pitchFamily="18" charset="0"/>
                <a:cs typeface="Times New Roman" panose="02020603050405020304" pitchFamily="18" charset="0"/>
              </a:rPr>
              <a:t>(BNE)   </a:t>
            </a:r>
          </a:p>
        </p:txBody>
      </p:sp>
      <p:sp>
        <p:nvSpPr>
          <p:cNvPr id="16" name="TextBox 15">
            <a:extLst>
              <a:ext uri="{FF2B5EF4-FFF2-40B4-BE49-F238E27FC236}">
                <a16:creationId xmlns:a16="http://schemas.microsoft.com/office/drawing/2014/main" id="{A157E6EE-6A9D-9A42-B66D-2A395691E25F}"/>
              </a:ext>
            </a:extLst>
          </p:cNvPr>
          <p:cNvSpPr txBox="1"/>
          <p:nvPr/>
        </p:nvSpPr>
        <p:spPr>
          <a:xfrm>
            <a:off x="2496312" y="3044952"/>
            <a:ext cx="371897" cy="246221"/>
          </a:xfrm>
          <a:prstGeom prst="rect">
            <a:avLst/>
          </a:prstGeom>
          <a:solidFill>
            <a:schemeClr val="bg1"/>
          </a:solidFill>
        </p:spPr>
        <p:txBody>
          <a:bodyPr wrap="none" lIns="0" tIns="0" rIns="0" bIns="0" rtlCol="0">
            <a:spAutoFit/>
          </a:bodyPr>
          <a:lstStyle/>
          <a:p>
            <a:r>
              <a:rPr lang="en-US" sz="1600" dirty="0">
                <a:latin typeface="Times New Roman" panose="02020603050405020304" pitchFamily="18" charset="0"/>
                <a:cs typeface="Times New Roman" panose="02020603050405020304" pitchFamily="18" charset="0"/>
              </a:rPr>
              <a:t>five </a:t>
            </a:r>
          </a:p>
        </p:txBody>
      </p:sp>
    </p:spTree>
    <p:extLst>
      <p:ext uri="{BB962C8B-B14F-4D97-AF65-F5344CB8AC3E}">
        <p14:creationId xmlns:p14="http://schemas.microsoft.com/office/powerpoint/2010/main" val="20970061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80D0F-003E-2747-810C-BAAD8E6C22E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C9D02D43-99FC-3F45-A996-DFDD44D233A1}"/>
              </a:ext>
            </a:extLst>
          </p:cNvPr>
          <p:cNvSpPr>
            <a:spLocks noGrp="1"/>
          </p:cNvSpPr>
          <p:nvPr>
            <p:ph idx="1"/>
          </p:nvPr>
        </p:nvSpPr>
        <p:spPr/>
        <p:txBody>
          <a:bodyPr/>
          <a:lstStyle/>
          <a:p>
            <a:r>
              <a:rPr lang="en-US" dirty="0"/>
              <a:t>Learned about the processor performance equation</a:t>
            </a:r>
          </a:p>
          <a:p>
            <a:r>
              <a:rPr lang="en-US" dirty="0"/>
              <a:t>Learned about pipelining</a:t>
            </a:r>
          </a:p>
          <a:p>
            <a:pPr lvl="1"/>
            <a:r>
              <a:rPr lang="en-US" dirty="0"/>
              <a:t>What it is; why improves performance</a:t>
            </a:r>
          </a:p>
          <a:p>
            <a:pPr lvl="1"/>
            <a:r>
              <a:rPr lang="en-US" dirty="0"/>
              <a:t>Challenges of implementing pipelining (Hazards)</a:t>
            </a:r>
          </a:p>
          <a:p>
            <a:pPr lvl="1"/>
            <a:r>
              <a:rPr lang="en-US" dirty="0"/>
              <a:t>Forwarding and how to implement it</a:t>
            </a:r>
          </a:p>
          <a:p>
            <a:pPr lvl="1"/>
            <a:r>
              <a:rPr lang="en-US" dirty="0"/>
              <a:t>Pipeline </a:t>
            </a:r>
            <a:r>
              <a:rPr lang="en-US"/>
              <a:t>timing diagrams</a:t>
            </a:r>
            <a:endParaRPr lang="en-US" dirty="0"/>
          </a:p>
          <a:p>
            <a:pPr lvl="1"/>
            <a:endParaRPr lang="en-US" dirty="0"/>
          </a:p>
        </p:txBody>
      </p:sp>
      <p:sp>
        <p:nvSpPr>
          <p:cNvPr id="4" name="Slide Number Placeholder 3">
            <a:extLst>
              <a:ext uri="{FF2B5EF4-FFF2-40B4-BE49-F238E27FC236}">
                <a16:creationId xmlns:a16="http://schemas.microsoft.com/office/drawing/2014/main" id="{1221D502-6D54-E740-8E23-0808E4406583}"/>
              </a:ext>
            </a:extLst>
          </p:cNvPr>
          <p:cNvSpPr>
            <a:spLocks noGrp="1"/>
          </p:cNvSpPr>
          <p:nvPr>
            <p:ph type="sldNum" sz="quarter" idx="12"/>
          </p:nvPr>
        </p:nvSpPr>
        <p:spPr/>
        <p:txBody>
          <a:bodyPr/>
          <a:lstStyle/>
          <a:p>
            <a:fld id="{8498F53A-C161-3D49-96E1-2DF0E970DAF2}" type="slidenum">
              <a:rPr lang="en-US" smtClean="0"/>
              <a:t>68</a:t>
            </a:fld>
            <a:endParaRPr lang="en-US"/>
          </a:p>
        </p:txBody>
      </p:sp>
    </p:spTree>
    <p:extLst>
      <p:ext uri="{BB962C8B-B14F-4D97-AF65-F5344CB8AC3E}">
        <p14:creationId xmlns:p14="http://schemas.microsoft.com/office/powerpoint/2010/main" val="2287168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1026"/>
          <p:cNvSpPr>
            <a:spLocks noGrp="1" noChangeArrowheads="1"/>
          </p:cNvSpPr>
          <p:nvPr>
            <p:ph type="title"/>
          </p:nvPr>
        </p:nvSpPr>
        <p:spPr>
          <a:xfrm>
            <a:off x="317500" y="0"/>
            <a:ext cx="8534400" cy="990600"/>
          </a:xfrm>
          <a:noFill/>
        </p:spPr>
        <p:txBody>
          <a:bodyPr lIns="90488" tIns="44450" rIns="90488" bIns="44450">
            <a:normAutofit/>
          </a:bodyPr>
          <a:lstStyle/>
          <a:p>
            <a:pPr eaLnBrk="1" hangingPunct="1"/>
            <a:r>
              <a:rPr lang="en-US" sz="3600" dirty="0">
                <a:latin typeface="Arial  " charset="-52"/>
              </a:rPr>
              <a:t>Computing Cycles Per Instruction</a:t>
            </a:r>
          </a:p>
        </p:txBody>
      </p:sp>
      <p:sp>
        <p:nvSpPr>
          <p:cNvPr id="23559" name="Rectangle 1027"/>
          <p:cNvSpPr>
            <a:spLocks noChangeArrowheads="1"/>
          </p:cNvSpPr>
          <p:nvPr/>
        </p:nvSpPr>
        <p:spPr bwMode="auto">
          <a:xfrm>
            <a:off x="509039" y="5892800"/>
            <a:ext cx="7244408" cy="293670"/>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sz="1800" dirty="0">
                <a:solidFill>
                  <a:srgbClr val="000000"/>
                </a:solidFill>
                <a:latin typeface="Arial  "/>
                <a:cs typeface="Arial  "/>
              </a:rPr>
              <a:t>Here </a:t>
            </a:r>
            <a:r>
              <a:rPr lang="en-US" sz="1800" dirty="0" err="1">
                <a:solidFill>
                  <a:srgbClr val="000000"/>
                </a:solidFill>
                <a:latin typeface="Arial  "/>
                <a:cs typeface="Arial  "/>
              </a:rPr>
              <a:t>F</a:t>
            </a:r>
            <a:r>
              <a:rPr lang="en-US" sz="1800" baseline="-25000" dirty="0" err="1">
                <a:solidFill>
                  <a:srgbClr val="000000"/>
                </a:solidFill>
                <a:latin typeface="Arial  "/>
                <a:cs typeface="Arial  "/>
              </a:rPr>
              <a:t>j</a:t>
            </a:r>
            <a:r>
              <a:rPr lang="en-US" sz="1800" dirty="0">
                <a:solidFill>
                  <a:srgbClr val="000000"/>
                </a:solidFill>
                <a:latin typeface="Arial  "/>
                <a:cs typeface="Arial  "/>
              </a:rPr>
              <a:t> is the normalized instruction frequency for instructions of type </a:t>
            </a:r>
            <a:r>
              <a:rPr lang="en-US" sz="1800" dirty="0" err="1">
                <a:solidFill>
                  <a:srgbClr val="000000"/>
                </a:solidFill>
                <a:latin typeface="Arial  "/>
                <a:cs typeface="Arial  "/>
              </a:rPr>
              <a:t>j</a:t>
            </a:r>
            <a:endParaRPr lang="en-US" sz="1800" dirty="0">
              <a:solidFill>
                <a:srgbClr val="000000"/>
              </a:solidFill>
              <a:latin typeface="Arial  "/>
              <a:cs typeface="Arial  "/>
            </a:endParaRPr>
          </a:p>
        </p:txBody>
      </p:sp>
      <p:sp>
        <p:nvSpPr>
          <p:cNvPr id="23560" name="Rectangle 1028"/>
          <p:cNvSpPr>
            <a:spLocks noChangeArrowheads="1"/>
          </p:cNvSpPr>
          <p:nvPr/>
        </p:nvSpPr>
        <p:spPr bwMode="auto">
          <a:xfrm>
            <a:off x="811213" y="1755775"/>
            <a:ext cx="6947544" cy="643766"/>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dirty="0">
                <a:solidFill>
                  <a:schemeClr val="tx1"/>
                </a:solidFill>
                <a:latin typeface="Arial  "/>
                <a:cs typeface="Arial  "/>
              </a:rPr>
              <a:t>CPI = Cycles / Instruction Count</a:t>
            </a:r>
          </a:p>
          <a:p>
            <a:r>
              <a:rPr lang="en-US" sz="1800" dirty="0">
                <a:solidFill>
                  <a:schemeClr val="tx1"/>
                </a:solidFill>
                <a:latin typeface="Arial  "/>
                <a:cs typeface="Arial  "/>
              </a:rPr>
              <a:t>       = (CPU Time * Clock Rate) / Instruction Count                     (1)</a:t>
            </a:r>
          </a:p>
        </p:txBody>
      </p:sp>
      <p:sp>
        <p:nvSpPr>
          <p:cNvPr id="23561" name="Rectangle 1029"/>
          <p:cNvSpPr>
            <a:spLocks noChangeArrowheads="1"/>
          </p:cNvSpPr>
          <p:nvPr/>
        </p:nvSpPr>
        <p:spPr bwMode="auto">
          <a:xfrm>
            <a:off x="430213" y="1004833"/>
            <a:ext cx="8458334" cy="366767"/>
          </a:xfrm>
          <a:prstGeom prst="rect">
            <a:avLst/>
          </a:prstGeom>
          <a:noFill/>
          <a:ln w="12700">
            <a:noFill/>
            <a:miter lim="800000"/>
            <a:headEnd/>
            <a:tailEnd/>
          </a:ln>
        </p:spPr>
        <p:txBody>
          <a:bodyPr wrap="square" lIns="90488" tIns="44450" rIns="90488" bIns="44450">
            <a:prstTxWarp prst="textNoShape">
              <a:avLst/>
            </a:prstTxWarp>
            <a:spAutoFit/>
          </a:bodyPr>
          <a:lstStyle/>
          <a:p>
            <a:r>
              <a:rPr lang="en-US" sz="1800" dirty="0">
                <a:solidFill>
                  <a:srgbClr val="000000"/>
                </a:solidFill>
                <a:latin typeface="Arial  "/>
                <a:cs typeface="Arial  "/>
              </a:rPr>
              <a:t>CPI in processor performance equation is </a:t>
            </a:r>
            <a:r>
              <a:rPr lang="en-US" sz="1800" u="sng" dirty="0">
                <a:solidFill>
                  <a:srgbClr val="000000"/>
                </a:solidFill>
                <a:latin typeface="Arial  "/>
                <a:cs typeface="Arial  "/>
              </a:rPr>
              <a:t>average</a:t>
            </a:r>
            <a:r>
              <a:rPr lang="en-US" sz="1800" dirty="0">
                <a:solidFill>
                  <a:srgbClr val="000000"/>
                </a:solidFill>
                <a:latin typeface="Arial  "/>
                <a:cs typeface="Arial  "/>
              </a:rPr>
              <a:t> cycles per instruction:</a:t>
            </a:r>
          </a:p>
        </p:txBody>
      </p:sp>
      <p:graphicFrame>
        <p:nvGraphicFramePr>
          <p:cNvPr id="23554" name="Object 2"/>
          <p:cNvGraphicFramePr>
            <a:graphicFrameLocks noChangeAspect="1"/>
          </p:cNvGraphicFramePr>
          <p:nvPr/>
        </p:nvGraphicFramePr>
        <p:xfrm>
          <a:off x="822325" y="3179763"/>
          <a:ext cx="4170363" cy="711200"/>
        </p:xfrm>
        <a:graphic>
          <a:graphicData uri="http://schemas.openxmlformats.org/presentationml/2006/ole">
            <mc:AlternateContent xmlns:mc="http://schemas.openxmlformats.org/markup-compatibility/2006">
              <mc:Choice xmlns:v="urn:schemas-microsoft-com:vml" Requires="v">
                <p:oleObj name="Equation" r:id="rId3" imgW="2679700" imgH="457200" progId="Equation.3">
                  <p:embed/>
                </p:oleObj>
              </mc:Choice>
              <mc:Fallback>
                <p:oleObj name="Equation" r:id="rId3" imgW="26797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325" y="3179763"/>
                        <a:ext cx="4170363"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5" name="Object 3"/>
          <p:cNvGraphicFramePr>
            <a:graphicFrameLocks noChangeAspect="1"/>
          </p:cNvGraphicFramePr>
          <p:nvPr/>
        </p:nvGraphicFramePr>
        <p:xfrm>
          <a:off x="862053" y="5081086"/>
          <a:ext cx="5399047" cy="722549"/>
        </p:xfrm>
        <a:graphic>
          <a:graphicData uri="http://schemas.openxmlformats.org/presentationml/2006/ole">
            <mc:AlternateContent xmlns:mc="http://schemas.openxmlformats.org/markup-compatibility/2006">
              <mc:Choice xmlns:v="urn:schemas-microsoft-com:vml" Requires="v">
                <p:oleObj name="Equation" r:id="rId5" imgW="3416300" imgH="457200" progId="Equation.3">
                  <p:embed/>
                </p:oleObj>
              </mc:Choice>
              <mc:Fallback>
                <p:oleObj name="Equation" r:id="rId5" imgW="34163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053" y="5081086"/>
                        <a:ext cx="5399047" cy="7225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1027"/>
          <p:cNvSpPr>
            <a:spLocks noChangeArrowheads="1"/>
          </p:cNvSpPr>
          <p:nvPr/>
        </p:nvSpPr>
        <p:spPr bwMode="auto">
          <a:xfrm>
            <a:off x="495300" y="3810000"/>
            <a:ext cx="8064500" cy="1228541"/>
          </a:xfrm>
          <a:prstGeom prst="rect">
            <a:avLst/>
          </a:prstGeom>
          <a:noFill/>
          <a:ln w="12700">
            <a:noFill/>
            <a:miter lim="800000"/>
            <a:headEnd/>
            <a:tailEnd/>
          </a:ln>
        </p:spPr>
        <p:txBody>
          <a:bodyPr wrap="square" lIns="63500" tIns="25400" rIns="63500" bIns="25400">
            <a:prstTxWarp prst="textNoShape">
              <a:avLst/>
            </a:prstTxWarp>
            <a:spAutoFit/>
          </a:bodyPr>
          <a:lstStyle/>
          <a:p>
            <a:pPr>
              <a:lnSpc>
                <a:spcPct val="85000"/>
              </a:lnSpc>
            </a:pPr>
            <a:r>
              <a:rPr lang="en-US" sz="1800" dirty="0">
                <a:solidFill>
                  <a:srgbClr val="000000"/>
                </a:solidFill>
                <a:latin typeface="Arial  "/>
                <a:cs typeface="Arial  "/>
              </a:rPr>
              <a:t>Where:  </a:t>
            </a:r>
            <a:r>
              <a:rPr lang="en-US" sz="1800" dirty="0" err="1">
                <a:solidFill>
                  <a:srgbClr val="000000"/>
                </a:solidFill>
                <a:latin typeface="Arial  "/>
                <a:cs typeface="Arial  "/>
              </a:rPr>
              <a:t>I</a:t>
            </a:r>
            <a:r>
              <a:rPr lang="en-US" sz="1800" baseline="-25000" dirty="0" err="1">
                <a:solidFill>
                  <a:srgbClr val="000000"/>
                </a:solidFill>
                <a:latin typeface="Arial  "/>
                <a:cs typeface="Arial  "/>
              </a:rPr>
              <a:t>j</a:t>
            </a:r>
            <a:r>
              <a:rPr lang="en-US" sz="1800" dirty="0">
                <a:solidFill>
                  <a:srgbClr val="000000"/>
                </a:solidFill>
                <a:latin typeface="Arial  "/>
                <a:cs typeface="Arial  "/>
              </a:rPr>
              <a:t> = Instruction count for instruction of type “</a:t>
            </a:r>
            <a:r>
              <a:rPr lang="en-US" sz="1800" dirty="0" err="1">
                <a:solidFill>
                  <a:srgbClr val="000000"/>
                </a:solidFill>
                <a:latin typeface="Arial  "/>
                <a:cs typeface="Arial  "/>
              </a:rPr>
              <a:t>j</a:t>
            </a:r>
            <a:r>
              <a:rPr lang="en-US" sz="1800" dirty="0">
                <a:solidFill>
                  <a:srgbClr val="000000"/>
                </a:solidFill>
                <a:latin typeface="Arial  "/>
                <a:cs typeface="Arial  "/>
              </a:rPr>
              <a:t>”</a:t>
            </a:r>
          </a:p>
          <a:p>
            <a:pPr>
              <a:lnSpc>
                <a:spcPct val="85000"/>
              </a:lnSpc>
            </a:pPr>
            <a:r>
              <a:rPr lang="en-US" sz="1800" dirty="0">
                <a:solidFill>
                  <a:srgbClr val="000000"/>
                </a:solidFill>
                <a:latin typeface="Arial  "/>
                <a:cs typeface="Arial  "/>
              </a:rPr>
              <a:t>	      </a:t>
            </a:r>
            <a:r>
              <a:rPr lang="en-US" sz="1800" dirty="0" err="1">
                <a:solidFill>
                  <a:srgbClr val="000000"/>
                </a:solidFill>
                <a:latin typeface="Arial  "/>
                <a:cs typeface="Arial  "/>
              </a:rPr>
              <a:t>CPI</a:t>
            </a:r>
            <a:r>
              <a:rPr lang="en-US" sz="1800" baseline="-25000" dirty="0" err="1">
                <a:solidFill>
                  <a:srgbClr val="000000"/>
                </a:solidFill>
                <a:latin typeface="Arial  "/>
                <a:cs typeface="Arial  "/>
              </a:rPr>
              <a:t>j</a:t>
            </a:r>
            <a:r>
              <a:rPr lang="en-US" sz="1800" dirty="0">
                <a:solidFill>
                  <a:srgbClr val="000000"/>
                </a:solidFill>
                <a:latin typeface="Arial  "/>
                <a:cs typeface="Arial  "/>
              </a:rPr>
              <a:t> = cycles per instruction for instruction of type </a:t>
            </a:r>
            <a:r>
              <a:rPr lang="en-US" sz="1800" dirty="0" err="1">
                <a:solidFill>
                  <a:srgbClr val="000000"/>
                </a:solidFill>
                <a:latin typeface="Arial  "/>
                <a:cs typeface="Arial  "/>
              </a:rPr>
              <a:t>j</a:t>
            </a:r>
            <a:endParaRPr lang="en-US" sz="1800" dirty="0">
              <a:solidFill>
                <a:srgbClr val="000000"/>
              </a:solidFill>
              <a:latin typeface="Arial  "/>
              <a:cs typeface="Arial  "/>
            </a:endParaRPr>
          </a:p>
          <a:p>
            <a:pPr>
              <a:lnSpc>
                <a:spcPct val="85000"/>
              </a:lnSpc>
            </a:pPr>
            <a:endParaRPr lang="en-US" dirty="0">
              <a:solidFill>
                <a:srgbClr val="000000"/>
              </a:solidFill>
              <a:latin typeface="Arial  "/>
              <a:cs typeface="Arial  "/>
            </a:endParaRPr>
          </a:p>
          <a:p>
            <a:pPr>
              <a:lnSpc>
                <a:spcPct val="85000"/>
              </a:lnSpc>
            </a:pPr>
            <a:endParaRPr lang="en-US" dirty="0">
              <a:solidFill>
                <a:srgbClr val="000000"/>
              </a:solidFill>
              <a:latin typeface="Arial  "/>
              <a:cs typeface="Arial  "/>
            </a:endParaRPr>
          </a:p>
          <a:p>
            <a:pPr>
              <a:lnSpc>
                <a:spcPct val="85000"/>
              </a:lnSpc>
            </a:pPr>
            <a:r>
              <a:rPr lang="en-US" dirty="0">
                <a:solidFill>
                  <a:srgbClr val="000000"/>
                </a:solidFill>
                <a:latin typeface="Arial  "/>
                <a:cs typeface="Arial  "/>
              </a:rPr>
              <a:t>S</a:t>
            </a:r>
            <a:r>
              <a:rPr lang="en-US" sz="1800" dirty="0">
                <a:solidFill>
                  <a:srgbClr val="000000"/>
                </a:solidFill>
                <a:latin typeface="Arial  "/>
                <a:cs typeface="Arial  "/>
              </a:rPr>
              <a:t>ubstituting (2) into (1) and noting that Cycle Time x Clock Rate =1 we get:</a:t>
            </a:r>
          </a:p>
        </p:txBody>
      </p:sp>
      <p:sp>
        <p:nvSpPr>
          <p:cNvPr id="11" name="TextBox 10"/>
          <p:cNvSpPr txBox="1"/>
          <p:nvPr/>
        </p:nvSpPr>
        <p:spPr>
          <a:xfrm>
            <a:off x="430213" y="2796143"/>
            <a:ext cx="8432800" cy="369332"/>
          </a:xfrm>
          <a:prstGeom prst="rect">
            <a:avLst/>
          </a:prstGeom>
          <a:noFill/>
        </p:spPr>
        <p:txBody>
          <a:bodyPr wrap="square" rtlCol="0">
            <a:spAutoFit/>
          </a:bodyPr>
          <a:lstStyle/>
          <a:p>
            <a:r>
              <a:rPr lang="en-US" sz="1800" dirty="0">
                <a:solidFill>
                  <a:srgbClr val="000000"/>
                </a:solidFill>
                <a:latin typeface="Arial  "/>
                <a:cs typeface="Arial  "/>
              </a:rPr>
              <a:t>If different instructions take a different number of cycles: </a:t>
            </a:r>
          </a:p>
        </p:txBody>
      </p:sp>
      <p:sp>
        <p:nvSpPr>
          <p:cNvPr id="12" name="TextBox 11"/>
          <p:cNvSpPr txBox="1"/>
          <p:nvPr/>
        </p:nvSpPr>
        <p:spPr>
          <a:xfrm>
            <a:off x="7200900" y="3302000"/>
            <a:ext cx="466782" cy="353174"/>
          </a:xfrm>
          <a:prstGeom prst="rect">
            <a:avLst/>
          </a:prstGeom>
          <a:noFill/>
        </p:spPr>
        <p:txBody>
          <a:bodyPr wrap="none" rtlCol="0">
            <a:spAutoFit/>
          </a:bodyPr>
          <a:lstStyle/>
          <a:p>
            <a:r>
              <a:rPr lang="en-US" sz="1800" dirty="0">
                <a:solidFill>
                  <a:srgbClr val="000000"/>
                </a:solidFill>
                <a:latin typeface="Arial  "/>
                <a:cs typeface="Arial  "/>
              </a:rPr>
              <a:t>(2)</a:t>
            </a:r>
          </a:p>
        </p:txBody>
      </p:sp>
      <p:sp>
        <p:nvSpPr>
          <p:cNvPr id="2" name="Slide Number Placeholder 1"/>
          <p:cNvSpPr>
            <a:spLocks noGrp="1"/>
          </p:cNvSpPr>
          <p:nvPr>
            <p:ph type="sldNum" sz="quarter" idx="12"/>
          </p:nvPr>
        </p:nvSpPr>
        <p:spPr/>
        <p:txBody>
          <a:bodyPr/>
          <a:lstStyle/>
          <a:p>
            <a:fld id="{8498F53A-C161-3D49-96E1-2DF0E970DAF2}" type="slidenum">
              <a:rPr lang="en-US" smtClean="0"/>
              <a:t>7</a:t>
            </a:fld>
            <a:endParaRPr lang="en-US"/>
          </a:p>
        </p:txBody>
      </p:sp>
      <p:sp>
        <p:nvSpPr>
          <p:cNvPr id="13" name="TextBox 12"/>
          <p:cNvSpPr txBox="1"/>
          <p:nvPr/>
        </p:nvSpPr>
        <p:spPr>
          <a:xfrm>
            <a:off x="5410200" y="6488668"/>
            <a:ext cx="2819400" cy="369332"/>
          </a:xfrm>
          <a:prstGeom prst="rect">
            <a:avLst/>
          </a:prstGeom>
          <a:noFill/>
        </p:spPr>
        <p:txBody>
          <a:bodyPr wrap="square" rtlCol="0">
            <a:spAutoFit/>
          </a:bodyPr>
          <a:lstStyle/>
          <a:p>
            <a:r>
              <a:rPr lang="en-US" dirty="0">
                <a:solidFill>
                  <a:schemeClr val="tx1">
                    <a:lumMod val="50000"/>
                    <a:lumOff val="50000"/>
                  </a:schemeClr>
                </a:solidFill>
              </a:rPr>
              <a:t>Text</a:t>
            </a:r>
            <a:r>
              <a:rPr lang="en-US">
                <a:solidFill>
                  <a:schemeClr val="tx1">
                    <a:lumMod val="50000"/>
                    <a:lumOff val="50000"/>
                  </a:schemeClr>
                </a:solidFill>
              </a:rPr>
              <a:t>: COD ARM Edition §1.6</a:t>
            </a:r>
            <a:endParaRPr lang="en-US" dirty="0">
              <a:solidFill>
                <a:schemeClr val="tx1">
                  <a:lumMod val="50000"/>
                  <a:lumOff val="50000"/>
                </a:schemeClr>
              </a:solidFill>
            </a:endParaRPr>
          </a:p>
        </p:txBody>
      </p:sp>
    </p:spTree>
    <p:extLst>
      <p:ext uri="{BB962C8B-B14F-4D97-AF65-F5344CB8AC3E}">
        <p14:creationId xmlns:p14="http://schemas.microsoft.com/office/powerpoint/2010/main" val="429388001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533400" y="58233"/>
            <a:ext cx="8153400" cy="932367"/>
          </a:xfrm>
          <a:noFill/>
        </p:spPr>
        <p:txBody>
          <a:bodyPr lIns="90488" tIns="44450" rIns="90488" bIns="44450">
            <a:normAutofit/>
          </a:bodyPr>
          <a:lstStyle/>
          <a:p>
            <a:pPr eaLnBrk="1" hangingPunct="1"/>
            <a:r>
              <a:rPr lang="en-US" sz="3600" dirty="0">
                <a:solidFill>
                  <a:srgbClr val="0000FF"/>
                </a:solidFill>
                <a:latin typeface="Arial  " charset="-52"/>
              </a:rPr>
              <a:t>Example CPI Calculation</a:t>
            </a:r>
            <a:endParaRPr lang="en-US" dirty="0">
              <a:solidFill>
                <a:srgbClr val="0000FF"/>
              </a:solidFill>
              <a:latin typeface="Arial  " charset="-52"/>
            </a:endParaRPr>
          </a:p>
        </p:txBody>
      </p:sp>
      <p:sp>
        <p:nvSpPr>
          <p:cNvPr id="25605" name="Text Box 11"/>
          <p:cNvSpPr txBox="1">
            <a:spLocks noChangeArrowheads="1"/>
          </p:cNvSpPr>
          <p:nvPr/>
        </p:nvSpPr>
        <p:spPr bwMode="auto">
          <a:xfrm>
            <a:off x="584200" y="878982"/>
            <a:ext cx="7950200" cy="5632311"/>
          </a:xfrm>
          <a:prstGeom prst="rect">
            <a:avLst/>
          </a:prstGeom>
          <a:noFill/>
          <a:ln w="9525">
            <a:noFill/>
            <a:miter lim="800000"/>
            <a:headEnd/>
            <a:tailEnd/>
          </a:ln>
        </p:spPr>
        <p:txBody>
          <a:bodyPr wrap="square">
            <a:prstTxWarp prst="textNoShape">
              <a:avLst/>
            </a:prstTxWarp>
            <a:spAutoFit/>
          </a:bodyPr>
          <a:lstStyle/>
          <a:p>
            <a:r>
              <a:rPr lang="en-US" sz="1800" dirty="0">
                <a:solidFill>
                  <a:srgbClr val="000000"/>
                </a:solidFill>
                <a:latin typeface="Arial  "/>
                <a:cs typeface="Arial  "/>
              </a:rPr>
              <a:t>During co-op at a small startup company you are asked to create a “system-on-chip” that will be implemented on an FPGA.  You are using the NIOS II processor along with the QSYS </a:t>
            </a:r>
            <a:r>
              <a:rPr lang="en-US" sz="1800" dirty="0" err="1">
                <a:solidFill>
                  <a:srgbClr val="000000"/>
                </a:solidFill>
                <a:latin typeface="Arial  "/>
                <a:cs typeface="Arial  "/>
              </a:rPr>
              <a:t>SoC</a:t>
            </a:r>
            <a:r>
              <a:rPr lang="en-US" sz="1800" dirty="0">
                <a:solidFill>
                  <a:srgbClr val="000000"/>
                </a:solidFill>
                <a:latin typeface="Arial  "/>
                <a:cs typeface="Arial  "/>
              </a:rPr>
              <a:t> developer tool (part of </a:t>
            </a:r>
            <a:r>
              <a:rPr lang="en-US" sz="1800" dirty="0" err="1">
                <a:solidFill>
                  <a:srgbClr val="000000"/>
                </a:solidFill>
                <a:latin typeface="Arial  "/>
                <a:cs typeface="Arial  "/>
              </a:rPr>
              <a:t>Quartus</a:t>
            </a:r>
            <a:r>
              <a:rPr lang="en-US" sz="1800" dirty="0">
                <a:solidFill>
                  <a:srgbClr val="000000"/>
                </a:solidFill>
                <a:latin typeface="Arial  "/>
                <a:cs typeface="Arial  "/>
              </a:rPr>
              <a:t>) and wondering whether to select a “NIOS II/e” that </a:t>
            </a:r>
            <a:r>
              <a:rPr lang="en-US" dirty="0">
                <a:solidFill>
                  <a:srgbClr val="000000"/>
                </a:solidFill>
                <a:latin typeface="Arial  "/>
                <a:cs typeface="Arial  "/>
              </a:rPr>
              <a:t>uses the minimum resources or a “NIOS II/f” that includes 4KB instruction cache, 4KB data cache, branch prediction, hardware multiply and hardware divide.  </a:t>
            </a:r>
          </a:p>
          <a:p>
            <a:endParaRPr lang="en-US" dirty="0">
              <a:solidFill>
                <a:srgbClr val="000000"/>
              </a:solidFill>
              <a:latin typeface="Arial  "/>
              <a:cs typeface="Arial  "/>
            </a:endParaRPr>
          </a:p>
          <a:p>
            <a:r>
              <a:rPr lang="en-US" dirty="0">
                <a:solidFill>
                  <a:srgbClr val="000000"/>
                </a:solidFill>
                <a:latin typeface="Arial  "/>
                <a:cs typeface="Arial  "/>
              </a:rPr>
              <a:t>For a matrix multiply program we find</a:t>
            </a:r>
          </a:p>
          <a:p>
            <a:endParaRPr lang="en-US" sz="1800" dirty="0">
              <a:solidFill>
                <a:srgbClr val="000000"/>
              </a:solidFill>
              <a:latin typeface="Arial  "/>
              <a:cs typeface="Arial  "/>
            </a:endParaRPr>
          </a:p>
          <a:p>
            <a:endParaRPr lang="en-US" dirty="0">
              <a:solidFill>
                <a:srgbClr val="000000"/>
              </a:solidFill>
              <a:latin typeface="Arial  "/>
              <a:cs typeface="Arial  "/>
            </a:endParaRPr>
          </a:p>
          <a:p>
            <a:endParaRPr lang="en-US" sz="1800" dirty="0">
              <a:solidFill>
                <a:srgbClr val="000000"/>
              </a:solidFill>
              <a:latin typeface="Arial  "/>
              <a:cs typeface="Arial  "/>
            </a:endParaRPr>
          </a:p>
          <a:p>
            <a:endParaRPr lang="en-US" dirty="0">
              <a:solidFill>
                <a:srgbClr val="000000"/>
              </a:solidFill>
              <a:latin typeface="Arial  "/>
              <a:cs typeface="Arial  "/>
            </a:endParaRPr>
          </a:p>
          <a:p>
            <a:endParaRPr lang="en-US" sz="1800" dirty="0">
              <a:solidFill>
                <a:srgbClr val="000000"/>
              </a:solidFill>
              <a:latin typeface="Arial  "/>
              <a:cs typeface="Arial  "/>
            </a:endParaRPr>
          </a:p>
          <a:p>
            <a:endParaRPr lang="en-US" dirty="0">
              <a:solidFill>
                <a:srgbClr val="000000"/>
              </a:solidFill>
              <a:latin typeface="Arial  "/>
              <a:cs typeface="Arial  "/>
            </a:endParaRPr>
          </a:p>
          <a:p>
            <a:endParaRPr lang="en-US" sz="1800" dirty="0">
              <a:solidFill>
                <a:srgbClr val="000000"/>
              </a:solidFill>
              <a:latin typeface="Arial  "/>
              <a:cs typeface="Arial  "/>
            </a:endParaRPr>
          </a:p>
          <a:p>
            <a:endParaRPr lang="en-US" dirty="0">
              <a:solidFill>
                <a:srgbClr val="000000"/>
              </a:solidFill>
              <a:latin typeface="Arial  "/>
              <a:cs typeface="Arial  "/>
            </a:endParaRPr>
          </a:p>
          <a:p>
            <a:endParaRPr lang="en-US" sz="1800" dirty="0">
              <a:solidFill>
                <a:srgbClr val="000000"/>
              </a:solidFill>
              <a:latin typeface="Arial  "/>
              <a:cs typeface="Arial  "/>
            </a:endParaRPr>
          </a:p>
          <a:p>
            <a:r>
              <a:rPr lang="en-US" dirty="0">
                <a:solidFill>
                  <a:srgbClr val="000000"/>
                </a:solidFill>
                <a:latin typeface="Arial  "/>
                <a:cs typeface="Arial  "/>
              </a:rPr>
              <a:t>Question: </a:t>
            </a:r>
            <a:r>
              <a:rPr lang="en-US" sz="1800" dirty="0">
                <a:solidFill>
                  <a:srgbClr val="000000"/>
                </a:solidFill>
                <a:latin typeface="Arial  "/>
                <a:cs typeface="Arial  "/>
              </a:rPr>
              <a:t>Which </a:t>
            </a:r>
            <a:r>
              <a:rPr lang="en-US" dirty="0">
                <a:solidFill>
                  <a:srgbClr val="000000"/>
                </a:solidFill>
                <a:latin typeface="Arial  "/>
                <a:cs typeface="Arial  "/>
              </a:rPr>
              <a:t>processor is faster and by how much?</a:t>
            </a:r>
          </a:p>
          <a:p>
            <a:r>
              <a:rPr lang="en-US" sz="1800" b="1" dirty="0">
                <a:solidFill>
                  <a:srgbClr val="000000"/>
                </a:solidFill>
                <a:latin typeface="Arial  "/>
                <a:cs typeface="Arial  "/>
              </a:rPr>
              <a:t>NOTE:     cycle time = 1 / clock frequency</a:t>
            </a:r>
          </a:p>
          <a:p>
            <a:endParaRPr lang="en-US" sz="1800" dirty="0">
              <a:solidFill>
                <a:srgbClr val="000000"/>
              </a:solidFill>
              <a:latin typeface="Arial  "/>
              <a:cs typeface="Arial  "/>
            </a:endParaRPr>
          </a:p>
        </p:txBody>
      </p:sp>
      <p:graphicFrame>
        <p:nvGraphicFramePr>
          <p:cNvPr id="2" name="Table 1"/>
          <p:cNvGraphicFramePr>
            <a:graphicFrameLocks noGrp="1"/>
          </p:cNvGraphicFramePr>
          <p:nvPr>
            <p:extLst>
              <p:ext uri="{D42A27DB-BD31-4B8C-83A1-F6EECF244321}">
                <p14:modId xmlns:p14="http://schemas.microsoft.com/office/powerpoint/2010/main" val="2078554490"/>
              </p:ext>
            </p:extLst>
          </p:nvPr>
        </p:nvGraphicFramePr>
        <p:xfrm>
          <a:off x="1295400" y="3505200"/>
          <a:ext cx="6096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err="1"/>
                        <a:t>Nios</a:t>
                      </a:r>
                      <a:r>
                        <a:rPr lang="en-US" baseline="0" dirty="0"/>
                        <a:t> II/e</a:t>
                      </a:r>
                      <a:endParaRPr lang="en-US" dirty="0"/>
                    </a:p>
                  </a:txBody>
                  <a:tcPr/>
                </a:tc>
                <a:tc>
                  <a:txBody>
                    <a:bodyPr/>
                    <a:lstStyle/>
                    <a:p>
                      <a:r>
                        <a:rPr lang="en-US" dirty="0" err="1"/>
                        <a:t>Nios</a:t>
                      </a:r>
                      <a:r>
                        <a:rPr lang="en-US" dirty="0"/>
                        <a:t> II/f</a:t>
                      </a:r>
                    </a:p>
                  </a:txBody>
                  <a:tcPr/>
                </a:tc>
                <a:extLst>
                  <a:ext uri="{0D108BD9-81ED-4DB2-BD59-A6C34878D82A}">
                    <a16:rowId xmlns:a16="http://schemas.microsoft.com/office/drawing/2014/main" val="10000"/>
                  </a:ext>
                </a:extLst>
              </a:tr>
              <a:tr h="370840">
                <a:tc>
                  <a:txBody>
                    <a:bodyPr/>
                    <a:lstStyle/>
                    <a:p>
                      <a:r>
                        <a:rPr lang="en-US" dirty="0"/>
                        <a:t>IC</a:t>
                      </a:r>
                    </a:p>
                  </a:txBody>
                  <a:tcPr/>
                </a:tc>
                <a:tc>
                  <a:txBody>
                    <a:bodyPr/>
                    <a:lstStyle/>
                    <a:p>
                      <a:r>
                        <a:rPr lang="en-US" sz="1800" kern="1200" dirty="0">
                          <a:solidFill>
                            <a:schemeClr val="dk1"/>
                          </a:solidFill>
                          <a:latin typeface="+mn-lt"/>
                          <a:ea typeface="+mn-ea"/>
                          <a:cs typeface="+mn-cs"/>
                        </a:rPr>
                        <a:t>208M</a:t>
                      </a:r>
                      <a:endParaRPr lang="en-US" dirty="0"/>
                    </a:p>
                  </a:txBody>
                  <a:tcPr/>
                </a:tc>
                <a:tc>
                  <a:txBody>
                    <a:bodyPr/>
                    <a:lstStyle/>
                    <a:p>
                      <a:r>
                        <a:rPr lang="en-US" sz="1800" kern="1200" dirty="0">
                          <a:solidFill>
                            <a:schemeClr val="dk1"/>
                          </a:solidFill>
                          <a:latin typeface="+mn-lt"/>
                          <a:ea typeface="+mn-ea"/>
                          <a:cs typeface="+mn-cs"/>
                        </a:rPr>
                        <a:t>92.4M</a:t>
                      </a:r>
                      <a:endParaRPr lang="en-US" dirty="0"/>
                    </a:p>
                  </a:txBody>
                  <a:tcPr/>
                </a:tc>
                <a:extLst>
                  <a:ext uri="{0D108BD9-81ED-4DB2-BD59-A6C34878D82A}">
                    <a16:rowId xmlns:a16="http://schemas.microsoft.com/office/drawing/2014/main" val="10001"/>
                  </a:ext>
                </a:extLst>
              </a:tr>
              <a:tr h="370840">
                <a:tc>
                  <a:txBody>
                    <a:bodyPr/>
                    <a:lstStyle/>
                    <a:p>
                      <a:r>
                        <a:rPr lang="en-US" dirty="0"/>
                        <a:t>CPI</a:t>
                      </a:r>
                    </a:p>
                  </a:txBody>
                  <a:tcPr/>
                </a:tc>
                <a:tc>
                  <a:txBody>
                    <a:bodyPr/>
                    <a:lstStyle/>
                    <a:p>
                      <a:r>
                        <a:rPr lang="en-US" sz="1800" kern="1200" dirty="0">
                          <a:solidFill>
                            <a:schemeClr val="dk1"/>
                          </a:solidFill>
                          <a:latin typeface="+mn-lt"/>
                          <a:ea typeface="+mn-ea"/>
                          <a:cs typeface="+mn-cs"/>
                        </a:rPr>
                        <a:t>13.9</a:t>
                      </a:r>
                      <a:endParaRPr lang="en-US" dirty="0"/>
                    </a:p>
                  </a:txBody>
                  <a:tcPr/>
                </a:tc>
                <a:tc>
                  <a:txBody>
                    <a:bodyPr/>
                    <a:lstStyle/>
                    <a:p>
                      <a:r>
                        <a:rPr lang="en-US" sz="1800" kern="1200" dirty="0">
                          <a:solidFill>
                            <a:schemeClr val="dk1"/>
                          </a:solidFill>
                          <a:latin typeface="+mn-lt"/>
                          <a:ea typeface="+mn-ea"/>
                          <a:cs typeface="+mn-cs"/>
                        </a:rPr>
                        <a:t>2.69</a:t>
                      </a:r>
                      <a:endParaRPr lang="en-US" dirty="0"/>
                    </a:p>
                  </a:txBody>
                  <a:tcPr/>
                </a:tc>
                <a:extLst>
                  <a:ext uri="{0D108BD9-81ED-4DB2-BD59-A6C34878D82A}">
                    <a16:rowId xmlns:a16="http://schemas.microsoft.com/office/drawing/2014/main" val="10002"/>
                  </a:ext>
                </a:extLst>
              </a:tr>
              <a:tr h="370840">
                <a:tc>
                  <a:txBody>
                    <a:bodyPr/>
                    <a:lstStyle/>
                    <a:p>
                      <a:r>
                        <a:rPr lang="en-US" dirty="0"/>
                        <a:t>Clock</a:t>
                      </a:r>
                      <a:r>
                        <a:rPr lang="en-US" baseline="0" dirty="0"/>
                        <a:t> Frequency</a:t>
                      </a:r>
                      <a:endParaRPr lang="en-US" dirty="0"/>
                    </a:p>
                  </a:txBody>
                  <a:tcPr/>
                </a:tc>
                <a:tc>
                  <a:txBody>
                    <a:bodyPr/>
                    <a:lstStyle/>
                    <a:p>
                      <a:r>
                        <a:rPr lang="en-US" dirty="0"/>
                        <a:t>111</a:t>
                      </a:r>
                      <a:r>
                        <a:rPr lang="en-US" baseline="0" dirty="0"/>
                        <a:t> MHz</a:t>
                      </a:r>
                      <a:endParaRPr lang="en-US" dirty="0"/>
                    </a:p>
                  </a:txBody>
                  <a:tcPr/>
                </a:tc>
                <a:tc>
                  <a:txBody>
                    <a:bodyPr/>
                    <a:lstStyle/>
                    <a:p>
                      <a:r>
                        <a:rPr lang="en-US" baseline="0" dirty="0"/>
                        <a:t>88.7 MHz</a:t>
                      </a:r>
                      <a:endParaRPr lang="en-US" dirty="0"/>
                    </a:p>
                  </a:txBody>
                  <a:tcPr/>
                </a:tc>
                <a:extLst>
                  <a:ext uri="{0D108BD9-81ED-4DB2-BD59-A6C34878D82A}">
                    <a16:rowId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fld id="{8498F53A-C161-3D49-96E1-2DF0E970DAF2}" type="slidenum">
              <a:rPr lang="en-US" smtClean="0"/>
              <a:t>8</a:t>
            </a:fld>
            <a:endParaRPr lang="en-US"/>
          </a:p>
        </p:txBody>
      </p:sp>
    </p:spTree>
    <p:extLst>
      <p:ext uri="{BB962C8B-B14F-4D97-AF65-F5344CB8AC3E}">
        <p14:creationId xmlns:p14="http://schemas.microsoft.com/office/powerpoint/2010/main" val="221321590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1026"/>
          <p:cNvSpPr>
            <a:spLocks noGrp="1" noChangeArrowheads="1"/>
          </p:cNvSpPr>
          <p:nvPr>
            <p:ph type="title"/>
          </p:nvPr>
        </p:nvSpPr>
        <p:spPr>
          <a:xfrm>
            <a:off x="685800" y="0"/>
            <a:ext cx="7770813" cy="1141413"/>
          </a:xfrm>
        </p:spPr>
        <p:txBody>
          <a:bodyPr/>
          <a:lstStyle/>
          <a:p>
            <a:pPr eaLnBrk="1" hangingPunct="1"/>
            <a:r>
              <a:rPr lang="en-US" sz="3600" dirty="0">
                <a:solidFill>
                  <a:srgbClr val="0000FF"/>
                </a:solidFill>
                <a:latin typeface="Arial  " charset="-52"/>
              </a:rPr>
              <a:t>Example CPI Calculation: Solution</a:t>
            </a:r>
          </a:p>
        </p:txBody>
      </p:sp>
      <mc:AlternateContent xmlns:mc="http://schemas.openxmlformats.org/markup-compatibility/2006" xmlns:a14="http://schemas.microsoft.com/office/drawing/2010/main">
        <mc:Choice Requires="a14">
          <p:sp>
            <p:nvSpPr>
              <p:cNvPr id="2" name="TextBox 1"/>
              <p:cNvSpPr txBox="1"/>
              <p:nvPr/>
            </p:nvSpPr>
            <p:spPr>
              <a:xfrm>
                <a:off x="1066800" y="1219200"/>
                <a:ext cx="5699574" cy="6390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m:rPr>
                              <m:sty m:val="p"/>
                            </m:rPr>
                            <a:rPr lang="en-US" sz="2000" b="0" i="0" smtClean="0">
                              <a:latin typeface="Cambria Math" panose="02040503050406030204" pitchFamily="18" charset="0"/>
                            </a:rPr>
                            <m:t>Performance</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NIOS</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II</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f</m:t>
                          </m:r>
                        </m:num>
                        <m:den>
                          <m:r>
                            <m:rPr>
                              <m:sty m:val="p"/>
                            </m:rPr>
                            <a:rPr lang="en-US" sz="2000" i="0">
                              <a:latin typeface="Cambria Math" panose="02040503050406030204" pitchFamily="18" charset="0"/>
                            </a:rPr>
                            <m:t>Performance</m:t>
                          </m:r>
                          <m:r>
                            <a:rPr lang="en-US" sz="2000" i="0">
                              <a:latin typeface="Cambria Math" panose="02040503050406030204" pitchFamily="18" charset="0"/>
                            </a:rPr>
                            <m:t> </m:t>
                          </m:r>
                          <m:r>
                            <m:rPr>
                              <m:sty m:val="p"/>
                            </m:rPr>
                            <a:rPr lang="en-US" sz="2000" i="0">
                              <a:latin typeface="Cambria Math" panose="02040503050406030204" pitchFamily="18" charset="0"/>
                            </a:rPr>
                            <m:t>NIOS</m:t>
                          </m:r>
                          <m:r>
                            <a:rPr lang="en-US" sz="2000" i="0">
                              <a:latin typeface="Cambria Math" panose="02040503050406030204" pitchFamily="18" charset="0"/>
                            </a:rPr>
                            <m:t> </m:t>
                          </m:r>
                          <m:r>
                            <m:rPr>
                              <m:sty m:val="p"/>
                            </m:rPr>
                            <a:rPr lang="en-US" sz="2000" i="0">
                              <a:latin typeface="Cambria Math" panose="02040503050406030204" pitchFamily="18" charset="0"/>
                            </a:rPr>
                            <m:t>II</m:t>
                          </m:r>
                          <m:r>
                            <a:rPr lang="en-US" sz="2000" i="0">
                              <a:latin typeface="Cambria Math" panose="02040503050406030204" pitchFamily="18" charset="0"/>
                            </a:rPr>
                            <m:t>/</m:t>
                          </m:r>
                          <m:r>
                            <m:rPr>
                              <m:sty m:val="p"/>
                            </m:rPr>
                            <a:rPr lang="en-US" sz="2000" b="0" i="0" smtClean="0">
                              <a:latin typeface="Cambria Math" panose="02040503050406030204" pitchFamily="18" charset="0"/>
                            </a:rPr>
                            <m:t>e</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r>
                            <m:rPr>
                              <m:sty m:val="p"/>
                            </m:rPr>
                            <a:rPr lang="en-US" sz="2000" b="0" i="0" smtClean="0">
                              <a:latin typeface="Cambria Math" panose="02040503050406030204" pitchFamily="18" charset="0"/>
                            </a:rPr>
                            <m:t>Execution</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Time</m:t>
                          </m:r>
                          <m:r>
                            <a:rPr lang="en-US" sz="2000" b="0" i="0" smtClean="0">
                              <a:latin typeface="Cambria Math" panose="02040503050406030204" pitchFamily="18" charset="0"/>
                            </a:rPr>
                            <m:t> </m:t>
                          </m:r>
                          <m:r>
                            <m:rPr>
                              <m:sty m:val="p"/>
                            </m:rPr>
                            <a:rPr lang="en-US" sz="2000">
                              <a:latin typeface="Cambria Math" panose="02040503050406030204" pitchFamily="18" charset="0"/>
                            </a:rPr>
                            <m:t>NIOS</m:t>
                          </m:r>
                          <m:r>
                            <a:rPr lang="en-US" sz="2000">
                              <a:latin typeface="Cambria Math" panose="02040503050406030204" pitchFamily="18" charset="0"/>
                            </a:rPr>
                            <m:t> </m:t>
                          </m:r>
                          <m:r>
                            <m:rPr>
                              <m:sty m:val="p"/>
                            </m:rPr>
                            <a:rPr lang="en-US" sz="2000">
                              <a:latin typeface="Cambria Math" panose="02040503050406030204" pitchFamily="18" charset="0"/>
                            </a:rPr>
                            <m:t>II</m:t>
                          </m:r>
                          <m:r>
                            <a:rPr lang="en-US" sz="2000">
                              <a:latin typeface="Cambria Math" panose="02040503050406030204" pitchFamily="18" charset="0"/>
                            </a:rPr>
                            <m:t>/</m:t>
                          </m:r>
                          <m:r>
                            <a:rPr lang="en-US" sz="2000" b="0" i="1" smtClean="0">
                              <a:latin typeface="Cambria Math" panose="02040503050406030204" pitchFamily="18" charset="0"/>
                            </a:rPr>
                            <m:t>𝑒</m:t>
                          </m:r>
                        </m:num>
                        <m:den>
                          <m:r>
                            <m:rPr>
                              <m:sty m:val="p"/>
                            </m:rPr>
                            <a:rPr lang="en-US" sz="2000" b="0" i="0" smtClean="0">
                              <a:latin typeface="Cambria Math" panose="02040503050406030204" pitchFamily="18" charset="0"/>
                            </a:rPr>
                            <m:t>Execution</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Time</m:t>
                          </m:r>
                          <m:r>
                            <a:rPr lang="en-US" sz="2000" b="0" i="0" smtClean="0">
                              <a:latin typeface="Cambria Math" panose="02040503050406030204" pitchFamily="18" charset="0"/>
                            </a:rPr>
                            <m:t> </m:t>
                          </m:r>
                          <m:r>
                            <m:rPr>
                              <m:sty m:val="p"/>
                            </m:rPr>
                            <a:rPr lang="en-US" sz="2000">
                              <a:latin typeface="Cambria Math" panose="02040503050406030204" pitchFamily="18" charset="0"/>
                            </a:rPr>
                            <m:t>NIOS</m:t>
                          </m:r>
                          <m:r>
                            <a:rPr lang="en-US" sz="2000">
                              <a:latin typeface="Cambria Math" panose="02040503050406030204" pitchFamily="18" charset="0"/>
                            </a:rPr>
                            <m:t> </m:t>
                          </m:r>
                          <m:r>
                            <m:rPr>
                              <m:sty m:val="p"/>
                            </m:rPr>
                            <a:rPr lang="en-US" sz="2000">
                              <a:latin typeface="Cambria Math" panose="02040503050406030204" pitchFamily="18" charset="0"/>
                            </a:rPr>
                            <m:t>II</m:t>
                          </m:r>
                          <m:r>
                            <a:rPr lang="en-US" sz="2000">
                              <a:latin typeface="Cambria Math" panose="02040503050406030204" pitchFamily="18" charset="0"/>
                            </a:rPr>
                            <m:t>/</m:t>
                          </m:r>
                          <m:r>
                            <a:rPr lang="en-US" sz="2000" b="0" i="1" smtClean="0">
                              <a:latin typeface="Cambria Math" panose="02040503050406030204" pitchFamily="18" charset="0"/>
                            </a:rPr>
                            <m:t>𝑓</m:t>
                          </m:r>
                        </m:den>
                      </m:f>
                    </m:oMath>
                  </m:oMathPara>
                </a14:m>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1066800" y="1219200"/>
                <a:ext cx="5699574" cy="63908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733800" y="2075344"/>
                <a:ext cx="3200400" cy="1013932"/>
              </a:xfrm>
              <a:prstGeom prst="rect">
                <a:avLst/>
              </a:prstGeom>
              <a:noFill/>
            </p:spPr>
            <p:txBody>
              <a:bodyPr wrap="square" lIns="0" tIns="0" rIns="0" bIns="0" rtlCol="0">
                <a:spAutoFit/>
              </a:bodyPr>
              <a:lstStyle/>
              <a:p>
                <a:r>
                  <a:rPr lang="en-US" sz="2400" dirty="0"/>
                  <a:t>=  </a:t>
                </a:r>
                <a14:m>
                  <m:oMath xmlns:m="http://schemas.openxmlformats.org/officeDocument/2006/math">
                    <m:f>
                      <m:fPr>
                        <m:ctrlPr>
                          <a:rPr lang="en-US" sz="2400" i="1">
                            <a:latin typeface="Cambria Math" panose="02040503050406030204" pitchFamily="18" charset="0"/>
                          </a:rPr>
                        </m:ctrlPr>
                      </m:fPr>
                      <m:num>
                        <m:sSub>
                          <m:sSubPr>
                            <m:ctrlPr>
                              <a:rPr lang="en-US" sz="2400" i="1" smtClean="0">
                                <a:latin typeface="Cambria Math" panose="02040503050406030204" pitchFamily="18" charset="0"/>
                              </a:rPr>
                            </m:ctrlPr>
                          </m:sSubPr>
                          <m:e>
                            <m:r>
                              <m:rPr>
                                <m:sty m:val="p"/>
                              </m:rPr>
                              <a:rPr lang="en-US" sz="2400" b="0" i="0" smtClean="0">
                                <a:latin typeface="Cambria Math" panose="02040503050406030204" pitchFamily="18" charset="0"/>
                              </a:rPr>
                              <m:t>IC</m:t>
                            </m:r>
                          </m:e>
                          <m:sub>
                            <m:r>
                              <m:rPr>
                                <m:sty m:val="p"/>
                              </m:rPr>
                              <a:rPr lang="en-US" sz="2400" b="0" i="0" smtClean="0">
                                <a:latin typeface="Cambria Math" panose="02040503050406030204" pitchFamily="18" charset="0"/>
                              </a:rPr>
                              <m:t>II</m:t>
                            </m:r>
                            <m:r>
                              <a:rPr lang="en-US" sz="2400" b="0" i="0" smtClean="0">
                                <a:latin typeface="Cambria Math" panose="02040503050406030204" pitchFamily="18" charset="0"/>
                              </a:rPr>
                              <m:t>/</m:t>
                            </m:r>
                            <m:r>
                              <m:rPr>
                                <m:sty m:val="p"/>
                              </m:rPr>
                              <a:rPr lang="en-US" sz="2400" b="0" i="0" smtClean="0">
                                <a:latin typeface="Cambria Math" panose="02040503050406030204" pitchFamily="18" charset="0"/>
                              </a:rPr>
                              <m:t>e</m:t>
                            </m:r>
                          </m:sub>
                        </m:sSub>
                        <m:r>
                          <a:rPr lang="en-US" sz="240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C</m:t>
                            </m:r>
                            <m:r>
                              <m:rPr>
                                <m:sty m:val="p"/>
                              </m:rPr>
                              <a:rPr lang="en-US" sz="2400" b="0" i="0" smtClean="0">
                                <a:latin typeface="Cambria Math" panose="02040503050406030204" pitchFamily="18" charset="0"/>
                              </a:rPr>
                              <m:t>PI</m:t>
                            </m:r>
                          </m:e>
                          <m:sub>
                            <m:r>
                              <m:rPr>
                                <m:sty m:val="p"/>
                              </m:rPr>
                              <a:rPr lang="en-US" sz="2400">
                                <a:latin typeface="Cambria Math" panose="02040503050406030204" pitchFamily="18" charset="0"/>
                              </a:rPr>
                              <m:t>II</m:t>
                            </m:r>
                            <m:r>
                              <a:rPr lang="en-US" sz="2400">
                                <a:latin typeface="Cambria Math" panose="02040503050406030204" pitchFamily="18" charset="0"/>
                              </a:rPr>
                              <m:t>/</m:t>
                            </m:r>
                            <m:r>
                              <m:rPr>
                                <m:sty m:val="p"/>
                              </m:rPr>
                              <a:rPr lang="en-US" sz="2400">
                                <a:latin typeface="Cambria Math" panose="02040503050406030204" pitchFamily="18" charset="0"/>
                              </a:rPr>
                              <m:t>e</m:t>
                            </m:r>
                          </m:sub>
                        </m:sSub>
                        <m:r>
                          <a:rPr lang="en-US" sz="2400" i="1">
                            <a:latin typeface="Cambria Math" panose="02040503050406030204" pitchFamily="18" charset="0"/>
                            <a:ea typeface="Cambria Math" panose="02040503050406030204" pitchFamily="18" charset="0"/>
                          </a:rPr>
                          <m:t>×</m:t>
                        </m:r>
                        <m:f>
                          <m:fPr>
                            <m:ctrlPr>
                              <a:rPr lang="en-US" sz="2400" i="1" smtClean="0">
                                <a:latin typeface="Cambria Math" panose="02040503050406030204" pitchFamily="18" charset="0"/>
                                <a:ea typeface="Cambria Math" panose="02040503050406030204" pitchFamily="18" charset="0"/>
                              </a:rPr>
                            </m:ctrlPr>
                          </m:fPr>
                          <m:num>
                            <m:r>
                              <a:rPr lang="en-US" sz="2400" b="0" i="0" smtClean="0">
                                <a:latin typeface="Cambria Math" panose="02040503050406030204" pitchFamily="18" charset="0"/>
                                <a:ea typeface="Cambria Math" panose="02040503050406030204" pitchFamily="18" charset="0"/>
                              </a:rPr>
                              <m:t>1</m:t>
                            </m:r>
                          </m:num>
                          <m:den>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𝐹𝑟𝑒𝑞</m:t>
                                </m:r>
                              </m:e>
                              <m:sub>
                                <m:r>
                                  <a:rPr lang="en-US" sz="2400" b="0" i="1" smtClean="0">
                                    <a:latin typeface="Cambria Math" panose="02040503050406030204" pitchFamily="18" charset="0"/>
                                    <a:ea typeface="Cambria Math" panose="02040503050406030204" pitchFamily="18" charset="0"/>
                                  </a:rPr>
                                  <m:t>𝐼𝐼</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𝑒</m:t>
                                </m:r>
                              </m:sub>
                            </m:sSub>
                          </m:den>
                        </m:f>
                      </m:num>
                      <m:den>
                        <m:sSub>
                          <m:sSubPr>
                            <m:ctrlPr>
                              <a:rPr lang="en-US" sz="2400" i="1">
                                <a:latin typeface="Cambria Math" panose="02040503050406030204" pitchFamily="18" charset="0"/>
                              </a:rPr>
                            </m:ctrlPr>
                          </m:sSubPr>
                          <m:e>
                            <m:r>
                              <m:rPr>
                                <m:sty m:val="p"/>
                              </m:rPr>
                              <a:rPr lang="en-US" sz="2400">
                                <a:latin typeface="Cambria Math" panose="02040503050406030204" pitchFamily="18" charset="0"/>
                              </a:rPr>
                              <m:t>IC</m:t>
                            </m:r>
                          </m:e>
                          <m:sub>
                            <m:r>
                              <m:rPr>
                                <m:sty m:val="p"/>
                              </m:rPr>
                              <a:rPr lang="en-US" sz="2400">
                                <a:latin typeface="Cambria Math" panose="02040503050406030204" pitchFamily="18" charset="0"/>
                              </a:rPr>
                              <m:t>II</m:t>
                            </m:r>
                            <m:r>
                              <a:rPr lang="en-US" sz="2400">
                                <a:latin typeface="Cambria Math" panose="02040503050406030204" pitchFamily="18" charset="0"/>
                              </a:rPr>
                              <m:t>/</m:t>
                            </m:r>
                            <m:r>
                              <a:rPr lang="en-US" sz="2400" b="0" i="1" smtClean="0">
                                <a:latin typeface="Cambria Math" panose="02040503050406030204" pitchFamily="18" charset="0"/>
                              </a:rPr>
                              <m:t>𝑓</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CPI</m:t>
                            </m:r>
                          </m:e>
                          <m:sub>
                            <m:r>
                              <m:rPr>
                                <m:sty m:val="p"/>
                              </m:rPr>
                              <a:rPr lang="en-US" sz="2400">
                                <a:latin typeface="Cambria Math" panose="02040503050406030204" pitchFamily="18" charset="0"/>
                              </a:rPr>
                              <m:t>II</m:t>
                            </m:r>
                            <m:r>
                              <a:rPr lang="en-US" sz="2400">
                                <a:latin typeface="Cambria Math" panose="02040503050406030204" pitchFamily="18" charset="0"/>
                              </a:rPr>
                              <m:t>/</m:t>
                            </m:r>
                            <m:r>
                              <a:rPr lang="en-US" sz="2400" b="0" i="1" smtClean="0">
                                <a:latin typeface="Cambria Math" panose="02040503050406030204" pitchFamily="18" charset="0"/>
                              </a:rPr>
                              <m:t>𝑓</m:t>
                            </m:r>
                          </m:sub>
                        </m:sSub>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0">
                                <a:latin typeface="Cambria Math" panose="02040503050406030204" pitchFamily="18" charset="0"/>
                                <a:ea typeface="Cambria Math" panose="02040503050406030204" pitchFamily="18" charset="0"/>
                              </a:rPr>
                              <m:t>1</m:t>
                            </m:r>
                          </m:num>
                          <m:den>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𝐹𝑟𝑒𝑞</m:t>
                                </m:r>
                              </m:e>
                              <m:sub>
                                <m:r>
                                  <a:rPr lang="en-US" sz="2400" i="1">
                                    <a:latin typeface="Cambria Math" panose="02040503050406030204" pitchFamily="18" charset="0"/>
                                    <a:ea typeface="Cambria Math" panose="02040503050406030204" pitchFamily="18" charset="0"/>
                                  </a:rPr>
                                  <m:t>𝐼𝐼</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𝑓</m:t>
                                </m:r>
                              </m:sub>
                            </m:sSub>
                          </m:den>
                        </m:f>
                      </m:den>
                    </m:f>
                  </m:oMath>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733800" y="2075344"/>
                <a:ext cx="3200400" cy="1013932"/>
              </a:xfrm>
              <a:prstGeom prst="rect">
                <a:avLst/>
              </a:prstGeom>
              <a:blipFill rotWithShape="0">
                <a:blip r:embed="rId4"/>
                <a:stretch>
                  <a:fillRect l="-59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733800" y="3962400"/>
                <a:ext cx="3048000" cy="532262"/>
              </a:xfrm>
              <a:prstGeom prst="rect">
                <a:avLst/>
              </a:prstGeom>
              <a:noFill/>
            </p:spPr>
            <p:txBody>
              <a:bodyPr wrap="square" lIns="0" tIns="0" rIns="0" bIns="0" rtlCol="0">
                <a:spAutoFit/>
              </a:bodyPr>
              <a:lstStyle/>
              <a:p>
                <a:r>
                  <a:rPr lang="en-US" sz="2400" dirty="0"/>
                  <a:t>=  </a:t>
                </a:r>
                <a14:m>
                  <m:oMath xmlns:m="http://schemas.openxmlformats.org/officeDocument/2006/math">
                    <m:f>
                      <m:fPr>
                        <m:ctrlPr>
                          <a:rPr lang="en-US" sz="2400" i="1">
                            <a:latin typeface="Cambria Math" panose="02040503050406030204" pitchFamily="18" charset="0"/>
                          </a:rPr>
                        </m:ctrlPr>
                      </m:fPr>
                      <m:num>
                        <m:r>
                          <a:rPr lang="en-US" sz="2400" b="0" i="0" smtClean="0">
                            <a:latin typeface="Cambria Math" panose="02040503050406030204" pitchFamily="18" charset="0"/>
                          </a:rPr>
                          <m:t>208</m:t>
                        </m:r>
                        <m:r>
                          <m:rPr>
                            <m:sty m:val="p"/>
                          </m:rPr>
                          <a:rPr lang="en-US" sz="2400" b="0" i="0" smtClean="0">
                            <a:latin typeface="Cambria Math" panose="02040503050406030204" pitchFamily="18" charset="0"/>
                          </a:rPr>
                          <m:t>M</m:t>
                        </m:r>
                        <m:r>
                          <a:rPr lang="en-US" sz="2400" i="0" smtClean="0">
                            <a:latin typeface="Cambria Math" panose="02040503050406030204" pitchFamily="18" charset="0"/>
                            <a:ea typeface="Cambria Math" panose="02040503050406030204" pitchFamily="18" charset="0"/>
                          </a:rPr>
                          <m:t>×</m:t>
                        </m:r>
                        <m:r>
                          <a:rPr lang="en-US" sz="2400" b="0" i="0" smtClean="0">
                            <a:latin typeface="Cambria Math" panose="02040503050406030204" pitchFamily="18" charset="0"/>
                            <a:ea typeface="Cambria Math" panose="02040503050406030204" pitchFamily="18" charset="0"/>
                          </a:rPr>
                          <m:t>13.9</m:t>
                        </m:r>
                        <m:r>
                          <a:rPr lang="en-US" sz="2400" i="0">
                            <a:latin typeface="Cambria Math" panose="02040503050406030204" pitchFamily="18" charset="0"/>
                            <a:ea typeface="Cambria Math" panose="02040503050406030204" pitchFamily="18" charset="0"/>
                          </a:rPr>
                          <m:t>×</m:t>
                        </m:r>
                        <m:r>
                          <a:rPr lang="en-US" sz="2400" b="0" i="1" smtClean="0">
                            <a:latin typeface="Cambria Math" charset="0"/>
                            <a:ea typeface="Cambria Math" panose="02040503050406030204" pitchFamily="18" charset="0"/>
                          </a:rPr>
                          <m:t>88.7</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𝑀𝐻𝑧</m:t>
                        </m:r>
                      </m:num>
                      <m:den>
                        <m:r>
                          <a:rPr lang="en-US" sz="2400" b="0" i="1" smtClean="0">
                            <a:latin typeface="Cambria Math" panose="02040503050406030204" pitchFamily="18" charset="0"/>
                          </a:rPr>
                          <m:t>92.4</m:t>
                        </m:r>
                        <m:r>
                          <a:rPr lang="en-US" sz="2400" b="0" i="1" smtClean="0">
                            <a:latin typeface="Cambria Math" panose="02040503050406030204" pitchFamily="18" charset="0"/>
                          </a:rPr>
                          <m:t>𝑀</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2.69</m:t>
                        </m:r>
                        <m:r>
                          <a:rPr lang="en-US" sz="2400" i="1">
                            <a:latin typeface="Cambria Math" panose="02040503050406030204" pitchFamily="18" charset="0"/>
                            <a:ea typeface="Cambria Math" panose="02040503050406030204" pitchFamily="18" charset="0"/>
                          </a:rPr>
                          <m:t>×</m:t>
                        </m:r>
                        <m:r>
                          <a:rPr lang="en-US" sz="2400" b="0" i="1" smtClean="0">
                            <a:latin typeface="Cambria Math" charset="0"/>
                            <a:ea typeface="Cambria Math" panose="02040503050406030204" pitchFamily="18" charset="0"/>
                          </a:rPr>
                          <m:t>111</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𝑀𝐻𝑧</m:t>
                        </m:r>
                      </m:den>
                    </m:f>
                  </m:oMath>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3733800" y="3962400"/>
                <a:ext cx="3048000" cy="532262"/>
              </a:xfrm>
              <a:prstGeom prst="rect">
                <a:avLst/>
              </a:prstGeom>
              <a:blipFill rotWithShape="0">
                <a:blip r:embed="rId5"/>
                <a:stretch>
                  <a:fillRect l="-6200" t="-1149" b="-195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733800" y="3166362"/>
                <a:ext cx="3200400" cy="643638"/>
              </a:xfrm>
              <a:prstGeom prst="rect">
                <a:avLst/>
              </a:prstGeom>
              <a:noFill/>
            </p:spPr>
            <p:txBody>
              <a:bodyPr wrap="square" lIns="0" tIns="0" rIns="0" bIns="0" rtlCol="0">
                <a:spAutoFit/>
              </a:bodyPr>
              <a:lstStyle/>
              <a:p>
                <a:r>
                  <a:rPr lang="en-US" sz="2400" dirty="0"/>
                  <a:t>=  </a:t>
                </a:r>
                <a14:m>
                  <m:oMath xmlns:m="http://schemas.openxmlformats.org/officeDocument/2006/math">
                    <m:f>
                      <m:fPr>
                        <m:ctrlPr>
                          <a:rPr lang="en-US" sz="2400" i="1">
                            <a:latin typeface="Cambria Math" panose="02040503050406030204" pitchFamily="18" charset="0"/>
                          </a:rPr>
                        </m:ctrlPr>
                      </m:fPr>
                      <m:num>
                        <m:sSub>
                          <m:sSubPr>
                            <m:ctrlPr>
                              <a:rPr lang="en-US" sz="2400" i="1" smtClean="0">
                                <a:latin typeface="Cambria Math" panose="02040503050406030204" pitchFamily="18" charset="0"/>
                              </a:rPr>
                            </m:ctrlPr>
                          </m:sSubPr>
                          <m:e>
                            <m:r>
                              <m:rPr>
                                <m:sty m:val="p"/>
                              </m:rPr>
                              <a:rPr lang="en-US" sz="2400" b="0" i="0" smtClean="0">
                                <a:latin typeface="Cambria Math" panose="02040503050406030204" pitchFamily="18" charset="0"/>
                              </a:rPr>
                              <m:t>IC</m:t>
                            </m:r>
                          </m:e>
                          <m:sub>
                            <m:r>
                              <m:rPr>
                                <m:sty m:val="p"/>
                              </m:rPr>
                              <a:rPr lang="en-US" sz="2400" b="0" i="0" smtClean="0">
                                <a:latin typeface="Cambria Math" panose="02040503050406030204" pitchFamily="18" charset="0"/>
                              </a:rPr>
                              <m:t>II</m:t>
                            </m:r>
                            <m:r>
                              <a:rPr lang="en-US" sz="2400" b="0" i="0" smtClean="0">
                                <a:latin typeface="Cambria Math" panose="02040503050406030204" pitchFamily="18" charset="0"/>
                              </a:rPr>
                              <m:t>/</m:t>
                            </m:r>
                            <m:r>
                              <m:rPr>
                                <m:sty m:val="p"/>
                              </m:rPr>
                              <a:rPr lang="en-US" sz="2400" b="0" i="0" smtClean="0">
                                <a:latin typeface="Cambria Math" panose="02040503050406030204" pitchFamily="18" charset="0"/>
                              </a:rPr>
                              <m:t>e</m:t>
                            </m:r>
                          </m:sub>
                        </m:sSub>
                        <m:r>
                          <a:rPr lang="en-US" sz="240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C</m:t>
                            </m:r>
                            <m:r>
                              <m:rPr>
                                <m:sty m:val="p"/>
                              </m:rPr>
                              <a:rPr lang="en-US" sz="2400" b="0" i="0" smtClean="0">
                                <a:latin typeface="Cambria Math" panose="02040503050406030204" pitchFamily="18" charset="0"/>
                              </a:rPr>
                              <m:t>PI</m:t>
                            </m:r>
                          </m:e>
                          <m:sub>
                            <m:r>
                              <m:rPr>
                                <m:sty m:val="p"/>
                              </m:rPr>
                              <a:rPr lang="en-US" sz="2400">
                                <a:latin typeface="Cambria Math" panose="02040503050406030204" pitchFamily="18" charset="0"/>
                              </a:rPr>
                              <m:t>II</m:t>
                            </m:r>
                            <m:r>
                              <a:rPr lang="en-US" sz="2400">
                                <a:latin typeface="Cambria Math" panose="02040503050406030204" pitchFamily="18" charset="0"/>
                              </a:rPr>
                              <m:t>/</m:t>
                            </m:r>
                            <m:r>
                              <m:rPr>
                                <m:sty m:val="p"/>
                              </m:rPr>
                              <a:rPr lang="en-US" sz="2400">
                                <a:latin typeface="Cambria Math" panose="02040503050406030204" pitchFamily="18" charset="0"/>
                              </a:rPr>
                              <m:t>e</m:t>
                            </m:r>
                          </m:sub>
                        </m:sSub>
                        <m:r>
                          <a:rPr lang="en-US" sz="2400" i="1" smtClean="0">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𝐹𝑟𝑒𝑞</m:t>
                            </m:r>
                          </m:e>
                          <m:sub>
                            <m:r>
                              <a:rPr lang="en-US" sz="2400" b="0" i="1" smtClean="0">
                                <a:latin typeface="Cambria Math" panose="02040503050406030204" pitchFamily="18" charset="0"/>
                                <a:ea typeface="Cambria Math" panose="02040503050406030204" pitchFamily="18" charset="0"/>
                              </a:rPr>
                              <m:t>𝐼𝐼</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𝑓</m:t>
                            </m:r>
                          </m:sub>
                        </m:sSub>
                      </m:num>
                      <m:den>
                        <m:sSub>
                          <m:sSubPr>
                            <m:ctrlPr>
                              <a:rPr lang="en-US" sz="2400" i="1">
                                <a:latin typeface="Cambria Math" panose="02040503050406030204" pitchFamily="18" charset="0"/>
                              </a:rPr>
                            </m:ctrlPr>
                          </m:sSubPr>
                          <m:e>
                            <m:r>
                              <m:rPr>
                                <m:sty m:val="p"/>
                              </m:rPr>
                              <a:rPr lang="en-US" sz="2400">
                                <a:latin typeface="Cambria Math" panose="02040503050406030204" pitchFamily="18" charset="0"/>
                              </a:rPr>
                              <m:t>IC</m:t>
                            </m:r>
                          </m:e>
                          <m:sub>
                            <m:r>
                              <m:rPr>
                                <m:sty m:val="p"/>
                              </m:rPr>
                              <a:rPr lang="en-US" sz="2400">
                                <a:latin typeface="Cambria Math" panose="02040503050406030204" pitchFamily="18" charset="0"/>
                              </a:rPr>
                              <m:t>II</m:t>
                            </m:r>
                            <m:r>
                              <a:rPr lang="en-US" sz="2400">
                                <a:latin typeface="Cambria Math" panose="02040503050406030204" pitchFamily="18" charset="0"/>
                              </a:rPr>
                              <m:t>/</m:t>
                            </m:r>
                            <m:r>
                              <a:rPr lang="en-US" sz="2400" b="0" i="1" smtClean="0">
                                <a:latin typeface="Cambria Math" panose="02040503050406030204" pitchFamily="18" charset="0"/>
                              </a:rPr>
                              <m:t>𝑓</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CPI</m:t>
                            </m:r>
                          </m:e>
                          <m:sub>
                            <m:r>
                              <m:rPr>
                                <m:sty m:val="p"/>
                              </m:rPr>
                              <a:rPr lang="en-US" sz="2400">
                                <a:latin typeface="Cambria Math" panose="02040503050406030204" pitchFamily="18" charset="0"/>
                              </a:rPr>
                              <m:t>II</m:t>
                            </m:r>
                            <m:r>
                              <a:rPr lang="en-US" sz="2400">
                                <a:latin typeface="Cambria Math" panose="02040503050406030204" pitchFamily="18" charset="0"/>
                              </a:rPr>
                              <m:t>/</m:t>
                            </m:r>
                            <m:r>
                              <a:rPr lang="en-US" sz="2400" b="0" i="1" smtClean="0">
                                <a:latin typeface="Cambria Math" panose="02040503050406030204" pitchFamily="18" charset="0"/>
                              </a:rPr>
                              <m:t>𝑓</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𝐹𝑟𝑒𝑞</m:t>
                            </m:r>
                          </m:e>
                          <m:sub>
                            <m:r>
                              <a:rPr lang="en-US" sz="2400" i="1">
                                <a:latin typeface="Cambria Math" panose="02040503050406030204" pitchFamily="18" charset="0"/>
                                <a:ea typeface="Cambria Math" panose="02040503050406030204" pitchFamily="18" charset="0"/>
                              </a:rPr>
                              <m:t>𝐼𝐼</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𝑒</m:t>
                            </m:r>
                          </m:sub>
                        </m:sSub>
                      </m:den>
                    </m:f>
                  </m:oMath>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3733800" y="3166362"/>
                <a:ext cx="3200400" cy="643638"/>
              </a:xfrm>
              <a:prstGeom prst="rect">
                <a:avLst/>
              </a:prstGeom>
              <a:blipFill rotWithShape="0">
                <a:blip r:embed="rId6"/>
                <a:stretch>
                  <a:fillRect l="-5905" b="-2830"/>
                </a:stretch>
              </a:blipFill>
            </p:spPr>
            <p:txBody>
              <a:bodyPr/>
              <a:lstStyle/>
              <a:p>
                <a:r>
                  <a:rPr lang="en-US">
                    <a:noFill/>
                  </a:rPr>
                  <a:t> </a:t>
                </a:r>
              </a:p>
            </p:txBody>
          </p:sp>
        </mc:Fallback>
      </mc:AlternateContent>
      <p:sp>
        <p:nvSpPr>
          <p:cNvPr id="9" name="TextBox 8"/>
          <p:cNvSpPr txBox="1"/>
          <p:nvPr/>
        </p:nvSpPr>
        <p:spPr>
          <a:xfrm>
            <a:off x="3733800" y="4648200"/>
            <a:ext cx="1052286" cy="369332"/>
          </a:xfrm>
          <a:prstGeom prst="rect">
            <a:avLst/>
          </a:prstGeom>
          <a:noFill/>
        </p:spPr>
        <p:txBody>
          <a:bodyPr wrap="square" lIns="0" tIns="0" rIns="0" bIns="0" rtlCol="0">
            <a:spAutoFit/>
          </a:bodyPr>
          <a:lstStyle/>
          <a:p>
            <a:r>
              <a:rPr lang="en-US" sz="2400" dirty="0"/>
              <a:t>= 9.3</a:t>
            </a:r>
          </a:p>
        </p:txBody>
      </p:sp>
      <p:sp>
        <p:nvSpPr>
          <p:cNvPr id="3" name="TextBox 2"/>
          <p:cNvSpPr txBox="1"/>
          <p:nvPr/>
        </p:nvSpPr>
        <p:spPr>
          <a:xfrm>
            <a:off x="1061130" y="5257800"/>
            <a:ext cx="7778070" cy="461665"/>
          </a:xfrm>
          <a:prstGeom prst="rect">
            <a:avLst/>
          </a:prstGeom>
          <a:noFill/>
        </p:spPr>
        <p:txBody>
          <a:bodyPr wrap="square" rtlCol="0">
            <a:spAutoFit/>
          </a:bodyPr>
          <a:lstStyle/>
          <a:p>
            <a:r>
              <a:rPr lang="en-US" sz="2400" dirty="0">
                <a:solidFill>
                  <a:srgbClr val="FF00FF"/>
                </a:solidFill>
              </a:rPr>
              <a:t>For matrix multiplication, the NIOS II/f is 9.3 times faster.</a:t>
            </a:r>
          </a:p>
        </p:txBody>
      </p:sp>
      <p:sp>
        <p:nvSpPr>
          <p:cNvPr id="10" name="TextBox 9"/>
          <p:cNvSpPr txBox="1"/>
          <p:nvPr/>
        </p:nvSpPr>
        <p:spPr>
          <a:xfrm>
            <a:off x="1066800" y="5719465"/>
            <a:ext cx="8077200" cy="1077218"/>
          </a:xfrm>
          <a:prstGeom prst="rect">
            <a:avLst/>
          </a:prstGeom>
          <a:noFill/>
        </p:spPr>
        <p:txBody>
          <a:bodyPr wrap="square" rtlCol="0">
            <a:spAutoFit/>
          </a:bodyPr>
          <a:lstStyle/>
          <a:p>
            <a:r>
              <a:rPr lang="en-US" sz="2400" dirty="0">
                <a:solidFill>
                  <a:srgbClr val="FF0000"/>
                </a:solidFill>
              </a:rPr>
              <a:t>FPGA Resources?</a:t>
            </a:r>
          </a:p>
          <a:p>
            <a:r>
              <a:rPr lang="en-US" sz="2000" b="1" dirty="0" err="1"/>
              <a:t>Nios</a:t>
            </a:r>
            <a:r>
              <a:rPr lang="en-US" sz="2000" b="1" dirty="0"/>
              <a:t> II/f </a:t>
            </a:r>
            <a:r>
              <a:rPr lang="en-US" sz="2000" dirty="0"/>
              <a:t>(4KB I$ 4KB D$):  </a:t>
            </a:r>
            <a:r>
              <a:rPr lang="en-US" sz="2000" b="1" dirty="0"/>
              <a:t>290 LAB</a:t>
            </a:r>
            <a:r>
              <a:rPr lang="en-US" sz="2000" dirty="0"/>
              <a:t>s and </a:t>
            </a:r>
            <a:r>
              <a:rPr lang="en-US" sz="2000" b="1" dirty="0"/>
              <a:t>26 block RAMs – max 4 per FPGA</a:t>
            </a:r>
          </a:p>
          <a:p>
            <a:r>
              <a:rPr lang="en-US" sz="2000" b="1" dirty="0" err="1"/>
              <a:t>Nios</a:t>
            </a:r>
            <a:r>
              <a:rPr lang="en-US" sz="2000" b="1" dirty="0"/>
              <a:t> II/e</a:t>
            </a:r>
            <a:r>
              <a:rPr lang="en-US" sz="2000" dirty="0"/>
              <a:t>:                              </a:t>
            </a:r>
            <a:r>
              <a:rPr lang="en-US" sz="2000" b="1" dirty="0"/>
              <a:t>159 LABs </a:t>
            </a:r>
            <a:r>
              <a:rPr lang="en-US" sz="2000" dirty="0"/>
              <a:t>and </a:t>
            </a:r>
            <a:r>
              <a:rPr lang="en-US" sz="2000" b="1" dirty="0"/>
              <a:t>6 block RAMs – max 10 per FPGA</a:t>
            </a:r>
          </a:p>
        </p:txBody>
      </p:sp>
      <p:sp>
        <p:nvSpPr>
          <p:cNvPr id="4" name="Slide Number Placeholder 3"/>
          <p:cNvSpPr>
            <a:spLocks noGrp="1"/>
          </p:cNvSpPr>
          <p:nvPr>
            <p:ph type="sldNum" sz="quarter" idx="12"/>
          </p:nvPr>
        </p:nvSpPr>
        <p:spPr/>
        <p:txBody>
          <a:bodyPr/>
          <a:lstStyle/>
          <a:p>
            <a:fld id="{8498F53A-C161-3D49-96E1-2DF0E970DAF2}" type="slidenum">
              <a:rPr lang="en-US" smtClean="0"/>
              <a:t>9</a:t>
            </a:fld>
            <a:endParaRPr lang="en-US"/>
          </a:p>
        </p:txBody>
      </p:sp>
    </p:spTree>
    <p:extLst>
      <p:ext uri="{BB962C8B-B14F-4D97-AF65-F5344CB8AC3E}">
        <p14:creationId xmlns:p14="http://schemas.microsoft.com/office/powerpoint/2010/main" val="394315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9" grpId="0"/>
      <p:bldP spid="3"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46430</TotalTime>
  <Words>4346</Words>
  <Application>Microsoft Macintosh PowerPoint</Application>
  <PresentationFormat>On-screen Show (4:3)</PresentationFormat>
  <Paragraphs>934</Paragraphs>
  <Slides>68</Slides>
  <Notes>47</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68</vt:i4>
      </vt:variant>
    </vt:vector>
  </HeadingPairs>
  <TitlesOfParts>
    <vt:vector size="81" baseType="lpstr">
      <vt:lpstr>Arial</vt:lpstr>
      <vt:lpstr>Arial  </vt:lpstr>
      <vt:lpstr>Arial   </vt:lpstr>
      <vt:lpstr>Calibri</vt:lpstr>
      <vt:lpstr>Cambria Math</vt:lpstr>
      <vt:lpstr>Comic Sans MS</vt:lpstr>
      <vt:lpstr>Consolas</vt:lpstr>
      <vt:lpstr>Neo Sans Intel Medium</vt:lpstr>
      <vt:lpstr>Times</vt:lpstr>
      <vt:lpstr>Times New Roman</vt:lpstr>
      <vt:lpstr>Office Theme</vt:lpstr>
      <vt:lpstr>Equation</vt:lpstr>
      <vt:lpstr>Visio</vt:lpstr>
      <vt:lpstr>CPEN 211: Computer Systems I  Slide Set 14:  Instruction Pipelining                         Prof. Tor Aamodt</vt:lpstr>
      <vt:lpstr>Learning Objectives</vt:lpstr>
      <vt:lpstr>Microarchitecture</vt:lpstr>
      <vt:lpstr>Performance</vt:lpstr>
      <vt:lpstr>What is a “Clock Cycle”?</vt:lpstr>
      <vt:lpstr>Processor Performance Equation</vt:lpstr>
      <vt:lpstr>Computing Cycles Per Instruction</vt:lpstr>
      <vt:lpstr>Example CPI Calculation</vt:lpstr>
      <vt:lpstr>Example CPI Calculation: Solution</vt:lpstr>
      <vt:lpstr>RISC Instruction Processing Steps</vt:lpstr>
      <vt:lpstr>A Simple RISC Implementation</vt:lpstr>
      <vt:lpstr>Single Cycle Processor?</vt:lpstr>
      <vt:lpstr>Internal organization of Register File</vt:lpstr>
      <vt:lpstr>One Write Port and Two Read Ports</vt:lpstr>
      <vt:lpstr>Pipelining: Analogy</vt:lpstr>
      <vt:lpstr>Pipelining Combination Logic</vt:lpstr>
      <vt:lpstr>Example: Floating-Point Multiplier</vt:lpstr>
      <vt:lpstr>Pipelined Floating-Point Multiplier [Waser and Flynn, 1982]</vt:lpstr>
      <vt:lpstr>Pipelining Idealism/Challenges</vt:lpstr>
      <vt:lpstr>Instruction Pipelining…   Start with Single Cycle Processor</vt:lpstr>
      <vt:lpstr>Add registers between stages of instruction pipeline</vt:lpstr>
      <vt:lpstr>Instruction Pipelining Example</vt:lpstr>
      <vt:lpstr>Pipelined “LDR R1, [R2, #100]”</vt:lpstr>
      <vt:lpstr>Pipelined “LDR R1, [R2, #100]”</vt:lpstr>
      <vt:lpstr>Pipelined “LDR R1, [R2, #100]”</vt:lpstr>
      <vt:lpstr>Pipelined “LDR R1, [R2, #100]”</vt:lpstr>
      <vt:lpstr>Pipelined “LDR R1, [R2, #100]”</vt:lpstr>
      <vt:lpstr>Question</vt:lpstr>
      <vt:lpstr>Pipeline Control Signals (1)</vt:lpstr>
      <vt:lpstr>Pipelining ARM</vt:lpstr>
      <vt:lpstr>Basic ARM pipeline (e.g., Cortex-M3)</vt:lpstr>
      <vt:lpstr>Analysis of Instruction Pipelining</vt:lpstr>
      <vt:lpstr>Pipelining introduces  potential “hazards”</vt:lpstr>
      <vt:lpstr>Pipeline Hazards</vt:lpstr>
      <vt:lpstr>Structural Hazards</vt:lpstr>
      <vt:lpstr>Structural Hazard Example</vt:lpstr>
      <vt:lpstr>Problem: Data Hazards</vt:lpstr>
      <vt:lpstr>Forwarding</vt:lpstr>
      <vt:lpstr>Forwarding Example #2</vt:lpstr>
      <vt:lpstr>Pipeline Control Signals (2)</vt:lpstr>
      <vt:lpstr>Pipeline Control Signals (2)</vt:lpstr>
      <vt:lpstr>Solution #2: Forwarding</vt:lpstr>
      <vt:lpstr>Implementing Forwarding</vt:lpstr>
      <vt:lpstr>Implementing Forwarding</vt:lpstr>
      <vt:lpstr>Forwarding Example</vt:lpstr>
      <vt:lpstr>Forwarding Example</vt:lpstr>
      <vt:lpstr>Forwarding Example</vt:lpstr>
      <vt:lpstr>Forwarding Example</vt:lpstr>
      <vt:lpstr>Forwarding Unit Logic</vt:lpstr>
      <vt:lpstr>Where do Forwarding Paths go?</vt:lpstr>
      <vt:lpstr>Forwarding through register file?</vt:lpstr>
      <vt:lpstr>Unavoidable Stalls</vt:lpstr>
      <vt:lpstr>Pipeline Stalls</vt:lpstr>
      <vt:lpstr>Stall Hardware: Hazard Detection Unit</vt:lpstr>
      <vt:lpstr>Hazard Detection Location Options</vt:lpstr>
      <vt:lpstr>Control Hazards</vt:lpstr>
      <vt:lpstr>Option 1: Stall</vt:lpstr>
      <vt:lpstr>Option 1: Stall</vt:lpstr>
      <vt:lpstr>Option 2: Predict “Not Taken”</vt:lpstr>
      <vt:lpstr>Predict “Not Taken”  (correct prediction)</vt:lpstr>
      <vt:lpstr>Predict “Not Taken”  (incorrect/wrong prediction)</vt:lpstr>
      <vt:lpstr>Intel Core i7</vt:lpstr>
      <vt:lpstr>Resolving a Branch in Execute (EX)</vt:lpstr>
      <vt:lpstr>Resolving a Branch in Decode (ID)</vt:lpstr>
      <vt:lpstr>Pipeline Diagrams Formats</vt:lpstr>
      <vt:lpstr>Drawing Pipeline Timing Diagrams</vt:lpstr>
      <vt:lpstr>Example 1</vt:lpstr>
      <vt:lpstr>Summary</vt:lpstr>
    </vt:vector>
  </TitlesOfParts>
  <Company>University of British Columbia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EECE 259: Introduction to Microcomputers  Slide Set 4:  Combinational logic in VHDL Combinational Logic Building Blocks</dc:title>
  <dc:creator>Tor M. Aamodt</dc:creator>
  <cp:lastModifiedBy>Tor Aamodt</cp:lastModifiedBy>
  <cp:revision>569</cp:revision>
  <cp:lastPrinted>2019-11-19T21:21:28Z</cp:lastPrinted>
  <dcterms:created xsi:type="dcterms:W3CDTF">2014-08-25T09:22:09Z</dcterms:created>
  <dcterms:modified xsi:type="dcterms:W3CDTF">2023-11-13T21:10:02Z</dcterms:modified>
</cp:coreProperties>
</file>