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527" r:id="rId2"/>
    <p:sldId id="414" r:id="rId3"/>
    <p:sldId id="587" r:id="rId4"/>
    <p:sldId id="588" r:id="rId5"/>
    <p:sldId id="589" r:id="rId6"/>
    <p:sldId id="591" r:id="rId7"/>
    <p:sldId id="476" r:id="rId8"/>
    <p:sldId id="479" r:id="rId9"/>
    <p:sldId id="478" r:id="rId10"/>
    <p:sldId id="480" r:id="rId11"/>
    <p:sldId id="481" r:id="rId12"/>
    <p:sldId id="575" r:id="rId13"/>
    <p:sldId id="576" r:id="rId14"/>
    <p:sldId id="477" r:id="rId15"/>
    <p:sldId id="417" r:id="rId16"/>
    <p:sldId id="418" r:id="rId17"/>
    <p:sldId id="489" r:id="rId18"/>
    <p:sldId id="419" r:id="rId19"/>
    <p:sldId id="583" r:id="rId20"/>
    <p:sldId id="420" r:id="rId21"/>
    <p:sldId id="491" r:id="rId22"/>
    <p:sldId id="492" r:id="rId23"/>
    <p:sldId id="585" r:id="rId24"/>
    <p:sldId id="422" r:id="rId25"/>
    <p:sldId id="586" r:id="rId26"/>
    <p:sldId id="494" r:id="rId27"/>
    <p:sldId id="421" r:id="rId28"/>
    <p:sldId id="496" r:id="rId29"/>
    <p:sldId id="497" r:id="rId30"/>
    <p:sldId id="498" r:id="rId31"/>
    <p:sldId id="423" r:id="rId32"/>
    <p:sldId id="500" r:id="rId33"/>
    <p:sldId id="499" r:id="rId34"/>
    <p:sldId id="424" r:id="rId35"/>
    <p:sldId id="539" r:id="rId36"/>
    <p:sldId id="540" r:id="rId37"/>
    <p:sldId id="425" r:id="rId38"/>
    <p:sldId id="426" r:id="rId39"/>
    <p:sldId id="430" r:id="rId40"/>
    <p:sldId id="431" r:id="rId41"/>
    <p:sldId id="592" r:id="rId42"/>
    <p:sldId id="529" r:id="rId43"/>
    <p:sldId id="530" r:id="rId44"/>
    <p:sldId id="531" r:id="rId45"/>
    <p:sldId id="537" r:id="rId46"/>
    <p:sldId id="532" r:id="rId47"/>
    <p:sldId id="533" r:id="rId48"/>
    <p:sldId id="534" r:id="rId49"/>
    <p:sldId id="433" r:id="rId50"/>
    <p:sldId id="434" r:id="rId51"/>
    <p:sldId id="538" r:id="rId52"/>
    <p:sldId id="435" r:id="rId53"/>
    <p:sldId id="535" r:id="rId54"/>
    <p:sldId id="536" r:id="rId55"/>
    <p:sldId id="509" r:id="rId56"/>
    <p:sldId id="510" r:id="rId57"/>
    <p:sldId id="512" r:id="rId58"/>
    <p:sldId id="511" r:id="rId59"/>
    <p:sldId id="432" r:id="rId60"/>
    <p:sldId id="513" r:id="rId61"/>
    <p:sldId id="514" r:id="rId62"/>
    <p:sldId id="438" r:id="rId63"/>
    <p:sldId id="437" r:id="rId64"/>
    <p:sldId id="439" r:id="rId65"/>
    <p:sldId id="518" r:id="rId66"/>
    <p:sldId id="517" r:id="rId67"/>
    <p:sldId id="519" r:id="rId68"/>
    <p:sldId id="47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ADDAEB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83" autoAdjust="0"/>
    <p:restoredTop sz="94331" autoAdjust="0"/>
  </p:normalViewPr>
  <p:slideViewPr>
    <p:cSldViewPr snapToObjects="1">
      <p:cViewPr varScale="1">
        <p:scale>
          <a:sx n="124" d="100"/>
          <a:sy n="124" d="100"/>
        </p:scale>
        <p:origin x="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3D24-8326-C040-B625-797DC9696D32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88F39-EDB3-A846-9258-F4DE45E1A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CC211-E0E6-FC4D-90D1-B1982944D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an abstracted view of main memory in a computer.  The main memory is on the right and is connected to the processor on the left…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using a bus…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an abstracted view of main memory in a computer.  The main memory is on the right and is connected to the processor on the left…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using a bus…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88F39-EDB3-A846-9258-F4DE45E1AED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CEE0-8BCF-834A-B382-B11EAEBD7B9B}" type="datetime1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8433-0461-1549-A5DE-1A14C2F9E401}" type="datetime1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23E-90CA-9C42-9578-7A8ABEAD532E}" type="datetime1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8AEE-89B0-E44C-BB25-B0427B460994}" type="datetime1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6BDB-8A97-C947-9044-3BC9459F6755}" type="datetime1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2EA0-E2B7-F442-94B9-3353FD1FF88A}" type="datetime1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05D9-882A-904E-8C32-288C3ADBEF34}" type="datetime1">
              <a:rPr lang="en-US" smtClean="0"/>
              <a:t>11/19/23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CE5-95C2-A043-AC57-3F9C5BE2B013}" type="datetime1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26F8-AF68-204F-A9C0-38E5C1C2318B}" type="datetime1">
              <a:rPr lang="en-US" smtClean="0"/>
              <a:t>11/19/23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A694-2756-F14B-910A-F1B9A56D7DBA}" type="datetime1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A13E-2A8A-CC44-8713-B37680B34131}" type="datetime1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2005-2012 W. J. Dally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D7B0-0DDE-BE48-80ED-E7F7311C13E3}" type="datetime1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2005-2012 W. J. Dally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F53A-C161-3D49-96E1-2DF0E970DA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9.09308v1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.docs.arm.com/ihi0042/g/aapcs32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8807" cy="6432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-304800"/>
            <a:ext cx="9677400" cy="7543800"/>
          </a:xfrm>
          <a:prstGeom prst="rect">
            <a:avLst/>
          </a:prstGeom>
          <a:solidFill>
            <a:srgbClr val="0000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35814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CPEN 211: Introduction to Microcomputers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Slide Set 15:  Function Calls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Instructor: Prof. Tor Aamodt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" y="6308001"/>
            <a:ext cx="9072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Background: The Electronic delay storage automatic computer (EDSAC) – became operation 6 May 1949 - subroutines were invented on this machine  </a:t>
            </a:r>
          </a:p>
          <a:p>
            <a:r>
              <a:rPr lang="en-US" sz="1100" dirty="0">
                <a:solidFill>
                  <a:srgbClr val="FFFF00"/>
                </a:solidFill>
              </a:rPr>
              <a:t>[CC BY 2.0, https://</a:t>
            </a:r>
            <a:r>
              <a:rPr lang="en-US" sz="1100" dirty="0" err="1">
                <a:solidFill>
                  <a:srgbClr val="FFFF00"/>
                </a:solidFill>
              </a:rPr>
              <a:t>commons.wikimedia.org</a:t>
            </a:r>
            <a:r>
              <a:rPr lang="en-US" sz="1100" dirty="0">
                <a:solidFill>
                  <a:srgbClr val="FFFF00"/>
                </a:solidFill>
              </a:rPr>
              <a:t>/w/</a:t>
            </a:r>
            <a:r>
              <a:rPr lang="en-US" sz="1100" dirty="0" err="1">
                <a:solidFill>
                  <a:srgbClr val="FFFF00"/>
                </a:solidFill>
              </a:rPr>
              <a:t>index.php?curid</a:t>
            </a:r>
            <a:r>
              <a:rPr lang="en-US" sz="1100" dirty="0">
                <a:solidFill>
                  <a:srgbClr val="FFFF00"/>
                </a:solidFill>
              </a:rPr>
              <a:t>=432935]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85CE5-B7DF-EF47-92CB-088A732C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</a:rPr>
              <a:t>BAD</a:t>
            </a:r>
            <a:r>
              <a:rPr lang="en-US" i="1" dirty="0">
                <a:solidFill>
                  <a:srgbClr val="FF0000"/>
                </a:solidFill>
              </a:rPr>
              <a:t> Solution #2: </a:t>
            </a:r>
            <a:r>
              <a:rPr lang="en-US" dirty="0"/>
              <a:t>Inline subroutine code!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288870"/>
            <a:ext cx="5791200" cy="4428067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y1 =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(1,5,9,20);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r5, r0, r1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r6, r2, r3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r4, r5, r6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y2 =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(20,5,9,1);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r8, r3, r1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r9, r2, r0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r7, r8, r9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if ( y1 &gt; y2 )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CMP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r4, r7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label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8276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This works </a:t>
            </a:r>
            <a:r>
              <a:rPr lang="en-US" sz="2800" b="1" u="sng" dirty="0">
                <a:solidFill>
                  <a:srgbClr val="0000FF"/>
                </a:solidFill>
              </a:rPr>
              <a:t>sometimes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-- when doesn’t it work?  </a:t>
            </a:r>
            <a:r>
              <a:rPr lang="en-US" sz="2800" b="1" dirty="0">
                <a:solidFill>
                  <a:srgbClr val="0000FF"/>
                </a:solidFill>
              </a:rPr>
              <a:t>Compilers apply this as “optimization”</a:t>
            </a:r>
            <a:r>
              <a:rPr lang="en-US" sz="2800" b="1" dirty="0">
                <a:solidFill>
                  <a:srgbClr val="FF0000"/>
                </a:solidFill>
              </a:rPr>
              <a:t> but increases # of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0C549-BAA3-4B48-89EF-B083781B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Inlining</a:t>
            </a:r>
            <a:r>
              <a:rPr lang="en-US" dirty="0"/>
              <a:t> Challenge #1: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support “libraries”? </a:t>
            </a:r>
          </a:p>
          <a:p>
            <a:r>
              <a:rPr lang="en-US" dirty="0"/>
              <a:t>How to use “</a:t>
            </a:r>
            <a:r>
              <a:rPr lang="en-US" sz="3000" dirty="0" err="1">
                <a:latin typeface="Consolas" charset="0"/>
                <a:ea typeface="Consolas" charset="0"/>
                <a:cs typeface="Consolas" charset="0"/>
              </a:rPr>
              <a:t>qsort</a:t>
            </a:r>
            <a:r>
              <a:rPr lang="en-US" sz="3000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/>
              <a:t>” which sorts arrays and is defined  in “</a:t>
            </a:r>
            <a:r>
              <a:rPr lang="en-US" sz="3000" dirty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sz="3000" dirty="0" err="1">
                <a:latin typeface="Consolas" charset="0"/>
                <a:ea typeface="Consolas" charset="0"/>
                <a:cs typeface="Consolas" charset="0"/>
              </a:rPr>
              <a:t>stdlib.h</a:t>
            </a:r>
            <a:r>
              <a:rPr lang="en-US" sz="30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dirty="0"/>
              <a:t>”?</a:t>
            </a:r>
          </a:p>
          <a:p>
            <a:r>
              <a:rPr lang="en-US" dirty="0"/>
              <a:t>Problems?</a:t>
            </a:r>
          </a:p>
          <a:p>
            <a:pPr lvl="1"/>
            <a:r>
              <a:rPr lang="en-US" dirty="0"/>
              <a:t>How to transfer control back from </a:t>
            </a:r>
            <a:r>
              <a:rPr lang="en-US" dirty="0" err="1"/>
              <a:t>qsort</a:t>
            </a:r>
            <a:r>
              <a:rPr lang="en-US" dirty="0"/>
              <a:t>(), which was compiled before we wrote our program?</a:t>
            </a:r>
          </a:p>
          <a:p>
            <a:pPr lvl="1"/>
            <a:r>
              <a:rPr lang="en-US" dirty="0"/>
              <a:t>Which registers used to pass arguments?</a:t>
            </a:r>
          </a:p>
          <a:p>
            <a:pPr lvl="1"/>
            <a:r>
              <a:rPr lang="en-US" dirty="0"/>
              <a:t>What happens to our registers while </a:t>
            </a:r>
            <a:r>
              <a:rPr lang="en-US" dirty="0" err="1"/>
              <a:t>qsort</a:t>
            </a:r>
            <a:r>
              <a:rPr lang="en-US" dirty="0"/>
              <a:t>() runs?</a:t>
            </a:r>
          </a:p>
          <a:p>
            <a:pPr lvl="1"/>
            <a:r>
              <a:rPr lang="en-US" dirty="0"/>
              <a:t>For library functions that return a result: how do we get the result?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F927E-F65D-784F-8234-BEC38760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11251"/>
            <a:ext cx="8229600" cy="39639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8" y="3505200"/>
            <a:ext cx="8541927" cy="32432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0EBFB-D45A-3C4E-9E2C-52349F99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150100" cy="6221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25957"/>
            <a:ext cx="931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arxiv.org</a:t>
            </a:r>
            <a:r>
              <a:rPr lang="en-US" sz="1600" dirty="0"/>
              <a:t>/abs/1509.09308 - </a:t>
            </a:r>
            <a:r>
              <a:rPr lang="en-US" sz="1600" i="1" dirty="0"/>
              <a:t>Submitted on 30 Sep 2015 (</a:t>
            </a:r>
            <a:r>
              <a:rPr lang="en-US" sz="1600" i="1" dirty="0">
                <a:hlinkClick r:id="rId3"/>
              </a:rPr>
              <a:t>v1</a:t>
            </a:r>
            <a:r>
              <a:rPr lang="en-US" sz="1600" i="1" dirty="0"/>
              <a:t>), last revised 10 Nov 2015 (this version, v2)</a:t>
            </a:r>
            <a:r>
              <a:rPr lang="en-US" sz="1600" dirty="0"/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8E7D4E-0DF5-6049-A53F-D64BB27B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Inlining</a:t>
            </a:r>
            <a:r>
              <a:rPr lang="en-US" dirty="0"/>
              <a:t> Challenge #2: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991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/****************************************************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The “Ackermann function” was discovered in 1928  *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https://</a:t>
            </a:r>
            <a:r>
              <a:rPr lang="en-US" sz="28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en.wikipedia.org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/wiki/</a:t>
            </a:r>
            <a:r>
              <a:rPr lang="en-US" sz="2800" i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Ackermann_function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****************************************************/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unsigned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unsigned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m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unsigned</a:t>
            </a: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2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pt-BR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m-1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        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NOTE: recursive call!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); </a:t>
            </a:r>
            <a:r>
              <a:rPr lang="en-US" sz="28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NOTE: recursive calls!</a:t>
            </a:r>
            <a:endParaRPr lang="en-US" sz="28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04D0F-CC79-1E4B-AC10-51D8E5D6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(General)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Functions are also sometimes called “subroutines” or “procedures”</a:t>
            </a:r>
          </a:p>
          <a:p>
            <a:r>
              <a:rPr lang="en-US" dirty="0"/>
              <a:t>Functions are key to enabling “modularity” in software (e.g., enable libraries)</a:t>
            </a:r>
          </a:p>
          <a:p>
            <a:r>
              <a:rPr lang="en-US" dirty="0"/>
              <a:t>We want a general solution</a:t>
            </a:r>
          </a:p>
          <a:p>
            <a:r>
              <a:rPr lang="en-US" dirty="0"/>
              <a:t>Textbook explains general solution using analogy: “Spy” given some instructions, goes off and completes a mission to get information and covers up their tracks so nobody knows they were there.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6F23C-AAA4-AE4C-950E-0812CDAC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a Function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Basic operation: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parameters where function can find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Transfer control to the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Acquire storage for function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Put result where calling program can access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 control to the point of origin (noting function can be called from many places)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A6C8E-0520-8A4E-AC38-922581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657600"/>
            <a:ext cx="8077200" cy="2514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077200" cy="213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to implement this C code in ARM?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main.c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extern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main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9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– 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D78A-991C-EE49-8EC6-42DC0BF8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Put parameters somewhere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Fastest “location” is registers</a:t>
            </a:r>
          </a:p>
          <a:p>
            <a:r>
              <a:rPr lang="en-US" dirty="0"/>
              <a:t>By </a:t>
            </a:r>
            <a:r>
              <a:rPr lang="en-US" i="1" dirty="0"/>
              <a:t>convention</a:t>
            </a:r>
            <a:r>
              <a:rPr lang="en-US" dirty="0"/>
              <a:t> ARM uses R0 to R3 for first four inputs to function:</a:t>
            </a:r>
          </a:p>
          <a:p>
            <a:r>
              <a:rPr lang="en-US" dirty="0"/>
              <a:t>Example: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0800" y="3886200"/>
            <a:ext cx="5791200" cy="317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main: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03C1B-49E9-FF42-BD91-6605973D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3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8A0BA-D5CB-7442-8772-AD280571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3276601" cy="4658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83CE24-57D6-9A43-A2FC-2E31C20B0F27}"/>
              </a:ext>
            </a:extLst>
          </p:cNvPr>
          <p:cNvSpPr txBox="1"/>
          <p:nvPr/>
        </p:nvSpPr>
        <p:spPr>
          <a:xfrm>
            <a:off x="953984" y="5813585"/>
            <a:ext cx="338746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" dirty="0"/>
              <a:t>[By http://</a:t>
            </a:r>
            <a:r>
              <a:rPr lang="en-US" sz="600" dirty="0" err="1"/>
              <a:t>www.mythfolklore.net</a:t>
            </a:r>
            <a:r>
              <a:rPr lang="en-US" sz="600" dirty="0"/>
              <a:t>/3043mythfolklore/reading/</a:t>
            </a:r>
            <a:r>
              <a:rPr lang="en-US" sz="600" dirty="0" err="1"/>
              <a:t>grimm</a:t>
            </a:r>
            <a:r>
              <a:rPr lang="en-US" sz="600" dirty="0"/>
              <a:t>/images/</a:t>
            </a:r>
            <a:r>
              <a:rPr lang="en-US" sz="600" dirty="0" err="1"/>
              <a:t>rackham_hansel.htm</a:t>
            </a:r>
            <a:r>
              <a:rPr lang="en-US" sz="600" dirty="0"/>
              <a:t> and</a:t>
            </a:r>
          </a:p>
          <a:p>
            <a:r>
              <a:rPr lang="en-US" sz="600" dirty="0"/>
              <a:t> http://</a:t>
            </a:r>
            <a:r>
              <a:rPr lang="en-US" sz="600" dirty="0" err="1"/>
              <a:t>www.surlalunefairytales.com</a:t>
            </a:r>
            <a:r>
              <a:rPr lang="en-US" sz="600" dirty="0"/>
              <a:t>/illustrations/</a:t>
            </a:r>
            <a:r>
              <a:rPr lang="en-US" sz="600" dirty="0" err="1"/>
              <a:t>hanselgretel</a:t>
            </a:r>
            <a:r>
              <a:rPr lang="en-US" sz="600" dirty="0"/>
              <a:t>/</a:t>
            </a:r>
            <a:r>
              <a:rPr lang="en-US" sz="600" dirty="0" err="1"/>
              <a:t>rackhamhansel.html</a:t>
            </a:r>
            <a:r>
              <a:rPr lang="en-US" sz="600" dirty="0"/>
              <a:t>, Public Domain, </a:t>
            </a:r>
          </a:p>
          <a:p>
            <a:r>
              <a:rPr lang="en-US" sz="600" dirty="0"/>
              <a:t> https://</a:t>
            </a:r>
            <a:r>
              <a:rPr lang="en-US" sz="600" dirty="0" err="1"/>
              <a:t>commons.wikimedia.org</a:t>
            </a:r>
            <a:r>
              <a:rPr lang="en-US" sz="600" dirty="0"/>
              <a:t>/w/</a:t>
            </a:r>
            <a:r>
              <a:rPr lang="en-US" sz="600" dirty="0" err="1"/>
              <a:t>index.php?curid</a:t>
            </a:r>
            <a:r>
              <a:rPr lang="en-US" sz="600" dirty="0"/>
              <a:t>=1057110]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04BEFD-6186-D24A-80D3-250476B0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Aside (Step 2 &amp; 6): Hansel and Gretel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BF77E-2573-8A43-9814-3B926DEE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23232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you have heard story you may recall Hansel and Gretel drop breadcrumbs on ground while walking into forest so they can find their way back home.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A1A78-3E4B-A046-A09E-24A2A445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this slide set you should be able to:</a:t>
            </a:r>
          </a:p>
          <a:p>
            <a:r>
              <a:rPr lang="en-US" dirty="0"/>
              <a:t>Explain how function calls work at the ARM assembly level.</a:t>
            </a:r>
          </a:p>
          <a:p>
            <a:r>
              <a:rPr lang="en-US" dirty="0"/>
              <a:t>Explain how the stack is used to support nested function calls and recursion.</a:t>
            </a:r>
          </a:p>
          <a:p>
            <a:r>
              <a:rPr lang="en-US" dirty="0"/>
              <a:t>Write assembly code for a function call using the ARM calling conventions.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67011-41B5-A44D-AF02-52F11836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9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Transfer control to the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ARM uses branch and link instruction, BL, to transfer control to subroutine.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ProcedureAddress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Sets: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R14=PC+4; </a:t>
            </a:r>
            <a:r>
              <a:rPr lang="en-US" dirty="0"/>
              <a:t>PC=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ProcedureAddress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dirty="0"/>
          </a:p>
          <a:p>
            <a:r>
              <a:rPr lang="en-US" dirty="0"/>
              <a:t>I.e., in addition to transferring control to function,  BL places program counter of instruction to </a:t>
            </a:r>
            <a:r>
              <a:rPr lang="en-US" i="1" dirty="0"/>
              <a:t>return</a:t>
            </a:r>
            <a:r>
              <a:rPr lang="en-US" dirty="0"/>
              <a:t> to in “link register” or “LR” (R14).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FA2B3-75CD-024C-8F7E-B932529F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07067" y="4038600"/>
            <a:ext cx="3886200" cy="457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Example of branch and link (BL)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752600"/>
            <a:ext cx="8060267" cy="304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main: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 ;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(1,5,9,20);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5999C-EE1D-D346-8C98-21D8F6B4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353733"/>
            <a:ext cx="763693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00001000: main: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00001000: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00001004: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00001008: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0000100C: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00001010: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00001014:    ...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00001024: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: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A62A4-DBA1-F846-87AF-5B7950DA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77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Skip Step 3 &amp; 4 (will discuss shortly)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Basic operation: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Put parameters where function can find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Transfer control to the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Acquire storage for function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Put result where calling program can access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Return control to the point of origin (noting function can be called from many places)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A070B-4FC3-914E-8C0A-E4DEF28C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Step 5: Put result where calling program can access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By </a:t>
            </a:r>
            <a:r>
              <a:rPr lang="en-US" dirty="0">
                <a:solidFill>
                  <a:srgbClr val="FF00FF"/>
                </a:solidFill>
              </a:rPr>
              <a:t>convention</a:t>
            </a:r>
            <a:r>
              <a:rPr lang="en-US" dirty="0"/>
              <a:t>, ARM returns results by putting them in register R0 (or R0 and R1 if result </a:t>
            </a:r>
            <a:r>
              <a:rPr lang="en-US"/>
              <a:t>is 64-bits) </a:t>
            </a:r>
            <a:r>
              <a:rPr lang="en-US" dirty="0"/>
              <a:t>then returning control to </a:t>
            </a:r>
            <a:r>
              <a:rPr lang="en-US"/>
              <a:t>calling program.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04E8A-28B6-5B45-8D1E-168743E2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77200" cy="2667000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ADD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r5, r0, r1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 r5 = g + 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r6, r2, r3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 r6 =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+ j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r4, r5, r6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; f = (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g+h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)-(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i+j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MOV</a:t>
            </a:r>
            <a:r>
              <a:rPr 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r0, r4     </a:t>
            </a:r>
            <a:r>
              <a:rPr lang="en-US" sz="24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Step 5: put result in R0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E92C50-4B15-EC4F-8233-C0039360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Put result where calling program can access 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73C3A-905A-A54A-A650-1212F710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96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Put result where calling program can access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828800"/>
            <a:ext cx="8229600" cy="502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00001000: main: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 ;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result =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(1,5,9,20);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00001000: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00001004: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00001008: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0000100C: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00001010: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if (result &gt; 10) ...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00001014: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r4, #10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00001018: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CMP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r4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result in r0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0000101C: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label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E7434-4DC1-C84E-8885-5BDF7597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3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 Return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Return address is in LR (i.e., R14).   All we need to do is copy LR to PC (PC is R15 in ARM):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pc,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Value in LR is PC address of BL instruction + 4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BE49E-CCE1-064C-9773-40F80AED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10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85800"/>
            <a:ext cx="82296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00001000: main: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 ;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result =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(1,5,9,20);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00001000: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00001004: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00001008: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0000100C: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00001010: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if (result &gt; 10) ...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00001014: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r4, #10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00001018: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CMP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r4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0000101C: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label 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00001024: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00001054: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pc,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lr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67E60-97FB-AA4E-AD6A-8DC975A8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BAD</a:t>
            </a:r>
            <a:r>
              <a:rPr lang="en-US" i="1" dirty="0">
                <a:solidFill>
                  <a:srgbClr val="FF0000"/>
                </a:solidFill>
              </a:rPr>
              <a:t> Solution #3:  </a:t>
            </a:r>
            <a:r>
              <a:rPr lang="en-US" dirty="0"/>
              <a:t>Ad hoc register usage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2057400"/>
            <a:ext cx="7772399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r4, r0, r1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r4 = g + h 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r5, r2, r3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r5 =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+ j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r4, r5 </a:t>
            </a:r>
            <a:r>
              <a:rPr lang="en-US" sz="28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f = (</a:t>
            </a:r>
            <a:r>
              <a:rPr lang="en-US" sz="2800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g+h</a:t>
            </a:r>
            <a:r>
              <a:rPr lang="en-US" sz="28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)-(</a:t>
            </a:r>
            <a:r>
              <a:rPr lang="en-US" sz="2800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i+j</a:t>
            </a:r>
            <a:r>
              <a:rPr lang="en-US" sz="28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MOV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pc,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lr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9" y="490696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When will this </a:t>
            </a:r>
            <a:r>
              <a:rPr lang="en-US" sz="3600" b="1" dirty="0">
                <a:solidFill>
                  <a:srgbClr val="FF0000"/>
                </a:solidFill>
              </a:rPr>
              <a:t>code </a:t>
            </a:r>
            <a:r>
              <a:rPr lang="en-US" sz="3600" b="1">
                <a:solidFill>
                  <a:srgbClr val="FF0000"/>
                </a:solidFill>
              </a:rPr>
              <a:t>cause problems?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1DC24-8DF8-0948-B50C-F5070966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ADBF-8846-4049-BEBE-F0503C7B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vs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FB1F-051B-5849-9E81-5E842D52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969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Von Neumann architecture:  </a:t>
            </a:r>
            <a:r>
              <a:rPr lang="en-US" b="1" dirty="0"/>
              <a:t>Processor</a:t>
            </a:r>
            <a:r>
              <a:rPr lang="en-US" dirty="0"/>
              <a:t> (CPU) accesses instructions and data from external </a:t>
            </a:r>
            <a:r>
              <a:rPr lang="en-US" b="1" dirty="0"/>
              <a:t>Memory</a:t>
            </a:r>
            <a:r>
              <a:rPr lang="en-US" dirty="0"/>
              <a:t>.   </a:t>
            </a:r>
          </a:p>
          <a:p>
            <a:r>
              <a:rPr lang="en-US" dirty="0"/>
              <a:t>Registers (e.g., Register File in Lab 5) inside Processor.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435EA-ED7E-3843-8078-64929AA6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5029200" cy="35835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7FB699-DA44-FF4A-B3B6-3297F5892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5980"/>
              </p:ext>
            </p:extLst>
          </p:nvPr>
        </p:nvGraphicFramePr>
        <p:xfrm>
          <a:off x="2819400" y="1981200"/>
          <a:ext cx="4572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8174509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R0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7126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R1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6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R2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406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…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72005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R15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39513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26CAC-D2DC-BE4D-B999-D112D9B6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71850" y="2743200"/>
            <a:ext cx="11811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2133600"/>
            <a:ext cx="28194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914400"/>
            <a:ext cx="8077200" cy="259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2667000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main.c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extern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main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maxval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40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9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maxval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3733800"/>
            <a:ext cx="8060267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main: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maxval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= 40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r4, #40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 ;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result =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(1,5,9,20);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9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if (result &gt; </a:t>
            </a:r>
            <a:r>
              <a:rPr lang="en-US" sz="2900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maxval</a:t>
            </a:r>
            <a:r>
              <a:rPr lang="en-US" sz="29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) ...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CMP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r0, r4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label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839200" cy="6477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Example:  What if we modify </a:t>
            </a:r>
            <a:r>
              <a:rPr lang="en-US" sz="4000" dirty="0" err="1"/>
              <a:t>main.c</a:t>
            </a:r>
            <a:r>
              <a:rPr lang="en-US" sz="4000" dirty="0"/>
              <a:t>...?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F7651-7425-B64E-8CC0-29A894B9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1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Acquire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function needs more than the four registers (R0 to R3) we already used to pass values into the function?</a:t>
            </a:r>
          </a:p>
          <a:p>
            <a:endParaRPr lang="en-US" dirty="0"/>
          </a:p>
          <a:p>
            <a:r>
              <a:rPr lang="en-US" dirty="0"/>
              <a:t>Solution is to save “backup copy” of values in registers in memory.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EE082-489D-6A4F-99A4-891AA96B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74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Caller – function that makes a call</a:t>
            </a:r>
          </a:p>
          <a:p>
            <a:r>
              <a:rPr lang="en-US" dirty="0" err="1"/>
              <a:t>Callee</a:t>
            </a:r>
            <a:r>
              <a:rPr lang="en-US" dirty="0"/>
              <a:t> – function being called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32DCC-3950-BD43-BE7D-6557E0BC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3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When</a:t>
            </a:r>
            <a:r>
              <a:rPr lang="en-US" dirty="0"/>
              <a:t> to save backup copies?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4348" y="2020643"/>
            <a:ext cx="7772399" cy="2932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r4, #40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leaf_function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r4, r0, r1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r4 = g + h 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r5, r2, r3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r5 = </a:t>
            </a:r>
            <a:r>
              <a:rPr lang="en-US" sz="28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+ j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r6, r4, r5 </a:t>
            </a:r>
            <a:r>
              <a:rPr lang="en-US" sz="28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f = (</a:t>
            </a:r>
            <a:r>
              <a:rPr lang="en-US" sz="2800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g+h</a:t>
            </a:r>
            <a:r>
              <a:rPr lang="en-US" sz="28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)-(</a:t>
            </a:r>
            <a:r>
              <a:rPr lang="en-US" sz="2800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i+j</a:t>
            </a:r>
            <a:r>
              <a:rPr lang="en-US" sz="280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...     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48806" y="2020643"/>
            <a:ext cx="1314965" cy="408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3771" y="1759195"/>
            <a:ext cx="4951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Option 1: “</a:t>
            </a:r>
            <a:r>
              <a:rPr lang="en-US" sz="2400" b="1" dirty="0">
                <a:solidFill>
                  <a:srgbClr val="0000FF"/>
                </a:solidFill>
              </a:rPr>
              <a:t>caller save</a:t>
            </a:r>
            <a:r>
              <a:rPr lang="en-US" sz="2400" dirty="0">
                <a:solidFill>
                  <a:srgbClr val="0000FF"/>
                </a:solidFill>
              </a:rPr>
              <a:t>” save registers at caller before BL.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               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516686" y="3166174"/>
            <a:ext cx="1447085" cy="610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83824" y="2820275"/>
            <a:ext cx="493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Option 2: “</a:t>
            </a:r>
            <a:r>
              <a:rPr lang="en-US" sz="2400" b="1" dirty="0" err="1">
                <a:solidFill>
                  <a:srgbClr val="0000FF"/>
                </a:solidFill>
              </a:rPr>
              <a:t>callee</a:t>
            </a:r>
            <a:r>
              <a:rPr lang="en-US" sz="2400" b="1" dirty="0">
                <a:solidFill>
                  <a:srgbClr val="0000FF"/>
                </a:solidFill>
              </a:rPr>
              <a:t> save</a:t>
            </a:r>
            <a:r>
              <a:rPr lang="en-US" sz="2400" dirty="0">
                <a:solidFill>
                  <a:srgbClr val="0000FF"/>
                </a:solidFill>
              </a:rPr>
              <a:t>” save registers at </a:t>
            </a:r>
            <a:r>
              <a:rPr lang="en-US" sz="2400" dirty="0" err="1">
                <a:solidFill>
                  <a:srgbClr val="0000FF"/>
                </a:solidFill>
              </a:rPr>
              <a:t>callee</a:t>
            </a:r>
            <a:r>
              <a:rPr lang="en-US" sz="2400" dirty="0">
                <a:solidFill>
                  <a:srgbClr val="0000FF"/>
                </a:solidFill>
              </a:rPr>
              <a:t> after BL.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5214448"/>
            <a:ext cx="786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Which option above is “better” in this case and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What if </a:t>
            </a:r>
            <a:r>
              <a:rPr lang="en-US" sz="2400" dirty="0" err="1">
                <a:solidFill>
                  <a:srgbClr val="FF0000"/>
                </a:solidFill>
              </a:rPr>
              <a:t>leaf_example</a:t>
            </a:r>
            <a:r>
              <a:rPr lang="en-US" sz="2400" dirty="0">
                <a:solidFill>
                  <a:srgbClr val="FF0000"/>
                </a:solidFill>
              </a:rPr>
              <a:t> was in a library (already compiled)?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How/where to save registers?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7148" y="799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98EE9-AF95-9141-A86A-81C02E73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1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Where to save -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/>
          </a:bodyPr>
          <a:lstStyle/>
          <a:p>
            <a:r>
              <a:rPr lang="en-US" dirty="0"/>
              <a:t>A stack is a data structure which grows as we add things to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2134716" cy="32005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2895513"/>
            <a:ext cx="5638800" cy="350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Add new data to “top of stack”.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Remove data from “top of stack”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</a:t>
            </a:r>
            <a:r>
              <a:rPr lang="en-US" dirty="0">
                <a:solidFill>
                  <a:srgbClr val="FF00FF"/>
                </a:solidFill>
              </a:rPr>
              <a:t>convention</a:t>
            </a:r>
            <a:r>
              <a:rPr lang="en-US" dirty="0"/>
              <a:t> in computers, stack usually grows “down”.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14F54-E0A5-294E-AB02-E1D19424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8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Stack? Memory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791200" cy="41265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Text: COD4e §2.3</a:t>
            </a:r>
          </a:p>
        </p:txBody>
      </p:sp>
    </p:spTree>
    <p:extLst>
      <p:ext uri="{BB962C8B-B14F-4D97-AF65-F5344CB8AC3E}">
        <p14:creationId xmlns:p14="http://schemas.microsoft.com/office/powerpoint/2010/main" val="11088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Memory: Words vs. Bytes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4075-CB16-5A4C-A36B-DC972FDB6AB8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38" y="1549651"/>
            <a:ext cx="5512862" cy="39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Where to save -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convention in computers, stack usually grows “down”.  Push </a:t>
            </a:r>
            <a:r>
              <a:rPr lang="en-US" i="1" dirty="0"/>
              <a:t>onto</a:t>
            </a:r>
            <a:r>
              <a:rPr lang="en-US" dirty="0"/>
              <a:t> stack; Pop off of stack.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1442" y="3088050"/>
            <a:ext cx="2134716" cy="32005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3352800"/>
            <a:ext cx="5638800" cy="304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Ü"/>
            </a:pPr>
            <a:r>
              <a:rPr lang="en-US" sz="2800" dirty="0"/>
              <a:t> “bottom” of stack -- address  in</a:t>
            </a:r>
          </a:p>
          <a:p>
            <a:pPr marL="0" indent="0">
              <a:buNone/>
            </a:pPr>
            <a:r>
              <a:rPr lang="en-US" sz="2800" dirty="0"/>
              <a:t>      memory high, e.g., 0x7FFFFFFF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>
                <a:sym typeface="Symbol" panose="05050102010706020507" pitchFamily="18" charset="2"/>
              </a:rPr>
              <a:t></a:t>
            </a:r>
            <a:r>
              <a:rPr lang="en-US" dirty="0"/>
              <a:t> </a:t>
            </a:r>
            <a:r>
              <a:rPr lang="en-US" sz="2800" dirty="0"/>
              <a:t>“top” of stack, e.g., 0x7FFFF000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61F92-E0C7-204B-ABCF-EF8C5AD0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4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Where to save -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of “top of stack” saved in register called the “stack pointer” – ARM uses SP (R13)</a:t>
            </a:r>
          </a:p>
          <a:p>
            <a:r>
              <a:rPr lang="en-US" dirty="0"/>
              <a:t>ARM: </a:t>
            </a:r>
            <a:r>
              <a:rPr lang="en-US" dirty="0" err="1"/>
              <a:t>Callee</a:t>
            </a:r>
            <a:r>
              <a:rPr lang="en-US" dirty="0"/>
              <a:t> initially “pushes” (or “spills”) registers to stack and decrements stack pointer address</a:t>
            </a:r>
          </a:p>
          <a:p>
            <a:r>
              <a:rPr lang="en-US" dirty="0"/>
              <a:t>ARM: </a:t>
            </a:r>
            <a:r>
              <a:rPr lang="en-US" dirty="0" err="1"/>
              <a:t>Callee</a:t>
            </a:r>
            <a:r>
              <a:rPr lang="en-US" dirty="0"/>
              <a:t> later “pops” (or “fills”) registers from stack and increments stack pointer address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5A7E8-2E64-814F-A487-387B8B2F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4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“spill” registers by “pushing” them onto stack: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057400"/>
            <a:ext cx="8610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:</a:t>
            </a:r>
            <a:endParaRPr lang="en-US" sz="20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#12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adjust stack to make room for 3 items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r6, [sp,#8]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save register r6 for use afterwards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r5, [sp,#4]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save register r5 for use afterwards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r4, [sp,#0]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save register r4 for use afterwards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747" y="4800600"/>
            <a:ext cx="7599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Recall:  “STR</a:t>
            </a:r>
            <a:r>
              <a:rPr lang="en-US" sz="2400">
                <a:solidFill>
                  <a:srgbClr val="0000FF"/>
                </a:solidFill>
              </a:rPr>
              <a:t>” instruction (store) writes a value to memory.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B8FE3-16B8-DC44-8E80-25E8F59F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4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48C3-6659-AC43-9588-FB241886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A6A18-8ECF-554B-BEC5-238F68585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44" y="1294016"/>
            <a:ext cx="3194956" cy="24397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6D72CE-FD90-754E-9C3F-2E328DB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All memory locations in a memory are implemented the same way. E.g., 1-bit stored by a 1 Transistor, 1 Capacitor (1T1C) DRAM cell.</a:t>
            </a:r>
          </a:p>
          <a:p>
            <a:r>
              <a:rPr lang="en-US" sz="2400" dirty="0"/>
              <a:t>However, software (operating system, compiler) typically use different locations in memory for different purposes (figure above):</a:t>
            </a:r>
          </a:p>
          <a:p>
            <a:pPr lvl="1"/>
            <a:r>
              <a:rPr lang="en-US" sz="2000" dirty="0"/>
              <a:t>Reserved area (for operating system), </a:t>
            </a:r>
          </a:p>
          <a:p>
            <a:pPr lvl="1"/>
            <a:r>
              <a:rPr lang="en-US" sz="2000" dirty="0"/>
              <a:t>Text = instructions for program,  </a:t>
            </a:r>
          </a:p>
          <a:p>
            <a:pPr lvl="1"/>
            <a:r>
              <a:rPr lang="en-US" sz="2000" dirty="0"/>
              <a:t>Static data for global variables, </a:t>
            </a:r>
          </a:p>
          <a:p>
            <a:pPr lvl="1"/>
            <a:r>
              <a:rPr lang="en-US" sz="2000" dirty="0"/>
              <a:t>Dynamic data for large data structures used by multiple functions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</a:rPr>
              <a:t>Stack used for implementing function calls (main focus of this slide set)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19CBD-7235-9644-A365-E5A3E004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1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60"/>
            <a:ext cx="8229600" cy="1143000"/>
          </a:xfrm>
        </p:spPr>
        <p:txBody>
          <a:bodyPr/>
          <a:lstStyle/>
          <a:p>
            <a:r>
              <a:rPr lang="en-US" dirty="0"/>
              <a:t>Spilling Registers to Stack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  Before Call             During Call        After Call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081"/>
            <a:ext cx="7648204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DE52A-F5E4-5440-B3D0-CEDB4EDD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5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 What else can go on the stack?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98954"/>
            <a:ext cx="751712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56CB8-5579-E14C-9EA5-835441518A62}"/>
              </a:ext>
            </a:extLst>
          </p:cNvPr>
          <p:cNvSpPr txBox="1"/>
          <p:nvPr/>
        </p:nvSpPr>
        <p:spPr>
          <a:xfrm>
            <a:off x="475343" y="56752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function call allocates space on stack called an “activation record”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71D0D-E9C4-5043-A4D3-B1B876C6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12592612" cy="538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ARMSim</a:t>
            </a:r>
            <a:r>
              <a:rPr lang="en-US" dirty="0"/>
              <a:t> / Altera Monitor Program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74" y="5578032"/>
            <a:ext cx="2002047" cy="296196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9600" y="5726131"/>
            <a:ext cx="609600" cy="827069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9200" y="5125966"/>
            <a:ext cx="453625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memory location at address (0x5400) given by stack pointer (R13) </a:t>
            </a:r>
            <a:r>
              <a:rPr lang="en-US" sz="2400" b="1" dirty="0">
                <a:solidFill>
                  <a:srgbClr val="0000FF"/>
                </a:solidFill>
              </a:rPr>
              <a:t>before</a:t>
            </a:r>
            <a:r>
              <a:rPr lang="en-US" sz="2400" dirty="0">
                <a:solidFill>
                  <a:srgbClr val="0000FF"/>
                </a:solidFill>
              </a:rPr>
              <a:t> function call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5687" y="1982453"/>
            <a:ext cx="2655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Before Call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336475" y="3246624"/>
            <a:ext cx="369125" cy="20361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1" y="3173284"/>
            <a:ext cx="2438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Want to return to this instruction at address 0x1018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D3D32-0250-D744-A050-58BDC4C4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Effect of BL instruction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73200"/>
            <a:ext cx="12590577" cy="538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ounded Rectangle 7"/>
          <p:cNvSpPr/>
          <p:nvPr/>
        </p:nvSpPr>
        <p:spPr>
          <a:xfrm>
            <a:off x="12290" y="5812093"/>
            <a:ext cx="1968910" cy="461707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9810" y="1705382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81200" y="5410200"/>
            <a:ext cx="609600" cy="401893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2755" y="4502259"/>
            <a:ext cx="623856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Both link register (R14) and PC (R15) updated by BL instruction</a:t>
            </a:r>
            <a:r>
              <a:rPr lang="en-US" sz="2800">
                <a:solidFill>
                  <a:srgbClr val="0000FF"/>
                </a:solidFill>
              </a:rPr>
              <a:t>.  </a:t>
            </a:r>
            <a:r>
              <a:rPr lang="en-US" sz="2800" dirty="0">
                <a:solidFill>
                  <a:srgbClr val="0000FF"/>
                </a:solidFill>
              </a:rPr>
              <a:t>NOTE: Instruction at 0x1018 is “CMP r0, r4” which is the instruction after BL.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A5083-3C16-BE43-A016-A2DDA6EA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5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29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0945" y="1688437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spilling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419600"/>
            <a:ext cx="1447800" cy="3048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34200" y="5181600"/>
            <a:ext cx="0" cy="685800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477000" y="4876800"/>
            <a:ext cx="2438400" cy="3048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5867400"/>
            <a:ext cx="7315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Memory location at address (0x53f4) given by stack pointer (R13) after “</a:t>
            </a:r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#12</a:t>
            </a:r>
            <a:r>
              <a:rPr lang="en-US" sz="2800" dirty="0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0945" y="1688437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44D26-1CB5-AA41-B0CC-E1858D4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4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STR Instruction Execution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79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dirty="0">
                <a:solidFill>
                  <a:srgbClr val="FF00FF"/>
                </a:solidFill>
              </a:rPr>
              <a:t>Compute “effective address” by reading base address register and adding offset to it.</a:t>
            </a:r>
          </a:p>
          <a:p>
            <a:pPr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Read contents of register containing value to place in memory.</a:t>
            </a:r>
          </a:p>
          <a:p>
            <a:pPr>
              <a:buAutoNum type="arabicPeriod"/>
            </a:pPr>
            <a:r>
              <a:rPr lang="en-US" dirty="0"/>
              <a:t>Write the value into memory at the location specified by the effective address.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855" y="5562600"/>
            <a:ext cx="788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r6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[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#8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3086100" y="4914900"/>
            <a:ext cx="304800" cy="1143000"/>
          </a:xfrm>
          <a:prstGeom prst="rightBrace">
            <a:avLst>
              <a:gd name="adj1" fmla="val 8333"/>
              <a:gd name="adj2" fmla="val 48961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830033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effective address = REGS[</a:t>
            </a:r>
            <a:r>
              <a:rPr lang="en-US" sz="2400" dirty="0" err="1">
                <a:solidFill>
                  <a:srgbClr val="FF00FF"/>
                </a:solidFill>
              </a:rPr>
              <a:t>sp</a:t>
            </a:r>
            <a:r>
              <a:rPr lang="en-US" sz="2400" dirty="0">
                <a:solidFill>
                  <a:srgbClr val="FF00FF"/>
                </a:solidFill>
              </a:rPr>
              <a:t>] + 8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316A6-4924-B344-BAA6-A7BAECC4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29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spilling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2514600" cy="3048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4941" y="6019800"/>
            <a:ext cx="788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r6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[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#8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3429000"/>
            <a:ext cx="762000" cy="1524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504335" y="3095056"/>
            <a:ext cx="6799007" cy="1840764"/>
          </a:xfrm>
          <a:custGeom>
            <a:avLst/>
            <a:gdLst>
              <a:gd name="connsiteX0" fmla="*/ 0 w 6799007"/>
              <a:gd name="connsiteY0" fmla="*/ 356067 h 1727667"/>
              <a:gd name="connsiteX1" fmla="*/ 4114800 w 6799007"/>
              <a:gd name="connsiteY1" fmla="*/ 90596 h 1727667"/>
              <a:gd name="connsiteX2" fmla="*/ 6799007 w 6799007"/>
              <a:gd name="connsiteY2" fmla="*/ 1727667 h 17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9007" h="1727667">
                <a:moveTo>
                  <a:pt x="0" y="356067"/>
                </a:moveTo>
                <a:cubicBezTo>
                  <a:pt x="1490816" y="109031"/>
                  <a:pt x="2981632" y="-138004"/>
                  <a:pt x="4114800" y="90596"/>
                </a:cubicBezTo>
                <a:cubicBezTo>
                  <a:pt x="5247968" y="319196"/>
                  <a:pt x="6799007" y="1727667"/>
                  <a:pt x="6799007" y="1727667"/>
                </a:cubicBezTo>
              </a:path>
            </a:pathLst>
          </a:custGeom>
          <a:noFill/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956048"/>
            <a:ext cx="696659" cy="15335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771" y="3886200"/>
            <a:ext cx="8843554" cy="2209799"/>
            <a:chOff x="21771" y="3886200"/>
            <a:chExt cx="8843554" cy="2209799"/>
          </a:xfrm>
        </p:grpSpPr>
        <p:sp>
          <p:nvSpPr>
            <p:cNvPr id="11" name="Right Brace 10"/>
            <p:cNvSpPr/>
            <p:nvPr/>
          </p:nvSpPr>
          <p:spPr>
            <a:xfrm rot="16200000">
              <a:off x="3582097" y="5410897"/>
              <a:ext cx="227205" cy="1143000"/>
            </a:xfrm>
            <a:prstGeom prst="rightBrace">
              <a:avLst>
                <a:gd name="adj1" fmla="val 8333"/>
                <a:gd name="adj2" fmla="val 48961"/>
              </a:avLst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00" y="5410200"/>
              <a:ext cx="6122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1. </a:t>
              </a:r>
              <a:r>
                <a:rPr lang="en-US" sz="2400" dirty="0">
                  <a:solidFill>
                    <a:srgbClr val="FF00FF"/>
                  </a:solidFill>
                </a:rPr>
                <a:t>effective address = </a:t>
              </a:r>
              <a:r>
                <a:rPr lang="en-US" sz="2400" dirty="0">
                  <a:solidFill>
                    <a:srgbClr val="FF00FF"/>
                  </a:solidFill>
                  <a:latin typeface="Consolas" charset="0"/>
                  <a:ea typeface="Consolas" charset="0"/>
                  <a:cs typeface="Consolas" charset="0"/>
                </a:rPr>
                <a:t>0x53f4 + 8 = 0x53fc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534400" y="3886200"/>
              <a:ext cx="0" cy="936523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1771" y="4419600"/>
              <a:ext cx="1447800" cy="239856"/>
            </a:xfrm>
            <a:prstGeom prst="roundRect">
              <a:avLst/>
            </a:prstGeom>
            <a:noFill/>
            <a:ln w="349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0945" y="1688437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8195-7B76-C146-A636-1DF16498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903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spilling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77000" y="4876800"/>
            <a:ext cx="2514600" cy="3048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0945" y="1688437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During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98753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r5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[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#4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0x53f4 + 4 = 0x53f8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3305744"/>
            <a:ext cx="762000" cy="1524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04335" y="2895600"/>
            <a:ext cx="6039465" cy="1905000"/>
          </a:xfrm>
          <a:custGeom>
            <a:avLst/>
            <a:gdLst>
              <a:gd name="connsiteX0" fmla="*/ 0 w 6799007"/>
              <a:gd name="connsiteY0" fmla="*/ 356067 h 1727667"/>
              <a:gd name="connsiteX1" fmla="*/ 4114800 w 6799007"/>
              <a:gd name="connsiteY1" fmla="*/ 90596 h 1727667"/>
              <a:gd name="connsiteX2" fmla="*/ 6799007 w 6799007"/>
              <a:gd name="connsiteY2" fmla="*/ 1727667 h 17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9007" h="1727667">
                <a:moveTo>
                  <a:pt x="0" y="356067"/>
                </a:moveTo>
                <a:cubicBezTo>
                  <a:pt x="1490816" y="109031"/>
                  <a:pt x="2981632" y="-138004"/>
                  <a:pt x="4114800" y="90596"/>
                </a:cubicBezTo>
                <a:cubicBezTo>
                  <a:pt x="5247968" y="319196"/>
                  <a:pt x="6799007" y="1727667"/>
                  <a:pt x="6799007" y="1727667"/>
                </a:cubicBezTo>
              </a:path>
            </a:pathLst>
          </a:custGeom>
          <a:noFill/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14" y="4952471"/>
            <a:ext cx="696659" cy="153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92" y="4965192"/>
            <a:ext cx="682244" cy="1381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9092A-955C-9B43-8369-1AA1D031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909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spilling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77000" y="4876800"/>
            <a:ext cx="2514600" cy="3048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0945" y="1688437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987534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r4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[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#0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sz="28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0x53f4 + 0 = 0x53f4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3153344"/>
            <a:ext cx="762000" cy="1524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04335" y="2667000"/>
            <a:ext cx="5429865" cy="2133600"/>
          </a:xfrm>
          <a:custGeom>
            <a:avLst/>
            <a:gdLst>
              <a:gd name="connsiteX0" fmla="*/ 0 w 6799007"/>
              <a:gd name="connsiteY0" fmla="*/ 356067 h 1727667"/>
              <a:gd name="connsiteX1" fmla="*/ 4114800 w 6799007"/>
              <a:gd name="connsiteY1" fmla="*/ 90596 h 1727667"/>
              <a:gd name="connsiteX2" fmla="*/ 6799007 w 6799007"/>
              <a:gd name="connsiteY2" fmla="*/ 1727667 h 172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9007" h="1727667">
                <a:moveTo>
                  <a:pt x="0" y="356067"/>
                </a:moveTo>
                <a:cubicBezTo>
                  <a:pt x="1490816" y="109031"/>
                  <a:pt x="2981632" y="-138004"/>
                  <a:pt x="4114800" y="90596"/>
                </a:cubicBezTo>
                <a:cubicBezTo>
                  <a:pt x="5247968" y="319196"/>
                  <a:pt x="6799007" y="1727667"/>
                  <a:pt x="6799007" y="1727667"/>
                </a:cubicBezTo>
              </a:path>
            </a:pathLst>
          </a:custGeom>
          <a:noFill/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4956905"/>
            <a:ext cx="679133" cy="144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93" y="4965192"/>
            <a:ext cx="682244" cy="1381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B756-7EB6-3440-B88C-029C8CD7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 Perform Task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429000"/>
            <a:ext cx="8458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pt-BR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r5,r0,r1 </a:t>
            </a:r>
            <a:r>
              <a:rPr lang="pt-BR" sz="2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register r5 contains g + h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pt-BR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r6,r2,r3 </a:t>
            </a:r>
            <a:r>
              <a:rPr lang="pt-BR" sz="2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register r6 contains i + j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pt-BR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r4,r5,r6 </a:t>
            </a:r>
            <a:r>
              <a:rPr lang="pt-BR" sz="20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 gets r5 – r6, which is (g + h) – (i + j)</a:t>
            </a:r>
            <a:endParaRPr lang="en-US" sz="20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08624-59CA-BB40-BDB1-671568A4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A7C8-8C67-5D45-A71D-9C9485C9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939B-3844-604C-AACB-BF7F1E75C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how function calls are implemented is part of a system’s “Application Binary Interface” (ABI)</a:t>
            </a:r>
          </a:p>
          <a:p>
            <a:r>
              <a:rPr lang="en-US" dirty="0"/>
              <a:t>In this lecture we will look at basic details of how function calls work in ARM.   </a:t>
            </a:r>
          </a:p>
          <a:p>
            <a:r>
              <a:rPr lang="en-US" dirty="0"/>
              <a:t>More details on function calls in “Procedure Call Standard for the ARM Architecture” </a:t>
            </a:r>
            <a:r>
              <a:rPr lang="en-US" sz="2800" dirty="0">
                <a:hlinkClick r:id="rId2"/>
              </a:rPr>
              <a:t>https://static.docs.arm.com/ihi0042/g/aapcs32.pdf</a:t>
            </a:r>
            <a:r>
              <a:rPr lang="en-US" sz="2800" dirty="0"/>
              <a:t> </a:t>
            </a:r>
            <a:r>
              <a:rPr lang="en-US" dirty="0"/>
              <a:t>(You do NOT need to read this document)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60C4A-D0F1-C04A-A3BC-69E7D31A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3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Put result where calling program can access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429000"/>
            <a:ext cx="8001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pt-BR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400" dirty="0">
                <a:latin typeface="Consolas" panose="020B0609020204030204" pitchFamily="49" charset="0"/>
                <a:cs typeface="Consolas" panose="020B0609020204030204" pitchFamily="49" charset="0"/>
              </a:rPr>
              <a:t>r0,r4 </a:t>
            </a:r>
            <a:r>
              <a:rPr lang="pt-BR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returns f (r0 = r4)</a:t>
            </a:r>
            <a:endParaRPr lang="en-US" sz="24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7E334-92A0-5F41-A4E5-028D516F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5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LDR Instruction Execution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79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dirty="0">
                <a:solidFill>
                  <a:srgbClr val="FF00FF"/>
                </a:solidFill>
              </a:rPr>
              <a:t>Compute “effective address” by reading base address register and adding offset to it.</a:t>
            </a:r>
          </a:p>
          <a:p>
            <a:pPr>
              <a:buFont typeface="Arial"/>
              <a:buAutoNum type="arabicPeriod"/>
            </a:pPr>
            <a:r>
              <a:rPr lang="en-US" dirty="0"/>
              <a:t>Read value in memory at the location specified by the effective address.</a:t>
            </a:r>
            <a:endParaRPr lang="en-US" dirty="0">
              <a:solidFill>
                <a:srgbClr val="FF00FF"/>
              </a:solidFill>
            </a:endParaRPr>
          </a:p>
          <a:p>
            <a:pPr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Write contents of register containing value to place in memory.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855" y="5562600"/>
            <a:ext cx="788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LDR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r5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[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#4</a:t>
            </a:r>
            <a:r>
              <a:rPr lang="en-US" sz="28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endParaRPr lang="en-US" sz="2800" i="1" dirty="0">
              <a:solidFill>
                <a:srgbClr val="008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3086100" y="4914900"/>
            <a:ext cx="304800" cy="1143000"/>
          </a:xfrm>
          <a:prstGeom prst="rightBrace">
            <a:avLst>
              <a:gd name="adj1" fmla="val 8333"/>
              <a:gd name="adj2" fmla="val 48961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830033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effective address = REGS[</a:t>
            </a:r>
            <a:r>
              <a:rPr lang="en-US" sz="2400" dirty="0" err="1">
                <a:solidFill>
                  <a:srgbClr val="FF00FF"/>
                </a:solidFill>
              </a:rPr>
              <a:t>sp</a:t>
            </a:r>
            <a:r>
              <a:rPr lang="en-US" sz="2400" dirty="0">
                <a:solidFill>
                  <a:srgbClr val="FF00FF"/>
                </a:solidFill>
              </a:rPr>
              <a:t>] + 4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98993-F610-A24B-B487-B303CF0D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743200"/>
            <a:ext cx="8839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r4, [sp,#0]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r4 for caller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r5, [sp,#4]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r5 for caller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r6, [sp,#8]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r6 for caller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#12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adjust stack to “delete” 3 items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“fill” registers by “popping” them from stack: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9DB74A-2DDB-5F40-B2AE-6DAFE0AB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02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filling looks like: </a:t>
            </a:r>
            <a:r>
              <a:rPr lang="en-US" dirty="0" err="1"/>
              <a:t>ARMSim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51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3048000"/>
            <a:ext cx="1447800" cy="6096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30945" y="1447800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EB7DE-380F-AB48-9EB5-DEAD7B00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5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filling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0945" y="1447800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916152"/>
            <a:ext cx="8686800" cy="941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r4, [sp,#0]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r4 for caller</a:t>
            </a:r>
          </a:p>
        </p:txBody>
      </p:sp>
      <p:sp>
        <p:nvSpPr>
          <p:cNvPr id="4" name="Freeform 3"/>
          <p:cNvSpPr/>
          <p:nvPr/>
        </p:nvSpPr>
        <p:spPr>
          <a:xfrm>
            <a:off x="1533832" y="3200400"/>
            <a:ext cx="5353665" cy="1725561"/>
          </a:xfrm>
          <a:custGeom>
            <a:avLst/>
            <a:gdLst>
              <a:gd name="connsiteX0" fmla="*/ 5353665 w 5353665"/>
              <a:gd name="connsiteY0" fmla="*/ 1725561 h 1725561"/>
              <a:gd name="connsiteX1" fmla="*/ 3465871 w 5353665"/>
              <a:gd name="connsiteY1" fmla="*/ 309716 h 1725561"/>
              <a:gd name="connsiteX2" fmla="*/ 0 w 5353665"/>
              <a:gd name="connsiteY2" fmla="*/ 0 h 172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3665" h="1725561">
                <a:moveTo>
                  <a:pt x="5353665" y="1725561"/>
                </a:moveTo>
                <a:cubicBezTo>
                  <a:pt x="4855906" y="1161435"/>
                  <a:pt x="4358148" y="597309"/>
                  <a:pt x="3465871" y="309716"/>
                </a:cubicBezTo>
                <a:cubicBezTo>
                  <a:pt x="2573593" y="22122"/>
                  <a:pt x="0" y="0"/>
                  <a:pt x="0" y="0"/>
                </a:cubicBezTo>
              </a:path>
            </a:pathLst>
          </a:custGeom>
          <a:noFill/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77000" y="4941732"/>
            <a:ext cx="838200" cy="163667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3154680"/>
            <a:ext cx="688975" cy="14668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76" y="3124199"/>
            <a:ext cx="1381432" cy="177165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771" y="4419600"/>
            <a:ext cx="1447800" cy="239856"/>
          </a:xfrm>
          <a:prstGeom prst="roundRect">
            <a:avLst/>
          </a:prstGeom>
          <a:noFill/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87497" y="5105399"/>
            <a:ext cx="0" cy="73987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125E35-AB1B-B848-ABD4-57759C1D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1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filling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0945" y="1447800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867399"/>
            <a:ext cx="8686800" cy="897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r5, [sp,#4]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r5 for caller</a:t>
            </a:r>
          </a:p>
        </p:txBody>
      </p:sp>
      <p:sp>
        <p:nvSpPr>
          <p:cNvPr id="8" name="Freeform 7"/>
          <p:cNvSpPr/>
          <p:nvPr/>
        </p:nvSpPr>
        <p:spPr>
          <a:xfrm>
            <a:off x="1533832" y="3352800"/>
            <a:ext cx="5781368" cy="1573161"/>
          </a:xfrm>
          <a:custGeom>
            <a:avLst/>
            <a:gdLst>
              <a:gd name="connsiteX0" fmla="*/ 5353665 w 5353665"/>
              <a:gd name="connsiteY0" fmla="*/ 1725561 h 1725561"/>
              <a:gd name="connsiteX1" fmla="*/ 3465871 w 5353665"/>
              <a:gd name="connsiteY1" fmla="*/ 309716 h 1725561"/>
              <a:gd name="connsiteX2" fmla="*/ 0 w 5353665"/>
              <a:gd name="connsiteY2" fmla="*/ 0 h 172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3665" h="1725561">
                <a:moveTo>
                  <a:pt x="5353665" y="1725561"/>
                </a:moveTo>
                <a:cubicBezTo>
                  <a:pt x="4855906" y="1161435"/>
                  <a:pt x="4358148" y="597309"/>
                  <a:pt x="3465871" y="309716"/>
                </a:cubicBezTo>
                <a:cubicBezTo>
                  <a:pt x="2573593" y="22122"/>
                  <a:pt x="0" y="0"/>
                  <a:pt x="0" y="0"/>
                </a:cubicBezTo>
              </a:path>
            </a:pathLst>
          </a:custGeom>
          <a:noFill/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15200" y="4938661"/>
            <a:ext cx="762000" cy="166739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3136392"/>
            <a:ext cx="1406438" cy="15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" y="3273552"/>
            <a:ext cx="1393317" cy="1621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895" y="3276600"/>
            <a:ext cx="1447800" cy="163656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87497" y="5105399"/>
            <a:ext cx="0" cy="73987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1771" y="4419600"/>
            <a:ext cx="1447800" cy="239856"/>
          </a:xfrm>
          <a:prstGeom prst="roundRect">
            <a:avLst/>
          </a:prstGeom>
          <a:noFill/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D7C87-485E-DD4F-A64D-CC83C6E2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4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filling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0945" y="1447800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During Call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291840"/>
            <a:ext cx="1375791" cy="153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424094"/>
            <a:ext cx="1375791" cy="1621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771" y="3422554"/>
            <a:ext cx="1447800" cy="163656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33832" y="3505200"/>
            <a:ext cx="6543368" cy="1420761"/>
          </a:xfrm>
          <a:custGeom>
            <a:avLst/>
            <a:gdLst>
              <a:gd name="connsiteX0" fmla="*/ 5353665 w 5353665"/>
              <a:gd name="connsiteY0" fmla="*/ 1725561 h 1725561"/>
              <a:gd name="connsiteX1" fmla="*/ 3465871 w 5353665"/>
              <a:gd name="connsiteY1" fmla="*/ 309716 h 1725561"/>
              <a:gd name="connsiteX2" fmla="*/ 0 w 5353665"/>
              <a:gd name="connsiteY2" fmla="*/ 0 h 172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3665" h="1725561">
                <a:moveTo>
                  <a:pt x="5353665" y="1725561"/>
                </a:moveTo>
                <a:cubicBezTo>
                  <a:pt x="4855906" y="1161435"/>
                  <a:pt x="4358148" y="597309"/>
                  <a:pt x="3465871" y="309716"/>
                </a:cubicBezTo>
                <a:cubicBezTo>
                  <a:pt x="2573593" y="22122"/>
                  <a:pt x="0" y="0"/>
                  <a:pt x="0" y="0"/>
                </a:cubicBezTo>
              </a:path>
            </a:pathLst>
          </a:custGeom>
          <a:noFill/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77200" y="4932311"/>
            <a:ext cx="838200" cy="173089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5867399"/>
            <a:ext cx="8686800" cy="897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r6, [sp,#8]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r5 for caller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87497" y="5105399"/>
            <a:ext cx="0" cy="73987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C111A-E282-0C42-B4EC-FE88385B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60"/>
            <a:ext cx="8229600" cy="1143000"/>
          </a:xfrm>
        </p:spPr>
        <p:txBody>
          <a:bodyPr/>
          <a:lstStyle/>
          <a:p>
            <a:r>
              <a:rPr lang="en-US" dirty="0"/>
              <a:t>“Call Stack”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  Before Call             During Call        After Call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081"/>
            <a:ext cx="7648204" cy="3124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81400" y="4114800"/>
            <a:ext cx="609600" cy="2286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3276600"/>
            <a:ext cx="609600" cy="2286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BBDBA9-ABCE-AA42-87A4-D627B94E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745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907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filling looks like: </a:t>
            </a:r>
            <a:r>
              <a:rPr lang="en-US" dirty="0" err="1"/>
              <a:t>ARMSim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" y="3459666"/>
            <a:ext cx="1410843" cy="135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4489704"/>
            <a:ext cx="1375791" cy="170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114" y="4455215"/>
            <a:ext cx="1447800" cy="239856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87497" y="5105399"/>
            <a:ext cx="0" cy="73987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71800" y="5257800"/>
            <a:ext cx="0" cy="73987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89366" y="587793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</a:rPr>
              <a:t>sp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743200" y="601490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FF"/>
                </a:solidFill>
              </a:rPr>
              <a:t>sp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AC8E8-6437-A940-8989-F3655C31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caller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7432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pc,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jump back to calling routine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1212C-E3A8-0F4F-816D-90177D71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“extern” vs. “static” linkage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68580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extern </a:t>
            </a:r>
            <a:r>
              <a:rPr lang="en-US" sz="22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foo</a:t>
            </a:r>
            <a:r>
              <a:rPr lang="en-US" sz="22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2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22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D8929A-D952-0146-8EF6-18DCB1B51303}"/>
              </a:ext>
            </a:extLst>
          </p:cNvPr>
          <p:cNvSpPr txBox="1">
            <a:spLocks/>
          </p:cNvSpPr>
          <p:nvPr/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“extern” keyword says the function should be compiled so it can be called by a function using the standard ABI.</a:t>
            </a:r>
          </a:p>
          <a:p>
            <a:r>
              <a:rPr lang="en-US" dirty="0"/>
              <a:t>By default, all functions in C have “extern” linkage even if the keywork “extern” is left out.</a:t>
            </a:r>
          </a:p>
          <a:p>
            <a:r>
              <a:rPr lang="en-US" dirty="0"/>
              <a:t>Alternative: “static” 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sz="3200" dirty="0"/>
              <a:t>means function can only be called by a function in the current file.  This means compiler does not need to follow standard (can be clever to improve function call performance).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4239DE-4885-AE49-B8FF-D6A038E739DB}"/>
              </a:ext>
            </a:extLst>
          </p:cNvPr>
          <p:cNvSpPr txBox="1">
            <a:spLocks/>
          </p:cNvSpPr>
          <p:nvPr/>
        </p:nvSpPr>
        <p:spPr>
          <a:xfrm>
            <a:off x="714829" y="426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 typeface="Arial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static </a:t>
            </a:r>
            <a:r>
              <a:rPr lang="en-US" sz="22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foo</a:t>
            </a:r>
            <a:r>
              <a:rPr lang="en-US" sz="22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2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sz="2200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US" sz="2200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US" sz="2200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US" sz="22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US" sz="22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  <a:defRPr/>
            </a:pPr>
            <a:endParaRPr lang="en-US" sz="22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BEA62-46D6-8142-AE39-B7E00079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81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return looks like: </a:t>
            </a:r>
            <a:r>
              <a:rPr lang="en-US" dirty="0" err="1"/>
              <a:t>ARMSim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385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572000"/>
            <a:ext cx="1447800" cy="2286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4417E-B75D-8346-A1DE-38528CCD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8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4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return looks like: </a:t>
            </a:r>
            <a:r>
              <a:rPr lang="en-US" dirty="0" err="1"/>
              <a:t>ARMSim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572000"/>
            <a:ext cx="1447800" cy="381000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01745" y="2743449"/>
            <a:ext cx="960855" cy="152151"/>
          </a:xfrm>
          <a:prstGeom prst="straightConnector1">
            <a:avLst/>
          </a:prstGeom>
          <a:ln w="41275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95257" y="2743449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is where we wanted to go!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E53FB-A6A5-3445-87D2-ACC04EF5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leaf_example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g, 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h, 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j)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f;</a:t>
            </a:r>
          </a:p>
          <a:p>
            <a:pPr marL="0" indent="0">
              <a:buNone/>
            </a:pPr>
            <a:r>
              <a:rPr lang="pt-BR" sz="2400" dirty="0">
                <a:latin typeface="Consolas" panose="020B0609020204030204" pitchFamily="49" charset="0"/>
                <a:cs typeface="Consolas" panose="020B0609020204030204" pitchFamily="49" charset="0"/>
              </a:rPr>
              <a:t>  f = (g + h) – (i + </a:t>
            </a:r>
            <a:r>
              <a:rPr lang="pt-BR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pt-BR" sz="2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f;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8B0B9-316C-E04D-8F35-F0A8F8D2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it all together – ARM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leaf_example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#12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adjust stack to make room for 3 items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r6, [sp,#8]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save register r6 for use afterwards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r5, [sp,#4]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save register r5 for use afterwards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r4, [sp,#0]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save register r4 for use afterwards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pt-BR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r5,r0,r1 </a:t>
            </a: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register r5 contains g + h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pt-BR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r6,r2,r3 </a:t>
            </a: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register r6 contains i + j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pt-BR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r4,r5,r6 </a:t>
            </a: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 gets r5 – r6, which is (g + h) – (i + j)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pt-BR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r0,r4 </a:t>
            </a: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returns f (r0 = r4)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r4, [sp,#0]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r4 for caller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r5, [sp,#4]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r5 for caller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r6, [sp,#8]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restore register r6 for caller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sp,sp,#12  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adjust stack to delete 3 items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pc,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jump back to calling routine</a:t>
            </a:r>
          </a:p>
          <a:p>
            <a:pPr marL="0" indent="0">
              <a:buNone/>
            </a:pPr>
            <a:endParaRPr lang="en-US" sz="18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2F1F1-311E-2246-90E8-FC1265E3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6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ARM Calling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4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Must return result in r0 (overwriting 1</a:t>
            </a:r>
            <a:r>
              <a:rPr lang="en-US" baseline="30000" dirty="0"/>
              <a:t>st</a:t>
            </a:r>
            <a:r>
              <a:rPr lang="en-US" dirty="0"/>
              <a:t> argument)</a:t>
            </a:r>
          </a:p>
          <a:p>
            <a:r>
              <a:rPr lang="en-US" dirty="0"/>
              <a:t>Stack point is r13; link register is r14.</a:t>
            </a:r>
          </a:p>
          <a:p>
            <a:r>
              <a:rPr lang="en-US" dirty="0"/>
              <a:t>r0−r3, r12: argument or scratch registers are </a:t>
            </a:r>
            <a:r>
              <a:rPr lang="en-US" u="sng" dirty="0"/>
              <a:t>not</a:t>
            </a:r>
            <a:r>
              <a:rPr lang="en-US" dirty="0"/>
              <a:t> preserved by the </a:t>
            </a:r>
            <a:r>
              <a:rPr lang="en-US" dirty="0" err="1"/>
              <a:t>callee</a:t>
            </a:r>
            <a:r>
              <a:rPr lang="en-US" dirty="0"/>
              <a:t> (called procedure) on a procedure call.   </a:t>
            </a:r>
          </a:p>
          <a:p>
            <a:r>
              <a:rPr lang="en-US" dirty="0">
                <a:solidFill>
                  <a:srgbClr val="0000FF"/>
                </a:solidFill>
              </a:rPr>
              <a:t>First argument in r0, second argument in r1, third argument in r2, fourth argument in r3.</a:t>
            </a:r>
          </a:p>
          <a:p>
            <a:r>
              <a:rPr lang="en-US" dirty="0"/>
              <a:t>r4−r11: eight variable registers that must be preserved on a procedure call (if used, the </a:t>
            </a:r>
            <a:r>
              <a:rPr lang="en-US" dirty="0" err="1"/>
              <a:t>callee</a:t>
            </a:r>
            <a:r>
              <a:rPr lang="en-US" dirty="0"/>
              <a:t> saves and restores them) </a:t>
            </a:r>
          </a:p>
          <a:p>
            <a:r>
              <a:rPr lang="en-US" dirty="0"/>
              <a:t>Similarly, </a:t>
            </a:r>
            <a:r>
              <a:rPr lang="en-US" dirty="0" err="1"/>
              <a:t>callee</a:t>
            </a:r>
            <a:r>
              <a:rPr lang="en-US" dirty="0"/>
              <a:t> must ensure r13 (</a:t>
            </a:r>
            <a:r>
              <a:rPr lang="en-US" dirty="0" err="1"/>
              <a:t>sp</a:t>
            </a:r>
            <a:r>
              <a:rPr lang="en-US" dirty="0"/>
              <a:t>) and r14 (</a:t>
            </a:r>
            <a:r>
              <a:rPr lang="en-US" dirty="0" err="1"/>
              <a:t>lr</a:t>
            </a:r>
            <a:r>
              <a:rPr lang="en-US" dirty="0"/>
              <a:t>) are restored (if modified, </a:t>
            </a:r>
            <a:r>
              <a:rPr lang="en-US" dirty="0" err="1"/>
              <a:t>callee</a:t>
            </a:r>
            <a:r>
              <a:rPr lang="en-US" dirty="0"/>
              <a:t> saves and restores them)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re-write last example to use r12 and reuse one of r0 through r3 can avoid two stores and two loads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: COD4e §2.8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489F3-3807-3143-880F-199DB78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4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657600"/>
            <a:ext cx="8077200" cy="2514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143001"/>
            <a:ext cx="8077200" cy="1905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to implement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foo() </a:t>
            </a:r>
            <a:r>
              <a:rPr lang="en-US" dirty="0"/>
              <a:t>in ARM?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main.c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extern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foo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main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foo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foo.c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extern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bar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BR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bar(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F345E-E027-1C4F-AA38-320DB020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66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39529" y="2286000"/>
            <a:ext cx="5791200" cy="1752740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foo: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BL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bar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r0, r0, #2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pc,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800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is wrong with </a:t>
            </a:r>
            <a:r>
              <a:rPr lang="en-US" sz="3200" b="1">
                <a:solidFill>
                  <a:srgbClr val="FF0000"/>
                </a:solidFill>
              </a:rPr>
              <a:t>this code for foo()?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2200" y="228600"/>
            <a:ext cx="2743200" cy="1371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pt-BR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BR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bar(</a:t>
            </a:r>
            <a:r>
              <a:rPr lang="pt-B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65797-BB74-E144-A014-B5930092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382000" cy="3352800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foo: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SUB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#4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[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#0] </a:t>
            </a:r>
            <a:r>
              <a:rPr lang="en-US" sz="24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save return address!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BL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bar          </a:t>
            </a:r>
            <a:r>
              <a:rPr lang="en-US" sz="24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BL overwrites </a:t>
            </a:r>
            <a:r>
              <a:rPr lang="en-US" sz="2400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sz="24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r0, r0, #2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LDR</a:t>
            </a:r>
            <a:r>
              <a:rPr 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[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#0] </a:t>
            </a:r>
            <a:r>
              <a:rPr lang="en-US" sz="2400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restore return address!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#4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    MOV</a:t>
            </a:r>
            <a:r>
              <a:rPr 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pc,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2200" y="228600"/>
            <a:ext cx="2743200" cy="1371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foo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pt-BR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BR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bar(</a:t>
            </a:r>
            <a:r>
              <a:rPr lang="pt-B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BR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4AEAE-793A-9E40-91F9-0F08EABA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03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this slide set you learned how to implement function calls in ARM assembly.   Key parts are the program stack and use of the link register.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FD122-397A-CE41-97ED-1EAAC7B3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657600"/>
            <a:ext cx="8077200" cy="2514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077200" cy="213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to implement this C code in ARM?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main.c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extern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main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9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result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&gt;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– 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F0D0-0F17-A244-99E0-A432B2A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</a:rPr>
              <a:t>BAD</a:t>
            </a:r>
            <a:r>
              <a:rPr lang="en-US" i="1" dirty="0">
                <a:solidFill>
                  <a:srgbClr val="FF0000"/>
                </a:solidFill>
              </a:rPr>
              <a:t> Solution #1: </a:t>
            </a:r>
            <a:r>
              <a:rPr lang="en-US" dirty="0"/>
              <a:t>Use ARM unconditional branch (B) to call subroutine code!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5791200" cy="5257800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r0, #1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r1, #5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r2, #9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r3, #20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r7, #10 ;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CMP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r4, r7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label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r5, r0, r1 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r5 = g + 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ADD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r6, r2, r3 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r6 =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+ j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SUB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r4, r5, r6 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; f = (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g+h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)-(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i+j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B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return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674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What’s </a:t>
            </a:r>
            <a:r>
              <a:rPr lang="en-US" sz="3600" b="1" dirty="0">
                <a:solidFill>
                  <a:srgbClr val="FF0000"/>
                </a:solidFill>
              </a:rPr>
              <a:t>wrong with </a:t>
            </a:r>
            <a:r>
              <a:rPr lang="en-US" sz="3600" b="1">
                <a:solidFill>
                  <a:srgbClr val="FF0000"/>
                </a:solidFill>
              </a:rPr>
              <a:t>this approach?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F84C3-BDB1-344F-B954-74AB0F31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86200"/>
            <a:ext cx="8077200" cy="2514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219199"/>
            <a:ext cx="8077200" cy="23029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Call </a:t>
            </a:r>
            <a:r>
              <a:rPr lang="en-US" dirty="0" err="1"/>
              <a:t>leaf_example</a:t>
            </a:r>
            <a:r>
              <a:rPr lang="en-US" dirty="0"/>
              <a:t>() more than once?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main.c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extern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main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y1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9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y2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20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5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9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y1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&gt;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y2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/* file: </a:t>
            </a:r>
            <a:r>
              <a:rPr lang="en-US" i="1" dirty="0" err="1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leaf.c</a:t>
            </a:r>
            <a:r>
              <a:rPr lang="en-US" i="1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leaf_example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– 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56FF-578D-E943-9AF6-C3A4A392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F53A-C161-3D49-96E1-2DF0E970D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57390</TotalTime>
  <Words>4305</Words>
  <Application>Microsoft Macintosh PowerPoint</Application>
  <PresentationFormat>On-screen Show (4:3)</PresentationFormat>
  <Paragraphs>600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Consolas</vt:lpstr>
      <vt:lpstr>Symbol</vt:lpstr>
      <vt:lpstr>Office Theme</vt:lpstr>
      <vt:lpstr>CPEN 211: Introduction to Microcomputers  Slide Set 15:  Function Calls </vt:lpstr>
      <vt:lpstr>Learning Objectives</vt:lpstr>
      <vt:lpstr>Memory vs Registers</vt:lpstr>
      <vt:lpstr>Memory Spaces</vt:lpstr>
      <vt:lpstr>Function call standards</vt:lpstr>
      <vt:lpstr>“extern” vs. “static” linkage</vt:lpstr>
      <vt:lpstr>How to implement this C code in ARM?</vt:lpstr>
      <vt:lpstr>BAD Solution #1: Use ARM unconditional branch (B) to call subroutine code!</vt:lpstr>
      <vt:lpstr>Call leaf_example() more than once?</vt:lpstr>
      <vt:lpstr>BAD Solution #2: Inline subroutine code!</vt:lpstr>
      <vt:lpstr>Inlining Challenge #1: Libraries</vt:lpstr>
      <vt:lpstr>PowerPoint Presentation</vt:lpstr>
      <vt:lpstr>PowerPoint Presentation</vt:lpstr>
      <vt:lpstr>Inlining Challenge #2: Recursion</vt:lpstr>
      <vt:lpstr>Good (General) Solution?</vt:lpstr>
      <vt:lpstr>Operation of a Function Call</vt:lpstr>
      <vt:lpstr>How to implement this C code in ARM?</vt:lpstr>
      <vt:lpstr>Step 1: Put parameters somewhere</vt:lpstr>
      <vt:lpstr>Aside (Step 2 &amp; 6): Hansel and Gretel</vt:lpstr>
      <vt:lpstr>Step 2: Transfer control to the function </vt:lpstr>
      <vt:lpstr>Step 2: Example of branch and link (BL)</vt:lpstr>
      <vt:lpstr>PowerPoint Presentation</vt:lpstr>
      <vt:lpstr>Skip Step 3 &amp; 4 (will discuss shortly)</vt:lpstr>
      <vt:lpstr>Step 5: Put result where calling program can access it</vt:lpstr>
      <vt:lpstr>Step 5: Put result where calling program can access it</vt:lpstr>
      <vt:lpstr>Step 5: Put result where calling program can access it</vt:lpstr>
      <vt:lpstr>Step 6:  Return control</vt:lpstr>
      <vt:lpstr>PowerPoint Presentation</vt:lpstr>
      <vt:lpstr>BAD Solution #3:  Ad hoc register usage</vt:lpstr>
      <vt:lpstr>Example:  What if we modify main.c...?</vt:lpstr>
      <vt:lpstr>Step 3: Acquire storage</vt:lpstr>
      <vt:lpstr>Terminology</vt:lpstr>
      <vt:lpstr>When to save backup copies?</vt:lpstr>
      <vt:lpstr>Step 3: Where to save - Stack</vt:lpstr>
      <vt:lpstr>Where is the Stack? Memory</vt:lpstr>
      <vt:lpstr>Memory: Words vs. Bytes</vt:lpstr>
      <vt:lpstr>Step 3: Where to save - Stack</vt:lpstr>
      <vt:lpstr>Step 3: Where to save - Stack</vt:lpstr>
      <vt:lpstr>PowerPoint Presentation</vt:lpstr>
      <vt:lpstr>Spilling Registers to Stack </vt:lpstr>
      <vt:lpstr> What else can go on the stack?</vt:lpstr>
      <vt:lpstr>ARMSim / Altera Monitor Program</vt:lpstr>
      <vt:lpstr>Effect of BL instruction</vt:lpstr>
      <vt:lpstr>What spilling looks like: ARMSim</vt:lpstr>
      <vt:lpstr>STR Instruction Execution Steps</vt:lpstr>
      <vt:lpstr>What spilling looks like: ARMSim</vt:lpstr>
      <vt:lpstr>What spilling looks like: ARMSim</vt:lpstr>
      <vt:lpstr>What spilling looks like: ARMSim</vt:lpstr>
      <vt:lpstr>Step 4:  Perform Task</vt:lpstr>
      <vt:lpstr>Step 5: Put result where calling program can access it</vt:lpstr>
      <vt:lpstr>LDR Instruction Execution Steps</vt:lpstr>
      <vt:lpstr>PowerPoint Presentation</vt:lpstr>
      <vt:lpstr>What filling looks like: ARMSim</vt:lpstr>
      <vt:lpstr>What filling looks like: ARMSim</vt:lpstr>
      <vt:lpstr>What filling looks like: ARMSim</vt:lpstr>
      <vt:lpstr>What filling looks like: ARMSim</vt:lpstr>
      <vt:lpstr>“Call Stack”</vt:lpstr>
      <vt:lpstr>What filling looks like: ARMSim</vt:lpstr>
      <vt:lpstr>Return to caller</vt:lpstr>
      <vt:lpstr>What return looks like: ARMSim</vt:lpstr>
      <vt:lpstr>What return looks like: ARMSim</vt:lpstr>
      <vt:lpstr>Putting it all together – C code</vt:lpstr>
      <vt:lpstr>Putting it all together – ARM assembly</vt:lpstr>
      <vt:lpstr>ARM Calling conventions</vt:lpstr>
      <vt:lpstr>How to implement foo() in ARM?</vt:lpstr>
      <vt:lpstr>PowerPoint Presentation</vt:lpstr>
      <vt:lpstr>PowerPoint Presentation</vt:lpstr>
      <vt:lpstr>Summary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259: Introduction to Microcomputers  Slide Set 4:  Combinational logic in VHDL Combinational Logic Building Blocks</dc:title>
  <dc:creator>Tor M. Aamodt</dc:creator>
  <cp:lastModifiedBy>Tor Aamodt</cp:lastModifiedBy>
  <cp:revision>661</cp:revision>
  <dcterms:created xsi:type="dcterms:W3CDTF">2014-08-25T09:22:09Z</dcterms:created>
  <dcterms:modified xsi:type="dcterms:W3CDTF">2023-11-20T05:25:53Z</dcterms:modified>
</cp:coreProperties>
</file>