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8" r:id="rId2"/>
    <p:sldId id="294" r:id="rId3"/>
    <p:sldId id="260" r:id="rId4"/>
    <p:sldId id="261" r:id="rId5"/>
    <p:sldId id="293" r:id="rId6"/>
    <p:sldId id="262" r:id="rId7"/>
    <p:sldId id="263" r:id="rId8"/>
    <p:sldId id="301" r:id="rId9"/>
    <p:sldId id="302" r:id="rId10"/>
    <p:sldId id="303" r:id="rId11"/>
    <p:sldId id="304" r:id="rId12"/>
    <p:sldId id="305" r:id="rId13"/>
    <p:sldId id="300" r:id="rId14"/>
    <p:sldId id="306" r:id="rId15"/>
    <p:sldId id="308" r:id="rId16"/>
    <p:sldId id="307" r:id="rId17"/>
    <p:sldId id="298" r:id="rId18"/>
    <p:sldId id="299" r:id="rId19"/>
    <p:sldId id="278" r:id="rId20"/>
    <p:sldId id="279" r:id="rId21"/>
    <p:sldId id="280" r:id="rId22"/>
    <p:sldId id="264" r:id="rId23"/>
    <p:sldId id="291" r:id="rId24"/>
    <p:sldId id="265" r:id="rId25"/>
    <p:sldId id="266" r:id="rId26"/>
    <p:sldId id="290" r:id="rId27"/>
    <p:sldId id="311" r:id="rId28"/>
    <p:sldId id="309" r:id="rId29"/>
    <p:sldId id="268" r:id="rId30"/>
    <p:sldId id="312" r:id="rId31"/>
    <p:sldId id="269" r:id="rId32"/>
    <p:sldId id="270" r:id="rId33"/>
    <p:sldId id="271" r:id="rId34"/>
    <p:sldId id="272" r:id="rId35"/>
    <p:sldId id="287" r:id="rId36"/>
    <p:sldId id="288" r:id="rId37"/>
    <p:sldId id="289" r:id="rId38"/>
    <p:sldId id="292" r:id="rId39"/>
    <p:sldId id="28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602" autoAdjust="0"/>
    <p:restoredTop sz="94331" autoAdjust="0"/>
  </p:normalViewPr>
  <p:slideViewPr>
    <p:cSldViewPr snapToObjects="1">
      <p:cViewPr varScale="1">
        <p:scale>
          <a:sx n="119" d="100"/>
          <a:sy n="119" d="100"/>
        </p:scale>
        <p:origin x="21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4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63D24-8326-C040-B625-797DC9696D32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88F39-EDB3-A846-9258-F4DE45E1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9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C211-E0E6-FC4D-90D1-B1982944D2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13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436619D-D81C-4E67-B971-4251F8E5049E}" type="slidenum">
              <a:rPr lang="en-US" sz="1000" b="0" smtClean="0">
                <a:latin typeface="Times New Roman" pitchFamily="18" charset="0"/>
              </a:rPr>
              <a:pPr/>
              <a:t>21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147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921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12D09E8-6907-4439-9E9D-AC8B6174F1DD}" type="slidenum">
              <a:rPr lang="en-US" sz="1000" b="0" smtClean="0">
                <a:latin typeface="Times New Roman" pitchFamily="18" charset="0"/>
              </a:rPr>
              <a:pPr/>
              <a:t>39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761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355DB-6014-4315-97B9-C08CC38B93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9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361073F-4B3B-4BA2-AE8B-9650C64C6D34}" type="slidenum">
              <a:rPr lang="en-US" sz="1000" b="0" smtClean="0">
                <a:latin typeface="Times New Roman" pitchFamily="18" charset="0"/>
              </a:rPr>
              <a:pPr/>
              <a:t>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122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7971A76-72B1-4953-BFB7-FCDF2254A87D}" type="slidenum">
              <a:rPr lang="en-US" sz="1000" b="0" smtClean="0">
                <a:latin typeface="Times New Roman" pitchFamily="18" charset="0"/>
              </a:rPr>
              <a:pPr/>
              <a:t>14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24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7008B3-A616-41A6-A179-1FBFF94DBB40}" type="slidenum">
              <a:rPr lang="en-US" sz="1000" b="0" smtClean="0">
                <a:latin typeface="Times New Roman" pitchFamily="18" charset="0"/>
              </a:rPr>
              <a:pPr/>
              <a:t>16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23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7008B3-A616-41A6-A179-1FBFF94DBB40}" type="slidenum">
              <a:rPr lang="en-US" sz="1000" b="0" smtClean="0">
                <a:latin typeface="Times New Roman" pitchFamily="18" charset="0"/>
              </a:rPr>
              <a:pPr/>
              <a:t>17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02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7008B3-A616-41A6-A179-1FBFF94DBB40}" type="slidenum">
              <a:rPr lang="en-US" sz="1000" b="0" smtClean="0">
                <a:latin typeface="Times New Roman" pitchFamily="18" charset="0"/>
              </a:rPr>
              <a:pPr/>
              <a:t>18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97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890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3DBEDD2-B942-4FDE-B27B-9E9EFEB91991}" type="slidenum">
              <a:rPr lang="en-US" sz="1000" b="0" smtClean="0">
                <a:latin typeface="Times New Roman" pitchFamily="18" charset="0"/>
              </a:rPr>
              <a:pPr/>
              <a:t>19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466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1/18/2005</a:t>
            </a:r>
          </a:p>
        </p:txBody>
      </p:sp>
      <p:sp>
        <p:nvSpPr>
          <p:cNvPr id="901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DF7C186-FE9C-4334-8469-41259E1C31D5}" type="slidenum">
              <a:rPr lang="en-US" sz="1000" b="0" smtClean="0">
                <a:latin typeface="Times New Roman" pitchFamily="18" charset="0"/>
              </a:rPr>
              <a:pPr/>
              <a:t>20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556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859D-5ECF-4064-9671-8CD7624F604F}" type="datetime1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2E79-E4AC-4482-A846-A166AA5FC839}" type="datetime1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2A3A-5A14-487B-983A-75D48DFD4670}" type="datetime1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B1EC-5DAC-4230-8460-3466F8609283}" type="datetime1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82F9-4BC6-4D80-84BF-D7C03702D470}" type="datetime1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36C5-2331-44DF-B213-DAE1688A8920}" type="datetime1">
              <a:rPr lang="en-US" smtClean="0"/>
              <a:t>11/23/23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9779-A2DC-4669-9A19-C816E7045C51}" type="datetime1">
              <a:rPr lang="en-US" smtClean="0"/>
              <a:t>11/23/23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E1D3-6CE4-487F-91A9-28B2ABA0788A}" type="datetime1">
              <a:rPr lang="en-US" smtClean="0"/>
              <a:t>11/23/23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D92-A354-403C-8328-398045577D68}" type="datetime1">
              <a:rPr lang="en-US" smtClean="0"/>
              <a:t>11/23/23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CC46-51FD-4F1B-AAD0-F6D61610585E}" type="datetime1">
              <a:rPr lang="en-US" smtClean="0"/>
              <a:t>11/23/23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2D7E-15FD-498A-88C3-A7E4EC9FED68}" type="datetime1">
              <a:rPr lang="en-US" smtClean="0"/>
              <a:t>11/23/23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A2D45-FE5F-42E2-8B2C-AE55C3B112E9}" type="datetime1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426" y="0"/>
            <a:ext cx="10374104" cy="68728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066800" y="0"/>
            <a:ext cx="10241478" cy="6858000"/>
          </a:xfrm>
          <a:prstGeom prst="rect">
            <a:avLst/>
          </a:prstGeom>
          <a:solidFill>
            <a:srgbClr val="0000FF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358140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CPEN 211: Introduction to Microcomputers</a:t>
            </a: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Slide Set 16:  Fixed vs. Floating-Point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838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Instructor: Prof. Tor Aamodt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400800"/>
            <a:ext cx="6107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FF00"/>
                </a:solidFill>
              </a:rPr>
              <a:t>By Argonne National Laboratory's Flickr page - originally posted to Flickr as Blue Gene </a:t>
            </a:r>
            <a:r>
              <a:rPr lang="en-US" sz="800">
                <a:solidFill>
                  <a:srgbClr val="FFFF00"/>
                </a:solidFill>
              </a:rPr>
              <a:t>/ P</a:t>
            </a:r>
          </a:p>
          <a:p>
            <a:r>
              <a:rPr lang="en-US" sz="800" dirty="0">
                <a:solidFill>
                  <a:srgbClr val="FFFF00"/>
                </a:solidFill>
              </a:rPr>
              <a:t>From Argonne National </a:t>
            </a:r>
            <a:r>
              <a:rPr lang="en-US" sz="800" dirty="0" err="1">
                <a:solidFill>
                  <a:srgbClr val="FFFF00"/>
                </a:solidFill>
              </a:rPr>
              <a:t>LaboratoryUploaded</a:t>
            </a:r>
            <a:r>
              <a:rPr lang="en-US" sz="800" dirty="0">
                <a:solidFill>
                  <a:srgbClr val="FFFF00"/>
                </a:solidFill>
              </a:rPr>
              <a:t> using F2ComButton, CC BY-SA 2.0, https://</a:t>
            </a:r>
            <a:r>
              <a:rPr lang="en-US" sz="800" dirty="0" err="1">
                <a:solidFill>
                  <a:srgbClr val="FFFF00"/>
                </a:solidFill>
              </a:rPr>
              <a:t>commons.wikimedia.org</a:t>
            </a:r>
            <a:r>
              <a:rPr lang="en-US" sz="800" dirty="0">
                <a:solidFill>
                  <a:srgbClr val="FFFF00"/>
                </a:solidFill>
              </a:rPr>
              <a:t>/w/</a:t>
            </a:r>
            <a:r>
              <a:rPr lang="en-US" sz="800" dirty="0" err="1">
                <a:solidFill>
                  <a:srgbClr val="FFFF00"/>
                </a:solidFill>
              </a:rPr>
              <a:t>index.php?curid</a:t>
            </a:r>
            <a:r>
              <a:rPr lang="en-US" sz="800" dirty="0">
                <a:solidFill>
                  <a:srgbClr val="FFFF00"/>
                </a:solidFill>
              </a:rPr>
              <a:t>=6412306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Determine absolute and relative error of 6.4 represented in 4.4 fixed-point format assuming rounding to nearest.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R(x) = 01100110</a:t>
            </a:r>
          </a:p>
          <a:p>
            <a:pPr marL="0" indent="0">
              <a:buNone/>
            </a:pPr>
            <a:r>
              <a:rPr lang="en-US" sz="2800" dirty="0"/>
              <a:t>V(R(x)) = 6.375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Absolute error = |6.375-6.4| = 0.025</a:t>
            </a:r>
          </a:p>
          <a:p>
            <a:pPr marL="0" indent="0">
              <a:buNone/>
            </a:pPr>
            <a:r>
              <a:rPr lang="en-US" sz="2800" dirty="0"/>
              <a:t>Relative error = |(6.375-6.4)/6.4| = 0.4%</a:t>
            </a:r>
          </a:p>
          <a:p>
            <a:pPr marL="0" indent="0">
              <a:buNone/>
            </a:pPr>
            <a:endParaRPr lang="en-US" sz="2800" baseline="30000" dirty="0"/>
          </a:p>
          <a:p>
            <a:pPr marL="0" indent="0">
              <a:buNone/>
            </a:pPr>
            <a:r>
              <a:rPr lang="en-US" sz="2800" dirty="0"/>
              <a:t>NOTE:  V(01100111) = 6.4375 (absolute error = 0.0375)</a:t>
            </a:r>
          </a:p>
          <a:p>
            <a:pPr marL="0" indent="0">
              <a:buNone/>
            </a:pPr>
            <a:endParaRPr lang="en-US" sz="2800" baseline="30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52830"/>
            <a:ext cx="4306957" cy="191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8856" y="3108960"/>
            <a:ext cx="228600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9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0608" y="3584448"/>
            <a:ext cx="152400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9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§11.2.1</a:t>
            </a:r>
          </a:p>
        </p:txBody>
      </p:sp>
    </p:spTree>
    <p:extLst>
      <p:ext uri="{BB962C8B-B14F-4D97-AF65-F5344CB8AC3E}">
        <p14:creationId xmlns:p14="http://schemas.microsoft.com/office/powerpoint/2010/main" val="144578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i="1" dirty="0"/>
              <a:t>resolution</a:t>
            </a:r>
            <a:r>
              <a:rPr lang="en-US" dirty="0"/>
              <a:t> is the smallest difference that can be represented in a number system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Example: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64" y="4038600"/>
            <a:ext cx="5334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114800" y="4572000"/>
            <a:ext cx="1371600" cy="6858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69696" y="4499401"/>
            <a:ext cx="1941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Resolution:</a:t>
            </a:r>
          </a:p>
          <a:p>
            <a:r>
              <a:rPr lang="en-US" sz="2400" dirty="0"/>
              <a:t>1x2</a:t>
            </a:r>
            <a:r>
              <a:rPr lang="en-US" sz="2400" baseline="30000" dirty="0"/>
              <a:t>-4</a:t>
            </a:r>
            <a:r>
              <a:rPr lang="en-US" sz="2400" dirty="0"/>
              <a:t> = 0.0625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6488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§11.1, §11.2.1</a:t>
            </a:r>
          </a:p>
        </p:txBody>
      </p:sp>
    </p:spTree>
    <p:extLst>
      <p:ext uri="{BB962C8B-B14F-4D97-AF65-F5344CB8AC3E}">
        <p14:creationId xmlns:p14="http://schemas.microsoft.com/office/powerpoint/2010/main" val="47129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Accuracy is </a:t>
            </a:r>
            <a:r>
              <a:rPr lang="en-US" i="1" dirty="0"/>
              <a:t>maximum</a:t>
            </a:r>
            <a:r>
              <a:rPr lang="en-US" dirty="0"/>
              <a:t> error over input range</a:t>
            </a:r>
          </a:p>
          <a:p>
            <a:r>
              <a:rPr lang="en-US" i="1" dirty="0"/>
              <a:t>Absolution</a:t>
            </a:r>
            <a:r>
              <a:rPr lang="en-US" dirty="0"/>
              <a:t> accuracy: maximum absolute error</a:t>
            </a:r>
          </a:p>
          <a:p>
            <a:pPr marL="0" indent="0">
              <a:buNone/>
            </a:pPr>
            <a:r>
              <a:rPr lang="en-US" dirty="0"/>
              <a:t>		a</a:t>
            </a:r>
            <a:r>
              <a:rPr lang="en-US" baseline="-25000" dirty="0">
                <a:ea typeface="ＭＳ Ｐゴシック" pitchFamily="34" charset="-128"/>
              </a:rPr>
              <a:t>a</a:t>
            </a:r>
            <a:r>
              <a:rPr lang="en-US" dirty="0">
                <a:ea typeface="ＭＳ Ｐゴシック" pitchFamily="34" charset="-128"/>
              </a:rPr>
              <a:t>= max |V(R(x)) - x|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Relative</a:t>
            </a:r>
            <a:r>
              <a:rPr lang="en-US" dirty="0"/>
              <a:t> accuracy: maximum relative error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err="1"/>
              <a:t>a</a:t>
            </a:r>
            <a:r>
              <a:rPr lang="en-US" sz="3200" baseline="-25000" dirty="0" err="1">
                <a:ea typeface="ＭＳ Ｐゴシック" pitchFamily="34" charset="-128"/>
              </a:rPr>
              <a:t>r</a:t>
            </a:r>
            <a:r>
              <a:rPr lang="en-US" sz="3200" dirty="0">
                <a:ea typeface="ＭＳ Ｐゴシック" pitchFamily="34" charset="-128"/>
              </a:rPr>
              <a:t> = max |(V(R(x)) - x)/x|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3124200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4879032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§11.1</a:t>
            </a:r>
          </a:p>
        </p:txBody>
      </p:sp>
    </p:spTree>
    <p:extLst>
      <p:ext uri="{BB962C8B-B14F-4D97-AF65-F5344CB8AC3E}">
        <p14:creationId xmlns:p14="http://schemas.microsoft.com/office/powerpoint/2010/main" val="117095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Floating-Point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105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To represent numbers with constant relative error over a very large range you learned scientific notation:  E.g. 6.022 ×10</a:t>
                </a:r>
                <a:r>
                  <a:rPr lang="en-US" baseline="30000" dirty="0"/>
                  <a:t>23</a:t>
                </a:r>
              </a:p>
              <a:p>
                <a:r>
                  <a:rPr lang="en-US" dirty="0"/>
                  <a:t>To represent numbers we can use a binary version of scientific notation called floating-point: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00050" lvl="1" indent="0">
                  <a:buNone/>
                </a:pPr>
                <a:r>
                  <a:rPr lang="en-US" i="1" dirty="0"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r>
                  <a:rPr lang="en-US" dirty="0"/>
                  <a:t>  is called the mantissa</a:t>
                </a:r>
              </a:p>
              <a:p>
                <a:pPr marL="400050" lvl="1" indent="0">
                  <a:buNone/>
                </a:pPr>
                <a:r>
                  <a:rPr lang="en-US" i="1" dirty="0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dirty="0"/>
                  <a:t>  is called the exponent</a:t>
                </a:r>
              </a:p>
              <a:p>
                <a:pPr marL="400050" lvl="1" indent="0">
                  <a:buNone/>
                </a:pPr>
                <a:r>
                  <a:rPr lang="en-US" i="1" dirty="0"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  <a:r>
                  <a:rPr lang="en-US" dirty="0"/>
                  <a:t>  is called the bias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57200" indent="-457200"/>
                <a:r>
                  <a:rPr lang="en-US" dirty="0"/>
                  <a:t>With </a:t>
                </a:r>
                <a:r>
                  <a:rPr lang="en-US" i="1" dirty="0"/>
                  <a:t>a</a:t>
                </a:r>
                <a:r>
                  <a:rPr lang="en-US" dirty="0"/>
                  <a:t>-bits of mantissa and </a:t>
                </a:r>
                <a:r>
                  <a:rPr lang="en-US" i="1" dirty="0"/>
                  <a:t>b</a:t>
                </a:r>
                <a:r>
                  <a:rPr lang="en-US" dirty="0"/>
                  <a:t>-bits of exponent say we have “</a:t>
                </a:r>
                <a:r>
                  <a:rPr lang="en-US" i="1" dirty="0" err="1"/>
                  <a:t>aEb</a:t>
                </a:r>
                <a:r>
                  <a:rPr lang="en-US" i="1" dirty="0"/>
                  <a:t>”</a:t>
                </a:r>
                <a:r>
                  <a:rPr lang="en-US" dirty="0"/>
                  <a:t> floating-point representation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105400"/>
              </a:xfrm>
              <a:blipFill rotWithShape="0">
                <a:blip r:embed="rId2"/>
                <a:stretch>
                  <a:fillRect l="-1481" t="-3103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162800" y="646986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§11.3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8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2005 - 2012 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Suppose you need to represent temperatures from 0 to 100C with error less than 0.1C</a:t>
            </a:r>
          </a:p>
          <a:p>
            <a:r>
              <a:rPr lang="en-US" dirty="0">
                <a:ea typeface="ＭＳ Ｐゴシック" pitchFamily="34" charset="-128"/>
              </a:rPr>
              <a:t>What representation would you use?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What is the resolution of this representation?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What is its maximum absolute error?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§11.1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98815"/>
            <a:ext cx="6191094" cy="14455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62600" y="5667345"/>
            <a:ext cx="278923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b="1" dirty="0">
                <a:latin typeface="Arial" charset="0"/>
                <a:ea typeface="Arial" charset="0"/>
                <a:cs typeface="Arial" charset="0"/>
              </a:rPr>
              <a:t>126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5152" y="5667344"/>
            <a:ext cx="650819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b="1" dirty="0">
                <a:latin typeface="Arial" charset="0"/>
                <a:ea typeface="Arial" charset="0"/>
                <a:cs typeface="Arial" charset="0"/>
              </a:rPr>
              <a:t>127        </a:t>
            </a:r>
          </a:p>
        </p:txBody>
      </p:sp>
      <p:sp>
        <p:nvSpPr>
          <p:cNvPr id="15" name="Rectangle 14"/>
          <p:cNvSpPr/>
          <p:nvPr/>
        </p:nvSpPr>
        <p:spPr>
          <a:xfrm rot="432347">
            <a:off x="5088921" y="4370272"/>
            <a:ext cx="265458" cy="19444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971011" y="4555375"/>
            <a:ext cx="399011" cy="1762298"/>
          </a:xfrm>
          <a:custGeom>
            <a:avLst/>
            <a:gdLst>
              <a:gd name="connsiteX0" fmla="*/ 399011 w 399011"/>
              <a:gd name="connsiteY0" fmla="*/ 0 h 1762298"/>
              <a:gd name="connsiteX1" fmla="*/ 365760 w 399011"/>
              <a:gd name="connsiteY1" fmla="*/ 133003 h 1762298"/>
              <a:gd name="connsiteX2" fmla="*/ 332509 w 399011"/>
              <a:gd name="connsiteY2" fmla="*/ 182880 h 1762298"/>
              <a:gd name="connsiteX3" fmla="*/ 282633 w 399011"/>
              <a:gd name="connsiteY3" fmla="*/ 299258 h 1762298"/>
              <a:gd name="connsiteX4" fmla="*/ 232756 w 399011"/>
              <a:gd name="connsiteY4" fmla="*/ 332509 h 1762298"/>
              <a:gd name="connsiteX5" fmla="*/ 149629 w 399011"/>
              <a:gd name="connsiteY5" fmla="*/ 515389 h 1762298"/>
              <a:gd name="connsiteX6" fmla="*/ 99753 w 399011"/>
              <a:gd name="connsiteY6" fmla="*/ 565265 h 1762298"/>
              <a:gd name="connsiteX7" fmla="*/ 133004 w 399011"/>
              <a:gd name="connsiteY7" fmla="*/ 764770 h 1762298"/>
              <a:gd name="connsiteX8" fmla="*/ 199505 w 399011"/>
              <a:gd name="connsiteY8" fmla="*/ 781396 h 1762298"/>
              <a:gd name="connsiteX9" fmla="*/ 266007 w 399011"/>
              <a:gd name="connsiteY9" fmla="*/ 814647 h 1762298"/>
              <a:gd name="connsiteX10" fmla="*/ 315884 w 399011"/>
              <a:gd name="connsiteY10" fmla="*/ 931025 h 1762298"/>
              <a:gd name="connsiteX11" fmla="*/ 282633 w 399011"/>
              <a:gd name="connsiteY11" fmla="*/ 1230283 h 1762298"/>
              <a:gd name="connsiteX12" fmla="*/ 232756 w 399011"/>
              <a:gd name="connsiteY12" fmla="*/ 1313410 h 1762298"/>
              <a:gd name="connsiteX13" fmla="*/ 199505 w 399011"/>
              <a:gd name="connsiteY13" fmla="*/ 1379912 h 1762298"/>
              <a:gd name="connsiteX14" fmla="*/ 83127 w 399011"/>
              <a:gd name="connsiteY14" fmla="*/ 1562792 h 1762298"/>
              <a:gd name="connsiteX15" fmla="*/ 16625 w 399011"/>
              <a:gd name="connsiteY15" fmla="*/ 1695796 h 1762298"/>
              <a:gd name="connsiteX16" fmla="*/ 0 w 399011"/>
              <a:gd name="connsiteY16" fmla="*/ 1762298 h 176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9011" h="1762298">
                <a:moveTo>
                  <a:pt x="399011" y="0"/>
                </a:moveTo>
                <a:cubicBezTo>
                  <a:pt x="392688" y="31613"/>
                  <a:pt x="382800" y="98924"/>
                  <a:pt x="365760" y="133003"/>
                </a:cubicBezTo>
                <a:cubicBezTo>
                  <a:pt x="356824" y="150875"/>
                  <a:pt x="343593" y="166254"/>
                  <a:pt x="332509" y="182880"/>
                </a:cubicBezTo>
                <a:cubicBezTo>
                  <a:pt x="320959" y="217530"/>
                  <a:pt x="305460" y="271865"/>
                  <a:pt x="282633" y="299258"/>
                </a:cubicBezTo>
                <a:cubicBezTo>
                  <a:pt x="269841" y="314608"/>
                  <a:pt x="249382" y="321425"/>
                  <a:pt x="232756" y="332509"/>
                </a:cubicBezTo>
                <a:cubicBezTo>
                  <a:pt x="211076" y="386709"/>
                  <a:pt x="181239" y="467974"/>
                  <a:pt x="149629" y="515389"/>
                </a:cubicBezTo>
                <a:cubicBezTo>
                  <a:pt x="136587" y="534952"/>
                  <a:pt x="116378" y="548640"/>
                  <a:pt x="99753" y="565265"/>
                </a:cubicBezTo>
                <a:cubicBezTo>
                  <a:pt x="73056" y="645353"/>
                  <a:pt x="57920" y="657507"/>
                  <a:pt x="133004" y="764770"/>
                </a:cubicBezTo>
                <a:cubicBezTo>
                  <a:pt x="146107" y="783489"/>
                  <a:pt x="178111" y="773373"/>
                  <a:pt x="199505" y="781396"/>
                </a:cubicBezTo>
                <a:cubicBezTo>
                  <a:pt x="222711" y="790098"/>
                  <a:pt x="243840" y="803563"/>
                  <a:pt x="266007" y="814647"/>
                </a:cubicBezTo>
                <a:cubicBezTo>
                  <a:pt x="291159" y="852374"/>
                  <a:pt x="318168" y="880773"/>
                  <a:pt x="315884" y="931025"/>
                </a:cubicBezTo>
                <a:cubicBezTo>
                  <a:pt x="311327" y="1031288"/>
                  <a:pt x="303954" y="1132207"/>
                  <a:pt x="282633" y="1230283"/>
                </a:cubicBezTo>
                <a:cubicBezTo>
                  <a:pt x="275768" y="1261860"/>
                  <a:pt x="248449" y="1285162"/>
                  <a:pt x="232756" y="1313410"/>
                </a:cubicBezTo>
                <a:cubicBezTo>
                  <a:pt x="220720" y="1335075"/>
                  <a:pt x="212256" y="1358660"/>
                  <a:pt x="199505" y="1379912"/>
                </a:cubicBezTo>
                <a:cubicBezTo>
                  <a:pt x="162329" y="1441871"/>
                  <a:pt x="109962" y="1495704"/>
                  <a:pt x="83127" y="1562792"/>
                </a:cubicBezTo>
                <a:cubicBezTo>
                  <a:pt x="42455" y="1664472"/>
                  <a:pt x="66430" y="1621089"/>
                  <a:pt x="16625" y="1695796"/>
                </a:cubicBezTo>
                <a:lnTo>
                  <a:pt x="0" y="1762298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5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Floating-Point?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ea typeface="ＭＳ Ｐゴシック" pitchFamily="34" charset="-128"/>
              </a:rPr>
              <a:t>Suppose you need to represent temperatures from 0 to 100C with error less than 0.1C</a:t>
            </a:r>
          </a:p>
          <a:p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Relative error must be less than 0.1C/100C, which is 0.1%, hence need 10-bits mantissa</a:t>
            </a:r>
          </a:p>
          <a:p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Exponent:</a:t>
            </a:r>
          </a:p>
          <a:p>
            <a:pPr lvl="1"/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Smallest number to represent: 1 x 2</a:t>
            </a:r>
            <a:r>
              <a:rPr lang="en-US" baseline="30000" dirty="0">
                <a:solidFill>
                  <a:srgbClr val="0000FF"/>
                </a:solidFill>
                <a:ea typeface="ＭＳ Ｐゴシック" pitchFamily="34" charset="-128"/>
              </a:rPr>
              <a:t>-4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  (0.0625 C)</a:t>
            </a:r>
          </a:p>
          <a:p>
            <a:pPr lvl="1"/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Largest number to represent: 1 x 2</a:t>
            </a:r>
            <a:r>
              <a:rPr lang="en-US" baseline="30000" dirty="0">
                <a:solidFill>
                  <a:srgbClr val="0000FF"/>
                </a:solidFill>
                <a:ea typeface="ＭＳ Ｐゴシック" pitchFamily="34" charset="-128"/>
              </a:rPr>
              <a:t>7 </a:t>
            </a:r>
            <a:r>
              <a:rPr lang="en-US" dirty="0">
                <a:solidFill>
                  <a:srgbClr val="0000FF"/>
                </a:solidFill>
              </a:rPr>
              <a:t>(127 C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Range is 7 to -4; this range includes 7-(-4)+1 = 12 distinct exponent values; can encode with 4-bits, so 4-bits for exponent</a:t>
            </a:r>
          </a:p>
          <a:p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Format would be 10E4 with bias of -4 (14-bits)</a:t>
            </a:r>
          </a:p>
          <a:p>
            <a:pPr lvl="1"/>
            <a:endParaRPr lang="en-US" dirty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8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2005 - 2012 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Suppose you need to represent distances from 1mm to 1m with an accuracy of 0.1%</a:t>
            </a:r>
          </a:p>
          <a:p>
            <a:r>
              <a:rPr lang="en-US" dirty="0">
                <a:ea typeface="ＭＳ Ｐゴシック" pitchFamily="34" charset="-128"/>
              </a:rPr>
              <a:t>How many bits are required to do this with a binary fixed-point number?</a:t>
            </a:r>
          </a:p>
          <a:p>
            <a:endParaRPr lang="en-US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§11.1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40496" y="4051852"/>
          <a:ext cx="3657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Freeform 3"/>
          <p:cNvSpPr/>
          <p:nvPr/>
        </p:nvSpPr>
        <p:spPr>
          <a:xfrm>
            <a:off x="4664765" y="3886200"/>
            <a:ext cx="159026" cy="728869"/>
          </a:xfrm>
          <a:custGeom>
            <a:avLst/>
            <a:gdLst>
              <a:gd name="connsiteX0" fmla="*/ 119270 w 159026"/>
              <a:gd name="connsiteY0" fmla="*/ 0 h 728869"/>
              <a:gd name="connsiteX1" fmla="*/ 92765 w 159026"/>
              <a:gd name="connsiteY1" fmla="*/ 66261 h 728869"/>
              <a:gd name="connsiteX2" fmla="*/ 79513 w 159026"/>
              <a:gd name="connsiteY2" fmla="*/ 106017 h 728869"/>
              <a:gd name="connsiteX3" fmla="*/ 53009 w 159026"/>
              <a:gd name="connsiteY3" fmla="*/ 132522 h 728869"/>
              <a:gd name="connsiteX4" fmla="*/ 26505 w 159026"/>
              <a:gd name="connsiteY4" fmla="*/ 225287 h 728869"/>
              <a:gd name="connsiteX5" fmla="*/ 0 w 159026"/>
              <a:gd name="connsiteY5" fmla="*/ 265043 h 728869"/>
              <a:gd name="connsiteX6" fmla="*/ 13252 w 159026"/>
              <a:gd name="connsiteY6" fmla="*/ 344556 h 728869"/>
              <a:gd name="connsiteX7" fmla="*/ 145774 w 159026"/>
              <a:gd name="connsiteY7" fmla="*/ 384313 h 728869"/>
              <a:gd name="connsiteX8" fmla="*/ 159026 w 159026"/>
              <a:gd name="connsiteY8" fmla="*/ 424069 h 728869"/>
              <a:gd name="connsiteX9" fmla="*/ 145774 w 159026"/>
              <a:gd name="connsiteY9" fmla="*/ 543339 h 728869"/>
              <a:gd name="connsiteX10" fmla="*/ 106018 w 159026"/>
              <a:gd name="connsiteY10" fmla="*/ 596348 h 728869"/>
              <a:gd name="connsiteX11" fmla="*/ 79513 w 159026"/>
              <a:gd name="connsiteY11" fmla="*/ 636104 h 728869"/>
              <a:gd name="connsiteX12" fmla="*/ 0 w 159026"/>
              <a:gd name="connsiteY12" fmla="*/ 728869 h 7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026" h="728869">
                <a:moveTo>
                  <a:pt x="119270" y="0"/>
                </a:moveTo>
                <a:cubicBezTo>
                  <a:pt x="110435" y="22087"/>
                  <a:pt x="101118" y="43987"/>
                  <a:pt x="92765" y="66261"/>
                </a:cubicBezTo>
                <a:cubicBezTo>
                  <a:pt x="87860" y="79340"/>
                  <a:pt x="86700" y="94039"/>
                  <a:pt x="79513" y="106017"/>
                </a:cubicBezTo>
                <a:cubicBezTo>
                  <a:pt x="73085" y="116731"/>
                  <a:pt x="61844" y="123687"/>
                  <a:pt x="53009" y="132522"/>
                </a:cubicBezTo>
                <a:cubicBezTo>
                  <a:pt x="48764" y="149503"/>
                  <a:pt x="36010" y="206278"/>
                  <a:pt x="26505" y="225287"/>
                </a:cubicBezTo>
                <a:cubicBezTo>
                  <a:pt x="19382" y="239533"/>
                  <a:pt x="8835" y="251791"/>
                  <a:pt x="0" y="265043"/>
                </a:cubicBezTo>
                <a:cubicBezTo>
                  <a:pt x="4417" y="291547"/>
                  <a:pt x="3817" y="319397"/>
                  <a:pt x="13252" y="344556"/>
                </a:cubicBezTo>
                <a:cubicBezTo>
                  <a:pt x="31046" y="392007"/>
                  <a:pt x="123968" y="381587"/>
                  <a:pt x="145774" y="384313"/>
                </a:cubicBezTo>
                <a:cubicBezTo>
                  <a:pt x="150191" y="397565"/>
                  <a:pt x="159026" y="410100"/>
                  <a:pt x="159026" y="424069"/>
                </a:cubicBezTo>
                <a:cubicBezTo>
                  <a:pt x="159026" y="464070"/>
                  <a:pt x="157538" y="505107"/>
                  <a:pt x="145774" y="543339"/>
                </a:cubicBezTo>
                <a:cubicBezTo>
                  <a:pt x="139279" y="564449"/>
                  <a:pt x="118856" y="578375"/>
                  <a:pt x="106018" y="596348"/>
                </a:cubicBezTo>
                <a:cubicBezTo>
                  <a:pt x="96761" y="609308"/>
                  <a:pt x="90001" y="624118"/>
                  <a:pt x="79513" y="636104"/>
                </a:cubicBezTo>
                <a:cubicBezTo>
                  <a:pt x="-5939" y="733762"/>
                  <a:pt x="31081" y="666707"/>
                  <a:pt x="0" y="72886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96896" y="4377988"/>
            <a:ext cx="82296" cy="847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5" idx="0"/>
          </p:cNvCxnSpPr>
          <p:nvPr/>
        </p:nvCxnSpPr>
        <p:spPr>
          <a:xfrm flipV="1">
            <a:off x="2508062" y="4482640"/>
            <a:ext cx="387538" cy="4549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3600" y="493760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x 2</a:t>
            </a:r>
            <a:r>
              <a:rPr lang="en-US" baseline="30000" dirty="0"/>
              <a:t>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8217" y="48768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x 2</a:t>
            </a:r>
            <a:r>
              <a:rPr lang="en-US" baseline="30000" dirty="0"/>
              <a:t>-19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096001" y="4482640"/>
            <a:ext cx="478635" cy="488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5392568"/>
            <a:ext cx="77194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Resolution: 1x2</a:t>
            </a:r>
            <a:r>
              <a:rPr lang="en-US" sz="3200" baseline="30000" dirty="0"/>
              <a:t>-19</a:t>
            </a:r>
            <a:r>
              <a:rPr lang="en-US" sz="3200" dirty="0"/>
              <a:t> = 0.00191 mm</a:t>
            </a:r>
          </a:p>
          <a:p>
            <a:r>
              <a:rPr lang="en-US" sz="3200" dirty="0"/>
              <a:t>Error (round to nearest): 1x2</a:t>
            </a:r>
            <a:r>
              <a:rPr lang="en-US" sz="3200" baseline="30000" dirty="0"/>
              <a:t>-20</a:t>
            </a:r>
            <a:r>
              <a:rPr lang="en-US" sz="3200" dirty="0"/>
              <a:t>= 0.00095 mm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23209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5" grpId="0"/>
      <p:bldP spid="19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2005 - 2012 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Suppose you need to represent distances from 1mm to 1m with an accuracy of 0.1%</a:t>
            </a:r>
          </a:p>
          <a:p>
            <a:r>
              <a:rPr lang="en-US" dirty="0">
                <a:ea typeface="ＭＳ Ｐゴシック" pitchFamily="34" charset="-128"/>
              </a:rPr>
              <a:t>How many bits are needed with binary floating point?  </a:t>
            </a:r>
          </a:p>
          <a:p>
            <a:r>
              <a:rPr lang="en-US" dirty="0">
                <a:ea typeface="ＭＳ Ｐゴシック" pitchFamily="34" charset="-128"/>
              </a:rPr>
              <a:t>What floating-point representation is needed?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§11.1</a:t>
            </a:r>
          </a:p>
        </p:txBody>
      </p:sp>
    </p:spTree>
    <p:extLst>
      <p:ext uri="{BB962C8B-B14F-4D97-AF65-F5344CB8AC3E}">
        <p14:creationId xmlns:p14="http://schemas.microsoft.com/office/powerpoint/2010/main" val="15378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610600" cy="542607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a typeface="ＭＳ Ｐゴシック" pitchFamily="34" charset="-128"/>
              </a:rPr>
              <a:t>Suppose you need to represent distances from 1mm to 1m with an accuracy of 0.1%.  How many bits are needed with binary floating point?   What is FP representation?</a:t>
            </a:r>
          </a:p>
          <a:p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Mantissa needs 10 bits to get 0.1% accuracy (2</a:t>
            </a:r>
            <a:r>
              <a:rPr lang="en-US" baseline="30000" dirty="0">
                <a:solidFill>
                  <a:srgbClr val="0000FF"/>
                </a:solidFill>
                <a:ea typeface="ＭＳ Ｐゴシック" pitchFamily="34" charset="-128"/>
              </a:rPr>
              <a:t>-10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 = 0.00098)</a:t>
            </a:r>
          </a:p>
          <a:p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Exponent:</a:t>
            </a:r>
          </a:p>
          <a:p>
            <a:pPr lvl="1"/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Smallest number to represent: 1 x 2</a:t>
            </a:r>
            <a:r>
              <a:rPr lang="en-US" baseline="30000" dirty="0">
                <a:solidFill>
                  <a:srgbClr val="0000FF"/>
                </a:solidFill>
                <a:ea typeface="ＭＳ Ｐゴシック" pitchFamily="34" charset="-128"/>
              </a:rPr>
              <a:t>-10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  (</a:t>
            </a:r>
            <a:r>
              <a:rPr lang="en-US" dirty="0">
                <a:solidFill>
                  <a:srgbClr val="0000FF"/>
                </a:solidFill>
              </a:rPr>
              <a:t>0.9765 mm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Largest number to represent: 1 x 2</a:t>
            </a:r>
            <a:r>
              <a:rPr lang="en-US" baseline="30000" dirty="0">
                <a:solidFill>
                  <a:srgbClr val="0000FF"/>
                </a:solidFill>
                <a:ea typeface="ＭＳ Ｐゴシック" pitchFamily="34" charset="-128"/>
              </a:rPr>
              <a:t>0 </a:t>
            </a:r>
            <a:r>
              <a:rPr lang="en-US" dirty="0">
                <a:solidFill>
                  <a:srgbClr val="0000FF"/>
                </a:solidFill>
              </a:rPr>
              <a:t>(1 m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Range is 0 to -10, so need 4-bits for exponent.</a:t>
            </a:r>
          </a:p>
          <a:p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Representation:  10E4 (no sign bit)</a:t>
            </a:r>
          </a:p>
          <a:p>
            <a:endParaRPr lang="en-US" baseline="30000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§11.1</a:t>
            </a:r>
          </a:p>
        </p:txBody>
      </p:sp>
    </p:spTree>
    <p:extLst>
      <p:ext uri="{BB962C8B-B14F-4D97-AF65-F5344CB8AC3E}">
        <p14:creationId xmlns:p14="http://schemas.microsoft.com/office/powerpoint/2010/main" val="13861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2005 - 2012  W. J. Dally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50179" name="Object 2"/>
          <p:cNvGraphicFramePr>
            <a:graphicFrameLocks noChangeAspect="1"/>
          </p:cNvGraphicFramePr>
          <p:nvPr/>
        </p:nvGraphicFramePr>
        <p:xfrm>
          <a:off x="138113" y="1908175"/>
          <a:ext cx="8866187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58276" imgH="1791176" progId="Excel.Sheet.8">
                  <p:embed/>
                </p:oleObj>
              </mc:Choice>
              <mc:Fallback>
                <p:oleObj name="Worksheet" r:id="rId3" imgW="5258276" imgH="179117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908175"/>
                        <a:ext cx="8866187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§11.1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ＭＳ Ｐゴシック" pitchFamily="34" charset="-128"/>
              </a:rPr>
              <a:t>Fixed-Point vs. 6.4 FP Error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066800" y="1600200"/>
            <a:ext cx="438150" cy="9906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1901" y="12192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477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704975" y="1619310"/>
            <a:ext cx="581025" cy="126472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41673" y="121758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48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29200" y="1454945"/>
            <a:ext cx="262583" cy="9906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5800" y="1078468"/>
            <a:ext cx="330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V(R(x)) = 0.9296875 x 2</a:t>
            </a:r>
            <a:r>
              <a:rPr lang="en-US" baseline="30000" dirty="0">
                <a:solidFill>
                  <a:srgbClr val="0000FF"/>
                </a:solidFill>
              </a:rPr>
              <a:t>(14-5)</a:t>
            </a:r>
            <a:r>
              <a:rPr lang="en-US" dirty="0">
                <a:solidFill>
                  <a:srgbClr val="0000FF"/>
                </a:solidFill>
              </a:rPr>
              <a:t> = 476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0" y="2429909"/>
            <a:ext cx="1828800" cy="31329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14800" y="3533221"/>
            <a:ext cx="1828800" cy="31329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76800" y="4187515"/>
            <a:ext cx="41056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V(R(x)) = 0.765625 x </a:t>
            </a:r>
            <a:r>
              <a:rPr lang="en-US">
                <a:solidFill>
                  <a:srgbClr val="0000FF"/>
                </a:solidFill>
              </a:rPr>
              <a:t>2</a:t>
            </a:r>
            <a:r>
              <a:rPr lang="en-US" baseline="30000">
                <a:solidFill>
                  <a:srgbClr val="0000FF"/>
                </a:solidFill>
              </a:rPr>
              <a:t>(1-5)</a:t>
            </a:r>
            <a:r>
              <a:rPr lang="en-US">
                <a:solidFill>
                  <a:srgbClr val="0000FF"/>
                </a:solidFill>
              </a:rPr>
              <a:t> = 0.0478515625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059879" y="3892551"/>
            <a:ext cx="426521" cy="29496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876800" y="2681447"/>
            <a:ext cx="82296" cy="847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4343400"/>
            <a:ext cx="2514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3" grpId="0"/>
      <p:bldP spid="16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this slide set you should be able to: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Explain how floating-point differs from fixed-point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Encode numbers in 32- and 64-bit IEEE floating-point.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Use floating-point with the DE1-SoC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Define error, resolution and accuracy and evaluate them for floating-point and fixed-point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165726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2005 - 2012  W. J. Dally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51203" name="Object 2"/>
          <p:cNvGraphicFramePr>
            <a:graphicFrameLocks noChangeAspect="1"/>
          </p:cNvGraphicFramePr>
          <p:nvPr/>
        </p:nvGraphicFramePr>
        <p:xfrm>
          <a:off x="457200" y="355600"/>
          <a:ext cx="7805738" cy="614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201126" imgH="4096226" progId="Excel.Chart.8">
                  <p:embed/>
                </p:oleObj>
              </mc:Choice>
              <mc:Fallback>
                <p:oleObj name="Chart" r:id="rId3" imgW="5201126" imgH="40962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5600"/>
                        <a:ext cx="7805738" cy="614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§11.1</a:t>
            </a:r>
          </a:p>
        </p:txBody>
      </p:sp>
    </p:spTree>
    <p:extLst>
      <p:ext uri="{BB962C8B-B14F-4D97-AF65-F5344CB8AC3E}">
        <p14:creationId xmlns:p14="http://schemas.microsoft.com/office/powerpoint/2010/main" val="2367750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2005 - 2012  W. J. Dally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52227" name="Object 2"/>
          <p:cNvGraphicFramePr>
            <a:graphicFrameLocks noChangeAspect="1"/>
          </p:cNvGraphicFramePr>
          <p:nvPr/>
        </p:nvGraphicFramePr>
        <p:xfrm>
          <a:off x="658813" y="346075"/>
          <a:ext cx="7824787" cy="616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210651" imgH="4105751" progId="Excel.Chart.8">
                  <p:embed/>
                </p:oleObj>
              </mc:Choice>
              <mc:Fallback>
                <p:oleObj name="Chart" r:id="rId3" imgW="5210651" imgH="41057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46075"/>
                        <a:ext cx="7824787" cy="616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§11.1</a:t>
            </a:r>
          </a:p>
        </p:txBody>
      </p:sp>
    </p:spTree>
    <p:extLst>
      <p:ext uri="{BB962C8B-B14F-4D97-AF65-F5344CB8AC3E}">
        <p14:creationId xmlns:p14="http://schemas.microsoft.com/office/powerpoint/2010/main" val="4252611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13" y="1704975"/>
            <a:ext cx="980122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30D0E-6C7B-458E-8902-0C79F52CDCCA}" type="slidenum">
              <a:rPr lang="en-US" smtClean="0"/>
              <a:pPr>
                <a:defRPr/>
              </a:pPr>
              <a:t>22</a:t>
            </a:fld>
            <a:r>
              <a:rPr lang="en-US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COD4e §3.5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2600" y="1647825"/>
            <a:ext cx="223170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2400" dirty="0"/>
              <a:t>C type: “</a:t>
            </a:r>
            <a:r>
              <a:rPr lang="en-US" sz="2400" b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float</a:t>
            </a:r>
            <a:r>
              <a:rPr lang="en-US" sz="2400"/>
              <a:t>”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3853242"/>
            <a:ext cx="2401619" cy="461665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sz="2400" dirty="0"/>
              <a:t>C type: “</a:t>
            </a:r>
            <a:r>
              <a:rPr 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sz="2400" dirty="0"/>
              <a:t>”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IEEE Floating-Point Format</a:t>
            </a:r>
          </a:p>
        </p:txBody>
      </p:sp>
    </p:spTree>
    <p:extLst>
      <p:ext uri="{BB962C8B-B14F-4D97-AF65-F5344CB8AC3E}">
        <p14:creationId xmlns:p14="http://schemas.microsoft.com/office/powerpoint/2010/main" val="2207203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Floating-point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32-bit IEEE type: “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float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E.g., “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float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a;</a:t>
            </a:r>
            <a:r>
              <a:rPr lang="en-US" dirty="0"/>
              <a:t>” declares “a” to be of type float which means “a” is 32-bits (4 bytes).</a:t>
            </a:r>
          </a:p>
          <a:p>
            <a:r>
              <a:rPr lang="en-US" dirty="0"/>
              <a:t>64-bit IEEE type: “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dirty="0"/>
              <a:t>”</a:t>
            </a:r>
          </a:p>
          <a:p>
            <a:pPr marL="742950" lvl="2" indent="-342900"/>
            <a:r>
              <a:rPr lang="en-US" sz="2800" dirty="0"/>
              <a:t>E.g., “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double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b;</a:t>
            </a:r>
            <a:r>
              <a:rPr lang="en-US" sz="2800" dirty="0"/>
              <a:t>” declares “b” to be of type double which means “b” is 64-bits (8 bytes).</a:t>
            </a:r>
          </a:p>
          <a:p>
            <a:r>
              <a:rPr lang="en-US" dirty="0"/>
              <a:t>Can use normal arithmetic operators: +, -, /, *.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70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252538"/>
            <a:ext cx="80581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30D0E-6C7B-458E-8902-0C79F52CDCCA}" type="slidenum">
              <a:rPr lang="en-US" smtClean="0"/>
              <a:pPr>
                <a:defRPr/>
              </a:pPr>
              <a:t>24</a:t>
            </a:fld>
            <a:r>
              <a:rPr lang="en-US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§3.5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40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90650"/>
            <a:ext cx="8610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30D0E-6C7B-458E-8902-0C79F52CDCCA}" type="slidenum">
              <a:rPr lang="en-US" smtClean="0"/>
              <a:pPr>
                <a:defRPr/>
              </a:pPr>
              <a:t>25</a:t>
            </a:fld>
            <a:r>
              <a:rPr lang="en-US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§3.5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02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Floating-point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GPUs support 16-bit floating-point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§3.5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98AF8-3BE9-AC40-823C-7544F9501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3449782"/>
            <a:ext cx="4445000" cy="673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CD12D4-3EE4-474E-801E-FB6B124A2CAD}"/>
              </a:ext>
            </a:extLst>
          </p:cNvPr>
          <p:cNvSpPr txBox="1"/>
          <p:nvPr/>
        </p:nvSpPr>
        <p:spPr>
          <a:xfrm>
            <a:off x="2577704" y="4304997"/>
            <a:ext cx="39885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[image source: https://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en.wikichip.org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/wiki/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brain_floating-point_format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47547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538D-75B1-3C43-84F9-8329C57E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Floating-point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B5B9D-B453-B548-B346-52A80D378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Becoming popular to explore shorter floating-point formats -- especially for machine learning (also used in graphics).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6A828-27B2-454A-89ED-DA28EE250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555" y="5186664"/>
            <a:ext cx="3053714" cy="9161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14E302-44E1-354E-9B36-21954FFAF42E}"/>
              </a:ext>
            </a:extLst>
          </p:cNvPr>
          <p:cNvSpPr txBox="1"/>
          <p:nvPr/>
        </p:nvSpPr>
        <p:spPr>
          <a:xfrm>
            <a:off x="5234061" y="6329664"/>
            <a:ext cx="34243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[image source: https://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en.wikichip.org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/wiki/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microsoft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/msfp8 ]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64856-4EFA-B041-AC1C-37D9299D47F9}"/>
              </a:ext>
            </a:extLst>
          </p:cNvPr>
          <p:cNvSpPr txBox="1"/>
          <p:nvPr/>
        </p:nvSpPr>
        <p:spPr>
          <a:xfrm>
            <a:off x="900368" y="5340433"/>
            <a:ext cx="1470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msfp8: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32E96C-A755-3643-A1E9-24545B5E5ACC}"/>
              </a:ext>
            </a:extLst>
          </p:cNvPr>
          <p:cNvSpPr txBox="1">
            <a:spLocks/>
          </p:cNvSpPr>
          <p:nvPr/>
        </p:nvSpPr>
        <p:spPr>
          <a:xfrm>
            <a:off x="790227" y="3567546"/>
            <a:ext cx="8229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bfloat16: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81A9E-A724-F245-91EB-9F46E9DAC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79" y="3567546"/>
            <a:ext cx="5688962" cy="861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36CBF-CF29-9A43-9AEA-C984F83F6885}"/>
              </a:ext>
            </a:extLst>
          </p:cNvPr>
          <p:cNvSpPr txBox="1"/>
          <p:nvPr/>
        </p:nvSpPr>
        <p:spPr>
          <a:xfrm>
            <a:off x="4655949" y="4627820"/>
            <a:ext cx="39885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[image source: https://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en.wikichip.org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/wiki/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brain_floating-point_format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90050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Algorithm for Floating Point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Step 1: Normalize so each operand has the same exponent.</a:t>
            </a:r>
          </a:p>
          <a:p>
            <a:pPr marL="0" indent="0">
              <a:buNone/>
            </a:pPr>
            <a:r>
              <a:rPr lang="en-US" altLang="en-US" dirty="0"/>
              <a:t>Step 2: Perform the operation</a:t>
            </a:r>
          </a:p>
          <a:p>
            <a:pPr marL="0" indent="0">
              <a:buNone/>
            </a:pPr>
            <a:r>
              <a:rPr lang="en-US" altLang="en-US" dirty="0"/>
              <a:t>Step 3: </a:t>
            </a:r>
            <a:r>
              <a:rPr lang="en-US" altLang="en-US" dirty="0" err="1"/>
              <a:t>Denormalize</a:t>
            </a:r>
            <a:r>
              <a:rPr lang="en-US" altLang="en-US" dirty="0"/>
              <a:t>: shift so that you have a leading 1 at the front of your mantissa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648866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§11.3.4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; COD4e §3.5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13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7502"/>
            <a:ext cx="7772400" cy="5242302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We can implement floating-point either in hardware OR </a:t>
            </a:r>
            <a:r>
              <a:rPr lang="en-US" altLang="en-US" sz="2800" b="1" u="sng" dirty="0">
                <a:solidFill>
                  <a:srgbClr val="0000FF"/>
                </a:solidFill>
              </a:rPr>
              <a:t>software</a:t>
            </a:r>
            <a:r>
              <a:rPr lang="en-US" altLang="en-US" sz="2800" dirty="0">
                <a:solidFill>
                  <a:srgbClr val="0000FF"/>
                </a:solidFill>
              </a:rPr>
              <a:t>.  ARM provides a “coprocessor” extension for supporting floating-point in hardware on Cortex-A9.</a:t>
            </a:r>
          </a:p>
          <a:p>
            <a:r>
              <a:rPr lang="en-US" altLang="en-US" sz="2800" dirty="0"/>
              <a:t>Floating point hardware is larger than fixed point hardware</a:t>
            </a:r>
          </a:p>
          <a:p>
            <a:r>
              <a:rPr lang="en-US" altLang="en-US" sz="2800" dirty="0"/>
              <a:t>Double-precision is bigger than single-precision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30D0E-6C7B-458E-8902-0C79F52CDCCA}" type="slidenum">
              <a:rPr lang="en-US" smtClean="0"/>
              <a:pPr>
                <a:defRPr/>
              </a:pPr>
              <a:t>29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20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Not all numbers in the real world are integers: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Two ways to deal with this: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 1. Fixed point Representation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 2. Floating point Representation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Fixed point leads to smaller hardware but floating point can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represent a larger range.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In the following, we will quickly look at each of these approaches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30D0E-6C7B-458E-8902-0C79F52CDCCA}" type="slidenum">
              <a:rPr lang="en-US" smtClean="0"/>
              <a:pPr>
                <a:defRPr/>
              </a:pPr>
              <a:t>3</a:t>
            </a:fld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Dealing with Fractional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37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FA65-2AEB-5A41-BE13-30C7D3D8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Cost per Operation [45nm]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2B223-7DFE-A345-9C71-578031DEB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40362"/>
            <a:ext cx="8229600" cy="792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Source: Table 1 from Han et al., </a:t>
            </a:r>
            <a:r>
              <a:rPr lang="en-US" sz="2400" i="1" dirty="0"/>
              <a:t>EIE: efficient inference engine on compressed deep neural network</a:t>
            </a:r>
            <a:r>
              <a:rPr lang="en-US" sz="2400" dirty="0"/>
              <a:t>, ISCA 2016.</a:t>
            </a:r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16CAE9B1-60EB-4E4A-97CE-063B475EB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1879600"/>
            <a:ext cx="70231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06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dirty="0">
                <a:solidFill>
                  <a:schemeClr val="accent2"/>
                </a:solidFill>
              </a:rPr>
              <a:t>Zero: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Char char="-"/>
            </a:pPr>
            <a:r>
              <a:rPr lang="en-US" altLang="en-US" sz="1800" dirty="0"/>
              <a:t>All zeros in the exponent and </a:t>
            </a:r>
            <a:r>
              <a:rPr lang="en-US" altLang="en-US" sz="1800" dirty="0" err="1"/>
              <a:t>matissa</a:t>
            </a:r>
            <a:endParaRPr lang="en-US" altLang="en-US" sz="1800" dirty="0"/>
          </a:p>
          <a:p>
            <a:pPr marL="838200" lvl="1" indent="-381000" eaLnBrk="1" hangingPunct="1">
              <a:lnSpc>
                <a:spcPct val="90000"/>
              </a:lnSpc>
              <a:buFontTx/>
              <a:buChar char="-"/>
            </a:pPr>
            <a:r>
              <a:rPr lang="en-US" altLang="en-US" sz="1800" dirty="0"/>
              <a:t>Ignore sign bit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dirty="0">
                <a:solidFill>
                  <a:schemeClr val="accent2"/>
                </a:solidFill>
              </a:rPr>
              <a:t>Positive Infinity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Char char="-"/>
            </a:pPr>
            <a:r>
              <a:rPr lang="en-US" altLang="en-US" sz="1800" dirty="0"/>
              <a:t>0 in sign bit, all 1’s in exponent, all 0’s in mantissa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Char char="-"/>
            </a:pPr>
            <a:r>
              <a:rPr lang="en-US" altLang="en-US" sz="1800" dirty="0"/>
              <a:t>Results when you divide a positive number by 0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dirty="0">
                <a:solidFill>
                  <a:schemeClr val="accent2"/>
                </a:solidFill>
              </a:rPr>
              <a:t>Negative Infinity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/>
              <a:t>       -    Similar to above, but 1 in sign bit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altLang="en-US" sz="2000" dirty="0">
                <a:solidFill>
                  <a:schemeClr val="accent2"/>
                </a:solidFill>
              </a:rPr>
              <a:t>Not-a-Number (</a:t>
            </a:r>
            <a:r>
              <a:rPr lang="en-US" altLang="en-US" sz="2000" dirty="0" err="1">
                <a:solidFill>
                  <a:schemeClr val="accent2"/>
                </a:solidFill>
              </a:rPr>
              <a:t>NaN</a:t>
            </a:r>
            <a:r>
              <a:rPr lang="en-US" altLang="en-US" sz="2000" dirty="0">
                <a:solidFill>
                  <a:schemeClr val="accent2"/>
                </a:solidFill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/>
              <a:t>       -    All 1’s in exponent, non-zero in mantissa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/>
              <a:t>       -    For example, square root of 0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5"/>
            </a:pPr>
            <a:r>
              <a:rPr lang="en-US" altLang="en-US" sz="2000" dirty="0">
                <a:solidFill>
                  <a:schemeClr val="accent2"/>
                </a:solidFill>
              </a:rPr>
              <a:t>Subnormal (</a:t>
            </a:r>
            <a:r>
              <a:rPr lang="en-US" altLang="en-US" sz="2000" dirty="0" err="1">
                <a:solidFill>
                  <a:schemeClr val="accent2"/>
                </a:solidFill>
              </a:rPr>
              <a:t>Denormal</a:t>
            </a:r>
            <a:r>
              <a:rPr lang="en-US" altLang="en-US" sz="2000" dirty="0">
                <a:solidFill>
                  <a:schemeClr val="accent2"/>
                </a:solidFill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/>
              <a:t>       -    Numbers  between the smallest normalized number and 0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/>
              <a:t>Note: To be strictly IEEE Standard, your arithmetic would have to implement all of this.  For many applications, this is not required.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30D0E-6C7B-458E-8902-0C79F52CDCCA}" type="slidenum">
              <a:rPr lang="en-US" smtClean="0"/>
              <a:pPr>
                <a:defRPr/>
              </a:pPr>
              <a:t>31</a:t>
            </a:fld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§11.3.2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Special IEEE 754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37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Floating-Point in 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Floating-point operations performed by a “coprocessor” extension on some ARM processors.</a:t>
            </a:r>
          </a:p>
          <a:p>
            <a:r>
              <a:rPr lang="en-US" sz="2400" dirty="0"/>
              <a:t>ARM provides support for 100’s of coprocessor instructions through </a:t>
            </a:r>
            <a:r>
              <a:rPr lang="en-US" sz="2400" u="sng" dirty="0"/>
              <a:t>five</a:t>
            </a:r>
            <a:r>
              <a:rPr lang="en-US" sz="2400" dirty="0"/>
              <a:t> generic coprocessor instructions: CDP, LDC, MCR, MRC, and STC (see Appendix B1)</a:t>
            </a:r>
          </a:p>
          <a:p>
            <a:r>
              <a:rPr lang="en-US" sz="2400" dirty="0"/>
              <a:t>CDP - Coprocessor data processing operation</a:t>
            </a:r>
          </a:p>
          <a:p>
            <a:pPr marL="0" indent="0">
              <a:buNone/>
            </a:pPr>
            <a:r>
              <a:rPr lang="nl-NL" sz="2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nl-NL" sz="2000" dirty="0">
                <a:latin typeface="Consolas" panose="020B0609020204030204" pitchFamily="49" charset="0"/>
                <a:cs typeface="Consolas" panose="020B0609020204030204" pitchFamily="49" charset="0"/>
              </a:rPr>
              <a:t>CDP&lt;cond&gt; </a:t>
            </a:r>
            <a:r>
              <a:rPr lang="nl-NL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&lt;copro&gt;</a:t>
            </a:r>
            <a:r>
              <a:rPr lang="nl-NL" sz="2000" dirty="0">
                <a:latin typeface="Consolas" panose="020B0609020204030204" pitchFamily="49" charset="0"/>
                <a:cs typeface="Consolas" panose="020B0609020204030204" pitchFamily="49" charset="0"/>
              </a:rPr>
              <a:t>, &lt;op1&gt;, Cd, Cn, Cm, &lt;op2&gt;</a:t>
            </a:r>
            <a:endParaRPr lang="en-US" sz="2000" dirty="0"/>
          </a:p>
          <a:p>
            <a:r>
              <a:rPr lang="en-US" sz="2400" dirty="0"/>
              <a:t>LDC -  Load to coprocessor</a:t>
            </a:r>
          </a:p>
          <a:p>
            <a:r>
              <a:rPr lang="en-US" sz="2400" dirty="0"/>
              <a:t>MCR </a:t>
            </a:r>
            <a:r>
              <a:rPr lang="en-US" sz="2400"/>
              <a:t>- Move </a:t>
            </a:r>
            <a:r>
              <a:rPr lang="en-US" sz="2400" dirty="0"/>
              <a:t>to coprocessor from an ARM register</a:t>
            </a:r>
          </a:p>
          <a:p>
            <a:r>
              <a:rPr lang="en-US" sz="2400" dirty="0"/>
              <a:t>MRC - Move to ARM register from a coprocessor</a:t>
            </a:r>
          </a:p>
          <a:p>
            <a:r>
              <a:rPr lang="en-US" sz="2400" dirty="0"/>
              <a:t>STC - Store from coprocessor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endParaRPr lang="nl-NL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30D0E-6C7B-458E-8902-0C79F52CDCCA}" type="slidenum">
              <a:rPr lang="en-US" smtClean="0"/>
              <a:pPr>
                <a:defRPr/>
              </a:pPr>
              <a:t>32</a:t>
            </a:fld>
            <a:r>
              <a:rPr lang="en-US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6488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COD4e §3.5 (pp. 247-253)</a:t>
            </a:r>
          </a:p>
        </p:txBody>
      </p:sp>
    </p:spTree>
    <p:extLst>
      <p:ext uri="{BB962C8B-B14F-4D97-AF65-F5344CB8AC3E}">
        <p14:creationId xmlns:p14="http://schemas.microsoft.com/office/powerpoint/2010/main" val="2567169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Floating-Point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addition to R0 – R15 the FP coprocessor provides additional registers for holding floating-point values</a:t>
            </a:r>
          </a:p>
          <a:p>
            <a:r>
              <a:rPr lang="en-US" dirty="0"/>
              <a:t>S0-S31 are 32-bit registers used to hold 32-bit floating-point values on ARM Processors supporting coprocessor 10 and 11 (single and double precession floating-point)</a:t>
            </a:r>
          </a:p>
          <a:p>
            <a:r>
              <a:rPr lang="en-US" dirty="0"/>
              <a:t>S</a:t>
            </a:r>
            <a:r>
              <a:rPr lang="en-US" i="1" dirty="0"/>
              <a:t>2i</a:t>
            </a:r>
            <a:r>
              <a:rPr lang="en-US" dirty="0"/>
              <a:t>-S</a:t>
            </a:r>
            <a:r>
              <a:rPr lang="en-US" i="1" dirty="0"/>
              <a:t>2i+1</a:t>
            </a:r>
            <a:r>
              <a:rPr lang="en-US" dirty="0"/>
              <a:t> can be referenced as 64-bit register Di  (e.g., D1 is S2 and S3 read or written together).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30D0E-6C7B-458E-8902-0C79F52CDCCA}" type="slidenum">
              <a:rPr lang="en-US" smtClean="0"/>
              <a:pPr>
                <a:defRPr/>
              </a:pPr>
              <a:t>33</a:t>
            </a:fld>
            <a:r>
              <a:rPr lang="en-US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6488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COD4e §3.5 (pp. 247-253)</a:t>
            </a:r>
          </a:p>
        </p:txBody>
      </p:sp>
    </p:spTree>
    <p:extLst>
      <p:ext uri="{BB962C8B-B14F-4D97-AF65-F5344CB8AC3E}">
        <p14:creationId xmlns:p14="http://schemas.microsoft.com/office/powerpoint/2010/main" val="1929648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Floating-Point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Load:  FLDS (32-bit FP load)</a:t>
            </a:r>
          </a:p>
          <a:p>
            <a:pPr marL="0" indent="0">
              <a:buNone/>
            </a:pPr>
            <a:r>
              <a:rPr lang="en-US" dirty="0"/>
              <a:t>            FLDD (64-bit FP load)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Store:  FSTS (32-bit FP store)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32-bit FP Addition:  FADDS			64-bit FP Addition:  FADDD</a:t>
            </a:r>
          </a:p>
          <a:p>
            <a:pPr marL="0" indent="0">
              <a:buNone/>
            </a:pPr>
            <a:r>
              <a:rPr lang="en-US" dirty="0"/>
              <a:t>32-bit FP Subtraction: FSUBS   </a:t>
            </a:r>
          </a:p>
          <a:p>
            <a:pPr marL="0" indent="0">
              <a:buNone/>
            </a:pPr>
            <a:r>
              <a:rPr lang="en-US" dirty="0"/>
              <a:t>32-bit FP Multiply:  FMULS</a:t>
            </a:r>
          </a:p>
          <a:p>
            <a:pPr marL="0" indent="0">
              <a:buNone/>
            </a:pPr>
            <a:r>
              <a:rPr lang="en-US" dirty="0"/>
              <a:t>32-bit FP Divide: FDIVS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On DE1-SoC using Altera Monitor Program you need to encode these instructions manually (the compiler will not recognize them).  You will see details of how to do this in Lab 11.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30D0E-6C7B-458E-8902-0C79F52CDCCA}" type="slidenum">
              <a:rPr lang="en-US" smtClean="0"/>
              <a:pPr>
                <a:defRPr/>
              </a:pPr>
              <a:t>34</a:t>
            </a:fld>
            <a:r>
              <a:rPr lang="en-US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6488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COD4e §3.5 (pp. 247-253)</a:t>
            </a:r>
          </a:p>
        </p:txBody>
      </p:sp>
    </p:spTree>
    <p:extLst>
      <p:ext uri="{BB962C8B-B14F-4D97-AF65-F5344CB8AC3E}">
        <p14:creationId xmlns:p14="http://schemas.microsoft.com/office/powerpoint/2010/main" val="1246612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Floating-Point Instructions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0" y="1828800"/>
            <a:ext cx="8688139" cy="4080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6488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COD4e §Appendix B2</a:t>
            </a:r>
          </a:p>
        </p:txBody>
      </p:sp>
    </p:spTree>
    <p:extLst>
      <p:ext uri="{BB962C8B-B14F-4D97-AF65-F5344CB8AC3E}">
        <p14:creationId xmlns:p14="http://schemas.microsoft.com/office/powerpoint/2010/main" val="375884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Floating-Point with DE1-SoC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Encode the instruction “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FLDD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D0, [R8]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14</a:t>
            </a:r>
            <a:r>
              <a:rPr lang="en-US" baseline="-25000" dirty="0"/>
              <a:t>10</a:t>
            </a:r>
            <a:r>
              <a:rPr lang="en-US" dirty="0"/>
              <a:t>, 1101, 1001, Rn, </a:t>
            </a:r>
            <a:r>
              <a:rPr lang="en-US" dirty="0" err="1"/>
              <a:t>Dd</a:t>
            </a:r>
            <a:r>
              <a:rPr lang="en-US" dirty="0"/>
              <a:t>,  1011, 0000, 0000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.word 0xED980B00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44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1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Floating-Point with DE1-SoC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execute this code on your DE1-SoC: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CMP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R0,R1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BNE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label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FLDD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D0, [R8]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label: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R2,R3,R4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You instead you need to write: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CMP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R0,R1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BNE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label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  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.word 0xED980B00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label: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R2,R3,R4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0" y="3124200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05600" y="3124200"/>
            <a:ext cx="0" cy="2362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791200" y="54864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see FP results on DE1-SoC?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CPEN 211 used to have a Lab 11 where students would use floating-point on their DE1-SoC.  If you want to try out some floating-point programming on your DE1-SoC:</a:t>
            </a:r>
          </a:p>
          <a:p>
            <a:r>
              <a:rPr lang="en-US" dirty="0"/>
              <a:t>Altera Monitor Program only shows R0-R15, CPSR. </a:t>
            </a:r>
            <a:r>
              <a:rPr lang="en-US" b="1" dirty="0">
                <a:solidFill>
                  <a:srgbClr val="FF0000"/>
                </a:solidFill>
              </a:rPr>
              <a:t> It does not show S0-S31.</a:t>
            </a:r>
          </a:p>
          <a:p>
            <a:r>
              <a:rPr lang="en-US" dirty="0"/>
              <a:t>You could use “MRC - Move to ARM register from a coprocessor” instructions (see encoding in Appendix B2) </a:t>
            </a:r>
          </a:p>
          <a:p>
            <a:r>
              <a:rPr lang="en-US" dirty="0"/>
              <a:t>Alternative use FLSD to write FP value to memory and look in memory tab of Monitor Program.  </a:t>
            </a:r>
          </a:p>
          <a:p>
            <a:r>
              <a:rPr lang="en-US" dirty="0"/>
              <a:t>You need to understand floating point representation to interpret values -- Monitor Program does not understand IEEE floating-point!</a:t>
            </a:r>
          </a:p>
          <a:p>
            <a:r>
              <a:rPr lang="en-US" dirty="0"/>
              <a:t>ARM Development Studio enables access to S0-S31.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74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Summary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Fixed and floating point representations</a:t>
            </a:r>
          </a:p>
          <a:p>
            <a:r>
              <a:rPr lang="en-US" dirty="0">
                <a:ea typeface="ＭＳ Ｐゴシック" pitchFamily="34" charset="-128"/>
              </a:rPr>
              <a:t>Using floating-point with ARM.</a:t>
            </a:r>
          </a:p>
          <a:p>
            <a:r>
              <a:rPr lang="en-US" dirty="0">
                <a:ea typeface="ＭＳ Ｐゴシック" pitchFamily="34" charset="-128"/>
              </a:rPr>
              <a:t>Accuracy and resolution.</a:t>
            </a:r>
          </a:p>
        </p:txBody>
      </p:sp>
    </p:spTree>
    <p:extLst>
      <p:ext uri="{BB962C8B-B14F-4D97-AF65-F5344CB8AC3E}">
        <p14:creationId xmlns:p14="http://schemas.microsoft.com/office/powerpoint/2010/main" val="263854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sz="2000" dirty="0"/>
              <a:t>Some bits of the word represent digits before the decimal point, and</a:t>
            </a:r>
          </a:p>
          <a:p>
            <a:pPr marL="0" indent="0" eaLnBrk="1" hangingPunct="1">
              <a:buNone/>
            </a:pPr>
            <a:r>
              <a:rPr lang="en-US" altLang="en-US" sz="2000" dirty="0"/>
              <a:t>some bits represent digits after the decimal point.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000" dirty="0"/>
              <a:t>This number represents 6.4375</a:t>
            </a:r>
          </a:p>
          <a:p>
            <a:pPr marL="0" indent="0" eaLnBrk="1" hangingPunct="1">
              <a:buNone/>
            </a:pPr>
            <a:endParaRPr lang="en-US" altLang="en-US" sz="700" dirty="0"/>
          </a:p>
          <a:p>
            <a:pPr marL="0" indent="0" eaLnBrk="1" hangingPunct="1">
              <a:buNone/>
            </a:pPr>
            <a:r>
              <a:rPr lang="en-US" altLang="en-US" sz="2000" dirty="0"/>
              <a:t>The location of the decimal point determines: range vs. precision</a:t>
            </a:r>
          </a:p>
          <a:p>
            <a:pPr marL="0" indent="0" eaLnBrk="1" hangingPunct="1">
              <a:buNone/>
            </a:pPr>
            <a:endParaRPr lang="en-US" altLang="en-US" sz="2000" dirty="0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5334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30D0E-6C7B-458E-8902-0C79F52CDCCA}" type="slidenum">
              <a:rPr lang="en-US" smtClean="0"/>
              <a:pPr>
                <a:defRPr/>
              </a:pPr>
              <a:t>4</a:t>
            </a:fld>
            <a:r>
              <a:rPr lang="en-US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§11.2.1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Fixed Point 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0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Fixed Point Representation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Shorthand: </a:t>
                </a:r>
                <a:r>
                  <a:rPr lang="en-US" i="1" dirty="0" err="1"/>
                  <a:t>p.f</a:t>
                </a:r>
                <a:r>
                  <a:rPr lang="en-US" dirty="0"/>
                  <a:t> format means </a:t>
                </a:r>
                <a:r>
                  <a:rPr lang="en-US" i="1" dirty="0"/>
                  <a:t>p</a:t>
                </a:r>
                <a:r>
                  <a:rPr lang="en-US" dirty="0"/>
                  <a:t> integer bits and </a:t>
                </a:r>
                <a:r>
                  <a:rPr lang="en-US" i="1" dirty="0"/>
                  <a:t>f</a:t>
                </a:r>
                <a:r>
                  <a:rPr lang="en-US" dirty="0"/>
                  <a:t> fraction bits: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  <m:r>
                          <a:rPr lang="en-US" i="1">
                            <a:latin typeface="Cambria Math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i="1" dirty="0" err="1"/>
                  <a:t>sp.f</a:t>
                </a:r>
                <a:r>
                  <a:rPr lang="en-US" dirty="0"/>
                  <a:t> for signed (1+p+f bits)</a:t>
                </a:r>
              </a:p>
              <a:p>
                <a:r>
                  <a:rPr lang="en-US" dirty="0"/>
                  <a:t>E.g., 4.4 format: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29075"/>
            <a:ext cx="5334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§11.2.1</a:t>
            </a:r>
          </a:p>
        </p:txBody>
      </p:sp>
    </p:spTree>
    <p:extLst>
      <p:ext uri="{BB962C8B-B14F-4D97-AF65-F5344CB8AC3E}">
        <p14:creationId xmlns:p14="http://schemas.microsoft.com/office/powerpoint/2010/main" val="84110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Range Estimation and Quantization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87487"/>
            <a:ext cx="80772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30D0E-6C7B-458E-8902-0C79F52CDCCA}" type="slidenum">
              <a:rPr lang="en-US" smtClean="0"/>
              <a:pPr>
                <a:defRPr/>
              </a:pPr>
              <a:t>6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764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Arithmetic with Fixed Point Numbers: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9819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30D0E-6C7B-458E-8902-0C79F52CDCCA}" type="slidenum">
              <a:rPr lang="en-US" smtClean="0"/>
              <a:pPr>
                <a:defRPr/>
              </a:pPr>
              <a:t>7</a:t>
            </a:fld>
            <a:r>
              <a:rPr lang="en-US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5786735"/>
            <a:ext cx="78418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(lose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§11.2.2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657600"/>
            <a:ext cx="3810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93989" y="3229322"/>
            <a:ext cx="1828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954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2005 - 2012 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124200" y="2057400"/>
            <a:ext cx="2590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0" dirty="0">
                <a:sym typeface="Symbol" pitchFamily="18" charset="2"/>
              </a:rPr>
              <a:t>Error</a:t>
            </a:r>
          </a:p>
          <a:p>
            <a:pPr algn="ctr" eaLnBrk="1" hangingPunct="1"/>
            <a:r>
              <a:rPr lang="en-US" sz="3200" b="0" dirty="0">
                <a:sym typeface="Symbol" pitchFamily="18" charset="2"/>
              </a:rPr>
              <a:t>Resolution</a:t>
            </a:r>
          </a:p>
          <a:p>
            <a:pPr algn="ctr"/>
            <a:r>
              <a:rPr lang="en-US" sz="3200" b="0" dirty="0"/>
              <a:t>Accuracy</a:t>
            </a:r>
          </a:p>
          <a:p>
            <a:pPr algn="ctr" eaLnBrk="1" hangingPunct="1"/>
            <a:endParaRPr lang="en-US" sz="3200" b="0" dirty="0"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§11.1</a:t>
            </a:r>
          </a:p>
        </p:txBody>
      </p:sp>
    </p:spTree>
    <p:extLst>
      <p:ext uri="{BB962C8B-B14F-4D97-AF65-F5344CB8AC3E}">
        <p14:creationId xmlns:p14="http://schemas.microsoft.com/office/powerpoint/2010/main" val="13827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2005 - 2012  W. J. Dally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Absolute and Relative Error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ea typeface="ＭＳ Ｐゴシック" pitchFamily="34" charset="-128"/>
              </a:rPr>
              <a:t>It is not possible to exactly represent all real numbers in a finite number of bits (or digits)…  pi, sqrt(2), 1/3.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Define representation function R(x) as binary number used to represent real number x.  </a:t>
            </a:r>
          </a:p>
          <a:p>
            <a:r>
              <a:rPr lang="en-US" dirty="0">
                <a:ea typeface="ＭＳ Ｐゴシック" pitchFamily="34" charset="-128"/>
              </a:rPr>
              <a:t>Define value function V(b) as value of binary number b</a:t>
            </a:r>
          </a:p>
          <a:p>
            <a:r>
              <a:rPr lang="en-US" dirty="0">
                <a:ea typeface="ＭＳ Ｐゴシック" pitchFamily="34" charset="-128"/>
              </a:rPr>
              <a:t>Absolute error:   </a:t>
            </a:r>
            <a:r>
              <a:rPr lang="en-US" dirty="0" err="1">
                <a:ea typeface="ＭＳ Ｐゴシック" pitchFamily="34" charset="-128"/>
              </a:rPr>
              <a:t>e</a:t>
            </a:r>
            <a:r>
              <a:rPr lang="en-US" baseline="-25000" dirty="0" err="1">
                <a:ea typeface="ＭＳ Ｐゴシック" pitchFamily="34" charset="-128"/>
              </a:rPr>
              <a:t>a</a:t>
            </a:r>
            <a:r>
              <a:rPr lang="en-US" dirty="0">
                <a:ea typeface="ＭＳ Ｐゴシック" pitchFamily="34" charset="-128"/>
              </a:rPr>
              <a:t>= |V(R(x)) - x|</a:t>
            </a:r>
          </a:p>
          <a:p>
            <a:r>
              <a:rPr lang="en-US" dirty="0">
                <a:ea typeface="ＭＳ Ｐゴシック" pitchFamily="34" charset="-128"/>
              </a:rPr>
              <a:t>Relative error:     </a:t>
            </a:r>
            <a:r>
              <a:rPr lang="en-US" dirty="0" err="1">
                <a:ea typeface="ＭＳ Ｐゴシック" pitchFamily="34" charset="-128"/>
              </a:rPr>
              <a:t>e</a:t>
            </a:r>
            <a:r>
              <a:rPr lang="en-US" baseline="-25000" dirty="0" err="1">
                <a:ea typeface="ＭＳ Ｐゴシック" pitchFamily="34" charset="-128"/>
              </a:rPr>
              <a:t>r</a:t>
            </a:r>
            <a:r>
              <a:rPr lang="en-US" dirty="0">
                <a:ea typeface="ＭＳ Ｐゴシック" pitchFamily="34" charset="-128"/>
              </a:rPr>
              <a:t> = |(V(R(x)) - x)/x|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Typically try to choose R(x) as the binary representation that minimizes the absolute error.</a:t>
            </a: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§11.1</a:t>
            </a:r>
          </a:p>
        </p:txBody>
      </p:sp>
    </p:spTree>
    <p:extLst>
      <p:ext uri="{BB962C8B-B14F-4D97-AF65-F5344CB8AC3E}">
        <p14:creationId xmlns:p14="http://schemas.microsoft.com/office/powerpoint/2010/main" val="241960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49076</TotalTime>
  <Words>2164</Words>
  <Application>Microsoft Macintosh PowerPoint</Application>
  <PresentationFormat>On-screen Show (4:3)</PresentationFormat>
  <Paragraphs>317</Paragraphs>
  <Slides>39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Cambria Math</vt:lpstr>
      <vt:lpstr>Consolas</vt:lpstr>
      <vt:lpstr>Times New Roman</vt:lpstr>
      <vt:lpstr>Office Theme</vt:lpstr>
      <vt:lpstr>Worksheet</vt:lpstr>
      <vt:lpstr>Chart</vt:lpstr>
      <vt:lpstr>CPEN 211: Introduction to Microcomputers  Slide Set 16:  Fixed vs. Floating-Point </vt:lpstr>
      <vt:lpstr>Learning Objectives</vt:lpstr>
      <vt:lpstr>PowerPoint Presentation</vt:lpstr>
      <vt:lpstr>PowerPoint Presentation</vt:lpstr>
      <vt:lpstr>Fixed Point Representation</vt:lpstr>
      <vt:lpstr>Range Estimation and Quantization</vt:lpstr>
      <vt:lpstr>Arithmetic with Fixed Point Numbers:</vt:lpstr>
      <vt:lpstr>PowerPoint Presentation</vt:lpstr>
      <vt:lpstr>Absolute and Relative Error</vt:lpstr>
      <vt:lpstr>Example</vt:lpstr>
      <vt:lpstr>Resolution</vt:lpstr>
      <vt:lpstr>Accuracy</vt:lpstr>
      <vt:lpstr>Floating-Point</vt:lpstr>
      <vt:lpstr>Example</vt:lpstr>
      <vt:lpstr>What about Floating-Point?</vt:lpstr>
      <vt:lpstr>Example</vt:lpstr>
      <vt:lpstr>Example</vt:lpstr>
      <vt:lpstr>Example</vt:lpstr>
      <vt:lpstr>PowerPoint Presentation</vt:lpstr>
      <vt:lpstr>PowerPoint Presentation</vt:lpstr>
      <vt:lpstr>PowerPoint Presentation</vt:lpstr>
      <vt:lpstr>IEEE Floating-Point Format</vt:lpstr>
      <vt:lpstr>Floating-point in C</vt:lpstr>
      <vt:lpstr>PowerPoint Presentation</vt:lpstr>
      <vt:lpstr>PowerPoint Presentation</vt:lpstr>
      <vt:lpstr>Other Floating-point formats</vt:lpstr>
      <vt:lpstr>Other Floating-point formats</vt:lpstr>
      <vt:lpstr>Algorithm for Floating Point Addition</vt:lpstr>
      <vt:lpstr>PowerPoint Presentation</vt:lpstr>
      <vt:lpstr>Energy Cost per Operation [45nm]</vt:lpstr>
      <vt:lpstr>PowerPoint Presentation</vt:lpstr>
      <vt:lpstr>Floating-Point in ARM</vt:lpstr>
      <vt:lpstr>Floating-Point Registers</vt:lpstr>
      <vt:lpstr>Floating-Point Instructions</vt:lpstr>
      <vt:lpstr>Encoding Floating-Point Instructions</vt:lpstr>
      <vt:lpstr>Using Floating-Point with DE1-SoC</vt:lpstr>
      <vt:lpstr>Using Floating-Point with DE1-SoC</vt:lpstr>
      <vt:lpstr>How to see FP results on DE1-SoC?</vt:lpstr>
      <vt:lpstr>Summary</vt:lpstr>
    </vt:vector>
  </TitlesOfParts>
  <Company>University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EECE 259: Introduction to Microcomputers  Slide Set 4:  Combinational logic in VHDL Combinational Logic Building Blocks</dc:title>
  <dc:creator>Tor M. Aamodt</dc:creator>
  <cp:lastModifiedBy>Tor Aamodt</cp:lastModifiedBy>
  <cp:revision>515</cp:revision>
  <cp:lastPrinted>2023-11-23T18:09:58Z</cp:lastPrinted>
  <dcterms:created xsi:type="dcterms:W3CDTF">2014-08-25T09:22:09Z</dcterms:created>
  <dcterms:modified xsi:type="dcterms:W3CDTF">2023-11-23T18:11:10Z</dcterms:modified>
</cp:coreProperties>
</file>