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505" r:id="rId3"/>
    <p:sldId id="481" r:id="rId4"/>
    <p:sldId id="488" r:id="rId5"/>
    <p:sldId id="489" r:id="rId6"/>
    <p:sldId id="491" r:id="rId7"/>
    <p:sldId id="490" r:id="rId8"/>
    <p:sldId id="492" r:id="rId9"/>
    <p:sldId id="494" r:id="rId10"/>
    <p:sldId id="495" r:id="rId11"/>
    <p:sldId id="483" r:id="rId12"/>
    <p:sldId id="493" r:id="rId13"/>
    <p:sldId id="496" r:id="rId14"/>
    <p:sldId id="498" r:id="rId15"/>
    <p:sldId id="497" r:id="rId16"/>
    <p:sldId id="500" r:id="rId17"/>
    <p:sldId id="501" r:id="rId18"/>
    <p:sldId id="503" r:id="rId19"/>
    <p:sldId id="504" r:id="rId20"/>
    <p:sldId id="502" r:id="rId21"/>
    <p:sldId id="49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1D34"/>
    <a:srgbClr val="FFCCCC"/>
    <a:srgbClr val="FFB1B2"/>
    <a:srgbClr val="FFAEBA"/>
    <a:srgbClr val="39FE14"/>
    <a:srgbClr val="FF2F59"/>
    <a:srgbClr val="F1294D"/>
    <a:srgbClr val="0025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5F13DF-26A8-1B41-877B-BDDFB38A1B89}" v="3875" dt="2022-11-16T09:04:02.7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/>
    <p:restoredTop sz="90915"/>
  </p:normalViewPr>
  <p:slideViewPr>
    <p:cSldViewPr snapToGrid="0" snapToObjects="1">
      <p:cViewPr varScale="1">
        <p:scale>
          <a:sx n="112" d="100"/>
          <a:sy n="112" d="100"/>
        </p:scale>
        <p:origin x="2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eszko Lis" userId="60285a2a-9992-474b-ab06-ea48483c7799" providerId="ADAL" clId="{FE5F13DF-26A8-1B41-877B-BDDFB38A1B89}"/>
    <pc:docChg chg="modSld">
      <pc:chgData name="Mieszko Lis" userId="60285a2a-9992-474b-ab06-ea48483c7799" providerId="ADAL" clId="{FE5F13DF-26A8-1B41-877B-BDDFB38A1B89}" dt="2022-11-16T09:04:02.755" v="21"/>
      <pc:docMkLst>
        <pc:docMk/>
      </pc:docMkLst>
      <pc:sldChg chg="modSp mod">
        <pc:chgData name="Mieszko Lis" userId="60285a2a-9992-474b-ab06-ea48483c7799" providerId="ADAL" clId="{FE5F13DF-26A8-1B41-877B-BDDFB38A1B89}" dt="2022-11-16T09:02:41.272" v="19" actId="1076"/>
        <pc:sldMkLst>
          <pc:docMk/>
          <pc:sldMk cId="1882665441" sldId="502"/>
        </pc:sldMkLst>
        <pc:spChg chg="mod">
          <ac:chgData name="Mieszko Lis" userId="60285a2a-9992-474b-ab06-ea48483c7799" providerId="ADAL" clId="{FE5F13DF-26A8-1B41-877B-BDDFB38A1B89}" dt="2022-11-16T09:02:41.272" v="19" actId="1076"/>
          <ac:spMkLst>
            <pc:docMk/>
            <pc:sldMk cId="1882665441" sldId="502"/>
            <ac:spMk id="32" creationId="{98C9C9AA-0519-4AC7-7A98-26DD523E6A7D}"/>
          </ac:spMkLst>
        </pc:spChg>
      </pc:sldChg>
      <pc:sldChg chg="modAnim">
        <pc:chgData name="Mieszko Lis" userId="60285a2a-9992-474b-ab06-ea48483c7799" providerId="ADAL" clId="{FE5F13DF-26A8-1B41-877B-BDDFB38A1B89}" dt="2022-11-16T09:04:02.755" v="21"/>
        <pc:sldMkLst>
          <pc:docMk/>
          <pc:sldMk cId="697145897" sldId="5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2AFE9-03D7-B940-9B4E-B2D9622A36D0}" type="datetimeFigureOut">
              <a:rPr lang="en-US" smtClean="0"/>
              <a:t>11/27/23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032D8-22A4-A044-8B8B-D8CE5626A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032D8-22A4-A044-8B8B-D8CE5626AC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31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032D8-22A4-A044-8B8B-D8CE5626AC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60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032D8-22A4-A044-8B8B-D8CE5626AC6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12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032D8-22A4-A044-8B8B-D8CE5626AC6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06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D2B7D-00A1-100A-DC12-6CC91168EC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cap="none" baseline="0">
                <a:solidFill>
                  <a:srgbClr val="A41D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8FC215-702F-3F95-DF27-7340F0647F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E2200D-0469-D170-5CF1-98C0755A7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1FA7-EEED-CD4E-A5C8-FDADDD406C2C}" type="datetimeFigureOut">
              <a:rPr lang="en-US" smtClean="0"/>
              <a:t>11/27/23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B0B1D-1ED6-60AF-B44D-4009C54FE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D594A-179C-2FDD-7665-C3CEDBAF6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E17B-C40A-4346-8D5F-996A4D37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90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520B9-538D-CC03-5F0E-8D540FEEE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0D7D86-FEC9-D122-5395-8E194BF0D8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0F751-D9D0-6282-DB3C-30AA3E869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1FA7-EEED-CD4E-A5C8-FDADDD406C2C}" type="datetimeFigureOut">
              <a:rPr lang="en-US" smtClean="0"/>
              <a:t>11/27/23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B08D5-A75F-9FCF-DCA9-107D4A219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2267D-2EF3-866C-7F33-76A7D9585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E17B-C40A-4346-8D5F-996A4D37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C4CB8A-A41F-49F2-ECF0-2295FD2BB8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FDDD48-F036-B970-8876-D00B227B03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2CF21-1B70-DCEA-5E9B-45F6A1F26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1FA7-EEED-CD4E-A5C8-FDADDD406C2C}" type="datetimeFigureOut">
              <a:rPr lang="en-US" smtClean="0"/>
              <a:t>11/27/23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A8B0A-2E0D-0288-D001-1A3AF4A7F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AF7C4-8865-5D54-E764-476B98A93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E17B-C40A-4346-8D5F-996A4D37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35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B69EE-E070-6342-7577-8739F0455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BD1AE-8244-8B29-1E4A-CF79564FF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64600" indent="-264600"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BE58E-221B-1FA8-BDF3-4DBE66EDD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1FA7-EEED-CD4E-A5C8-FDADDD406C2C}" type="datetimeFigureOut">
              <a:rPr lang="en-US" smtClean="0"/>
              <a:t>11/27/23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7C9FF-BED8-8232-090A-7DE0CDA59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EE42D-BCBC-FD4E-EAD9-865854496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E17B-C40A-4346-8D5F-996A4D37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3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974B2-CFFD-5422-6BDB-7765BD977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783FE-1798-2B6D-83D7-0A9CFF039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63337-3F97-458D-8451-54D9F8308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1FA7-EEED-CD4E-A5C8-FDADDD406C2C}" type="datetimeFigureOut">
              <a:rPr lang="en-US" smtClean="0"/>
              <a:t>11/27/23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1D92E-647A-D1C8-A678-5809E8B54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4CE5A-001D-099D-67CD-371D709C8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E17B-C40A-4346-8D5F-996A4D37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21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4ECAA-9409-23C7-292D-695CEEDBE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4BB9A-FBB0-9E20-5933-2A633DE9EF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F9A898-9578-EDD2-92BE-EC1C20873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6FE485-F210-1BE6-C904-EAC770E12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1FA7-EEED-CD4E-A5C8-FDADDD406C2C}" type="datetimeFigureOut">
              <a:rPr lang="en-US" smtClean="0"/>
              <a:t>11/27/23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FCA717-4E8F-BC5D-B139-487223F5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BCCED2-855F-7405-A3C1-1A06A698F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E17B-C40A-4346-8D5F-996A4D37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6EFB2-FE21-2D79-1C8B-C9CF27677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1AD24E-42C6-9198-FED9-3CEEFF01F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951916-0875-7AFE-96F5-F6DD2503D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660BF0-1441-E397-96DA-62777BABE2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71A66-12BB-DBC4-D7F8-25AC46974F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435B4D-9297-380A-B15C-9DEBBEF68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1FA7-EEED-CD4E-A5C8-FDADDD406C2C}" type="datetimeFigureOut">
              <a:rPr lang="en-US" smtClean="0"/>
              <a:t>11/27/23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6C7386-2E29-8D6D-4D24-C69F075E9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6186BC-E181-D6EB-C3FD-D6E5DD528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E17B-C40A-4346-8D5F-996A4D37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4CF96-484F-F420-0DDA-B26C7FDD3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668D83-0220-A881-CC2D-6A347E3F3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1FA7-EEED-CD4E-A5C8-FDADDD406C2C}" type="datetimeFigureOut">
              <a:rPr lang="en-US" smtClean="0"/>
              <a:t>11/27/23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19B9BA-B83A-A8C6-6988-126C6E427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20DA71-4371-6588-4085-CE28A3704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E17B-C40A-4346-8D5F-996A4D37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98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55A1E0-C4A7-71EB-3943-83066903F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1FA7-EEED-CD4E-A5C8-FDADDD406C2C}" type="datetimeFigureOut">
              <a:rPr lang="en-US" smtClean="0"/>
              <a:t>11/27/23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2CF28D-08BD-5B31-1573-957059B04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03EF30-CA6F-5292-0E55-719D08661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E17B-C40A-4346-8D5F-996A4D37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27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0F5C2-1D67-6407-72F9-7395A4865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D66B0-84CC-4D63-B32F-15D003193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C7C949-381D-7CB2-30AB-D57991386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14DAF0-AE6A-FDDD-B737-6100A9E17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1FA7-EEED-CD4E-A5C8-FDADDD406C2C}" type="datetimeFigureOut">
              <a:rPr lang="en-US" smtClean="0"/>
              <a:t>11/27/23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BF366F-951A-2BB1-B32F-645E621EE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A113CA-7CDF-4536-5253-C3A89F15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E17B-C40A-4346-8D5F-996A4D37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7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C56DE-95D0-458B-B2A0-EC5578317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D997DD-1A5B-2990-815B-5D96C6BBDD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E7C36A-C2EF-3E99-BAB5-F884C38EE1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D4C575-12A9-E961-56A4-76E3FED9C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1FA7-EEED-CD4E-A5C8-FDADDD406C2C}" type="datetimeFigureOut">
              <a:rPr lang="en-US" smtClean="0"/>
              <a:t>11/27/23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C044CD-7645-25B4-8901-4159462FE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F4140-68A0-28A6-40C3-342F2E08F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E17B-C40A-4346-8D5F-996A4D37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82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F0BB8-E58B-1030-DE84-0780FFC43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4AAB54-48DD-67B4-72EC-526B9CB20B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21FA7-EEED-CD4E-A5C8-FDADDD406C2C}" type="datetimeFigureOut">
              <a:rPr lang="en-US" smtClean="0"/>
              <a:t>11/27/23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3BEF9-3C1D-ED9F-9E2B-CAAEF6970D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4E17B-C40A-4346-8D5F-996A4D3711C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4F8AFCBF-C3E7-49C3-DA2A-62FD4E3E6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7491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cap="none" baseline="0">
          <a:solidFill>
            <a:srgbClr val="A41D34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B79F8-79AE-49B1-C58A-0E0C4F8F30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965" y="1957250"/>
            <a:ext cx="11917018" cy="2387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Slide Set 17: Hardware interfaces</a:t>
            </a:r>
          </a:p>
        </p:txBody>
      </p:sp>
    </p:spTree>
    <p:extLst>
      <p:ext uri="{BB962C8B-B14F-4D97-AF65-F5344CB8AC3E}">
        <p14:creationId xmlns:p14="http://schemas.microsoft.com/office/powerpoint/2010/main" val="2325470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B5AFE-27A3-B851-F982-34F3350F7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timing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95641-985B-909E-2E60-728C027D0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9372"/>
            <a:ext cx="10515600" cy="4748430"/>
          </a:xfrm>
        </p:spPr>
        <p:txBody>
          <a:bodyPr>
            <a:normAutofit/>
          </a:bodyPr>
          <a:lstStyle/>
          <a:p>
            <a:r>
              <a:rPr lang="en-US" dirty="0"/>
              <a:t>operations may take </a:t>
            </a:r>
            <a:r>
              <a:rPr lang="en-US" b="1" dirty="0"/>
              <a:t>different amounts of time</a:t>
            </a:r>
          </a:p>
          <a:p>
            <a:pPr lvl="1"/>
            <a:r>
              <a:rPr lang="en-US" dirty="0"/>
              <a:t>e.g., move-immediate vs add in lab 6</a:t>
            </a:r>
          </a:p>
          <a:p>
            <a:pPr lvl="1"/>
            <a:r>
              <a:rPr lang="en-US" dirty="0"/>
              <a:t>variable operation delays common in real processors</a:t>
            </a:r>
          </a:p>
          <a:p>
            <a:pPr lvl="3"/>
            <a:endParaRPr lang="en-US" sz="600" dirty="0"/>
          </a:p>
          <a:p>
            <a:r>
              <a:rPr lang="en-US" dirty="0"/>
              <a:t>easy fixed-delay solution: wait for </a:t>
            </a:r>
            <a:r>
              <a:rPr lang="en-US" b="1" dirty="0"/>
              <a:t>longest possible delay</a:t>
            </a:r>
          </a:p>
          <a:p>
            <a:pPr lvl="1"/>
            <a:r>
              <a:rPr lang="en-US" dirty="0"/>
              <a:t>likely significant reduction in throughput</a:t>
            </a:r>
          </a:p>
          <a:p>
            <a:pPr lvl="4"/>
            <a:endParaRPr lang="en-US" sz="600" dirty="0"/>
          </a:p>
          <a:p>
            <a:r>
              <a:rPr lang="en-US" dirty="0"/>
              <a:t>hard fixed-delay solution: know </a:t>
            </a:r>
            <a:r>
              <a:rPr lang="en-US" b="1" dirty="0"/>
              <a:t>specific delay</a:t>
            </a:r>
            <a:r>
              <a:rPr lang="en-US" dirty="0"/>
              <a:t> for every operation</a:t>
            </a:r>
          </a:p>
          <a:p>
            <a:pPr lvl="1"/>
            <a:r>
              <a:rPr lang="en-US" b="1" dirty="0"/>
              <a:t>hard to program</a:t>
            </a:r>
            <a:r>
              <a:rPr lang="en-US" dirty="0"/>
              <a:t>: programmer has to precisely schedule ops</a:t>
            </a:r>
          </a:p>
          <a:p>
            <a:pPr lvl="1"/>
            <a:r>
              <a:rPr lang="en-US" dirty="0"/>
              <a:t>hard to </a:t>
            </a:r>
            <a:r>
              <a:rPr lang="en-US" b="1" dirty="0"/>
              <a:t>verify hardware</a:t>
            </a:r>
            <a:r>
              <a:rPr lang="en-US" dirty="0"/>
              <a:t>: higher risk of mistakes in design / testcases</a:t>
            </a:r>
          </a:p>
          <a:p>
            <a:pPr lvl="1"/>
            <a:r>
              <a:rPr lang="en-US" dirty="0"/>
              <a:t>might be </a:t>
            </a:r>
            <a:r>
              <a:rPr lang="en-US" b="1" dirty="0"/>
              <a:t>impossible</a:t>
            </a:r>
            <a:r>
              <a:rPr lang="en-US" dirty="0"/>
              <a:t> (e.g., loads from a memory with caches)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E5FC8C-2202-8619-FA55-F9480AB62D93}"/>
              </a:ext>
            </a:extLst>
          </p:cNvPr>
          <p:cNvSpPr txBox="1"/>
          <p:nvPr/>
        </p:nvSpPr>
        <p:spPr>
          <a:xfrm>
            <a:off x="932725" y="6029981"/>
            <a:ext cx="92180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A41D34"/>
                </a:solidFill>
              </a:rPr>
              <a:t>we need some kind of </a:t>
            </a:r>
            <a:r>
              <a:rPr lang="en-US" sz="4000" b="1" dirty="0"/>
              <a:t>timing abstraction</a:t>
            </a:r>
          </a:p>
        </p:txBody>
      </p:sp>
    </p:spTree>
    <p:extLst>
      <p:ext uri="{BB962C8B-B14F-4D97-AF65-F5344CB8AC3E}">
        <p14:creationId xmlns:p14="http://schemas.microsoft.com/office/powerpoint/2010/main" val="286896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AB0FEAA-CE4A-0BA0-9504-CA180EBDA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441" y="1350143"/>
            <a:ext cx="7085118" cy="396520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B46E830-29C2-4273-8005-54669E6FE17B}"/>
              </a:ext>
            </a:extLst>
          </p:cNvPr>
          <p:cNvSpPr txBox="1"/>
          <p:nvPr/>
        </p:nvSpPr>
        <p:spPr>
          <a:xfrm>
            <a:off x="1828899" y="1927258"/>
            <a:ext cx="726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load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FC87E4-DDB2-3A4B-8900-EF6A9340E755}"/>
              </a:ext>
            </a:extLst>
          </p:cNvPr>
          <p:cNvSpPr txBox="1"/>
          <p:nvPr/>
        </p:nvSpPr>
        <p:spPr>
          <a:xfrm>
            <a:off x="3776478" y="990436"/>
            <a:ext cx="743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instr</a:t>
            </a:r>
            <a:endParaRPr lang="en-US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F8A7B7-46AC-E155-8497-7E7CB0EA8D87}"/>
              </a:ext>
            </a:extLst>
          </p:cNvPr>
          <p:cNvSpPr txBox="1"/>
          <p:nvPr/>
        </p:nvSpPr>
        <p:spPr>
          <a:xfrm>
            <a:off x="5023569" y="990436"/>
            <a:ext cx="821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err="1"/>
              <a:t>rst_n</a:t>
            </a:r>
            <a:endParaRPr lang="en-US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462155C-ABBC-2FE5-926A-D38DC1DDCA35}"/>
              </a:ext>
            </a:extLst>
          </p:cNvPr>
          <p:cNvSpPr txBox="1"/>
          <p:nvPr/>
        </p:nvSpPr>
        <p:spPr>
          <a:xfrm>
            <a:off x="5915092" y="990436"/>
            <a:ext cx="757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start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82E7EC1-11B6-CD47-A7EE-8664242DD63A}"/>
              </a:ext>
            </a:extLst>
          </p:cNvPr>
          <p:cNvSpPr txBox="1"/>
          <p:nvPr/>
        </p:nvSpPr>
        <p:spPr>
          <a:xfrm>
            <a:off x="9510819" y="1537473"/>
            <a:ext cx="1098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waiting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9B4806-B603-BE3A-83AA-7890765DA0A7}"/>
              </a:ext>
            </a:extLst>
          </p:cNvPr>
          <p:cNvSpPr txBox="1"/>
          <p:nvPr/>
        </p:nvSpPr>
        <p:spPr>
          <a:xfrm>
            <a:off x="9749175" y="4452323"/>
            <a:ext cx="1017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results</a:t>
            </a: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074A1061-47AA-8AD6-391F-FFE5A6E0C584}"/>
              </a:ext>
            </a:extLst>
          </p:cNvPr>
          <p:cNvSpPr/>
          <p:nvPr/>
        </p:nvSpPr>
        <p:spPr>
          <a:xfrm>
            <a:off x="9539694" y="4121819"/>
            <a:ext cx="209481" cy="1068403"/>
          </a:xfrm>
          <a:prstGeom prst="rightBrace">
            <a:avLst>
              <a:gd name="adj1" fmla="val 33040"/>
              <a:gd name="adj2" fmla="val 50000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276E2CB-7965-8F8E-DED1-881B312F4ADF}"/>
              </a:ext>
            </a:extLst>
          </p:cNvPr>
          <p:cNvSpPr txBox="1"/>
          <p:nvPr/>
        </p:nvSpPr>
        <p:spPr>
          <a:xfrm>
            <a:off x="2101548" y="5834391"/>
            <a:ext cx="83847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Q.</a:t>
            </a:r>
            <a:r>
              <a:rPr lang="en-US" sz="4000" b="1" dirty="0">
                <a:solidFill>
                  <a:srgbClr val="A41D34"/>
                </a:solidFill>
              </a:rPr>
              <a:t> how is this problem solved in lab 6?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944718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3D0C7-B8C0-4E26-C104-AE39B378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49001" cy="1325563"/>
          </a:xfrm>
        </p:spPr>
        <p:txBody>
          <a:bodyPr/>
          <a:lstStyle/>
          <a:p>
            <a:r>
              <a:rPr lang="en-US" dirty="0"/>
              <a:t>Flow control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E0CBC-309E-B7E1-B817-0E622A3B1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60186"/>
          </a:xfrm>
        </p:spPr>
        <p:txBody>
          <a:bodyPr>
            <a:normAutofit/>
          </a:bodyPr>
          <a:lstStyle/>
          <a:p>
            <a:r>
              <a:rPr lang="en-US" dirty="0"/>
              <a:t>encode permissions as </a:t>
            </a:r>
            <a:r>
              <a:rPr lang="en-US" b="1" dirty="0"/>
              <a:t>actual signals</a:t>
            </a:r>
            <a:r>
              <a:rPr lang="en-US" dirty="0"/>
              <a:t> (module ports)</a:t>
            </a:r>
          </a:p>
          <a:p>
            <a:endParaRPr lang="en-US" dirty="0"/>
          </a:p>
          <a:p>
            <a:r>
              <a:rPr lang="en-US" dirty="0"/>
              <a:t>must check some signal before making a request to a module</a:t>
            </a:r>
          </a:p>
          <a:p>
            <a:endParaRPr lang="en-US" dirty="0"/>
          </a:p>
          <a:p>
            <a:r>
              <a:rPr lang="en-US" dirty="0"/>
              <a:t>must check some signal before reading from a module</a:t>
            </a:r>
          </a:p>
        </p:txBody>
      </p:sp>
    </p:spTree>
    <p:extLst>
      <p:ext uri="{BB962C8B-B14F-4D97-AF65-F5344CB8AC3E}">
        <p14:creationId xmlns:p14="http://schemas.microsoft.com/office/powerpoint/2010/main" val="195646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AB0FEAA-CE4A-0BA0-9504-CA180EBDA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441" y="1350143"/>
            <a:ext cx="7085118" cy="396520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B46E830-29C2-4273-8005-54669E6FE17B}"/>
              </a:ext>
            </a:extLst>
          </p:cNvPr>
          <p:cNvSpPr txBox="1"/>
          <p:nvPr/>
        </p:nvSpPr>
        <p:spPr>
          <a:xfrm>
            <a:off x="1828899" y="1927258"/>
            <a:ext cx="726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load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FC87E4-DDB2-3A4B-8900-EF6A9340E755}"/>
              </a:ext>
            </a:extLst>
          </p:cNvPr>
          <p:cNvSpPr txBox="1"/>
          <p:nvPr/>
        </p:nvSpPr>
        <p:spPr>
          <a:xfrm>
            <a:off x="3776478" y="990436"/>
            <a:ext cx="743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instr</a:t>
            </a:r>
            <a:endParaRPr lang="en-US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F8A7B7-46AC-E155-8497-7E7CB0EA8D87}"/>
              </a:ext>
            </a:extLst>
          </p:cNvPr>
          <p:cNvSpPr txBox="1"/>
          <p:nvPr/>
        </p:nvSpPr>
        <p:spPr>
          <a:xfrm>
            <a:off x="5023569" y="990436"/>
            <a:ext cx="821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err="1"/>
              <a:t>rst_n</a:t>
            </a:r>
            <a:endParaRPr lang="en-US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462155C-ABBC-2FE5-926A-D38DC1DDCA35}"/>
              </a:ext>
            </a:extLst>
          </p:cNvPr>
          <p:cNvSpPr txBox="1"/>
          <p:nvPr/>
        </p:nvSpPr>
        <p:spPr>
          <a:xfrm>
            <a:off x="5915092" y="990436"/>
            <a:ext cx="757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start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82E7EC1-11B6-CD47-A7EE-8664242DD63A}"/>
              </a:ext>
            </a:extLst>
          </p:cNvPr>
          <p:cNvSpPr txBox="1"/>
          <p:nvPr/>
        </p:nvSpPr>
        <p:spPr>
          <a:xfrm>
            <a:off x="9510819" y="1537473"/>
            <a:ext cx="1098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waiting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9B4806-B603-BE3A-83AA-7890765DA0A7}"/>
              </a:ext>
            </a:extLst>
          </p:cNvPr>
          <p:cNvSpPr txBox="1"/>
          <p:nvPr/>
        </p:nvSpPr>
        <p:spPr>
          <a:xfrm>
            <a:off x="9749175" y="4452323"/>
            <a:ext cx="1017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results</a:t>
            </a: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074A1061-47AA-8AD6-391F-FFE5A6E0C584}"/>
              </a:ext>
            </a:extLst>
          </p:cNvPr>
          <p:cNvSpPr/>
          <p:nvPr/>
        </p:nvSpPr>
        <p:spPr>
          <a:xfrm>
            <a:off x="9539694" y="4121819"/>
            <a:ext cx="209481" cy="1068403"/>
          </a:xfrm>
          <a:prstGeom prst="rightBrace">
            <a:avLst>
              <a:gd name="adj1" fmla="val 33040"/>
              <a:gd name="adj2" fmla="val 50000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6AA6BC46-2470-3FEA-994A-2D756F138640}"/>
              </a:ext>
            </a:extLst>
          </p:cNvPr>
          <p:cNvSpPr/>
          <p:nvPr/>
        </p:nvSpPr>
        <p:spPr>
          <a:xfrm>
            <a:off x="5915092" y="904774"/>
            <a:ext cx="821955" cy="632699"/>
          </a:xfrm>
          <a:prstGeom prst="roundRect">
            <a:avLst/>
          </a:prstGeom>
          <a:noFill/>
          <a:ln w="38100">
            <a:solidFill>
              <a:srgbClr val="A41D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8B4FB24B-C578-6B96-D694-5F40CE994DC1}"/>
              </a:ext>
            </a:extLst>
          </p:cNvPr>
          <p:cNvSpPr/>
          <p:nvPr/>
        </p:nvSpPr>
        <p:spPr>
          <a:xfrm>
            <a:off x="9443441" y="1475272"/>
            <a:ext cx="1255750" cy="632699"/>
          </a:xfrm>
          <a:prstGeom prst="roundRect">
            <a:avLst/>
          </a:prstGeom>
          <a:noFill/>
          <a:ln w="38100">
            <a:solidFill>
              <a:srgbClr val="A41D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276E2CB-7965-8F8E-DED1-881B312F4ADF}"/>
              </a:ext>
            </a:extLst>
          </p:cNvPr>
          <p:cNvSpPr txBox="1"/>
          <p:nvPr/>
        </p:nvSpPr>
        <p:spPr>
          <a:xfrm>
            <a:off x="2360473" y="5832317"/>
            <a:ext cx="80071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A41D34"/>
                </a:solidFill>
              </a:rPr>
              <a:t>this is a simple </a:t>
            </a:r>
            <a:r>
              <a:rPr lang="en-US" sz="4000" b="1" dirty="0"/>
              <a:t>flow control</a:t>
            </a:r>
            <a:r>
              <a:rPr lang="en-US" sz="4000" b="1" dirty="0">
                <a:solidFill>
                  <a:srgbClr val="A41D34"/>
                </a:solidFill>
              </a:rPr>
              <a:t> interface</a:t>
            </a:r>
            <a:endParaRPr lang="en-US" sz="4000" b="1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F311DE0-A0D2-2BDC-F1A3-F36481C9B53E}"/>
              </a:ext>
            </a:extLst>
          </p:cNvPr>
          <p:cNvGrpSpPr/>
          <p:nvPr/>
        </p:nvGrpSpPr>
        <p:grpSpPr>
          <a:xfrm>
            <a:off x="1029905" y="359463"/>
            <a:ext cx="4867314" cy="597967"/>
            <a:chOff x="1029905" y="359463"/>
            <a:chExt cx="4867314" cy="597967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203E7B69-CC90-47B8-F911-1DB94545DCD2}"/>
                </a:ext>
              </a:extLst>
            </p:cNvPr>
            <p:cNvSpPr txBox="1"/>
            <p:nvPr/>
          </p:nvSpPr>
          <p:spPr>
            <a:xfrm>
              <a:off x="1029905" y="359463"/>
              <a:ext cx="38217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dirty="0">
                  <a:solidFill>
                    <a:srgbClr val="A41D34"/>
                  </a:solidFill>
                </a:rPr>
                <a:t>request to start computation</a:t>
              </a:r>
              <a:endParaRPr lang="en-US" sz="2400" baseline="-25000" dirty="0">
                <a:solidFill>
                  <a:srgbClr val="A41D34"/>
                </a:solidFill>
              </a:endParaRPr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986B1A1E-67A2-B8AD-269B-5A561D49BAE8}"/>
                </a:ext>
              </a:extLst>
            </p:cNvPr>
            <p:cNvCxnSpPr>
              <a:cxnSpLocks/>
            </p:cNvCxnSpPr>
            <p:nvPr/>
          </p:nvCxnSpPr>
          <p:spPr>
            <a:xfrm>
              <a:off x="4912453" y="624840"/>
              <a:ext cx="984766" cy="332590"/>
            </a:xfrm>
            <a:prstGeom prst="straightConnector1">
              <a:avLst/>
            </a:prstGeom>
            <a:ln w="38100">
              <a:solidFill>
                <a:srgbClr val="A41D34"/>
              </a:solidFill>
              <a:tailEnd type="triangle" w="med" len="lg"/>
            </a:ln>
            <a:effectLst>
              <a:glow rad="63500">
                <a:schemeClr val="bg1">
                  <a:alpha val="8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07FA6F0-1FAB-E914-76FE-79640D1410AE}"/>
              </a:ext>
            </a:extLst>
          </p:cNvPr>
          <p:cNvGrpSpPr/>
          <p:nvPr/>
        </p:nvGrpSpPr>
        <p:grpSpPr>
          <a:xfrm>
            <a:off x="8575477" y="54709"/>
            <a:ext cx="3821734" cy="1360132"/>
            <a:chOff x="2060778" y="117832"/>
            <a:chExt cx="3821734" cy="1360132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72640F0-1AE5-C79C-E16A-939C006F4D6E}"/>
                </a:ext>
              </a:extLst>
            </p:cNvPr>
            <p:cNvSpPr txBox="1"/>
            <p:nvPr/>
          </p:nvSpPr>
          <p:spPr>
            <a:xfrm>
              <a:off x="2060778" y="117832"/>
              <a:ext cx="38217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AutoNum type="arabicPeriod"/>
              </a:pPr>
              <a:r>
                <a:rPr lang="en-US" sz="2400" dirty="0">
                  <a:solidFill>
                    <a:srgbClr val="A41D34"/>
                  </a:solidFill>
                </a:rPr>
                <a:t>response is ready</a:t>
              </a:r>
            </a:p>
            <a:p>
              <a:pPr marL="457200" indent="-457200">
                <a:buAutoNum type="arabicPeriod"/>
              </a:pPr>
              <a:r>
                <a:rPr lang="en-US" sz="2400" dirty="0">
                  <a:solidFill>
                    <a:srgbClr val="A41D34"/>
                  </a:solidFill>
                </a:rPr>
                <a:t>can accept next request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038CC56D-3653-5014-6834-D2C66948C88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35902" y="946257"/>
              <a:ext cx="317000" cy="531707"/>
            </a:xfrm>
            <a:prstGeom prst="straightConnector1">
              <a:avLst/>
            </a:prstGeom>
            <a:ln w="38100">
              <a:solidFill>
                <a:srgbClr val="A41D34"/>
              </a:solidFill>
              <a:tailEnd type="triangle" w="med" len="lg"/>
            </a:ln>
            <a:effectLst>
              <a:glow rad="63500">
                <a:schemeClr val="bg1">
                  <a:alpha val="8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9651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67E521A-26F1-F148-C73D-52C3E6BFF18A}"/>
              </a:ext>
            </a:extLst>
          </p:cNvPr>
          <p:cNvSpPr/>
          <p:nvPr/>
        </p:nvSpPr>
        <p:spPr>
          <a:xfrm>
            <a:off x="6419985" y="5290991"/>
            <a:ext cx="5092700" cy="38060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363422A-E22B-9476-FC31-8FA231AD85C9}"/>
              </a:ext>
            </a:extLst>
          </p:cNvPr>
          <p:cNvSpPr/>
          <p:nvPr/>
        </p:nvSpPr>
        <p:spPr>
          <a:xfrm>
            <a:off x="1011454" y="4899029"/>
            <a:ext cx="4903336" cy="80197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BAC653-AD5E-E778-8E0E-4D81FF80BF27}"/>
              </a:ext>
            </a:extLst>
          </p:cNvPr>
          <p:cNvSpPr/>
          <p:nvPr/>
        </p:nvSpPr>
        <p:spPr>
          <a:xfrm>
            <a:off x="6419985" y="4489021"/>
            <a:ext cx="5092700" cy="8019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D736A9-3955-6687-2D30-D2583728EBE4}"/>
              </a:ext>
            </a:extLst>
          </p:cNvPr>
          <p:cNvSpPr/>
          <p:nvPr/>
        </p:nvSpPr>
        <p:spPr>
          <a:xfrm>
            <a:off x="1011454" y="4513350"/>
            <a:ext cx="4903336" cy="3753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0673C6-D3F6-4A58-6392-DC8A503E23DF}"/>
              </a:ext>
            </a:extLst>
          </p:cNvPr>
          <p:cNvSpPr txBox="1"/>
          <p:nvPr/>
        </p:nvSpPr>
        <p:spPr>
          <a:xfrm>
            <a:off x="1713487" y="2032834"/>
            <a:ext cx="24043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hardware module</a:t>
            </a:r>
          </a:p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flow control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5E56B7B-BD88-1706-81B7-E55E5637EC91}"/>
              </a:ext>
            </a:extLst>
          </p:cNvPr>
          <p:cNvSpPr/>
          <p:nvPr/>
        </p:nvSpPr>
        <p:spPr>
          <a:xfrm>
            <a:off x="1206802" y="1627477"/>
            <a:ext cx="3417682" cy="1711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4877DDF-327F-9EEE-37CB-CDE59B23C5E3}"/>
              </a:ext>
            </a:extLst>
          </p:cNvPr>
          <p:cNvGrpSpPr/>
          <p:nvPr/>
        </p:nvGrpSpPr>
        <p:grpSpPr>
          <a:xfrm>
            <a:off x="1206802" y="942970"/>
            <a:ext cx="890758" cy="689109"/>
            <a:chOff x="1206802" y="622425"/>
            <a:chExt cx="890758" cy="689109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5EA6D11B-0587-DBB6-6E9E-D50B8A38FE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52180" y="1023180"/>
              <a:ext cx="0" cy="28835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ED7B224-4C24-CDDB-2554-5AAC1925BF18}"/>
                </a:ext>
              </a:extLst>
            </p:cNvPr>
            <p:cNvSpPr txBox="1"/>
            <p:nvPr/>
          </p:nvSpPr>
          <p:spPr>
            <a:xfrm>
              <a:off x="1206802" y="622425"/>
              <a:ext cx="8907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ready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B59F9EC-4FCC-AE5E-F516-846E19B496AA}"/>
              </a:ext>
            </a:extLst>
          </p:cNvPr>
          <p:cNvGrpSpPr/>
          <p:nvPr/>
        </p:nvGrpSpPr>
        <p:grpSpPr>
          <a:xfrm>
            <a:off x="2734349" y="942970"/>
            <a:ext cx="1890138" cy="689109"/>
            <a:chOff x="2734349" y="837657"/>
            <a:chExt cx="1890138" cy="689109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E5D380C0-B83F-7F5D-601A-1E224D7CA8B6}"/>
                </a:ext>
              </a:extLst>
            </p:cNvPr>
            <p:cNvGrpSpPr/>
            <p:nvPr/>
          </p:nvGrpSpPr>
          <p:grpSpPr>
            <a:xfrm>
              <a:off x="2734349" y="837657"/>
              <a:ext cx="1034259" cy="689109"/>
              <a:chOff x="2734349" y="622425"/>
              <a:chExt cx="1034259" cy="689109"/>
            </a:xfrm>
          </p:grpSpPr>
          <p:cxnSp>
            <p:nvCxnSpPr>
              <p:cNvPr id="6" name="Straight Arrow Connector 5">
                <a:extLst>
                  <a:ext uri="{FF2B5EF4-FFF2-40B4-BE49-F238E27FC236}">
                    <a16:creationId xmlns:a16="http://schemas.microsoft.com/office/drawing/2014/main" id="{26364A4E-9CE8-E3D9-0C98-1B64D59587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1477" y="1023180"/>
                <a:ext cx="0" cy="28835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E2D6290-C121-7A54-F12E-A42293F1472F}"/>
                  </a:ext>
                </a:extLst>
              </p:cNvPr>
              <p:cNvSpPr txBox="1"/>
              <p:nvPr/>
            </p:nvSpPr>
            <p:spPr>
              <a:xfrm>
                <a:off x="2734349" y="622425"/>
                <a:ext cx="103425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enable</a:t>
                </a:r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B2F6E569-7C5F-996E-9D18-F798770EC903}"/>
                </a:ext>
              </a:extLst>
            </p:cNvPr>
            <p:cNvGrpSpPr/>
            <p:nvPr/>
          </p:nvGrpSpPr>
          <p:grpSpPr>
            <a:xfrm>
              <a:off x="3887041" y="837657"/>
              <a:ext cx="737446" cy="689109"/>
              <a:chOff x="3887041" y="622425"/>
              <a:chExt cx="737446" cy="689109"/>
            </a:xfrm>
          </p:grpSpPr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B3BE3227-20D2-424A-3E93-06D53E33E2A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55763" y="1023180"/>
                <a:ext cx="0" cy="28835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35EA323-3D7B-BCF5-7C80-2DE955A67882}"/>
                  </a:ext>
                </a:extLst>
              </p:cNvPr>
              <p:cNvSpPr txBox="1"/>
              <p:nvPr/>
            </p:nvSpPr>
            <p:spPr>
              <a:xfrm>
                <a:off x="3887041" y="622425"/>
                <a:ext cx="73744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data</a:t>
                </a: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9E3668A-D0D1-B551-D49E-FC1CA5A5636E}"/>
              </a:ext>
            </a:extLst>
          </p:cNvPr>
          <p:cNvGrpSpPr/>
          <p:nvPr/>
        </p:nvGrpSpPr>
        <p:grpSpPr>
          <a:xfrm>
            <a:off x="1247889" y="3335224"/>
            <a:ext cx="1523849" cy="645351"/>
            <a:chOff x="1247889" y="3229911"/>
            <a:chExt cx="1523849" cy="645351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FE268476-8DB5-93BD-CBCC-3543AA6D9DD7}"/>
                </a:ext>
              </a:extLst>
            </p:cNvPr>
            <p:cNvGrpSpPr/>
            <p:nvPr/>
          </p:nvGrpSpPr>
          <p:grpSpPr>
            <a:xfrm>
              <a:off x="1247889" y="3229911"/>
              <a:ext cx="770084" cy="645351"/>
              <a:chOff x="1247889" y="3014679"/>
              <a:chExt cx="770084" cy="645351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3D97E1A4-567D-8E14-481D-08EF935E38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5635" y="3014679"/>
                <a:ext cx="0" cy="28835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8BF52D3-FCCB-F6F3-9264-EA0D4E2DADF8}"/>
                  </a:ext>
                </a:extLst>
              </p:cNvPr>
              <p:cNvSpPr txBox="1"/>
              <p:nvPr/>
            </p:nvSpPr>
            <p:spPr>
              <a:xfrm>
                <a:off x="1247889" y="3198365"/>
                <a:ext cx="77008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valid</a:t>
                </a:r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0D7FACCB-9904-684F-D90F-30A6C025E2F5}"/>
                </a:ext>
              </a:extLst>
            </p:cNvPr>
            <p:cNvGrpSpPr/>
            <p:nvPr/>
          </p:nvGrpSpPr>
          <p:grpSpPr>
            <a:xfrm>
              <a:off x="2034292" y="3229911"/>
              <a:ext cx="737446" cy="645351"/>
              <a:chOff x="2034292" y="3014679"/>
              <a:chExt cx="737446" cy="645351"/>
            </a:xfrm>
          </p:grpSpPr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433966AF-2E77-AC16-E186-FE866CB4EF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25719" y="3014679"/>
                <a:ext cx="0" cy="28835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9B29BD0-3485-6DDD-E885-81BDBA3AE3A1}"/>
                  </a:ext>
                </a:extLst>
              </p:cNvPr>
              <p:cNvSpPr txBox="1"/>
              <p:nvPr/>
            </p:nvSpPr>
            <p:spPr>
              <a:xfrm>
                <a:off x="2034292" y="3198365"/>
                <a:ext cx="73744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data</a:t>
                </a:r>
              </a:p>
            </p:txBody>
          </p: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C0CA3CB-7F5D-47AD-44D5-8872F05AB5D9}"/>
              </a:ext>
            </a:extLst>
          </p:cNvPr>
          <p:cNvGrpSpPr/>
          <p:nvPr/>
        </p:nvGrpSpPr>
        <p:grpSpPr>
          <a:xfrm>
            <a:off x="3277799" y="3325599"/>
            <a:ext cx="1478931" cy="645351"/>
            <a:chOff x="3277799" y="3005054"/>
            <a:chExt cx="1478931" cy="645351"/>
          </a:xfrm>
        </p:grpSpPr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801A1C91-3CC9-D190-BD27-95C00E1FA67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39967" y="3005054"/>
              <a:ext cx="0" cy="28835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2BC8474-3806-D222-3B7C-B4BDA89AD692}"/>
                </a:ext>
              </a:extLst>
            </p:cNvPr>
            <p:cNvSpPr txBox="1"/>
            <p:nvPr/>
          </p:nvSpPr>
          <p:spPr>
            <a:xfrm>
              <a:off x="3277799" y="3188740"/>
              <a:ext cx="14789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consumed</a:t>
              </a:r>
            </a:p>
          </p:txBody>
        </p:sp>
      </p:grp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065CCFBF-4D0F-5EBF-8B53-86C9BA82CCF6}"/>
              </a:ext>
            </a:extLst>
          </p:cNvPr>
          <p:cNvSpPr txBox="1">
            <a:spLocks/>
          </p:cNvSpPr>
          <p:nvPr/>
        </p:nvSpPr>
        <p:spPr>
          <a:xfrm>
            <a:off x="7141061" y="987604"/>
            <a:ext cx="4388318" cy="244139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System Font Regular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interface rules</a:t>
            </a:r>
          </a:p>
          <a:p>
            <a:r>
              <a:rPr lang="en-US" dirty="0"/>
              <a:t>enable only if ready</a:t>
            </a:r>
          </a:p>
          <a:p>
            <a:r>
              <a:rPr lang="en-US" dirty="0"/>
              <a:t>req data with enable</a:t>
            </a:r>
          </a:p>
          <a:p>
            <a:r>
              <a:rPr lang="en-US" dirty="0"/>
              <a:t>read resp data only if valid</a:t>
            </a:r>
          </a:p>
          <a:p>
            <a:r>
              <a:rPr lang="en-US" dirty="0"/>
              <a:t>signal consumed once read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9A4D459-AB3C-D1A1-0B1B-8407F9F03EB2}"/>
              </a:ext>
            </a:extLst>
          </p:cNvPr>
          <p:cNvGrpSpPr/>
          <p:nvPr/>
        </p:nvGrpSpPr>
        <p:grpSpPr>
          <a:xfrm>
            <a:off x="1107272" y="4098796"/>
            <a:ext cx="4711700" cy="2009853"/>
            <a:chOff x="1107272" y="3944087"/>
            <a:chExt cx="4711700" cy="2009853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8CE798AB-7169-5CAC-8730-054FC10627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07272" y="3944087"/>
              <a:ext cx="4711700" cy="1574800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206B817-A3A6-DC00-9B7D-EA6AC329651D}"/>
                </a:ext>
              </a:extLst>
            </p:cNvPr>
            <p:cNvSpPr txBox="1"/>
            <p:nvPr/>
          </p:nvSpPr>
          <p:spPr>
            <a:xfrm>
              <a:off x="2980732" y="5584608"/>
              <a:ext cx="15757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request timing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AF831B4-356A-A5B1-C3D9-22FF82FC845D}"/>
              </a:ext>
            </a:extLst>
          </p:cNvPr>
          <p:cNvGrpSpPr/>
          <p:nvPr/>
        </p:nvGrpSpPr>
        <p:grpSpPr>
          <a:xfrm>
            <a:off x="6419985" y="4108421"/>
            <a:ext cx="5092700" cy="2000228"/>
            <a:chOff x="6419985" y="3953712"/>
            <a:chExt cx="5092700" cy="2000228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9EA767C1-1611-DF88-F1F3-9E37D14E63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419985" y="3953712"/>
              <a:ext cx="5092700" cy="1549400"/>
            </a:xfrm>
            <a:prstGeom prst="rect">
              <a:avLst/>
            </a:prstGeom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56FD1DE-A5E2-291D-D6D9-F1DF942F4649}"/>
                </a:ext>
              </a:extLst>
            </p:cNvPr>
            <p:cNvSpPr txBox="1"/>
            <p:nvPr/>
          </p:nvSpPr>
          <p:spPr>
            <a:xfrm>
              <a:off x="8478736" y="5584608"/>
              <a:ext cx="17129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response timing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F9CEFDFB-446D-B7B2-B844-ACB2F6B5A897}"/>
              </a:ext>
            </a:extLst>
          </p:cNvPr>
          <p:cNvSpPr txBox="1"/>
          <p:nvPr/>
        </p:nvSpPr>
        <p:spPr>
          <a:xfrm>
            <a:off x="10087295" y="6337242"/>
            <a:ext cx="1425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[Dally 22.1.3]</a:t>
            </a: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4AD126A7-F98E-A4D6-1972-4153FC7796BE}"/>
              </a:ext>
            </a:extLst>
          </p:cNvPr>
          <p:cNvSpPr txBox="1">
            <a:spLocks/>
          </p:cNvSpPr>
          <p:nvPr/>
        </p:nvSpPr>
        <p:spPr>
          <a:xfrm>
            <a:off x="838199" y="365125"/>
            <a:ext cx="11049001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 cap="none" baseline="0">
                <a:solidFill>
                  <a:srgbClr val="A41D34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Ready-Valid Flow Control</a:t>
            </a:r>
          </a:p>
        </p:txBody>
      </p:sp>
    </p:spTree>
    <p:extLst>
      <p:ext uri="{BB962C8B-B14F-4D97-AF65-F5344CB8AC3E}">
        <p14:creationId xmlns:p14="http://schemas.microsoft.com/office/powerpoint/2010/main" val="2040936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" grpId="0" animBg="1"/>
      <p:bldP spid="5" grpId="0" animBg="1"/>
      <p:bldP spid="4" grpId="0" animBg="1"/>
      <p:bldP spid="3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3D0C7-B8C0-4E26-C104-AE39B378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49001" cy="1325563"/>
          </a:xfrm>
        </p:spPr>
        <p:txBody>
          <a:bodyPr/>
          <a:lstStyle/>
          <a:p>
            <a:r>
              <a:rPr lang="en-US" dirty="0"/>
              <a:t>Example: FIFO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E0CBC-309E-B7E1-B817-0E622A3B1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60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specification</a:t>
            </a:r>
          </a:p>
          <a:p>
            <a:r>
              <a:rPr lang="en-US" dirty="0"/>
              <a:t>two operations: </a:t>
            </a:r>
            <a:r>
              <a:rPr lang="en-US" b="1" dirty="0" err="1"/>
              <a:t>enq</a:t>
            </a:r>
            <a:r>
              <a:rPr lang="en-US" dirty="0"/>
              <a:t> and </a:t>
            </a:r>
            <a:r>
              <a:rPr lang="en-US" b="1" dirty="0" err="1"/>
              <a:t>deq</a:t>
            </a:r>
            <a:endParaRPr lang="en-US" b="1" dirty="0"/>
          </a:p>
          <a:p>
            <a:r>
              <a:rPr lang="en-US" dirty="0"/>
              <a:t>data leaves in arrival order</a:t>
            </a:r>
          </a:p>
          <a:p>
            <a:r>
              <a:rPr lang="en-US" dirty="0"/>
              <a:t>data does not get lost</a:t>
            </a:r>
          </a:p>
          <a:p>
            <a:pPr lvl="2"/>
            <a:endParaRPr lang="en-US" dirty="0"/>
          </a:p>
          <a:p>
            <a:r>
              <a:rPr lang="en-US" dirty="0"/>
              <a:t>just two flow-controlled interfaces!</a:t>
            </a:r>
          </a:p>
          <a:p>
            <a:pPr lvl="1"/>
            <a:r>
              <a:rPr lang="en-US" dirty="0" err="1"/>
              <a:t>can_enq</a:t>
            </a:r>
            <a:r>
              <a:rPr lang="en-US" dirty="0"/>
              <a:t> + </a:t>
            </a:r>
            <a:r>
              <a:rPr lang="en-US" dirty="0" err="1"/>
              <a:t>enq</a:t>
            </a:r>
            <a:r>
              <a:rPr lang="en-US" dirty="0"/>
              <a:t> = ready / enable</a:t>
            </a:r>
          </a:p>
          <a:p>
            <a:pPr lvl="1"/>
            <a:r>
              <a:rPr lang="en-US" dirty="0" err="1"/>
              <a:t>can_deq</a:t>
            </a:r>
            <a:r>
              <a:rPr lang="en-US" dirty="0"/>
              <a:t> + </a:t>
            </a:r>
            <a:r>
              <a:rPr lang="en-US" dirty="0" err="1"/>
              <a:t>deq</a:t>
            </a:r>
            <a:r>
              <a:rPr lang="en-US" dirty="0"/>
              <a:t> = valid / consumed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881860A-1066-2A1B-7FF9-0649CFB51A4C}"/>
              </a:ext>
            </a:extLst>
          </p:cNvPr>
          <p:cNvGrpSpPr/>
          <p:nvPr/>
        </p:nvGrpSpPr>
        <p:grpSpPr>
          <a:xfrm>
            <a:off x="7747929" y="1977539"/>
            <a:ext cx="1252907" cy="689109"/>
            <a:chOff x="1025730" y="622425"/>
            <a:chExt cx="1252907" cy="689109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D71B70A-7B69-1ABE-E73F-E5A22651B18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52180" y="1023180"/>
              <a:ext cx="0" cy="28835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4FBD2DA-BBDC-0A9C-41DB-4387C93932AB}"/>
                </a:ext>
              </a:extLst>
            </p:cNvPr>
            <p:cNvSpPr txBox="1"/>
            <p:nvPr/>
          </p:nvSpPr>
          <p:spPr>
            <a:xfrm>
              <a:off x="1025730" y="622425"/>
              <a:ext cx="125290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can_enq</a:t>
              </a:r>
              <a:endParaRPr 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150D8C4-804F-8A84-4E52-A0129554D76E}"/>
              </a:ext>
            </a:extLst>
          </p:cNvPr>
          <p:cNvGrpSpPr/>
          <p:nvPr/>
        </p:nvGrpSpPr>
        <p:grpSpPr>
          <a:xfrm>
            <a:off x="9642496" y="1977539"/>
            <a:ext cx="1704190" cy="689109"/>
            <a:chOff x="2920297" y="837657"/>
            <a:chExt cx="1704190" cy="689109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285E9756-0BB9-D6E7-DBB6-C9E868D41045}"/>
                </a:ext>
              </a:extLst>
            </p:cNvPr>
            <p:cNvGrpSpPr/>
            <p:nvPr/>
          </p:nvGrpSpPr>
          <p:grpSpPr>
            <a:xfrm>
              <a:off x="2920297" y="837657"/>
              <a:ext cx="662362" cy="689109"/>
              <a:chOff x="2920297" y="622425"/>
              <a:chExt cx="662362" cy="689109"/>
            </a:xfrm>
          </p:grpSpPr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2F157BE3-B4F3-CEAE-E0A9-D3C37A599A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1477" y="1023180"/>
                <a:ext cx="0" cy="28835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3F0767D-0E2F-343D-A2A7-1A869561F4E4}"/>
                  </a:ext>
                </a:extLst>
              </p:cNvPr>
              <p:cNvSpPr txBox="1"/>
              <p:nvPr/>
            </p:nvSpPr>
            <p:spPr>
              <a:xfrm>
                <a:off x="2920297" y="622425"/>
                <a:ext cx="6623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enq</a:t>
                </a:r>
                <a:endParaRPr 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F11E11B-E160-0272-D062-20089EFE635C}"/>
                </a:ext>
              </a:extLst>
            </p:cNvPr>
            <p:cNvGrpSpPr/>
            <p:nvPr/>
          </p:nvGrpSpPr>
          <p:grpSpPr>
            <a:xfrm>
              <a:off x="3887041" y="837657"/>
              <a:ext cx="737446" cy="689109"/>
              <a:chOff x="3887041" y="622425"/>
              <a:chExt cx="737446" cy="689109"/>
            </a:xfrm>
          </p:grpSpPr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8E9E37C4-7F83-924E-39A3-C9033792E2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55763" y="1023180"/>
                <a:ext cx="0" cy="28835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E644D30-4424-4E5C-3514-21F1DF812BD5}"/>
                  </a:ext>
                </a:extLst>
              </p:cNvPr>
              <p:cNvSpPr txBox="1"/>
              <p:nvPr/>
            </p:nvSpPr>
            <p:spPr>
              <a:xfrm>
                <a:off x="3887041" y="622425"/>
                <a:ext cx="73744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data</a:t>
                </a:r>
              </a:p>
            </p:txBody>
          </p: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1402D48-FC6D-362B-012A-FFE4AF42F6CD}"/>
              </a:ext>
            </a:extLst>
          </p:cNvPr>
          <p:cNvGrpSpPr/>
          <p:nvPr/>
        </p:nvGrpSpPr>
        <p:grpSpPr>
          <a:xfrm>
            <a:off x="7728679" y="4340918"/>
            <a:ext cx="2063642" cy="645351"/>
            <a:chOff x="1006480" y="3229911"/>
            <a:chExt cx="2063642" cy="645351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1C36A558-77BE-BA6B-A9E5-4BF9FD0AEA19}"/>
                </a:ext>
              </a:extLst>
            </p:cNvPr>
            <p:cNvGrpSpPr/>
            <p:nvPr/>
          </p:nvGrpSpPr>
          <p:grpSpPr>
            <a:xfrm>
              <a:off x="1006480" y="3229911"/>
              <a:ext cx="1252907" cy="645351"/>
              <a:chOff x="1006480" y="3014679"/>
              <a:chExt cx="1252907" cy="645351"/>
            </a:xfrm>
          </p:grpSpPr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F1870932-FD23-A265-192B-AEF75A2B73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5635" y="3014679"/>
                <a:ext cx="0" cy="28835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6B4A430-DA1A-1220-5D40-1CE8657B16BA}"/>
                  </a:ext>
                </a:extLst>
              </p:cNvPr>
              <p:cNvSpPr txBox="1"/>
              <p:nvPr/>
            </p:nvSpPr>
            <p:spPr>
              <a:xfrm>
                <a:off x="1006480" y="3198365"/>
                <a:ext cx="125290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can_deq</a:t>
                </a:r>
                <a:endParaRPr 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60507EC-5A81-52ED-1C75-9676DFBBB81B}"/>
                </a:ext>
              </a:extLst>
            </p:cNvPr>
            <p:cNvGrpSpPr/>
            <p:nvPr/>
          </p:nvGrpSpPr>
          <p:grpSpPr>
            <a:xfrm>
              <a:off x="2332676" y="3229911"/>
              <a:ext cx="737446" cy="645351"/>
              <a:chOff x="2332676" y="3014679"/>
              <a:chExt cx="737446" cy="645351"/>
            </a:xfrm>
          </p:grpSpPr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7287BA96-FA36-A9AD-1124-3FCC6D2AD1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24103" y="3014679"/>
                <a:ext cx="0" cy="28835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DD35498-F8FB-64A4-44AA-E177B684F943}"/>
                  </a:ext>
                </a:extLst>
              </p:cNvPr>
              <p:cNvSpPr txBox="1"/>
              <p:nvPr/>
            </p:nvSpPr>
            <p:spPr>
              <a:xfrm>
                <a:off x="2332676" y="3198365"/>
                <a:ext cx="73744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data</a:t>
                </a:r>
              </a:p>
            </p:txBody>
          </p:sp>
        </p:grp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F3FEEC-7AEE-CA51-A959-6EA501BC5580}"/>
              </a:ext>
            </a:extLst>
          </p:cNvPr>
          <p:cNvGrpSpPr/>
          <p:nvPr/>
        </p:nvGrpSpPr>
        <p:grpSpPr>
          <a:xfrm>
            <a:off x="10610412" y="4331293"/>
            <a:ext cx="662362" cy="645351"/>
            <a:chOff x="3686083" y="3005054"/>
            <a:chExt cx="662362" cy="645351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E672268A-6988-A816-E07F-187B40698C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39967" y="3005054"/>
              <a:ext cx="0" cy="28835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80BAE9D-F154-9D5E-2A1A-8E5E9FDBEB7B}"/>
                </a:ext>
              </a:extLst>
            </p:cNvPr>
            <p:cNvSpPr txBox="1"/>
            <p:nvPr/>
          </p:nvSpPr>
          <p:spPr>
            <a:xfrm>
              <a:off x="3686083" y="3188740"/>
              <a:ext cx="6623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deq</a:t>
              </a:r>
              <a:endParaRPr 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C4CBFF82-A973-C5B0-64A5-9A6D557BF081}"/>
              </a:ext>
            </a:extLst>
          </p:cNvPr>
          <p:cNvSpPr txBox="1"/>
          <p:nvPr/>
        </p:nvSpPr>
        <p:spPr>
          <a:xfrm>
            <a:off x="1157315" y="5832317"/>
            <a:ext cx="102726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flexible:</a:t>
            </a:r>
            <a:r>
              <a:rPr lang="en-US" sz="4000" b="1" dirty="0">
                <a:solidFill>
                  <a:srgbClr val="A41D34"/>
                </a:solidFill>
              </a:rPr>
              <a:t> interface permits different FIFO depths</a:t>
            </a:r>
            <a:endParaRPr lang="en-US" sz="4000" b="1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45DCE0C-52CC-173D-62AC-1632BE2122B2}"/>
              </a:ext>
            </a:extLst>
          </p:cNvPr>
          <p:cNvGrpSpPr/>
          <p:nvPr/>
        </p:nvGrpSpPr>
        <p:grpSpPr>
          <a:xfrm>
            <a:off x="7929001" y="2674947"/>
            <a:ext cx="3417682" cy="1670110"/>
            <a:chOff x="7929001" y="2674947"/>
            <a:chExt cx="3417682" cy="1670110"/>
          </a:xfrm>
        </p:grpSpPr>
        <p:sp>
          <p:nvSpPr>
            <p:cNvPr id="35" name="Down Arrow 34">
              <a:extLst>
                <a:ext uri="{FF2B5EF4-FFF2-40B4-BE49-F238E27FC236}">
                  <a16:creationId xmlns:a16="http://schemas.microsoft.com/office/drawing/2014/main" id="{1385D589-4965-689D-3A92-C849194497CD}"/>
                </a:ext>
              </a:extLst>
            </p:cNvPr>
            <p:cNvSpPr/>
            <p:nvPr/>
          </p:nvSpPr>
          <p:spPr>
            <a:xfrm>
              <a:off x="8203678" y="2822573"/>
              <a:ext cx="2868328" cy="1337911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F7E34135-86A2-EC75-E10B-1071A18306F6}"/>
                </a:ext>
              </a:extLst>
            </p:cNvPr>
            <p:cNvGrpSpPr/>
            <p:nvPr/>
          </p:nvGrpSpPr>
          <p:grpSpPr>
            <a:xfrm>
              <a:off x="7929001" y="2674947"/>
              <a:ext cx="3417682" cy="1670110"/>
              <a:chOff x="7803872" y="2684572"/>
              <a:chExt cx="3417682" cy="1670110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CFDD781-7603-7959-BF6B-7EB88B9892E8}"/>
                  </a:ext>
                </a:extLst>
              </p:cNvPr>
              <p:cNvSpPr/>
              <p:nvPr/>
            </p:nvSpPr>
            <p:spPr>
              <a:xfrm>
                <a:off x="7803872" y="2684572"/>
                <a:ext cx="3417682" cy="167011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FCB3757F-7BE0-AA09-E0B9-E51A0AEA31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03872" y="3097455"/>
                <a:ext cx="341768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0DFF2178-537B-4AAB-212D-C89861165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03872" y="3510338"/>
                <a:ext cx="341768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64F5CC3F-8590-1869-3ACD-D651B5F014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03872" y="3923221"/>
                <a:ext cx="341768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00954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" name="Group 201">
            <a:extLst>
              <a:ext uri="{FF2B5EF4-FFF2-40B4-BE49-F238E27FC236}">
                <a16:creationId xmlns:a16="http://schemas.microsoft.com/office/drawing/2014/main" id="{1C4945C6-FEB9-1DCC-71E5-8FF3A3C991F3}"/>
              </a:ext>
            </a:extLst>
          </p:cNvPr>
          <p:cNvGrpSpPr/>
          <p:nvPr/>
        </p:nvGrpSpPr>
        <p:grpSpPr>
          <a:xfrm>
            <a:off x="4029038" y="4024985"/>
            <a:ext cx="4364190" cy="232825"/>
            <a:chOff x="4029038" y="4025034"/>
            <a:chExt cx="4364190" cy="231594"/>
          </a:xfrm>
        </p:grpSpPr>
        <p:cxnSp>
          <p:nvCxnSpPr>
            <p:cNvPr id="197" name="Elbow Connector 196">
              <a:extLst>
                <a:ext uri="{FF2B5EF4-FFF2-40B4-BE49-F238E27FC236}">
                  <a16:creationId xmlns:a16="http://schemas.microsoft.com/office/drawing/2014/main" id="{EB1BAC9F-A8F9-BDA6-C0B0-225BBDA879AD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7161464" y="3024863"/>
              <a:ext cx="155936" cy="2307593"/>
            </a:xfrm>
            <a:prstGeom prst="bentConnector2">
              <a:avLst/>
            </a:prstGeom>
            <a:ln w="25400">
              <a:solidFill>
                <a:srgbClr val="A41D3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Elbow Connector 198">
              <a:extLst>
                <a:ext uri="{FF2B5EF4-FFF2-40B4-BE49-F238E27FC236}">
                  <a16:creationId xmlns:a16="http://schemas.microsoft.com/office/drawing/2014/main" id="{E03B5037-56F1-7D6D-2270-A73F0114AAD8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946328" y="3107744"/>
              <a:ext cx="222019" cy="2056599"/>
            </a:xfrm>
            <a:prstGeom prst="bentConnector2">
              <a:avLst/>
            </a:prstGeom>
            <a:ln w="25400">
              <a:solidFill>
                <a:srgbClr val="A41D3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2" name="Elbow Connector 181">
            <a:extLst>
              <a:ext uri="{FF2B5EF4-FFF2-40B4-BE49-F238E27FC236}">
                <a16:creationId xmlns:a16="http://schemas.microsoft.com/office/drawing/2014/main" id="{B1169D68-24C4-2C83-EBB1-D1129BC8C38A}"/>
              </a:ext>
            </a:extLst>
          </p:cNvPr>
          <p:cNvCxnSpPr>
            <a:cxnSpLocks/>
          </p:cNvCxnSpPr>
          <p:nvPr/>
        </p:nvCxnSpPr>
        <p:spPr>
          <a:xfrm>
            <a:off x="4004109" y="3105886"/>
            <a:ext cx="4389120" cy="654518"/>
          </a:xfrm>
          <a:prstGeom prst="bentConnector3">
            <a:avLst>
              <a:gd name="adj1" fmla="val 50000"/>
            </a:avLst>
          </a:prstGeom>
          <a:ln w="25400">
            <a:solidFill>
              <a:srgbClr val="A41D34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Freeform 193">
            <a:extLst>
              <a:ext uri="{FF2B5EF4-FFF2-40B4-BE49-F238E27FC236}">
                <a16:creationId xmlns:a16="http://schemas.microsoft.com/office/drawing/2014/main" id="{A44D4F92-44AE-EF73-D352-88EE3D3696DB}"/>
              </a:ext>
            </a:extLst>
          </p:cNvPr>
          <p:cNvSpPr/>
          <p:nvPr/>
        </p:nvSpPr>
        <p:spPr>
          <a:xfrm>
            <a:off x="6198669" y="2271562"/>
            <a:ext cx="5707782" cy="2954956"/>
          </a:xfrm>
          <a:custGeom>
            <a:avLst/>
            <a:gdLst>
              <a:gd name="connsiteX0" fmla="*/ 2059806 w 5698156"/>
              <a:gd name="connsiteY0" fmla="*/ 500514 h 2954956"/>
              <a:gd name="connsiteX1" fmla="*/ 2059806 w 5698156"/>
              <a:gd name="connsiteY1" fmla="*/ 0 h 2954956"/>
              <a:gd name="connsiteX2" fmla="*/ 5678905 w 5698156"/>
              <a:gd name="connsiteY2" fmla="*/ 9625 h 2954956"/>
              <a:gd name="connsiteX3" fmla="*/ 5698156 w 5698156"/>
              <a:gd name="connsiteY3" fmla="*/ 2954956 h 2954956"/>
              <a:gd name="connsiteX4" fmla="*/ 0 w 5698156"/>
              <a:gd name="connsiteY4" fmla="*/ 2954956 h 2954956"/>
              <a:gd name="connsiteX5" fmla="*/ 0 w 5698156"/>
              <a:gd name="connsiteY5" fmla="*/ 2800952 h 2954956"/>
              <a:gd name="connsiteX0" fmla="*/ 2059806 w 5698156"/>
              <a:gd name="connsiteY0" fmla="*/ 500514 h 2954956"/>
              <a:gd name="connsiteX1" fmla="*/ 2059806 w 5698156"/>
              <a:gd name="connsiteY1" fmla="*/ 0 h 2954956"/>
              <a:gd name="connsiteX2" fmla="*/ 5678905 w 5698156"/>
              <a:gd name="connsiteY2" fmla="*/ 9625 h 2954956"/>
              <a:gd name="connsiteX3" fmla="*/ 5698156 w 5698156"/>
              <a:gd name="connsiteY3" fmla="*/ 2954956 h 2954956"/>
              <a:gd name="connsiteX4" fmla="*/ 0 w 5698156"/>
              <a:gd name="connsiteY4" fmla="*/ 2954956 h 2954956"/>
              <a:gd name="connsiteX5" fmla="*/ 0 w 5698156"/>
              <a:gd name="connsiteY5" fmla="*/ 2705949 h 2954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8156" h="2954956">
                <a:moveTo>
                  <a:pt x="2059806" y="500514"/>
                </a:moveTo>
                <a:lnTo>
                  <a:pt x="2059806" y="0"/>
                </a:lnTo>
                <a:lnTo>
                  <a:pt x="5678905" y="9625"/>
                </a:lnTo>
                <a:lnTo>
                  <a:pt x="5698156" y="2954956"/>
                </a:lnTo>
                <a:lnTo>
                  <a:pt x="0" y="2954956"/>
                </a:lnTo>
                <a:lnTo>
                  <a:pt x="0" y="2705949"/>
                </a:lnTo>
              </a:path>
            </a:pathLst>
          </a:custGeom>
          <a:noFill/>
          <a:ln w="25400">
            <a:solidFill>
              <a:srgbClr val="A41D34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Freeform 194">
            <a:extLst>
              <a:ext uri="{FF2B5EF4-FFF2-40B4-BE49-F238E27FC236}">
                <a16:creationId xmlns:a16="http://schemas.microsoft.com/office/drawing/2014/main" id="{FDC0A019-D99E-115C-1D9B-290BDE198F1B}"/>
              </a:ext>
            </a:extLst>
          </p:cNvPr>
          <p:cNvSpPr/>
          <p:nvPr/>
        </p:nvSpPr>
        <p:spPr>
          <a:xfrm flipH="1">
            <a:off x="628554" y="2266244"/>
            <a:ext cx="5340359" cy="2945331"/>
          </a:xfrm>
          <a:custGeom>
            <a:avLst/>
            <a:gdLst>
              <a:gd name="connsiteX0" fmla="*/ 2059806 w 5698156"/>
              <a:gd name="connsiteY0" fmla="*/ 500514 h 2954956"/>
              <a:gd name="connsiteX1" fmla="*/ 2059806 w 5698156"/>
              <a:gd name="connsiteY1" fmla="*/ 0 h 2954956"/>
              <a:gd name="connsiteX2" fmla="*/ 5678905 w 5698156"/>
              <a:gd name="connsiteY2" fmla="*/ 9625 h 2954956"/>
              <a:gd name="connsiteX3" fmla="*/ 5698156 w 5698156"/>
              <a:gd name="connsiteY3" fmla="*/ 2954956 h 2954956"/>
              <a:gd name="connsiteX4" fmla="*/ 0 w 5698156"/>
              <a:gd name="connsiteY4" fmla="*/ 2954956 h 2954956"/>
              <a:gd name="connsiteX5" fmla="*/ 0 w 5698156"/>
              <a:gd name="connsiteY5" fmla="*/ 2800952 h 2954956"/>
              <a:gd name="connsiteX0" fmla="*/ 3869363 w 5698156"/>
              <a:gd name="connsiteY0" fmla="*/ 529390 h 2954956"/>
              <a:gd name="connsiteX1" fmla="*/ 2059806 w 5698156"/>
              <a:gd name="connsiteY1" fmla="*/ 0 h 2954956"/>
              <a:gd name="connsiteX2" fmla="*/ 5678905 w 5698156"/>
              <a:gd name="connsiteY2" fmla="*/ 9625 h 2954956"/>
              <a:gd name="connsiteX3" fmla="*/ 5698156 w 5698156"/>
              <a:gd name="connsiteY3" fmla="*/ 2954956 h 2954956"/>
              <a:gd name="connsiteX4" fmla="*/ 0 w 5698156"/>
              <a:gd name="connsiteY4" fmla="*/ 2954956 h 2954956"/>
              <a:gd name="connsiteX5" fmla="*/ 0 w 5698156"/>
              <a:gd name="connsiteY5" fmla="*/ 2800952 h 2954956"/>
              <a:gd name="connsiteX0" fmla="*/ 3869363 w 5698156"/>
              <a:gd name="connsiteY0" fmla="*/ 529390 h 2954956"/>
              <a:gd name="connsiteX1" fmla="*/ 3838518 w 5698156"/>
              <a:gd name="connsiteY1" fmla="*/ 0 h 2954956"/>
              <a:gd name="connsiteX2" fmla="*/ 5678905 w 5698156"/>
              <a:gd name="connsiteY2" fmla="*/ 9625 h 2954956"/>
              <a:gd name="connsiteX3" fmla="*/ 5698156 w 5698156"/>
              <a:gd name="connsiteY3" fmla="*/ 2954956 h 2954956"/>
              <a:gd name="connsiteX4" fmla="*/ 0 w 5698156"/>
              <a:gd name="connsiteY4" fmla="*/ 2954956 h 2954956"/>
              <a:gd name="connsiteX5" fmla="*/ 0 w 5698156"/>
              <a:gd name="connsiteY5" fmla="*/ 2800952 h 2954956"/>
              <a:gd name="connsiteX0" fmla="*/ 3869363 w 5698156"/>
              <a:gd name="connsiteY0" fmla="*/ 519765 h 2945331"/>
              <a:gd name="connsiteX1" fmla="*/ 3869363 w 5698156"/>
              <a:gd name="connsiteY1" fmla="*/ 9626 h 2945331"/>
              <a:gd name="connsiteX2" fmla="*/ 5678905 w 5698156"/>
              <a:gd name="connsiteY2" fmla="*/ 0 h 2945331"/>
              <a:gd name="connsiteX3" fmla="*/ 5698156 w 5698156"/>
              <a:gd name="connsiteY3" fmla="*/ 2945331 h 2945331"/>
              <a:gd name="connsiteX4" fmla="*/ 0 w 5698156"/>
              <a:gd name="connsiteY4" fmla="*/ 2945331 h 2945331"/>
              <a:gd name="connsiteX5" fmla="*/ 0 w 5698156"/>
              <a:gd name="connsiteY5" fmla="*/ 2791327 h 2945331"/>
              <a:gd name="connsiteX0" fmla="*/ 3879644 w 5698156"/>
              <a:gd name="connsiteY0" fmla="*/ 490890 h 2945331"/>
              <a:gd name="connsiteX1" fmla="*/ 3869363 w 5698156"/>
              <a:gd name="connsiteY1" fmla="*/ 9626 h 2945331"/>
              <a:gd name="connsiteX2" fmla="*/ 5678905 w 5698156"/>
              <a:gd name="connsiteY2" fmla="*/ 0 h 2945331"/>
              <a:gd name="connsiteX3" fmla="*/ 5698156 w 5698156"/>
              <a:gd name="connsiteY3" fmla="*/ 2945331 h 2945331"/>
              <a:gd name="connsiteX4" fmla="*/ 0 w 5698156"/>
              <a:gd name="connsiteY4" fmla="*/ 2945331 h 2945331"/>
              <a:gd name="connsiteX5" fmla="*/ 0 w 5698156"/>
              <a:gd name="connsiteY5" fmla="*/ 2791327 h 2945331"/>
              <a:gd name="connsiteX0" fmla="*/ 1905582 w 5698156"/>
              <a:gd name="connsiteY0" fmla="*/ 500515 h 2945331"/>
              <a:gd name="connsiteX1" fmla="*/ 3869363 w 5698156"/>
              <a:gd name="connsiteY1" fmla="*/ 9626 h 2945331"/>
              <a:gd name="connsiteX2" fmla="*/ 5678905 w 5698156"/>
              <a:gd name="connsiteY2" fmla="*/ 0 h 2945331"/>
              <a:gd name="connsiteX3" fmla="*/ 5698156 w 5698156"/>
              <a:gd name="connsiteY3" fmla="*/ 2945331 h 2945331"/>
              <a:gd name="connsiteX4" fmla="*/ 0 w 5698156"/>
              <a:gd name="connsiteY4" fmla="*/ 2945331 h 2945331"/>
              <a:gd name="connsiteX5" fmla="*/ 0 w 5698156"/>
              <a:gd name="connsiteY5" fmla="*/ 2791327 h 2945331"/>
              <a:gd name="connsiteX0" fmla="*/ 1905582 w 5698156"/>
              <a:gd name="connsiteY0" fmla="*/ 500515 h 2945331"/>
              <a:gd name="connsiteX1" fmla="*/ 1905583 w 5698156"/>
              <a:gd name="connsiteY1" fmla="*/ 19251 h 2945331"/>
              <a:gd name="connsiteX2" fmla="*/ 5678905 w 5698156"/>
              <a:gd name="connsiteY2" fmla="*/ 0 h 2945331"/>
              <a:gd name="connsiteX3" fmla="*/ 5698156 w 5698156"/>
              <a:gd name="connsiteY3" fmla="*/ 2945331 h 2945331"/>
              <a:gd name="connsiteX4" fmla="*/ 0 w 5698156"/>
              <a:gd name="connsiteY4" fmla="*/ 2945331 h 2945331"/>
              <a:gd name="connsiteX5" fmla="*/ 0 w 5698156"/>
              <a:gd name="connsiteY5" fmla="*/ 2791327 h 2945331"/>
              <a:gd name="connsiteX0" fmla="*/ 1911925 w 5704499"/>
              <a:gd name="connsiteY0" fmla="*/ 500515 h 2945331"/>
              <a:gd name="connsiteX1" fmla="*/ 1911926 w 5704499"/>
              <a:gd name="connsiteY1" fmla="*/ 19251 h 2945331"/>
              <a:gd name="connsiteX2" fmla="*/ 5685248 w 5704499"/>
              <a:gd name="connsiteY2" fmla="*/ 0 h 2945331"/>
              <a:gd name="connsiteX3" fmla="*/ 5704499 w 5704499"/>
              <a:gd name="connsiteY3" fmla="*/ 2945331 h 2945331"/>
              <a:gd name="connsiteX4" fmla="*/ 6343 w 5704499"/>
              <a:gd name="connsiteY4" fmla="*/ 2945331 h 2945331"/>
              <a:gd name="connsiteX5" fmla="*/ 0 w 5704499"/>
              <a:gd name="connsiteY5" fmla="*/ 2702262 h 294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04499" h="2945331">
                <a:moveTo>
                  <a:pt x="1911925" y="500515"/>
                </a:moveTo>
                <a:cubicBezTo>
                  <a:pt x="1911925" y="340094"/>
                  <a:pt x="1911926" y="179672"/>
                  <a:pt x="1911926" y="19251"/>
                </a:cubicBezTo>
                <a:lnTo>
                  <a:pt x="5685248" y="0"/>
                </a:lnTo>
                <a:lnTo>
                  <a:pt x="5704499" y="2945331"/>
                </a:lnTo>
                <a:lnTo>
                  <a:pt x="6343" y="2945331"/>
                </a:lnTo>
                <a:lnTo>
                  <a:pt x="0" y="2702262"/>
                </a:lnTo>
              </a:path>
            </a:pathLst>
          </a:custGeom>
          <a:noFill/>
          <a:ln w="25400">
            <a:solidFill>
              <a:srgbClr val="A41D34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92A9526-3351-6FA8-48C6-5BE328071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interfaces with flow control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27DB46D1-96DB-2491-6891-876E434E12E3}"/>
              </a:ext>
            </a:extLst>
          </p:cNvPr>
          <p:cNvCxnSpPr>
            <a:cxnSpLocks/>
          </p:cNvCxnSpPr>
          <p:nvPr/>
        </p:nvCxnSpPr>
        <p:spPr>
          <a:xfrm flipH="1">
            <a:off x="2067975" y="2769514"/>
            <a:ext cx="40674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CC3D561B-3747-1A80-6917-9F7AB40A7A9A}"/>
              </a:ext>
            </a:extLst>
          </p:cNvPr>
          <p:cNvSpPr txBox="1"/>
          <p:nvPr/>
        </p:nvSpPr>
        <p:spPr>
          <a:xfrm>
            <a:off x="838200" y="2500180"/>
            <a:ext cx="1252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can_enq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E3D7771E-7CFF-05D0-EE7C-ACEC4A91541C}"/>
              </a:ext>
            </a:extLst>
          </p:cNvPr>
          <p:cNvGrpSpPr/>
          <p:nvPr/>
        </p:nvGrpSpPr>
        <p:grpSpPr>
          <a:xfrm>
            <a:off x="1427971" y="3743816"/>
            <a:ext cx="1046750" cy="543558"/>
            <a:chOff x="4237637" y="936947"/>
            <a:chExt cx="1046750" cy="543558"/>
          </a:xfrm>
        </p:grpSpPr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5195F357-3D21-7C8E-A0C2-907DD4710010}"/>
                </a:ext>
              </a:extLst>
            </p:cNvPr>
            <p:cNvCxnSpPr>
              <a:cxnSpLocks/>
            </p:cNvCxnSpPr>
            <p:nvPr/>
          </p:nvCxnSpPr>
          <p:spPr>
            <a:xfrm>
              <a:off x="4877641" y="1276769"/>
              <a:ext cx="406746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9725E31C-5E9D-4964-CAD0-EFB45821EF67}"/>
                </a:ext>
              </a:extLst>
            </p:cNvPr>
            <p:cNvSpPr txBox="1"/>
            <p:nvPr/>
          </p:nvSpPr>
          <p:spPr>
            <a:xfrm>
              <a:off x="4237637" y="1018840"/>
              <a:ext cx="6623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4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enq</a:t>
              </a:r>
              <a:endParaRPr 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19" name="Straight Arrow Connector 118">
              <a:extLst>
                <a:ext uri="{FF2B5EF4-FFF2-40B4-BE49-F238E27FC236}">
                  <a16:creationId xmlns:a16="http://schemas.microsoft.com/office/drawing/2014/main" id="{0161B95B-ECAE-19EE-E68F-4103A2F93C3D}"/>
                </a:ext>
              </a:extLst>
            </p:cNvPr>
            <p:cNvCxnSpPr>
              <a:cxnSpLocks/>
            </p:cNvCxnSpPr>
            <p:nvPr/>
          </p:nvCxnSpPr>
          <p:spPr>
            <a:xfrm>
              <a:off x="4877641" y="936947"/>
              <a:ext cx="406746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29B165CE-017B-2ECD-2F5F-A3EA98B8B13C}"/>
              </a:ext>
            </a:extLst>
          </p:cNvPr>
          <p:cNvSpPr txBox="1"/>
          <p:nvPr/>
        </p:nvSpPr>
        <p:spPr>
          <a:xfrm>
            <a:off x="1352887" y="3503265"/>
            <a:ext cx="737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sp>
        <p:nvSpPr>
          <p:cNvPr id="111" name="Down Arrow 110">
            <a:extLst>
              <a:ext uri="{FF2B5EF4-FFF2-40B4-BE49-F238E27FC236}">
                <a16:creationId xmlns:a16="http://schemas.microsoft.com/office/drawing/2014/main" id="{80476AE4-C971-93EE-D744-0A54E838304F}"/>
              </a:ext>
            </a:extLst>
          </p:cNvPr>
          <p:cNvSpPr/>
          <p:nvPr/>
        </p:nvSpPr>
        <p:spPr>
          <a:xfrm rot="16200000">
            <a:off x="2557627" y="2741875"/>
            <a:ext cx="1455885" cy="1337911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B06EA8EB-F548-CAEF-2E87-DE8EB50C66B7}"/>
              </a:ext>
            </a:extLst>
          </p:cNvPr>
          <p:cNvSpPr/>
          <p:nvPr/>
        </p:nvSpPr>
        <p:spPr>
          <a:xfrm>
            <a:off x="2474721" y="2576892"/>
            <a:ext cx="1537556" cy="167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2D5E236B-404D-1BFE-C9A7-0032B3FD89A4}"/>
              </a:ext>
            </a:extLst>
          </p:cNvPr>
          <p:cNvCxnSpPr>
            <a:cxnSpLocks/>
          </p:cNvCxnSpPr>
          <p:nvPr/>
        </p:nvCxnSpPr>
        <p:spPr>
          <a:xfrm flipV="1">
            <a:off x="2859110" y="2576892"/>
            <a:ext cx="0" cy="16701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E1D223F2-AAD1-0B80-A0EF-95F7A6D0FAF9}"/>
              </a:ext>
            </a:extLst>
          </p:cNvPr>
          <p:cNvCxnSpPr>
            <a:cxnSpLocks/>
          </p:cNvCxnSpPr>
          <p:nvPr/>
        </p:nvCxnSpPr>
        <p:spPr>
          <a:xfrm flipV="1">
            <a:off x="3243499" y="2576892"/>
            <a:ext cx="0" cy="16701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5F7220D6-C49F-86A9-13CA-0F2ECF90BF6D}"/>
              </a:ext>
            </a:extLst>
          </p:cNvPr>
          <p:cNvCxnSpPr>
            <a:cxnSpLocks/>
          </p:cNvCxnSpPr>
          <p:nvPr/>
        </p:nvCxnSpPr>
        <p:spPr>
          <a:xfrm flipV="1">
            <a:off x="3627888" y="2576892"/>
            <a:ext cx="0" cy="16701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id="{559BE659-CC8C-63B3-193D-6E359ED0B2BE}"/>
              </a:ext>
            </a:extLst>
          </p:cNvPr>
          <p:cNvSpPr txBox="1"/>
          <p:nvPr/>
        </p:nvSpPr>
        <p:spPr>
          <a:xfrm>
            <a:off x="4549957" y="3805973"/>
            <a:ext cx="550398" cy="369332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>
            <a:spAutoFit/>
          </a:bodyPr>
          <a:lstStyle/>
          <a:p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deq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BE11445B-CB8D-CC52-71DF-53F7133770FF}"/>
              </a:ext>
            </a:extLst>
          </p:cNvPr>
          <p:cNvCxnSpPr>
            <a:cxnSpLocks/>
          </p:cNvCxnSpPr>
          <p:nvPr/>
        </p:nvCxnSpPr>
        <p:spPr>
          <a:xfrm flipH="1">
            <a:off x="4012277" y="4024108"/>
            <a:ext cx="40674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59112884-73FF-EA7B-E4E7-C4563CACA34B}"/>
              </a:ext>
            </a:extLst>
          </p:cNvPr>
          <p:cNvCxnSpPr>
            <a:cxnSpLocks/>
          </p:cNvCxnSpPr>
          <p:nvPr/>
        </p:nvCxnSpPr>
        <p:spPr>
          <a:xfrm>
            <a:off x="4012277" y="2761048"/>
            <a:ext cx="40674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F5173AAE-3362-8E10-E44B-11C572F46F8E}"/>
              </a:ext>
            </a:extLst>
          </p:cNvPr>
          <p:cNvSpPr txBox="1"/>
          <p:nvPr/>
        </p:nvSpPr>
        <p:spPr>
          <a:xfrm>
            <a:off x="4444078" y="2500179"/>
            <a:ext cx="1252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can_deq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9469BF0D-BE86-42BA-DBC7-8E2B15C383C2}"/>
              </a:ext>
            </a:extLst>
          </p:cNvPr>
          <p:cNvCxnSpPr>
            <a:cxnSpLocks/>
          </p:cNvCxnSpPr>
          <p:nvPr/>
        </p:nvCxnSpPr>
        <p:spPr>
          <a:xfrm>
            <a:off x="4012277" y="3106052"/>
            <a:ext cx="40674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86449F15-4B63-B9E1-3573-3FCE5705759F}"/>
              </a:ext>
            </a:extLst>
          </p:cNvPr>
          <p:cNvCxnSpPr>
            <a:cxnSpLocks/>
          </p:cNvCxnSpPr>
          <p:nvPr/>
        </p:nvCxnSpPr>
        <p:spPr>
          <a:xfrm flipH="1">
            <a:off x="8003239" y="2786567"/>
            <a:ext cx="40674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>
            <a:extLst>
              <a:ext uri="{FF2B5EF4-FFF2-40B4-BE49-F238E27FC236}">
                <a16:creationId xmlns:a16="http://schemas.microsoft.com/office/drawing/2014/main" id="{11893EDF-30EE-7767-FB76-DE3C3ED1BECA}"/>
              </a:ext>
            </a:extLst>
          </p:cNvPr>
          <p:cNvSpPr txBox="1"/>
          <p:nvPr/>
        </p:nvSpPr>
        <p:spPr>
          <a:xfrm>
            <a:off x="6773464" y="2517233"/>
            <a:ext cx="1252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can_enq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96FA6DFA-DFA4-2E03-A492-AFEC1C2E6386}"/>
              </a:ext>
            </a:extLst>
          </p:cNvPr>
          <p:cNvGrpSpPr/>
          <p:nvPr/>
        </p:nvGrpSpPr>
        <p:grpSpPr>
          <a:xfrm>
            <a:off x="7436699" y="3760869"/>
            <a:ext cx="973286" cy="489725"/>
            <a:chOff x="4311101" y="936947"/>
            <a:chExt cx="973286" cy="489725"/>
          </a:xfrm>
        </p:grpSpPr>
        <p:cxnSp>
          <p:nvCxnSpPr>
            <p:cNvPr id="176" name="Straight Arrow Connector 175">
              <a:extLst>
                <a:ext uri="{FF2B5EF4-FFF2-40B4-BE49-F238E27FC236}">
                  <a16:creationId xmlns:a16="http://schemas.microsoft.com/office/drawing/2014/main" id="{A4E24C69-0BA2-50F2-19A8-8DFD50ABC1BA}"/>
                </a:ext>
              </a:extLst>
            </p:cNvPr>
            <p:cNvCxnSpPr>
              <a:cxnSpLocks/>
            </p:cNvCxnSpPr>
            <p:nvPr/>
          </p:nvCxnSpPr>
          <p:spPr>
            <a:xfrm>
              <a:off x="4877641" y="1276769"/>
              <a:ext cx="406746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198804D6-8C6F-616E-674B-76416D1A1D39}"/>
                </a:ext>
              </a:extLst>
            </p:cNvPr>
            <p:cNvSpPr txBox="1"/>
            <p:nvPr/>
          </p:nvSpPr>
          <p:spPr>
            <a:xfrm>
              <a:off x="4311101" y="1057340"/>
              <a:ext cx="55039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r"/>
              <a:r>
                <a:rPr lang="en-US" sz="24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enq</a:t>
              </a:r>
              <a:endParaRPr 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78" name="Straight Arrow Connector 177">
              <a:extLst>
                <a:ext uri="{FF2B5EF4-FFF2-40B4-BE49-F238E27FC236}">
                  <a16:creationId xmlns:a16="http://schemas.microsoft.com/office/drawing/2014/main" id="{098E6208-874C-AF83-9D59-4EF4F22C85AB}"/>
                </a:ext>
              </a:extLst>
            </p:cNvPr>
            <p:cNvCxnSpPr>
              <a:cxnSpLocks/>
            </p:cNvCxnSpPr>
            <p:nvPr/>
          </p:nvCxnSpPr>
          <p:spPr>
            <a:xfrm>
              <a:off x="4877641" y="936947"/>
              <a:ext cx="406746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9" name="Down Arrow 168">
            <a:extLst>
              <a:ext uri="{FF2B5EF4-FFF2-40B4-BE49-F238E27FC236}">
                <a16:creationId xmlns:a16="http://schemas.microsoft.com/office/drawing/2014/main" id="{9BD6A5B8-98F1-4214-D8FF-FB55141FFF06}"/>
              </a:ext>
            </a:extLst>
          </p:cNvPr>
          <p:cNvSpPr/>
          <p:nvPr/>
        </p:nvSpPr>
        <p:spPr>
          <a:xfrm rot="16200000">
            <a:off x="8492891" y="2758928"/>
            <a:ext cx="1455885" cy="1337911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F05C4BB0-3B13-76E8-0E6D-94C705E8D91C}"/>
              </a:ext>
            </a:extLst>
          </p:cNvPr>
          <p:cNvSpPr/>
          <p:nvPr/>
        </p:nvSpPr>
        <p:spPr>
          <a:xfrm>
            <a:off x="8409985" y="2593945"/>
            <a:ext cx="1537556" cy="167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8CAADC9B-0D5F-D906-E1CE-3ED66182F0A6}"/>
              </a:ext>
            </a:extLst>
          </p:cNvPr>
          <p:cNvCxnSpPr>
            <a:cxnSpLocks/>
          </p:cNvCxnSpPr>
          <p:nvPr/>
        </p:nvCxnSpPr>
        <p:spPr>
          <a:xfrm flipV="1">
            <a:off x="8794374" y="2593945"/>
            <a:ext cx="0" cy="16701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4795E0B6-FEF3-47C9-7753-EBA3C88A075C}"/>
              </a:ext>
            </a:extLst>
          </p:cNvPr>
          <p:cNvCxnSpPr>
            <a:cxnSpLocks/>
          </p:cNvCxnSpPr>
          <p:nvPr/>
        </p:nvCxnSpPr>
        <p:spPr>
          <a:xfrm flipV="1">
            <a:off x="9178763" y="2593945"/>
            <a:ext cx="0" cy="16701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7BBD9DFC-F73D-7C9E-E03D-FA24BB435727}"/>
              </a:ext>
            </a:extLst>
          </p:cNvPr>
          <p:cNvCxnSpPr>
            <a:cxnSpLocks/>
          </p:cNvCxnSpPr>
          <p:nvPr/>
        </p:nvCxnSpPr>
        <p:spPr>
          <a:xfrm flipV="1">
            <a:off x="9563152" y="2593945"/>
            <a:ext cx="0" cy="16701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>
            <a:extLst>
              <a:ext uri="{FF2B5EF4-FFF2-40B4-BE49-F238E27FC236}">
                <a16:creationId xmlns:a16="http://schemas.microsoft.com/office/drawing/2014/main" id="{B4FB4086-96A1-78B9-3DE6-2118F4D14E29}"/>
              </a:ext>
            </a:extLst>
          </p:cNvPr>
          <p:cNvSpPr txBox="1"/>
          <p:nvPr/>
        </p:nvSpPr>
        <p:spPr>
          <a:xfrm>
            <a:off x="10379342" y="3803776"/>
            <a:ext cx="662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deq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315F0E3D-1919-65E3-15EB-DBC13D095308}"/>
              </a:ext>
            </a:extLst>
          </p:cNvPr>
          <p:cNvCxnSpPr>
            <a:cxnSpLocks/>
          </p:cNvCxnSpPr>
          <p:nvPr/>
        </p:nvCxnSpPr>
        <p:spPr>
          <a:xfrm flipH="1">
            <a:off x="9947541" y="4041161"/>
            <a:ext cx="40674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7E10C1CE-95A0-9203-C98A-93BAC6045538}"/>
              </a:ext>
            </a:extLst>
          </p:cNvPr>
          <p:cNvCxnSpPr>
            <a:cxnSpLocks/>
          </p:cNvCxnSpPr>
          <p:nvPr/>
        </p:nvCxnSpPr>
        <p:spPr>
          <a:xfrm>
            <a:off x="9947541" y="2778101"/>
            <a:ext cx="40674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>
            <a:extLst>
              <a:ext uri="{FF2B5EF4-FFF2-40B4-BE49-F238E27FC236}">
                <a16:creationId xmlns:a16="http://schemas.microsoft.com/office/drawing/2014/main" id="{0482D744-FACA-0C09-F7D5-C9E05E37E0DC}"/>
              </a:ext>
            </a:extLst>
          </p:cNvPr>
          <p:cNvSpPr txBox="1"/>
          <p:nvPr/>
        </p:nvSpPr>
        <p:spPr>
          <a:xfrm>
            <a:off x="10379342" y="2517232"/>
            <a:ext cx="1252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can_deq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B6C5A334-D4D1-0484-2A79-41F120CE9A38}"/>
              </a:ext>
            </a:extLst>
          </p:cNvPr>
          <p:cNvCxnSpPr>
            <a:cxnSpLocks/>
          </p:cNvCxnSpPr>
          <p:nvPr/>
        </p:nvCxnSpPr>
        <p:spPr>
          <a:xfrm>
            <a:off x="9947541" y="3123105"/>
            <a:ext cx="40674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>
            <a:extLst>
              <a:ext uri="{FF2B5EF4-FFF2-40B4-BE49-F238E27FC236}">
                <a16:creationId xmlns:a16="http://schemas.microsoft.com/office/drawing/2014/main" id="{FB129ACE-BF0A-5A15-4F3A-1B70D0E4D921}"/>
              </a:ext>
            </a:extLst>
          </p:cNvPr>
          <p:cNvSpPr txBox="1"/>
          <p:nvPr/>
        </p:nvSpPr>
        <p:spPr>
          <a:xfrm>
            <a:off x="10379685" y="2882308"/>
            <a:ext cx="737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6F8F1DCA-7FF3-268D-AE48-ECA24DBCC1D9}"/>
              </a:ext>
            </a:extLst>
          </p:cNvPr>
          <p:cNvSpPr txBox="1"/>
          <p:nvPr/>
        </p:nvSpPr>
        <p:spPr>
          <a:xfrm>
            <a:off x="4531048" y="2894130"/>
            <a:ext cx="625483" cy="369332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432A951-A99E-3FAD-26A5-FF110C6EC5A3}"/>
              </a:ext>
            </a:extLst>
          </p:cNvPr>
          <p:cNvSpPr txBox="1"/>
          <p:nvPr/>
        </p:nvSpPr>
        <p:spPr>
          <a:xfrm>
            <a:off x="7371239" y="3539568"/>
            <a:ext cx="625483" cy="405683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18000" rIns="36000" bIns="18000" rtlCol="0">
            <a:spAutoFit/>
          </a:bodyPr>
          <a:lstStyle/>
          <a:p>
            <a:pPr algn="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F21024DE-38AD-C127-2E98-5F57D6EB4C17}"/>
              </a:ext>
            </a:extLst>
          </p:cNvPr>
          <p:cNvSpPr txBox="1"/>
          <p:nvPr/>
        </p:nvSpPr>
        <p:spPr>
          <a:xfrm>
            <a:off x="1499154" y="5790630"/>
            <a:ext cx="9542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A41D34"/>
                </a:solidFill>
              </a:rPr>
              <a:t>interfaces with flow control are </a:t>
            </a:r>
            <a:r>
              <a:rPr lang="en-US" sz="4000" b="1" dirty="0"/>
              <a:t>composable</a:t>
            </a:r>
          </a:p>
        </p:txBody>
      </p:sp>
      <p:pic>
        <p:nvPicPr>
          <p:cNvPr id="205" name="Picture 204">
            <a:extLst>
              <a:ext uri="{FF2B5EF4-FFF2-40B4-BE49-F238E27FC236}">
                <a16:creationId xmlns:a16="http://schemas.microsoft.com/office/drawing/2014/main" id="{FB1FF4A0-FD10-008A-B906-C8AB9E040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677748" y="4355181"/>
            <a:ext cx="807923" cy="471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77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" grpId="0" animBg="1"/>
      <p:bldP spid="195" grpId="0" animBg="1"/>
      <p:bldP spid="20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9B37F-EDEC-64F5-DD15-41B467DBD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Tolerating latency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8553D7-651B-7D8B-6802-8236CCFD43B3}"/>
              </a:ext>
            </a:extLst>
          </p:cNvPr>
          <p:cNvSpPr/>
          <p:nvPr/>
        </p:nvSpPr>
        <p:spPr>
          <a:xfrm>
            <a:off x="1022808" y="2202819"/>
            <a:ext cx="1537556" cy="208416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8FFB257-CA50-4E2B-6E2F-10A38F5245C0}"/>
              </a:ext>
            </a:extLst>
          </p:cNvPr>
          <p:cNvCxnSpPr>
            <a:cxnSpLocks/>
          </p:cNvCxnSpPr>
          <p:nvPr/>
        </p:nvCxnSpPr>
        <p:spPr>
          <a:xfrm>
            <a:off x="2917941" y="2820425"/>
            <a:ext cx="406746" cy="0"/>
          </a:xfrm>
          <a:prstGeom prst="straightConnector1">
            <a:avLst/>
          </a:prstGeom>
          <a:ln w="25400">
            <a:solidFill>
              <a:srgbClr val="A41D34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49D0FFB9-4D87-E44F-40A8-756392D00D0A}"/>
              </a:ext>
            </a:extLst>
          </p:cNvPr>
          <p:cNvSpPr/>
          <p:nvPr/>
        </p:nvSpPr>
        <p:spPr>
          <a:xfrm>
            <a:off x="10068204" y="2202819"/>
            <a:ext cx="1537556" cy="208416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BF9DBDC-2F91-4E6A-73D9-4383570F792A}"/>
              </a:ext>
            </a:extLst>
          </p:cNvPr>
          <p:cNvCxnSpPr>
            <a:cxnSpLocks/>
          </p:cNvCxnSpPr>
          <p:nvPr/>
        </p:nvCxnSpPr>
        <p:spPr>
          <a:xfrm>
            <a:off x="2553195" y="2646873"/>
            <a:ext cx="7515009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41">
            <a:extLst>
              <a:ext uri="{FF2B5EF4-FFF2-40B4-BE49-F238E27FC236}">
                <a16:creationId xmlns:a16="http://schemas.microsoft.com/office/drawing/2014/main" id="{37CB2066-ACB9-16BC-12F9-1FDFF0CAC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858" y="2213061"/>
            <a:ext cx="368300" cy="927100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26D3FB02-819B-60AC-3390-AD2A44B41A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7414" y="2213061"/>
            <a:ext cx="368300" cy="92710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EA4CA41C-FC3C-A999-FD7C-8B104A83E2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2970" y="2213061"/>
            <a:ext cx="368300" cy="927100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5AD7974E-90E0-D3AB-9446-4E26238D89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8526" y="2213061"/>
            <a:ext cx="368300" cy="92710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766B6CCA-AD58-C4C7-EE21-3B535831F1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082" y="2213061"/>
            <a:ext cx="368300" cy="92710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60F73C8F-E427-0BBB-9767-BD3C11B5D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9636" y="2213061"/>
            <a:ext cx="368300" cy="927100"/>
          </a:xfrm>
          <a:prstGeom prst="rect">
            <a:avLst/>
          </a:prstGeom>
        </p:spPr>
      </p:pic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737A90DF-A315-2F77-D361-72690B01330E}"/>
              </a:ext>
            </a:extLst>
          </p:cNvPr>
          <p:cNvCxnSpPr>
            <a:cxnSpLocks/>
          </p:cNvCxnSpPr>
          <p:nvPr/>
        </p:nvCxnSpPr>
        <p:spPr>
          <a:xfrm>
            <a:off x="4079743" y="2820425"/>
            <a:ext cx="406746" cy="0"/>
          </a:xfrm>
          <a:prstGeom prst="straightConnector1">
            <a:avLst/>
          </a:prstGeom>
          <a:ln w="25400">
            <a:solidFill>
              <a:srgbClr val="A41D34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2A11515-CF4A-BA79-8533-7D1536B86CEC}"/>
              </a:ext>
            </a:extLst>
          </p:cNvPr>
          <p:cNvCxnSpPr>
            <a:cxnSpLocks/>
          </p:cNvCxnSpPr>
          <p:nvPr/>
        </p:nvCxnSpPr>
        <p:spPr>
          <a:xfrm>
            <a:off x="5140604" y="2820425"/>
            <a:ext cx="406746" cy="0"/>
          </a:xfrm>
          <a:prstGeom prst="straightConnector1">
            <a:avLst/>
          </a:prstGeom>
          <a:ln w="25400">
            <a:solidFill>
              <a:srgbClr val="A41D34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FE5944C1-9CEA-C2AA-DA1A-AC26DED096DF}"/>
              </a:ext>
            </a:extLst>
          </p:cNvPr>
          <p:cNvCxnSpPr>
            <a:cxnSpLocks/>
          </p:cNvCxnSpPr>
          <p:nvPr/>
        </p:nvCxnSpPr>
        <p:spPr>
          <a:xfrm>
            <a:off x="6177714" y="2820425"/>
            <a:ext cx="406746" cy="0"/>
          </a:xfrm>
          <a:prstGeom prst="straightConnector1">
            <a:avLst/>
          </a:prstGeom>
          <a:ln w="25400">
            <a:solidFill>
              <a:srgbClr val="A41D34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EBE5F11-FF7B-3001-0063-A91EF6269382}"/>
              </a:ext>
            </a:extLst>
          </p:cNvPr>
          <p:cNvCxnSpPr>
            <a:cxnSpLocks/>
          </p:cNvCxnSpPr>
          <p:nvPr/>
        </p:nvCxnSpPr>
        <p:spPr>
          <a:xfrm>
            <a:off x="7226699" y="2820425"/>
            <a:ext cx="406746" cy="0"/>
          </a:xfrm>
          <a:prstGeom prst="straightConnector1">
            <a:avLst/>
          </a:prstGeom>
          <a:ln w="25400">
            <a:solidFill>
              <a:srgbClr val="A41D34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752BEA23-D974-C77E-8819-F6BCBD7A864F}"/>
              </a:ext>
            </a:extLst>
          </p:cNvPr>
          <p:cNvCxnSpPr>
            <a:cxnSpLocks/>
          </p:cNvCxnSpPr>
          <p:nvPr/>
        </p:nvCxnSpPr>
        <p:spPr>
          <a:xfrm>
            <a:off x="8275685" y="2820425"/>
            <a:ext cx="406746" cy="0"/>
          </a:xfrm>
          <a:prstGeom prst="straightConnector1">
            <a:avLst/>
          </a:prstGeom>
          <a:ln w="25400">
            <a:solidFill>
              <a:srgbClr val="A41D34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BF4AC6A-4744-1FBF-E9C2-B625098FD393}"/>
              </a:ext>
            </a:extLst>
          </p:cNvPr>
          <p:cNvCxnSpPr>
            <a:cxnSpLocks/>
          </p:cNvCxnSpPr>
          <p:nvPr/>
        </p:nvCxnSpPr>
        <p:spPr>
          <a:xfrm>
            <a:off x="9348423" y="2820425"/>
            <a:ext cx="406746" cy="0"/>
          </a:xfrm>
          <a:prstGeom prst="straightConnector1">
            <a:avLst/>
          </a:prstGeom>
          <a:ln w="25400">
            <a:solidFill>
              <a:srgbClr val="A41D34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F8D1A600-2B4B-12B2-427B-16B343047405}"/>
              </a:ext>
            </a:extLst>
          </p:cNvPr>
          <p:cNvSpPr txBox="1"/>
          <p:nvPr/>
        </p:nvSpPr>
        <p:spPr>
          <a:xfrm>
            <a:off x="1827686" y="5784989"/>
            <a:ext cx="88357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Q.</a:t>
            </a:r>
            <a:r>
              <a:rPr lang="en-US" sz="4000" b="1" dirty="0">
                <a:solidFill>
                  <a:srgbClr val="A41D34"/>
                </a:solidFill>
              </a:rPr>
              <a:t> how can we get a ready signal across?</a:t>
            </a:r>
            <a:endParaRPr lang="en-US" sz="4000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C28A2BF-E3DD-F3EE-BCBE-4656E4EF5B1D}"/>
              </a:ext>
            </a:extLst>
          </p:cNvPr>
          <p:cNvSpPr txBox="1"/>
          <p:nvPr/>
        </p:nvSpPr>
        <p:spPr>
          <a:xfrm>
            <a:off x="1827686" y="5096584"/>
            <a:ext cx="80896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Q.</a:t>
            </a:r>
            <a:r>
              <a:rPr lang="en-US" sz="4000" b="1" dirty="0">
                <a:solidFill>
                  <a:srgbClr val="A41D34"/>
                </a:solidFill>
              </a:rPr>
              <a:t> how do we know it’s safe to send?</a:t>
            </a:r>
            <a:endParaRPr lang="en-US" sz="4000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10C3465-78FE-DA19-291B-4EEED65CAF0C}"/>
              </a:ext>
            </a:extLst>
          </p:cNvPr>
          <p:cNvSpPr txBox="1"/>
          <p:nvPr/>
        </p:nvSpPr>
        <p:spPr>
          <a:xfrm>
            <a:off x="2701289" y="1943055"/>
            <a:ext cx="599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</a:t>
            </a:r>
          </a:p>
          <a:p>
            <a:r>
              <a:rPr lang="en-US" dirty="0"/>
              <a:t>+ </a:t>
            </a:r>
            <a:r>
              <a:rPr lang="en-US" dirty="0" err="1"/>
              <a:t>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0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9B37F-EDEC-64F5-DD15-41B467DBD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Tolerating latency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8553D7-651B-7D8B-6802-8236CCFD43B3}"/>
              </a:ext>
            </a:extLst>
          </p:cNvPr>
          <p:cNvSpPr/>
          <p:nvPr/>
        </p:nvSpPr>
        <p:spPr>
          <a:xfrm>
            <a:off x="1022808" y="2202819"/>
            <a:ext cx="1537556" cy="208416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9D0FFB9-4D87-E44F-40A8-756392D00D0A}"/>
              </a:ext>
            </a:extLst>
          </p:cNvPr>
          <p:cNvSpPr/>
          <p:nvPr/>
        </p:nvSpPr>
        <p:spPr>
          <a:xfrm>
            <a:off x="10068204" y="2202819"/>
            <a:ext cx="1537556" cy="208416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BF9DBDC-2F91-4E6A-73D9-4383570F792A}"/>
              </a:ext>
            </a:extLst>
          </p:cNvPr>
          <p:cNvCxnSpPr>
            <a:cxnSpLocks/>
          </p:cNvCxnSpPr>
          <p:nvPr/>
        </p:nvCxnSpPr>
        <p:spPr>
          <a:xfrm>
            <a:off x="2553195" y="2646873"/>
            <a:ext cx="7515009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41">
            <a:extLst>
              <a:ext uri="{FF2B5EF4-FFF2-40B4-BE49-F238E27FC236}">
                <a16:creationId xmlns:a16="http://schemas.microsoft.com/office/drawing/2014/main" id="{37CB2066-ACB9-16BC-12F9-1FDFF0CAC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858" y="2213061"/>
            <a:ext cx="368300" cy="927100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26D3FB02-819B-60AC-3390-AD2A44B41A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7414" y="2213061"/>
            <a:ext cx="368300" cy="92710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EA4CA41C-FC3C-A999-FD7C-8B104A83E2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2970" y="2213061"/>
            <a:ext cx="368300" cy="927100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5AD7974E-90E0-D3AB-9446-4E26238D89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8526" y="2213061"/>
            <a:ext cx="368300" cy="92710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766B6CCA-AD58-C4C7-EE21-3B535831F1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082" y="2213061"/>
            <a:ext cx="368300" cy="92710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60F73C8F-E427-0BBB-9767-BD3C11B5D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9636" y="2213061"/>
            <a:ext cx="368300" cy="927100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F8D1A600-2B4B-12B2-427B-16B343047405}"/>
              </a:ext>
            </a:extLst>
          </p:cNvPr>
          <p:cNvSpPr txBox="1"/>
          <p:nvPr/>
        </p:nvSpPr>
        <p:spPr>
          <a:xfrm>
            <a:off x="1827686" y="5784989"/>
            <a:ext cx="85643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Q.</a:t>
            </a:r>
            <a:r>
              <a:rPr lang="en-US" sz="4000" b="1" dirty="0">
                <a:solidFill>
                  <a:srgbClr val="A41D34"/>
                </a:solidFill>
              </a:rPr>
              <a:t> how can we get better throughput?</a:t>
            </a:r>
            <a:endParaRPr lang="en-US" sz="4000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C28A2BF-E3DD-F3EE-BCBE-4656E4EF5B1D}"/>
              </a:ext>
            </a:extLst>
          </p:cNvPr>
          <p:cNvSpPr txBox="1"/>
          <p:nvPr/>
        </p:nvSpPr>
        <p:spPr>
          <a:xfrm>
            <a:off x="1827686" y="5096584"/>
            <a:ext cx="73839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Q.</a:t>
            </a:r>
            <a:r>
              <a:rPr lang="en-US" sz="4000" b="1" dirty="0">
                <a:solidFill>
                  <a:srgbClr val="A41D34"/>
                </a:solidFill>
              </a:rPr>
              <a:t> what is the throughput of this?</a:t>
            </a:r>
            <a:endParaRPr lang="en-US" sz="40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F3D0AC-2A1C-C5CA-C906-7645730E0001}"/>
              </a:ext>
            </a:extLst>
          </p:cNvPr>
          <p:cNvSpPr txBox="1"/>
          <p:nvPr/>
        </p:nvSpPr>
        <p:spPr>
          <a:xfrm>
            <a:off x="2701289" y="1943055"/>
            <a:ext cx="599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</a:t>
            </a:r>
          </a:p>
          <a:p>
            <a:r>
              <a:rPr lang="en-US" dirty="0"/>
              <a:t>+ </a:t>
            </a:r>
            <a:r>
              <a:rPr lang="en-US" dirty="0" err="1"/>
              <a:t>en</a:t>
            </a:r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C8781CF-F84A-1AB9-8EAE-F4B6C2406F9C}"/>
              </a:ext>
            </a:extLst>
          </p:cNvPr>
          <p:cNvGrpSpPr/>
          <p:nvPr/>
        </p:nvGrpSpPr>
        <p:grpSpPr>
          <a:xfrm>
            <a:off x="2553195" y="2820425"/>
            <a:ext cx="7515009" cy="1514854"/>
            <a:chOff x="2553195" y="2820425"/>
            <a:chExt cx="7515009" cy="1514854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30351E44-1D72-BEF5-8EDE-3E99B2982E2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53195" y="3856177"/>
              <a:ext cx="751500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18FFB257-CA50-4E2B-6E2F-10A38F5245C0}"/>
                </a:ext>
              </a:extLst>
            </p:cNvPr>
            <p:cNvCxnSpPr>
              <a:cxnSpLocks/>
            </p:cNvCxnSpPr>
            <p:nvPr/>
          </p:nvCxnSpPr>
          <p:spPr>
            <a:xfrm>
              <a:off x="2917941" y="2820425"/>
              <a:ext cx="406746" cy="0"/>
            </a:xfrm>
            <a:prstGeom prst="straightConnector1">
              <a:avLst/>
            </a:prstGeom>
            <a:ln w="25400">
              <a:solidFill>
                <a:srgbClr val="A41D34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737A90DF-A315-2F77-D361-72690B01330E}"/>
                </a:ext>
              </a:extLst>
            </p:cNvPr>
            <p:cNvCxnSpPr>
              <a:cxnSpLocks/>
            </p:cNvCxnSpPr>
            <p:nvPr/>
          </p:nvCxnSpPr>
          <p:spPr>
            <a:xfrm>
              <a:off x="4079743" y="2820425"/>
              <a:ext cx="406746" cy="0"/>
            </a:xfrm>
            <a:prstGeom prst="straightConnector1">
              <a:avLst/>
            </a:prstGeom>
            <a:ln w="25400">
              <a:solidFill>
                <a:srgbClr val="A41D34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E2A11515-CF4A-BA79-8533-7D1536B86CEC}"/>
                </a:ext>
              </a:extLst>
            </p:cNvPr>
            <p:cNvCxnSpPr>
              <a:cxnSpLocks/>
            </p:cNvCxnSpPr>
            <p:nvPr/>
          </p:nvCxnSpPr>
          <p:spPr>
            <a:xfrm>
              <a:off x="5140604" y="2820425"/>
              <a:ext cx="406746" cy="0"/>
            </a:xfrm>
            <a:prstGeom prst="straightConnector1">
              <a:avLst/>
            </a:prstGeom>
            <a:ln w="25400">
              <a:solidFill>
                <a:srgbClr val="A41D34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FE5944C1-9CEA-C2AA-DA1A-AC26DED096DF}"/>
                </a:ext>
              </a:extLst>
            </p:cNvPr>
            <p:cNvCxnSpPr>
              <a:cxnSpLocks/>
            </p:cNvCxnSpPr>
            <p:nvPr/>
          </p:nvCxnSpPr>
          <p:spPr>
            <a:xfrm>
              <a:off x="6177714" y="2820425"/>
              <a:ext cx="406746" cy="0"/>
            </a:xfrm>
            <a:prstGeom prst="straightConnector1">
              <a:avLst/>
            </a:prstGeom>
            <a:ln w="25400">
              <a:solidFill>
                <a:srgbClr val="A41D34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6EBE5F11-FF7B-3001-0063-A91EF6269382}"/>
                </a:ext>
              </a:extLst>
            </p:cNvPr>
            <p:cNvCxnSpPr>
              <a:cxnSpLocks/>
            </p:cNvCxnSpPr>
            <p:nvPr/>
          </p:nvCxnSpPr>
          <p:spPr>
            <a:xfrm>
              <a:off x="7226699" y="2820425"/>
              <a:ext cx="406746" cy="0"/>
            </a:xfrm>
            <a:prstGeom prst="straightConnector1">
              <a:avLst/>
            </a:prstGeom>
            <a:ln w="25400">
              <a:solidFill>
                <a:srgbClr val="A41D34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752BEA23-D974-C77E-8819-F6BCBD7A864F}"/>
                </a:ext>
              </a:extLst>
            </p:cNvPr>
            <p:cNvCxnSpPr>
              <a:cxnSpLocks/>
            </p:cNvCxnSpPr>
            <p:nvPr/>
          </p:nvCxnSpPr>
          <p:spPr>
            <a:xfrm>
              <a:off x="8275685" y="2820425"/>
              <a:ext cx="406746" cy="0"/>
            </a:xfrm>
            <a:prstGeom prst="straightConnector1">
              <a:avLst/>
            </a:prstGeom>
            <a:ln w="25400">
              <a:solidFill>
                <a:srgbClr val="A41D34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BBF4AC6A-4744-1FBF-E9C2-B625098FD393}"/>
                </a:ext>
              </a:extLst>
            </p:cNvPr>
            <p:cNvCxnSpPr>
              <a:cxnSpLocks/>
            </p:cNvCxnSpPr>
            <p:nvPr/>
          </p:nvCxnSpPr>
          <p:spPr>
            <a:xfrm>
              <a:off x="9348423" y="2820425"/>
              <a:ext cx="406746" cy="0"/>
            </a:xfrm>
            <a:prstGeom prst="straightConnector1">
              <a:avLst/>
            </a:prstGeom>
            <a:ln w="25400">
              <a:solidFill>
                <a:srgbClr val="A41D34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97A15864-2307-FF36-D3B7-1E50B7B83A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81858" y="3408179"/>
              <a:ext cx="368300" cy="927100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D2C62D1-9F21-6E5A-88F5-02583F93277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27414" y="3408179"/>
              <a:ext cx="368300" cy="927100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B148D28-8FCC-F396-6F2D-F40E74C95F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72970" y="3408179"/>
              <a:ext cx="368300" cy="927100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79751D2-398E-049C-7790-A480CCA26D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526" y="3408179"/>
              <a:ext cx="368300" cy="92710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A5D6123-439D-59CD-A8C7-01B84DF5DF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64082" y="3408179"/>
              <a:ext cx="368300" cy="9271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DF43F0F-4E40-57F4-B2B8-60410679211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09636" y="3408179"/>
              <a:ext cx="368300" cy="92710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4199A40-E291-FE7C-D5B5-DA2CFF19EA33}"/>
                </a:ext>
              </a:extLst>
            </p:cNvPr>
            <p:cNvSpPr txBox="1"/>
            <p:nvPr/>
          </p:nvSpPr>
          <p:spPr>
            <a:xfrm>
              <a:off x="9327283" y="3508831"/>
              <a:ext cx="713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ready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830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1E06695-00C6-BFE7-A433-14A13F72F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Idea: credit-based interfaces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C847FD-BA8F-1474-A1EC-E06D4418C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183"/>
          </a:xfrm>
        </p:spPr>
        <p:txBody>
          <a:bodyPr>
            <a:normAutofit/>
          </a:bodyPr>
          <a:lstStyle/>
          <a:p>
            <a:r>
              <a:rPr lang="en-US" dirty="0"/>
              <a:t>sender keeps track of the number of credits it has</a:t>
            </a:r>
          </a:p>
          <a:p>
            <a:pPr lvl="1"/>
            <a:r>
              <a:rPr lang="en-US" dirty="0"/>
              <a:t>initialize to 0</a:t>
            </a:r>
          </a:p>
          <a:p>
            <a:pPr lvl="1"/>
            <a:r>
              <a:rPr lang="en-US" dirty="0"/>
              <a:t>when credits ≥ 1</a:t>
            </a:r>
          </a:p>
          <a:p>
            <a:pPr lvl="2"/>
            <a:r>
              <a:rPr lang="en-US" dirty="0"/>
              <a:t>send request</a:t>
            </a:r>
          </a:p>
          <a:p>
            <a:pPr lvl="2"/>
            <a:r>
              <a:rPr lang="en-US" dirty="0"/>
              <a:t>decrement # credits</a:t>
            </a:r>
          </a:p>
          <a:p>
            <a:endParaRPr lang="en-US" dirty="0"/>
          </a:p>
          <a:p>
            <a:r>
              <a:rPr lang="en-US" dirty="0"/>
              <a:t>consumer hands out credits </a:t>
            </a:r>
          </a:p>
          <a:p>
            <a:pPr lvl="1"/>
            <a:r>
              <a:rPr lang="en-US" dirty="0"/>
              <a:t>initially</a:t>
            </a:r>
          </a:p>
          <a:p>
            <a:pPr lvl="2"/>
            <a:r>
              <a:rPr lang="en-US" dirty="0"/>
              <a:t>send as many credit grants to sender as we have buffer space</a:t>
            </a:r>
          </a:p>
          <a:p>
            <a:pPr lvl="1"/>
            <a:r>
              <a:rPr lang="en-US" dirty="0"/>
              <a:t>when a request is processed</a:t>
            </a:r>
          </a:p>
          <a:p>
            <a:pPr lvl="2"/>
            <a:r>
              <a:rPr lang="en-US" dirty="0"/>
              <a:t>send credit grant to sender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14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0408F-D4A4-D103-3C74-E986D4536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5D2CE-BF30-54B0-8409-14796D6B7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finishing this set of slides you should be able to:</a:t>
            </a:r>
          </a:p>
          <a:p>
            <a:pPr lvl="1"/>
            <a:r>
              <a:rPr lang="en-US" dirty="0"/>
              <a:t>Describe need for flow control when connecting hardware blocks.</a:t>
            </a:r>
          </a:p>
          <a:p>
            <a:pPr lvl="1"/>
            <a:r>
              <a:rPr lang="en-US" dirty="0"/>
              <a:t>Describe how ready/valid flow control works</a:t>
            </a:r>
          </a:p>
          <a:p>
            <a:pPr lvl="1"/>
            <a:r>
              <a:rPr lang="en-US" dirty="0"/>
              <a:t>Describe how to tolerate latency without losing throughput </a:t>
            </a:r>
            <a:r>
              <a:rPr lang="en-US"/>
              <a:t>using credit</a:t>
            </a:r>
            <a:r>
              <a:rPr lang="en-US" dirty="0"/>
              <a:t>-</a:t>
            </a:r>
            <a:r>
              <a:rPr lang="en-US"/>
              <a:t>based </a:t>
            </a:r>
            <a:r>
              <a:rPr lang="en-US" dirty="0"/>
              <a:t>interfaces</a:t>
            </a:r>
          </a:p>
        </p:txBody>
      </p:sp>
    </p:spTree>
    <p:extLst>
      <p:ext uri="{BB962C8B-B14F-4D97-AF65-F5344CB8AC3E}">
        <p14:creationId xmlns:p14="http://schemas.microsoft.com/office/powerpoint/2010/main" val="3595036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9B37F-EDEC-64F5-DD15-41B467DBD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Tolerating latency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AB75CF-C03B-E121-EAE8-516E0AF6E954}"/>
              </a:ext>
            </a:extLst>
          </p:cNvPr>
          <p:cNvSpPr/>
          <p:nvPr/>
        </p:nvSpPr>
        <p:spPr>
          <a:xfrm>
            <a:off x="1022808" y="2202819"/>
            <a:ext cx="1537556" cy="208416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F4A049-30C2-BA97-06E0-958F1988141A}"/>
              </a:ext>
            </a:extLst>
          </p:cNvPr>
          <p:cNvSpPr/>
          <p:nvPr/>
        </p:nvSpPr>
        <p:spPr>
          <a:xfrm>
            <a:off x="10068204" y="2202819"/>
            <a:ext cx="1537556" cy="208416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C882CE0-30DB-8C3E-E0C4-E5CF64834C3C}"/>
              </a:ext>
            </a:extLst>
          </p:cNvPr>
          <p:cNvCxnSpPr>
            <a:cxnSpLocks/>
          </p:cNvCxnSpPr>
          <p:nvPr/>
        </p:nvCxnSpPr>
        <p:spPr>
          <a:xfrm>
            <a:off x="2553195" y="2646873"/>
            <a:ext cx="7515009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E74B30EC-EB8E-FB9F-BC10-01994853C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858" y="2213061"/>
            <a:ext cx="368300" cy="927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9C654AA-6515-8767-8DF7-0734B4102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7414" y="2213061"/>
            <a:ext cx="368300" cy="927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910727A-AE3E-2A13-C032-1D5628397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2970" y="2213061"/>
            <a:ext cx="368300" cy="927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98F0BF9-F6B7-2D79-35BF-A7A27F435D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8526" y="2213061"/>
            <a:ext cx="368300" cy="9271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C9C1B0-94D3-C0FD-FCCD-C7086ED6B2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082" y="2213061"/>
            <a:ext cx="368300" cy="9271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2A386F0-32F2-049D-6A71-C17670A1C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9636" y="2213061"/>
            <a:ext cx="368300" cy="9271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BBF4458-6E47-6A9B-BA1B-FEAFA278C41B}"/>
              </a:ext>
            </a:extLst>
          </p:cNvPr>
          <p:cNvSpPr txBox="1"/>
          <p:nvPr/>
        </p:nvSpPr>
        <p:spPr>
          <a:xfrm>
            <a:off x="2701289" y="1943055"/>
            <a:ext cx="599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</a:t>
            </a:r>
          </a:p>
          <a:p>
            <a:r>
              <a:rPr lang="en-US" dirty="0"/>
              <a:t>+ </a:t>
            </a:r>
            <a:r>
              <a:rPr lang="en-US" dirty="0" err="1"/>
              <a:t>en</a:t>
            </a:r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B3C15E3-2412-7787-6B4E-FCE860FFDD08}"/>
              </a:ext>
            </a:extLst>
          </p:cNvPr>
          <p:cNvGrpSpPr/>
          <p:nvPr/>
        </p:nvGrpSpPr>
        <p:grpSpPr>
          <a:xfrm>
            <a:off x="2553195" y="3408179"/>
            <a:ext cx="7515009" cy="927100"/>
            <a:chOff x="2553195" y="3408179"/>
            <a:chExt cx="7515009" cy="927100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E791A560-3267-9E92-1083-77774361619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53195" y="3856177"/>
              <a:ext cx="751500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734F837B-A8FA-C213-D764-583ACF7F69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81858" y="3408179"/>
              <a:ext cx="368300" cy="927100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D02C9D2C-61F0-C2D4-3885-C2877F8341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27414" y="3408179"/>
              <a:ext cx="368300" cy="927100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41896519-B851-09F3-06AF-04D58E92ED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72970" y="3408179"/>
              <a:ext cx="368300" cy="927100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5D15CB34-0E8A-5BBF-0F83-2F46D72231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526" y="3408179"/>
              <a:ext cx="368300" cy="92710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50209D94-1A5F-A67A-CF3A-5907880F1A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64082" y="3408179"/>
              <a:ext cx="368300" cy="927100"/>
            </a:xfrm>
            <a:prstGeom prst="rect">
              <a:avLst/>
            </a:prstGeom>
          </p:spPr>
        </p:pic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9153B0DB-01AC-E76E-2A52-2806615F4A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09636" y="3408179"/>
              <a:ext cx="368300" cy="927100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1567765-11EF-2403-64D0-3B9821C8A031}"/>
                </a:ext>
              </a:extLst>
            </p:cNvPr>
            <p:cNvSpPr txBox="1"/>
            <p:nvPr/>
          </p:nvSpPr>
          <p:spPr>
            <a:xfrm>
              <a:off x="9297593" y="3508831"/>
              <a:ext cx="6763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grant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98C9C9AA-0519-4AC7-7A98-26DD523E6A7D}"/>
              </a:ext>
            </a:extLst>
          </p:cNvPr>
          <p:cNvSpPr txBox="1"/>
          <p:nvPr/>
        </p:nvSpPr>
        <p:spPr>
          <a:xfrm>
            <a:off x="1072726" y="5544582"/>
            <a:ext cx="104759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A41D34"/>
                </a:solidFill>
              </a:rPr>
              <a:t>credit-based interfaces tolerate arbitrary latency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88266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3D0C7-B8C0-4E26-C104-AE39B378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49001" cy="132556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E0CBC-309E-B7E1-B817-0E622A3B1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60186"/>
          </a:xfrm>
        </p:spPr>
        <p:txBody>
          <a:bodyPr>
            <a:normAutofit/>
          </a:bodyPr>
          <a:lstStyle/>
          <a:p>
            <a:r>
              <a:rPr lang="en-US" dirty="0"/>
              <a:t>fixed-latency interfaces</a:t>
            </a:r>
          </a:p>
          <a:p>
            <a:endParaRPr lang="en-US" dirty="0"/>
          </a:p>
          <a:p>
            <a:r>
              <a:rPr lang="en-US" dirty="0"/>
              <a:t>flow-control interfaces</a:t>
            </a:r>
          </a:p>
          <a:p>
            <a:endParaRPr lang="en-US" dirty="0"/>
          </a:p>
          <a:p>
            <a:r>
              <a:rPr lang="en-US" dirty="0"/>
              <a:t>composability</a:t>
            </a:r>
          </a:p>
          <a:p>
            <a:endParaRPr lang="en-US" dirty="0"/>
          </a:p>
          <a:p>
            <a:r>
              <a:rPr lang="en-US" dirty="0"/>
              <a:t>tolerating latency</a:t>
            </a:r>
          </a:p>
        </p:txBody>
      </p:sp>
    </p:spTree>
    <p:extLst>
      <p:ext uri="{BB962C8B-B14F-4D97-AF65-F5344CB8AC3E}">
        <p14:creationId xmlns:p14="http://schemas.microsoft.com/office/powerpoint/2010/main" val="120791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AD0C28-25A8-3213-3A33-40EC6A0923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346" y="574550"/>
            <a:ext cx="4369259" cy="2435567"/>
          </a:xfrm>
          <a:prstGeom prst="rect">
            <a:avLst/>
          </a:prstGeom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CA24E658-FF49-4DB9-6A87-0EA5F8666F4B}"/>
              </a:ext>
            </a:extLst>
          </p:cNvPr>
          <p:cNvSpPr/>
          <p:nvPr/>
        </p:nvSpPr>
        <p:spPr>
          <a:xfrm>
            <a:off x="909022" y="371651"/>
            <a:ext cx="4870383" cy="28418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DBAF2E6-46C2-AB1B-392C-D4F763D71650}"/>
              </a:ext>
            </a:extLst>
          </p:cNvPr>
          <p:cNvGrpSpPr/>
          <p:nvPr/>
        </p:nvGrpSpPr>
        <p:grpSpPr>
          <a:xfrm>
            <a:off x="5779405" y="748320"/>
            <a:ext cx="1837745" cy="369332"/>
            <a:chOff x="6096000" y="803126"/>
            <a:chExt cx="1837745" cy="369332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C2448058-F6E4-8296-3317-0493F1C944D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987792"/>
              <a:ext cx="50693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354E854-5BF5-7539-58AF-294B134A2959}"/>
                </a:ext>
              </a:extLst>
            </p:cNvPr>
            <p:cNvSpPr txBox="1"/>
            <p:nvPr/>
          </p:nvSpPr>
          <p:spPr>
            <a:xfrm>
              <a:off x="6602931" y="803126"/>
              <a:ext cx="1330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HEX0…HEX5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F541A68-16EC-46A8-E331-DA3DD966CC20}"/>
              </a:ext>
            </a:extLst>
          </p:cNvPr>
          <p:cNvGrpSpPr/>
          <p:nvPr/>
        </p:nvGrpSpPr>
        <p:grpSpPr>
          <a:xfrm>
            <a:off x="5779405" y="1633135"/>
            <a:ext cx="1198146" cy="369332"/>
            <a:chOff x="6096000" y="1687941"/>
            <a:chExt cx="1198146" cy="369332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7FECE35D-7AE7-378F-5D4C-2C4A12985C6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1877018"/>
              <a:ext cx="50693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6F0455C-1016-ACC2-B88D-F10393671732}"/>
                </a:ext>
              </a:extLst>
            </p:cNvPr>
            <p:cNvSpPr txBox="1"/>
            <p:nvPr/>
          </p:nvSpPr>
          <p:spPr>
            <a:xfrm>
              <a:off x="6602931" y="1687941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LEDR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C7510C2-0730-3D71-4CD3-CC34C96E1654}"/>
              </a:ext>
            </a:extLst>
          </p:cNvPr>
          <p:cNvGrpSpPr/>
          <p:nvPr/>
        </p:nvGrpSpPr>
        <p:grpSpPr>
          <a:xfrm>
            <a:off x="5779405" y="2409423"/>
            <a:ext cx="944870" cy="369332"/>
            <a:chOff x="6096000" y="2464229"/>
            <a:chExt cx="944870" cy="369332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B94F64F2-FFE0-2975-B65B-920EBA80E288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2641116"/>
              <a:ext cx="50693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F8BE58F-FA7B-3130-D470-0F64CC7ECF05}"/>
                </a:ext>
              </a:extLst>
            </p:cNvPr>
            <p:cNvSpPr txBox="1"/>
            <p:nvPr/>
          </p:nvSpPr>
          <p:spPr>
            <a:xfrm>
              <a:off x="6602930" y="2464229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SW</a:t>
              </a:r>
            </a:p>
          </p:txBody>
        </p:sp>
      </p:grpSp>
      <p:sp>
        <p:nvSpPr>
          <p:cNvPr id="38" name="Content Placeholder 21">
            <a:extLst>
              <a:ext uri="{FF2B5EF4-FFF2-40B4-BE49-F238E27FC236}">
                <a16:creationId xmlns:a16="http://schemas.microsoft.com/office/drawing/2014/main" id="{12314F0A-8B20-18C7-D12C-B1F30DA883D9}"/>
              </a:ext>
            </a:extLst>
          </p:cNvPr>
          <p:cNvSpPr txBox="1">
            <a:spLocks/>
          </p:cNvSpPr>
          <p:nvPr/>
        </p:nvSpPr>
        <p:spPr>
          <a:xfrm>
            <a:off x="903402" y="3826833"/>
            <a:ext cx="11203805" cy="14740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System Font Regular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3200" dirty="0"/>
              <a:t>we can always </a:t>
            </a:r>
            <a:r>
              <a:rPr lang="en-US" sz="3200" i="1" dirty="0"/>
              <a:t>receive</a:t>
            </a:r>
            <a:r>
              <a:rPr lang="en-US" sz="3200" dirty="0"/>
              <a:t> something — outputs are </a:t>
            </a:r>
            <a:r>
              <a:rPr lang="en-US" sz="3200" b="1" dirty="0"/>
              <a:t>always valid</a:t>
            </a:r>
          </a:p>
          <a:p>
            <a:pPr marL="2628900" lvl="5" indent="-34290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we can always </a:t>
            </a:r>
            <a:r>
              <a:rPr lang="en-US" sz="3200" i="1" dirty="0"/>
              <a:t>send</a:t>
            </a:r>
            <a:r>
              <a:rPr lang="en-US" sz="3200" dirty="0"/>
              <a:t> something — inputs are </a:t>
            </a:r>
            <a:r>
              <a:rPr lang="en-US" sz="3200" b="1" dirty="0"/>
              <a:t>always ready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8C42EBD-EF6A-0C1F-131A-807A321400BD}"/>
              </a:ext>
            </a:extLst>
          </p:cNvPr>
          <p:cNvSpPr txBox="1"/>
          <p:nvPr/>
        </p:nvSpPr>
        <p:spPr>
          <a:xfrm>
            <a:off x="8051035" y="1270650"/>
            <a:ext cx="382931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Q. </a:t>
            </a:r>
            <a:r>
              <a:rPr lang="en-US" sz="4000" b="1" dirty="0">
                <a:solidFill>
                  <a:srgbClr val="A41D34"/>
                </a:solidFill>
              </a:rPr>
              <a:t>when is it </a:t>
            </a:r>
            <a:r>
              <a:rPr lang="en-US" sz="4000" b="1" dirty="0"/>
              <a:t>safe</a:t>
            </a:r>
            <a:br>
              <a:rPr lang="en-US" sz="4000" b="1" dirty="0"/>
            </a:br>
            <a:r>
              <a:rPr lang="en-US" sz="4000" b="1" dirty="0">
                <a:solidFill>
                  <a:srgbClr val="A41D34"/>
                </a:solidFill>
              </a:rPr>
              <a:t>to interact?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3D4E3FA-D2E3-8FC8-8477-6046E646584F}"/>
              </a:ext>
            </a:extLst>
          </p:cNvPr>
          <p:cNvSpPr txBox="1"/>
          <p:nvPr/>
        </p:nvSpPr>
        <p:spPr>
          <a:xfrm>
            <a:off x="2651896" y="5723657"/>
            <a:ext cx="73137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A41D34"/>
                </a:solidFill>
              </a:rPr>
              <a:t>simplest kind of module </a:t>
            </a:r>
            <a:r>
              <a:rPr lang="en-US" sz="4000" b="1" dirty="0"/>
              <a:t>interface</a:t>
            </a:r>
            <a:endParaRPr lang="en-US" sz="4000" b="1" dirty="0">
              <a:solidFill>
                <a:srgbClr val="A41D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73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8" grpId="0" build="p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B9A9C92E-504A-E2CD-140D-FD887D0A9BB9}"/>
              </a:ext>
            </a:extLst>
          </p:cNvPr>
          <p:cNvGrpSpPr/>
          <p:nvPr/>
        </p:nvGrpSpPr>
        <p:grpSpPr>
          <a:xfrm>
            <a:off x="3776110" y="3763263"/>
            <a:ext cx="3317916" cy="461665"/>
            <a:chOff x="-2515231" y="3659191"/>
            <a:chExt cx="3317916" cy="461665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C543E323-6CB3-A3C1-A812-49EACAD52A0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2515231" y="3803717"/>
              <a:ext cx="786974" cy="95763"/>
            </a:xfrm>
            <a:prstGeom prst="straightConnector1">
              <a:avLst/>
            </a:prstGeom>
            <a:ln w="38100">
              <a:solidFill>
                <a:srgbClr val="A41D34"/>
              </a:solidFill>
              <a:tailEnd type="triangle" w="med" len="lg"/>
            </a:ln>
            <a:effectLst>
              <a:glow rad="63500">
                <a:schemeClr val="bg1">
                  <a:alpha val="8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37D1BE8-B8FE-3B6B-241D-103E5B0D7D42}"/>
                </a:ext>
              </a:extLst>
            </p:cNvPr>
            <p:cNvSpPr txBox="1"/>
            <p:nvPr/>
          </p:nvSpPr>
          <p:spPr>
            <a:xfrm>
              <a:off x="-1684841" y="3659191"/>
              <a:ext cx="24875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A41D34"/>
                  </a:solidFill>
                </a:rPr>
                <a:t>response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0C34E54-8B09-E671-9A27-51BAA4B66CCB}"/>
              </a:ext>
            </a:extLst>
          </p:cNvPr>
          <p:cNvGrpSpPr/>
          <p:nvPr/>
        </p:nvGrpSpPr>
        <p:grpSpPr>
          <a:xfrm>
            <a:off x="3845737" y="2181480"/>
            <a:ext cx="3156038" cy="461665"/>
            <a:chOff x="-1841796" y="3811938"/>
            <a:chExt cx="3156038" cy="461665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145303D8-62DF-1389-A6A9-CCD368FBFFA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41796" y="4083173"/>
              <a:ext cx="639636" cy="90057"/>
            </a:xfrm>
            <a:prstGeom prst="straightConnector1">
              <a:avLst/>
            </a:prstGeom>
            <a:ln w="38100">
              <a:solidFill>
                <a:srgbClr val="A41D34"/>
              </a:solidFill>
              <a:tailEnd type="triangle" w="med" len="lg"/>
            </a:ln>
            <a:effectLst>
              <a:glow rad="63500">
                <a:schemeClr val="bg1">
                  <a:alpha val="8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5E6EF79-82DE-AF49-6061-4F03A9111B2E}"/>
                </a:ext>
              </a:extLst>
            </p:cNvPr>
            <p:cNvSpPr txBox="1"/>
            <p:nvPr/>
          </p:nvSpPr>
          <p:spPr>
            <a:xfrm>
              <a:off x="-1173284" y="3811938"/>
              <a:ext cx="24875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A41D34"/>
                  </a:solidFill>
                </a:rPr>
                <a:t>request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8B62C80-6C4F-1FF2-64B4-79FF882F6FDD}"/>
              </a:ext>
            </a:extLst>
          </p:cNvPr>
          <p:cNvGrpSpPr/>
          <p:nvPr/>
        </p:nvGrpSpPr>
        <p:grpSpPr>
          <a:xfrm>
            <a:off x="2241227" y="2337209"/>
            <a:ext cx="1758515" cy="2086648"/>
            <a:chOff x="3989330" y="1166306"/>
            <a:chExt cx="2520021" cy="2990248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D3D8B36-A273-6E79-245B-398DBC7F561A}"/>
                </a:ext>
              </a:extLst>
            </p:cNvPr>
            <p:cNvGrpSpPr/>
            <p:nvPr/>
          </p:nvGrpSpPr>
          <p:grpSpPr>
            <a:xfrm>
              <a:off x="3989330" y="2085619"/>
              <a:ext cx="2520021" cy="2070935"/>
              <a:chOff x="4835989" y="2740427"/>
              <a:chExt cx="2520021" cy="2070935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3240DD4B-243C-60B9-A7D1-442403DF2C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835989" y="2806182"/>
                <a:ext cx="2520021" cy="989644"/>
              </a:xfrm>
              <a:prstGeom prst="rect">
                <a:avLst/>
              </a:prstGeom>
            </p:spPr>
          </p:pic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130F8A56-9543-8B30-08E2-6B352B1917D0}"/>
                  </a:ext>
                </a:extLst>
              </p:cNvPr>
              <p:cNvGrpSpPr/>
              <p:nvPr/>
            </p:nvGrpSpPr>
            <p:grpSpPr>
              <a:xfrm>
                <a:off x="5808309" y="3795826"/>
                <a:ext cx="498944" cy="1015536"/>
                <a:chOff x="6124904" y="3850632"/>
                <a:chExt cx="498944" cy="1015536"/>
              </a:xfrm>
            </p:grpSpPr>
            <p:cxnSp>
              <p:nvCxnSpPr>
                <p:cNvPr id="16" name="Straight Arrow Connector 15">
                  <a:extLst>
                    <a:ext uri="{FF2B5EF4-FFF2-40B4-BE49-F238E27FC236}">
                      <a16:creationId xmlns:a16="http://schemas.microsoft.com/office/drawing/2014/main" id="{1636F24D-73D9-DE15-950F-04A6AF3B5F8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2594" y="3850632"/>
                  <a:ext cx="0" cy="413222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 w="med" len="lg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AACA3C19-D3CA-C01C-FA95-9EB2FEF63328}"/>
                    </a:ext>
                  </a:extLst>
                </p:cNvPr>
                <p:cNvSpPr txBox="1"/>
                <p:nvPr/>
              </p:nvSpPr>
              <p:spPr>
                <a:xfrm>
                  <a:off x="6124904" y="4204584"/>
                  <a:ext cx="498944" cy="66158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C</a:t>
                  </a:r>
                </a:p>
              </p:txBody>
            </p:sp>
          </p:grp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29F0A8B-9C72-C041-32DA-A98EDD8E003E}"/>
                  </a:ext>
                </a:extLst>
              </p:cNvPr>
              <p:cNvSpPr txBox="1"/>
              <p:nvPr/>
            </p:nvSpPr>
            <p:spPr>
              <a:xfrm>
                <a:off x="5762681" y="2740427"/>
                <a:ext cx="666637" cy="11026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dirty="0">
                    <a:latin typeface="+mj-lt"/>
                  </a:rPr>
                  <a:t>+</a:t>
                </a:r>
              </a:p>
            </p:txBody>
          </p:sp>
        </p:grp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702F0F2A-4139-312A-81ED-8D6D3E4DC61B}"/>
                </a:ext>
              </a:extLst>
            </p:cNvPr>
            <p:cNvCxnSpPr>
              <a:cxnSpLocks/>
            </p:cNvCxnSpPr>
            <p:nvPr/>
          </p:nvCxnSpPr>
          <p:spPr>
            <a:xfrm>
              <a:off x="4578849" y="1740605"/>
              <a:ext cx="0" cy="41322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8222E36-D181-DE74-FFAE-7CA4A0609D62}"/>
                </a:ext>
              </a:extLst>
            </p:cNvPr>
            <p:cNvSpPr txBox="1"/>
            <p:nvPr/>
          </p:nvSpPr>
          <p:spPr>
            <a:xfrm>
              <a:off x="4319039" y="1166307"/>
              <a:ext cx="519620" cy="661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DEEEE6F4-4D43-0447-037B-D7312CC494C8}"/>
                </a:ext>
              </a:extLst>
            </p:cNvPr>
            <p:cNvCxnSpPr>
              <a:cxnSpLocks/>
            </p:cNvCxnSpPr>
            <p:nvPr/>
          </p:nvCxnSpPr>
          <p:spPr>
            <a:xfrm>
              <a:off x="5838154" y="1740605"/>
              <a:ext cx="0" cy="41322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1218E40-3CAE-3DC8-C0D0-B0B55204F08C}"/>
                </a:ext>
              </a:extLst>
            </p:cNvPr>
            <p:cNvSpPr txBox="1"/>
            <p:nvPr/>
          </p:nvSpPr>
          <p:spPr>
            <a:xfrm>
              <a:off x="5579172" y="1166306"/>
              <a:ext cx="503538" cy="661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B</a:t>
              </a:r>
            </a:p>
          </p:txBody>
        </p:sp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id="{6BD2F170-EE75-BCC9-243D-B47349C087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5446" y="2572198"/>
            <a:ext cx="4787900" cy="1143000"/>
          </a:xfrm>
          <a:prstGeom prst="rect">
            <a:avLst/>
          </a:prstGeo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D82606E6-F823-BF0A-E138-41A0A33EAD2D}"/>
              </a:ext>
            </a:extLst>
          </p:cNvPr>
          <p:cNvGrpSpPr/>
          <p:nvPr/>
        </p:nvGrpSpPr>
        <p:grpSpPr>
          <a:xfrm>
            <a:off x="9690725" y="3763263"/>
            <a:ext cx="2242621" cy="956110"/>
            <a:chOff x="2577170" y="2757352"/>
            <a:chExt cx="2242621" cy="956110"/>
          </a:xfrm>
        </p:grpSpPr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D96D7ADF-13D7-04E7-0ADC-C7765D6411C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408062" y="2757352"/>
              <a:ext cx="176825" cy="571026"/>
            </a:xfrm>
            <a:prstGeom prst="straightConnector1">
              <a:avLst/>
            </a:prstGeom>
            <a:ln w="38100">
              <a:solidFill>
                <a:srgbClr val="A41D34"/>
              </a:solidFill>
              <a:tailEnd type="triangle" w="med" len="lg"/>
            </a:ln>
            <a:effectLst>
              <a:glow rad="63500">
                <a:schemeClr val="bg1">
                  <a:alpha val="8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4BB64E7-F89C-C149-1056-739B120C4E85}"/>
                </a:ext>
              </a:extLst>
            </p:cNvPr>
            <p:cNvSpPr txBox="1"/>
            <p:nvPr/>
          </p:nvSpPr>
          <p:spPr>
            <a:xfrm>
              <a:off x="2577170" y="3251797"/>
              <a:ext cx="22426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A41D34"/>
                  </a:solidFill>
                </a:rPr>
                <a:t>interface timing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E45257D4-FEC0-667E-5E88-5DD4C5C51C4A}"/>
              </a:ext>
            </a:extLst>
          </p:cNvPr>
          <p:cNvSpPr txBox="1"/>
          <p:nvPr/>
        </p:nvSpPr>
        <p:spPr>
          <a:xfrm>
            <a:off x="2558939" y="5641889"/>
            <a:ext cx="74997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Q.</a:t>
            </a:r>
            <a:r>
              <a:rPr lang="en-US" sz="4000" b="1" dirty="0">
                <a:solidFill>
                  <a:srgbClr val="A41D34"/>
                </a:solidFill>
              </a:rPr>
              <a:t> how can we </a:t>
            </a:r>
            <a:r>
              <a:rPr lang="en-US" sz="4000" b="1" dirty="0"/>
              <a:t>reuse</a:t>
            </a:r>
            <a:r>
              <a:rPr lang="en-US" sz="4000" b="1" dirty="0">
                <a:solidFill>
                  <a:srgbClr val="A41D34"/>
                </a:solidFill>
              </a:rPr>
              <a:t> this module?</a:t>
            </a:r>
          </a:p>
        </p:txBody>
      </p:sp>
      <p:sp>
        <p:nvSpPr>
          <p:cNvPr id="36" name="Title 35">
            <a:extLst>
              <a:ext uri="{FF2B5EF4-FFF2-40B4-BE49-F238E27FC236}">
                <a16:creationId xmlns:a16="http://schemas.microsoft.com/office/drawing/2014/main" id="{BB7AA5A6-DEB1-5953-4C06-207FCDE0A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blocks that </a:t>
            </a:r>
            <a:r>
              <a:rPr lang="en-US" dirty="0">
                <a:solidFill>
                  <a:schemeClr val="tx1"/>
                </a:solidFill>
              </a:rPr>
              <a:t>process</a:t>
            </a:r>
            <a:r>
              <a:rPr lang="en-US" dirty="0"/>
              <a:t> data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1B9245E-3001-50A8-1C1F-CDE7FA10AC09}"/>
              </a:ext>
            </a:extLst>
          </p:cNvPr>
          <p:cNvGrpSpPr/>
          <p:nvPr/>
        </p:nvGrpSpPr>
        <p:grpSpPr>
          <a:xfrm>
            <a:off x="7922048" y="3677336"/>
            <a:ext cx="1146672" cy="1042038"/>
            <a:chOff x="7922048" y="3677336"/>
            <a:chExt cx="1146672" cy="1042038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5A6D7B5-209E-C822-8166-E8DB3B00778C}"/>
                </a:ext>
              </a:extLst>
            </p:cNvPr>
            <p:cNvGrpSpPr/>
            <p:nvPr/>
          </p:nvGrpSpPr>
          <p:grpSpPr>
            <a:xfrm>
              <a:off x="7922048" y="3677336"/>
              <a:ext cx="1146672" cy="1042038"/>
              <a:chOff x="5639732" y="3543400"/>
              <a:chExt cx="1146672" cy="1042038"/>
            </a:xfrm>
          </p:grpSpPr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49382887-908B-CDFB-EE77-31BB5F434DCC}"/>
                  </a:ext>
                </a:extLst>
              </p:cNvPr>
              <p:cNvGrpSpPr/>
              <p:nvPr/>
            </p:nvGrpSpPr>
            <p:grpSpPr>
              <a:xfrm>
                <a:off x="6264607" y="3543400"/>
                <a:ext cx="521797" cy="388746"/>
                <a:chOff x="9893984" y="4288250"/>
                <a:chExt cx="521797" cy="388746"/>
              </a:xfrm>
            </p:grpSpPr>
            <p:cxnSp>
              <p:nvCxnSpPr>
                <p:cNvPr id="40" name="Straight Arrow Connector 39">
                  <a:extLst>
                    <a:ext uri="{FF2B5EF4-FFF2-40B4-BE49-F238E27FC236}">
                      <a16:creationId xmlns:a16="http://schemas.microsoft.com/office/drawing/2014/main" id="{DF438E72-B05B-6E27-7DDE-152297D144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9893984" y="4611416"/>
                  <a:ext cx="521797" cy="0"/>
                </a:xfrm>
                <a:prstGeom prst="straightConnector1">
                  <a:avLst/>
                </a:prstGeom>
                <a:ln w="12700">
                  <a:solidFill>
                    <a:srgbClr val="A41D34"/>
                  </a:solidFill>
                  <a:headEnd type="triangle" w="sm" len="lg"/>
                  <a:tailEnd type="triangle" w="sm" len="lg"/>
                </a:ln>
                <a:effectLst>
                  <a:glow rad="63500">
                    <a:schemeClr val="bg1">
                      <a:alpha val="8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Arrow Connector 40">
                  <a:extLst>
                    <a:ext uri="{FF2B5EF4-FFF2-40B4-BE49-F238E27FC236}">
                      <a16:creationId xmlns:a16="http://schemas.microsoft.com/office/drawing/2014/main" id="{749350D3-7562-315D-B044-736EA8D14A8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93984" y="4288250"/>
                  <a:ext cx="0" cy="388746"/>
                </a:xfrm>
                <a:prstGeom prst="straightConnector1">
                  <a:avLst/>
                </a:prstGeom>
                <a:ln w="12700">
                  <a:solidFill>
                    <a:srgbClr val="A41D34"/>
                  </a:solidFill>
                  <a:prstDash val="dash"/>
                  <a:headEnd type="none" w="med" len="lg"/>
                  <a:tailEnd type="none" w="med" len="lg"/>
                </a:ln>
                <a:effectLst>
                  <a:glow rad="63500">
                    <a:schemeClr val="bg1">
                      <a:alpha val="8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Arrow Connector 41">
                  <a:extLst>
                    <a:ext uri="{FF2B5EF4-FFF2-40B4-BE49-F238E27FC236}">
                      <a16:creationId xmlns:a16="http://schemas.microsoft.com/office/drawing/2014/main" id="{5646E1FD-E7AC-CCDA-98F2-3368346B771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415781" y="4288250"/>
                  <a:ext cx="0" cy="388746"/>
                </a:xfrm>
                <a:prstGeom prst="straightConnector1">
                  <a:avLst/>
                </a:prstGeom>
                <a:ln w="12700">
                  <a:solidFill>
                    <a:srgbClr val="A41D34"/>
                  </a:solidFill>
                  <a:prstDash val="dash"/>
                  <a:headEnd type="none" w="med" len="lg"/>
                  <a:tailEnd type="none" w="med" len="lg"/>
                </a:ln>
                <a:effectLst>
                  <a:glow rad="63500">
                    <a:schemeClr val="bg1">
                      <a:alpha val="8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278FA71-9F29-2E98-90F4-0489162EAFDA}"/>
                  </a:ext>
                </a:extLst>
              </p:cNvPr>
              <p:cNvSpPr txBox="1"/>
              <p:nvPr/>
            </p:nvSpPr>
            <p:spPr>
              <a:xfrm>
                <a:off x="5639732" y="4123773"/>
                <a:ext cx="6751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2400" i="1" dirty="0" err="1">
                    <a:solidFill>
                      <a:srgbClr val="A41D34"/>
                    </a:solidFill>
                  </a:rPr>
                  <a:t>t</a:t>
                </a:r>
                <a:r>
                  <a:rPr lang="en-US" sz="2400" i="1" baseline="-25000" dirty="0" err="1">
                    <a:solidFill>
                      <a:srgbClr val="A41D34"/>
                    </a:solidFill>
                  </a:rPr>
                  <a:t>prop</a:t>
                </a:r>
                <a:endParaRPr lang="en-US" sz="2400" i="1" baseline="-25000" dirty="0">
                  <a:solidFill>
                    <a:srgbClr val="A41D34"/>
                  </a:solidFill>
                </a:endParaRPr>
              </a:p>
            </p:txBody>
          </p:sp>
        </p:grp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AE928B47-1A79-34F4-8BAE-DBBC007232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94367" y="4096724"/>
              <a:ext cx="432876" cy="321971"/>
            </a:xfrm>
            <a:prstGeom prst="straightConnector1">
              <a:avLst/>
            </a:prstGeom>
            <a:ln w="38100">
              <a:solidFill>
                <a:srgbClr val="A41D34"/>
              </a:solidFill>
              <a:tailEnd type="triangle" w="med" len="lg"/>
            </a:ln>
            <a:effectLst>
              <a:glow rad="63500">
                <a:schemeClr val="bg1">
                  <a:alpha val="8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1184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>
            <a:extLst>
              <a:ext uri="{FF2B5EF4-FFF2-40B4-BE49-F238E27FC236}">
                <a16:creationId xmlns:a16="http://schemas.microsoft.com/office/drawing/2014/main" id="{6D7C8F29-1921-5787-9E7C-50A0D00E073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17026" y="2151622"/>
            <a:ext cx="4635500" cy="161290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8DBBBDF3-6A93-472A-42FB-6213DE896C6D}"/>
              </a:ext>
            </a:extLst>
          </p:cNvPr>
          <p:cNvGrpSpPr/>
          <p:nvPr/>
        </p:nvGrpSpPr>
        <p:grpSpPr>
          <a:xfrm>
            <a:off x="2099549" y="1656535"/>
            <a:ext cx="1965813" cy="2762160"/>
            <a:chOff x="3786301" y="198271"/>
            <a:chExt cx="2817087" cy="3958283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3DE950FB-F637-10A2-A970-6F060D791609}"/>
                </a:ext>
              </a:extLst>
            </p:cNvPr>
            <p:cNvGrpSpPr/>
            <p:nvPr/>
          </p:nvGrpSpPr>
          <p:grpSpPr>
            <a:xfrm>
              <a:off x="3989330" y="1738152"/>
              <a:ext cx="2520021" cy="2418402"/>
              <a:chOff x="4835989" y="2392960"/>
              <a:chExt cx="2520021" cy="2418402"/>
            </a:xfrm>
          </p:grpSpPr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068790B5-B233-5E45-F34D-9D3BD20A24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35989" y="2806182"/>
                <a:ext cx="2520021" cy="989644"/>
              </a:xfrm>
              <a:prstGeom prst="rect">
                <a:avLst/>
              </a:prstGeom>
            </p:spPr>
          </p:pic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A7C00374-6DD7-5FAC-155D-D8F61481E019}"/>
                  </a:ext>
                </a:extLst>
              </p:cNvPr>
              <p:cNvGrpSpPr/>
              <p:nvPr/>
            </p:nvGrpSpPr>
            <p:grpSpPr>
              <a:xfrm>
                <a:off x="5423270" y="2392960"/>
                <a:ext cx="1259305" cy="2418402"/>
                <a:chOff x="5739865" y="2447766"/>
                <a:chExt cx="1259305" cy="2418402"/>
              </a:xfrm>
            </p:grpSpPr>
            <p:cxnSp>
              <p:nvCxnSpPr>
                <p:cNvPr id="34" name="Straight Arrow Connector 33">
                  <a:extLst>
                    <a:ext uri="{FF2B5EF4-FFF2-40B4-BE49-F238E27FC236}">
                      <a16:creationId xmlns:a16="http://schemas.microsoft.com/office/drawing/2014/main" id="{BB84D829-8C4A-F14A-80EE-F7DB94F3436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739865" y="2447766"/>
                  <a:ext cx="0" cy="413222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 w="med" len="lg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Arrow Connector 34">
                  <a:extLst>
                    <a:ext uri="{FF2B5EF4-FFF2-40B4-BE49-F238E27FC236}">
                      <a16:creationId xmlns:a16="http://schemas.microsoft.com/office/drawing/2014/main" id="{2147BF6B-A325-9884-9236-F065372006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999170" y="2447766"/>
                  <a:ext cx="0" cy="413222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 w="med" len="lg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>
                  <a:extLst>
                    <a:ext uri="{FF2B5EF4-FFF2-40B4-BE49-F238E27FC236}">
                      <a16:creationId xmlns:a16="http://schemas.microsoft.com/office/drawing/2014/main" id="{5FD73574-3E42-8A2D-51B1-1EEC4B0C8F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2594" y="3850632"/>
                  <a:ext cx="0" cy="413222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 w="med" len="lg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E4111663-A7D6-C7C0-4E88-25C1F5C2C8FE}"/>
                    </a:ext>
                  </a:extLst>
                </p:cNvPr>
                <p:cNvSpPr txBox="1"/>
                <p:nvPr/>
              </p:nvSpPr>
              <p:spPr>
                <a:xfrm>
                  <a:off x="6124904" y="4204584"/>
                  <a:ext cx="498944" cy="66158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C</a:t>
                  </a:r>
                </a:p>
              </p:txBody>
            </p:sp>
          </p:grp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B0B488D-18C3-14C1-BAF1-CEABE913EE1A}"/>
                  </a:ext>
                </a:extLst>
              </p:cNvPr>
              <p:cNvSpPr txBox="1"/>
              <p:nvPr/>
            </p:nvSpPr>
            <p:spPr>
              <a:xfrm>
                <a:off x="5762681" y="2740427"/>
                <a:ext cx="666637" cy="11026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dirty="0">
                    <a:latin typeface="+mj-lt"/>
                  </a:rPr>
                  <a:t>+</a:t>
                </a:r>
              </a:p>
            </p:txBody>
          </p:sp>
        </p:grp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4AA8B2C-0C2F-3249-FC54-679913DE17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86301" y="1175605"/>
              <a:ext cx="1376181" cy="617257"/>
            </a:xfrm>
            <a:prstGeom prst="rect">
              <a:avLst/>
            </a:prstGeom>
          </p:spPr>
        </p:pic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B80C8B86-7491-AEC4-EDCE-27196469C7E5}"/>
                </a:ext>
              </a:extLst>
            </p:cNvPr>
            <p:cNvCxnSpPr>
              <a:cxnSpLocks/>
            </p:cNvCxnSpPr>
            <p:nvPr/>
          </p:nvCxnSpPr>
          <p:spPr>
            <a:xfrm>
              <a:off x="4578849" y="772570"/>
              <a:ext cx="0" cy="41322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600A218-7123-D492-8ADC-E1BF1AA820B1}"/>
                </a:ext>
              </a:extLst>
            </p:cNvPr>
            <p:cNvSpPr txBox="1"/>
            <p:nvPr/>
          </p:nvSpPr>
          <p:spPr>
            <a:xfrm>
              <a:off x="4319039" y="198272"/>
              <a:ext cx="519620" cy="661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EA85C594-C136-6D25-E486-30ED470CDF1A}"/>
                </a:ext>
              </a:extLst>
            </p:cNvPr>
            <p:cNvCxnSpPr>
              <a:cxnSpLocks/>
            </p:cNvCxnSpPr>
            <p:nvPr/>
          </p:nvCxnSpPr>
          <p:spPr>
            <a:xfrm>
              <a:off x="5838154" y="772570"/>
              <a:ext cx="0" cy="41322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6692F1D-B272-7488-2921-183FD5B6DE75}"/>
                </a:ext>
              </a:extLst>
            </p:cNvPr>
            <p:cNvSpPr txBox="1"/>
            <p:nvPr/>
          </p:nvSpPr>
          <p:spPr>
            <a:xfrm>
              <a:off x="5579172" y="198271"/>
              <a:ext cx="503538" cy="661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B</a:t>
              </a:r>
            </a:p>
          </p:txBody>
        </p: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9C8075C8-A457-93A5-BC3E-79EBDE4C09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27207" y="1172508"/>
              <a:ext cx="1376181" cy="617257"/>
            </a:xfrm>
            <a:prstGeom prst="rect">
              <a:avLst/>
            </a:prstGeom>
          </p:spPr>
        </p:pic>
      </p:grpSp>
      <p:sp>
        <p:nvSpPr>
          <p:cNvPr id="38" name="Title 37">
            <a:extLst>
              <a:ext uri="{FF2B5EF4-FFF2-40B4-BE49-F238E27FC236}">
                <a16:creationId xmlns:a16="http://schemas.microsoft.com/office/drawing/2014/main" id="{8668C05B-ADE7-3271-2EA8-8557ADA53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</a:t>
            </a:r>
            <a:r>
              <a:rPr lang="en-US" dirty="0">
                <a:solidFill>
                  <a:schemeClr val="tx1"/>
                </a:solidFill>
              </a:rPr>
              <a:t>sequential</a:t>
            </a:r>
            <a:r>
              <a:rPr lang="en-US" dirty="0"/>
              <a:t> modules?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A79C24B-E7C5-16FA-C283-307A84B74CB0}"/>
              </a:ext>
            </a:extLst>
          </p:cNvPr>
          <p:cNvSpPr txBox="1"/>
          <p:nvPr/>
        </p:nvSpPr>
        <p:spPr>
          <a:xfrm>
            <a:off x="1297547" y="5641889"/>
            <a:ext cx="100225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A41D34"/>
                </a:solidFill>
              </a:rPr>
              <a:t>timing specified in terms of </a:t>
            </a:r>
            <a:r>
              <a:rPr lang="en-US" sz="4000" b="1" dirty="0"/>
              <a:t>clock cycle delays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60DFD23-65C3-62BD-8513-47A0606F7067}"/>
              </a:ext>
            </a:extLst>
          </p:cNvPr>
          <p:cNvCxnSpPr>
            <a:cxnSpLocks/>
          </p:cNvCxnSpPr>
          <p:nvPr/>
        </p:nvCxnSpPr>
        <p:spPr>
          <a:xfrm>
            <a:off x="8947370" y="1886552"/>
            <a:ext cx="0" cy="2117000"/>
          </a:xfrm>
          <a:prstGeom prst="straightConnector1">
            <a:avLst/>
          </a:prstGeom>
          <a:ln w="19050">
            <a:solidFill>
              <a:srgbClr val="A41D34"/>
            </a:solidFill>
            <a:prstDash val="dash"/>
            <a:headEnd type="none" w="med" len="lg"/>
            <a:tailEnd type="none" w="med" len="lg"/>
          </a:ln>
          <a:effectLst>
            <a:glow rad="63500">
              <a:schemeClr val="bg1">
                <a:alpha val="8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E660006-8EFD-0FEF-692C-C682C8863424}"/>
              </a:ext>
            </a:extLst>
          </p:cNvPr>
          <p:cNvCxnSpPr>
            <a:cxnSpLocks/>
          </p:cNvCxnSpPr>
          <p:nvPr/>
        </p:nvCxnSpPr>
        <p:spPr>
          <a:xfrm>
            <a:off x="9459542" y="1886552"/>
            <a:ext cx="0" cy="2117000"/>
          </a:xfrm>
          <a:prstGeom prst="straightConnector1">
            <a:avLst/>
          </a:prstGeom>
          <a:ln w="19050">
            <a:solidFill>
              <a:srgbClr val="A41D34"/>
            </a:solidFill>
            <a:prstDash val="dash"/>
            <a:headEnd type="none" w="med" len="lg"/>
            <a:tailEnd type="none" w="med" len="lg"/>
          </a:ln>
          <a:effectLst>
            <a:glow rad="63500">
              <a:schemeClr val="bg1">
                <a:alpha val="8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223ABC04-872B-19AA-59C0-E22579145534}"/>
              </a:ext>
            </a:extLst>
          </p:cNvPr>
          <p:cNvGrpSpPr/>
          <p:nvPr/>
        </p:nvGrpSpPr>
        <p:grpSpPr>
          <a:xfrm>
            <a:off x="8167789" y="3854213"/>
            <a:ext cx="1729256" cy="1206667"/>
            <a:chOff x="7752115" y="3552483"/>
            <a:chExt cx="1729256" cy="1206667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13525F10-715A-998D-E8FB-C10045FB41AB}"/>
                </a:ext>
              </a:extLst>
            </p:cNvPr>
            <p:cNvGrpSpPr/>
            <p:nvPr/>
          </p:nvGrpSpPr>
          <p:grpSpPr>
            <a:xfrm>
              <a:off x="7752115" y="3552483"/>
              <a:ext cx="1729256" cy="1206667"/>
              <a:chOff x="5469799" y="3418547"/>
              <a:chExt cx="1729256" cy="1206667"/>
            </a:xfrm>
          </p:grpSpPr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6BA4791A-8E40-3D9A-697B-E6E32F48742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49380" y="3418547"/>
                <a:ext cx="521797" cy="0"/>
              </a:xfrm>
              <a:prstGeom prst="straightConnector1">
                <a:avLst/>
              </a:prstGeom>
              <a:ln w="12700">
                <a:solidFill>
                  <a:srgbClr val="A41D34"/>
                </a:solidFill>
                <a:headEnd type="triangle" w="sm" len="lg"/>
                <a:tailEnd type="triangle" w="sm" len="lg"/>
              </a:ln>
              <a:effectLst>
                <a:glow rad="63500">
                  <a:schemeClr val="bg1">
                    <a:alpha val="80000"/>
                  </a:scheme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E69ADC84-4CEB-9328-71CD-E4936917EBC7}"/>
                  </a:ext>
                </a:extLst>
              </p:cNvPr>
              <p:cNvSpPr txBox="1"/>
              <p:nvPr/>
            </p:nvSpPr>
            <p:spPr>
              <a:xfrm>
                <a:off x="5469799" y="4163549"/>
                <a:ext cx="17292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2400" dirty="0">
                    <a:solidFill>
                      <a:srgbClr val="A41D34"/>
                    </a:solidFill>
                  </a:rPr>
                  <a:t>1 clock cycle</a:t>
                </a:r>
                <a:endParaRPr lang="en-US" sz="2400" baseline="-25000" dirty="0">
                  <a:solidFill>
                    <a:srgbClr val="A41D34"/>
                  </a:solidFill>
                </a:endParaRPr>
              </a:p>
            </p:txBody>
          </p:sp>
        </p:grp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B18BE84D-D0FF-DD0B-5FC7-D8B8F5E3D8B3}"/>
                </a:ext>
              </a:extLst>
            </p:cNvPr>
            <p:cNvCxnSpPr>
              <a:cxnSpLocks/>
              <a:stCxn id="48" idx="0"/>
            </p:cNvCxnSpPr>
            <p:nvPr/>
          </p:nvCxnSpPr>
          <p:spPr>
            <a:xfrm flipV="1">
              <a:off x="8616743" y="3587570"/>
              <a:ext cx="195708" cy="709915"/>
            </a:xfrm>
            <a:prstGeom prst="straightConnector1">
              <a:avLst/>
            </a:prstGeom>
            <a:ln w="38100">
              <a:solidFill>
                <a:srgbClr val="A41D34"/>
              </a:solidFill>
              <a:tailEnd type="triangle" w="med" len="lg"/>
            </a:ln>
            <a:effectLst>
              <a:glow rad="63500">
                <a:schemeClr val="bg1">
                  <a:alpha val="8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1A9A6436-808E-4FAA-9E70-72AC09F2C633}"/>
              </a:ext>
            </a:extLst>
          </p:cNvPr>
          <p:cNvGrpSpPr/>
          <p:nvPr/>
        </p:nvGrpSpPr>
        <p:grpSpPr>
          <a:xfrm>
            <a:off x="6413410" y="3717413"/>
            <a:ext cx="2468025" cy="856585"/>
            <a:chOff x="4505529" y="4423832"/>
            <a:chExt cx="2468025" cy="856585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32AF1F0-F16B-8654-F809-9373958B8DA8}"/>
                </a:ext>
              </a:extLst>
            </p:cNvPr>
            <p:cNvSpPr txBox="1"/>
            <p:nvPr/>
          </p:nvSpPr>
          <p:spPr>
            <a:xfrm>
              <a:off x="4505529" y="4449420"/>
              <a:ext cx="164884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400" dirty="0">
                  <a:solidFill>
                    <a:srgbClr val="A41D34"/>
                  </a:solidFill>
                </a:rPr>
                <a:t>request on</a:t>
              </a:r>
            </a:p>
            <a:p>
              <a:pPr algn="r"/>
              <a:r>
                <a:rPr lang="en-US" sz="2400" dirty="0" err="1">
                  <a:solidFill>
                    <a:srgbClr val="A41D34"/>
                  </a:solidFill>
                </a:rPr>
                <a:t>posedge</a:t>
              </a:r>
              <a:r>
                <a:rPr lang="en-US" sz="2400" dirty="0">
                  <a:solidFill>
                    <a:srgbClr val="A41D34"/>
                  </a:solidFill>
                </a:rPr>
                <a:t> </a:t>
              </a:r>
              <a:r>
                <a:rPr lang="en-US" sz="2400" dirty="0" err="1">
                  <a:solidFill>
                    <a:srgbClr val="A41D34"/>
                  </a:solidFill>
                </a:rPr>
                <a:t>clk</a:t>
              </a:r>
              <a:endParaRPr lang="en-US" sz="2400" baseline="-25000" dirty="0">
                <a:solidFill>
                  <a:srgbClr val="A41D34"/>
                </a:solidFill>
              </a:endParaRP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3047FDBD-6C8F-B7E6-A7AE-FFDAD67317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4755" y="4423832"/>
              <a:ext cx="848799" cy="280977"/>
            </a:xfrm>
            <a:prstGeom prst="straightConnector1">
              <a:avLst/>
            </a:prstGeom>
            <a:ln w="38100">
              <a:solidFill>
                <a:srgbClr val="A41D34"/>
              </a:solidFill>
              <a:tailEnd type="triangle" w="med" len="lg"/>
            </a:ln>
            <a:effectLst>
              <a:glow rad="63500">
                <a:schemeClr val="bg1">
                  <a:alpha val="8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68D0AAA-2432-06E0-ED10-48E42430971B}"/>
              </a:ext>
            </a:extLst>
          </p:cNvPr>
          <p:cNvGrpSpPr/>
          <p:nvPr/>
        </p:nvGrpSpPr>
        <p:grpSpPr>
          <a:xfrm>
            <a:off x="9484394" y="3700411"/>
            <a:ext cx="2555039" cy="878988"/>
            <a:chOff x="4773823" y="4418843"/>
            <a:chExt cx="2555039" cy="878988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CC3DE464-63FB-3E9C-5DFF-4A1BAA9EB71D}"/>
                </a:ext>
              </a:extLst>
            </p:cNvPr>
            <p:cNvSpPr txBox="1"/>
            <p:nvPr/>
          </p:nvSpPr>
          <p:spPr>
            <a:xfrm>
              <a:off x="5055226" y="4466834"/>
              <a:ext cx="227363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A41D34"/>
                  </a:solidFill>
                </a:rPr>
                <a:t>read response at</a:t>
              </a:r>
            </a:p>
            <a:p>
              <a:r>
                <a:rPr lang="en-US" sz="2400" dirty="0">
                  <a:solidFill>
                    <a:srgbClr val="A41D34"/>
                  </a:solidFill>
                </a:rPr>
                <a:t>next clock edge</a:t>
              </a:r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EE4AC0F2-BCD1-F0E6-72DD-E16DA209135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73823" y="4418843"/>
              <a:ext cx="348778" cy="246994"/>
            </a:xfrm>
            <a:prstGeom prst="straightConnector1">
              <a:avLst/>
            </a:prstGeom>
            <a:ln w="38100">
              <a:solidFill>
                <a:srgbClr val="A41D34"/>
              </a:solidFill>
              <a:tailEnd type="triangle" w="med" len="lg"/>
            </a:ln>
            <a:effectLst>
              <a:glow rad="63500">
                <a:schemeClr val="bg1">
                  <a:alpha val="8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20578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3D0C7-B8C0-4E26-C104-AE39B378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49001" cy="1325563"/>
          </a:xfrm>
        </p:spPr>
        <p:txBody>
          <a:bodyPr/>
          <a:lstStyle/>
          <a:p>
            <a:r>
              <a:rPr lang="en-US" dirty="0"/>
              <a:t>What do </a:t>
            </a:r>
            <a:r>
              <a:rPr lang="en-US" dirty="0">
                <a:solidFill>
                  <a:schemeClr val="tx1"/>
                </a:solidFill>
              </a:rPr>
              <a:t>hardware</a:t>
            </a:r>
            <a:r>
              <a:rPr lang="en-US" dirty="0"/>
              <a:t> interfaces need to specify?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E0CBC-309E-B7E1-B817-0E622A3B1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81623" cy="4960186"/>
          </a:xfrm>
        </p:spPr>
        <p:txBody>
          <a:bodyPr>
            <a:normAutofit/>
          </a:bodyPr>
          <a:lstStyle/>
          <a:p>
            <a:r>
              <a:rPr lang="en-US" dirty="0"/>
              <a:t>request format and semantics (like software interfaces)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but also: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2"/>
            <a:endParaRPr lang="en-US" dirty="0"/>
          </a:p>
          <a:p>
            <a:r>
              <a:rPr lang="en-US" dirty="0"/>
              <a:t>when is it </a:t>
            </a:r>
            <a:r>
              <a:rPr lang="en-US" b="1" dirty="0"/>
              <a:t>safe</a:t>
            </a:r>
            <a:r>
              <a:rPr lang="en-US" dirty="0"/>
              <a:t> to </a:t>
            </a:r>
            <a:r>
              <a:rPr lang="en-US" b="1" dirty="0"/>
              <a:t>make a request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like a permission to </a:t>
            </a:r>
            <a:r>
              <a:rPr lang="en-US" b="1" dirty="0"/>
              <a:t>write</a:t>
            </a:r>
            <a:r>
              <a:rPr lang="en-US" dirty="0"/>
              <a:t> to the module</a:t>
            </a:r>
          </a:p>
          <a:p>
            <a:pPr lvl="1"/>
            <a:endParaRPr lang="en-US" dirty="0"/>
          </a:p>
          <a:p>
            <a:r>
              <a:rPr lang="en-US" dirty="0"/>
              <a:t>when is it </a:t>
            </a:r>
            <a:r>
              <a:rPr lang="en-US" b="1" dirty="0"/>
              <a:t>safe </a:t>
            </a:r>
            <a:r>
              <a:rPr lang="en-US" dirty="0"/>
              <a:t>to </a:t>
            </a:r>
            <a:r>
              <a:rPr lang="en-US" b="1" dirty="0"/>
              <a:t>read a response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like a permission to </a:t>
            </a:r>
            <a:r>
              <a:rPr lang="en-US" b="1" dirty="0"/>
              <a:t>read</a:t>
            </a:r>
            <a:r>
              <a:rPr lang="en-US" dirty="0"/>
              <a:t> from the module</a:t>
            </a:r>
          </a:p>
          <a:p>
            <a:pPr lvl="1"/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(possibly)</a:t>
            </a:r>
            <a:r>
              <a:rPr lang="en-US" dirty="0"/>
              <a:t> which response corresponds to which request?</a:t>
            </a:r>
          </a:p>
        </p:txBody>
      </p:sp>
    </p:spTree>
    <p:extLst>
      <p:ext uri="{BB962C8B-B14F-4D97-AF65-F5344CB8AC3E}">
        <p14:creationId xmlns:p14="http://schemas.microsoft.com/office/powerpoint/2010/main" val="309614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DBBBDF3-6A93-472A-42FB-6213DE896C6D}"/>
              </a:ext>
            </a:extLst>
          </p:cNvPr>
          <p:cNvGrpSpPr/>
          <p:nvPr/>
        </p:nvGrpSpPr>
        <p:grpSpPr>
          <a:xfrm>
            <a:off x="2099549" y="1656535"/>
            <a:ext cx="1965813" cy="3397428"/>
            <a:chOff x="3786301" y="198271"/>
            <a:chExt cx="2817087" cy="486864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3DE950FB-F637-10A2-A970-6F060D791609}"/>
                </a:ext>
              </a:extLst>
            </p:cNvPr>
            <p:cNvGrpSpPr/>
            <p:nvPr/>
          </p:nvGrpSpPr>
          <p:grpSpPr>
            <a:xfrm>
              <a:off x="3989330" y="1738152"/>
              <a:ext cx="2520021" cy="3328767"/>
              <a:chOff x="4835989" y="2392960"/>
              <a:chExt cx="2520021" cy="3328767"/>
            </a:xfrm>
          </p:grpSpPr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068790B5-B233-5E45-F34D-9D3BD20A24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835989" y="2806182"/>
                <a:ext cx="2520021" cy="989644"/>
              </a:xfrm>
              <a:prstGeom prst="rect">
                <a:avLst/>
              </a:prstGeom>
            </p:spPr>
          </p:pic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A7C00374-6DD7-5FAC-155D-D8F61481E019}"/>
                  </a:ext>
                </a:extLst>
              </p:cNvPr>
              <p:cNvGrpSpPr/>
              <p:nvPr/>
            </p:nvGrpSpPr>
            <p:grpSpPr>
              <a:xfrm>
                <a:off x="5423270" y="2392960"/>
                <a:ext cx="1259305" cy="3328767"/>
                <a:chOff x="5739865" y="2447766"/>
                <a:chExt cx="1259305" cy="3328767"/>
              </a:xfrm>
            </p:grpSpPr>
            <p:cxnSp>
              <p:nvCxnSpPr>
                <p:cNvPr id="34" name="Straight Arrow Connector 33">
                  <a:extLst>
                    <a:ext uri="{FF2B5EF4-FFF2-40B4-BE49-F238E27FC236}">
                      <a16:creationId xmlns:a16="http://schemas.microsoft.com/office/drawing/2014/main" id="{BB84D829-8C4A-F14A-80EE-F7DB94F3436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739865" y="2447766"/>
                  <a:ext cx="0" cy="413222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 w="med" len="lg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Arrow Connector 34">
                  <a:extLst>
                    <a:ext uri="{FF2B5EF4-FFF2-40B4-BE49-F238E27FC236}">
                      <a16:creationId xmlns:a16="http://schemas.microsoft.com/office/drawing/2014/main" id="{2147BF6B-A325-9884-9236-F065372006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999170" y="2447766"/>
                  <a:ext cx="0" cy="413222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 w="med" len="lg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>
                  <a:extLst>
                    <a:ext uri="{FF2B5EF4-FFF2-40B4-BE49-F238E27FC236}">
                      <a16:creationId xmlns:a16="http://schemas.microsoft.com/office/drawing/2014/main" id="{5FD73574-3E42-8A2D-51B1-1EEC4B0C8F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2594" y="4760995"/>
                  <a:ext cx="0" cy="413223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 w="med" len="lg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E4111663-A7D6-C7C0-4E88-25C1F5C2C8FE}"/>
                    </a:ext>
                  </a:extLst>
                </p:cNvPr>
                <p:cNvSpPr txBox="1"/>
                <p:nvPr/>
              </p:nvSpPr>
              <p:spPr>
                <a:xfrm>
                  <a:off x="6124904" y="5114949"/>
                  <a:ext cx="498944" cy="66158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C</a:t>
                  </a:r>
                </a:p>
              </p:txBody>
            </p:sp>
          </p:grp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B0B488D-18C3-14C1-BAF1-CEABE913EE1A}"/>
                  </a:ext>
                </a:extLst>
              </p:cNvPr>
              <p:cNvSpPr txBox="1"/>
              <p:nvPr/>
            </p:nvSpPr>
            <p:spPr>
              <a:xfrm>
                <a:off x="5762681" y="2740427"/>
                <a:ext cx="666637" cy="11026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dirty="0">
                    <a:latin typeface="+mj-lt"/>
                  </a:rPr>
                  <a:t>+</a:t>
                </a:r>
              </a:p>
            </p:txBody>
          </p:sp>
        </p:grp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4AA8B2C-0C2F-3249-FC54-679913DE17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86301" y="1175605"/>
              <a:ext cx="1376181" cy="617257"/>
            </a:xfrm>
            <a:prstGeom prst="rect">
              <a:avLst/>
            </a:prstGeom>
          </p:spPr>
        </p:pic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B80C8B86-7491-AEC4-EDCE-27196469C7E5}"/>
                </a:ext>
              </a:extLst>
            </p:cNvPr>
            <p:cNvCxnSpPr>
              <a:cxnSpLocks/>
            </p:cNvCxnSpPr>
            <p:nvPr/>
          </p:nvCxnSpPr>
          <p:spPr>
            <a:xfrm>
              <a:off x="4578849" y="772570"/>
              <a:ext cx="0" cy="41322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600A218-7123-D492-8ADC-E1BF1AA820B1}"/>
                </a:ext>
              </a:extLst>
            </p:cNvPr>
            <p:cNvSpPr txBox="1"/>
            <p:nvPr/>
          </p:nvSpPr>
          <p:spPr>
            <a:xfrm>
              <a:off x="4319039" y="198272"/>
              <a:ext cx="519620" cy="661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EA85C594-C136-6D25-E486-30ED470CDF1A}"/>
                </a:ext>
              </a:extLst>
            </p:cNvPr>
            <p:cNvCxnSpPr>
              <a:cxnSpLocks/>
            </p:cNvCxnSpPr>
            <p:nvPr/>
          </p:nvCxnSpPr>
          <p:spPr>
            <a:xfrm>
              <a:off x="5838154" y="772570"/>
              <a:ext cx="0" cy="41322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6692F1D-B272-7488-2921-183FD5B6DE75}"/>
                </a:ext>
              </a:extLst>
            </p:cNvPr>
            <p:cNvSpPr txBox="1"/>
            <p:nvPr/>
          </p:nvSpPr>
          <p:spPr>
            <a:xfrm>
              <a:off x="5579172" y="198271"/>
              <a:ext cx="503538" cy="661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B</a:t>
              </a:r>
            </a:p>
          </p:txBody>
        </p: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9C8075C8-A457-93A5-BC3E-79EBDE4C09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27207" y="1172508"/>
              <a:ext cx="1376181" cy="617257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FF30008-17B9-12AE-D0A8-ED7E2B625F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31146" y="3545910"/>
              <a:ext cx="1376180" cy="617257"/>
            </a:xfrm>
            <a:prstGeom prst="rect">
              <a:avLst/>
            </a:prstGeom>
          </p:spPr>
        </p:pic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51AB6F47-E6F7-2606-7DC2-9D0F53B14BBD}"/>
                </a:ext>
              </a:extLst>
            </p:cNvPr>
            <p:cNvCxnSpPr>
              <a:cxnSpLocks/>
            </p:cNvCxnSpPr>
            <p:nvPr/>
          </p:nvCxnSpPr>
          <p:spPr>
            <a:xfrm>
              <a:off x="5240932" y="3142875"/>
              <a:ext cx="0" cy="41322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itle 37">
            <a:extLst>
              <a:ext uri="{FF2B5EF4-FFF2-40B4-BE49-F238E27FC236}">
                <a16:creationId xmlns:a16="http://schemas.microsoft.com/office/drawing/2014/main" id="{8668C05B-ADE7-3271-2EA8-8557ADA53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 with fixed delays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A79C24B-E7C5-16FA-C283-307A84B74CB0}"/>
              </a:ext>
            </a:extLst>
          </p:cNvPr>
          <p:cNvSpPr txBox="1"/>
          <p:nvPr/>
        </p:nvSpPr>
        <p:spPr>
          <a:xfrm>
            <a:off x="1297547" y="5641889"/>
            <a:ext cx="100225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A41D34"/>
                </a:solidFill>
              </a:rPr>
              <a:t>timing specified in terms of </a:t>
            </a:r>
            <a:r>
              <a:rPr lang="en-US" sz="4000" b="1" dirty="0"/>
              <a:t>clock cycle delays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A906469-0EBE-61DB-01D7-560AC021AC7F}"/>
              </a:ext>
            </a:extLst>
          </p:cNvPr>
          <p:cNvGrpSpPr/>
          <p:nvPr/>
        </p:nvGrpSpPr>
        <p:grpSpPr>
          <a:xfrm>
            <a:off x="8937745" y="1886552"/>
            <a:ext cx="2776017" cy="2905971"/>
            <a:chOff x="8937745" y="1886552"/>
            <a:chExt cx="2776017" cy="2905971"/>
          </a:xfrm>
        </p:grpSpPr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360DFD23-65C3-62BD-8513-47A0606F7067}"/>
                </a:ext>
              </a:extLst>
            </p:cNvPr>
            <p:cNvCxnSpPr>
              <a:cxnSpLocks/>
            </p:cNvCxnSpPr>
            <p:nvPr/>
          </p:nvCxnSpPr>
          <p:spPr>
            <a:xfrm>
              <a:off x="8937745" y="1886552"/>
              <a:ext cx="0" cy="2117000"/>
            </a:xfrm>
            <a:prstGeom prst="straightConnector1">
              <a:avLst/>
            </a:prstGeom>
            <a:ln w="19050">
              <a:solidFill>
                <a:srgbClr val="A41D34"/>
              </a:solidFill>
              <a:prstDash val="dash"/>
              <a:headEnd type="none" w="med" len="lg"/>
              <a:tailEnd type="none" w="med" len="lg"/>
            </a:ln>
            <a:effectLst>
              <a:glow rad="63500">
                <a:schemeClr val="bg1">
                  <a:alpha val="8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5E660006-8EFD-0FEF-692C-C682C8863424}"/>
                </a:ext>
              </a:extLst>
            </p:cNvPr>
            <p:cNvCxnSpPr>
              <a:cxnSpLocks/>
            </p:cNvCxnSpPr>
            <p:nvPr/>
          </p:nvCxnSpPr>
          <p:spPr>
            <a:xfrm>
              <a:off x="9950433" y="1886552"/>
              <a:ext cx="0" cy="2117000"/>
            </a:xfrm>
            <a:prstGeom prst="straightConnector1">
              <a:avLst/>
            </a:prstGeom>
            <a:ln w="19050">
              <a:solidFill>
                <a:srgbClr val="A41D34"/>
              </a:solidFill>
              <a:prstDash val="dash"/>
              <a:headEnd type="none" w="med" len="lg"/>
              <a:tailEnd type="none" w="med" len="lg"/>
            </a:ln>
            <a:effectLst>
              <a:glow rad="63500">
                <a:schemeClr val="bg1">
                  <a:alpha val="8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223ABC04-872B-19AA-59C0-E22579145534}"/>
                </a:ext>
              </a:extLst>
            </p:cNvPr>
            <p:cNvGrpSpPr/>
            <p:nvPr/>
          </p:nvGrpSpPr>
          <p:grpSpPr>
            <a:xfrm>
              <a:off x="8947370" y="3854213"/>
              <a:ext cx="2766392" cy="938310"/>
              <a:chOff x="8531696" y="3552483"/>
              <a:chExt cx="2766392" cy="938310"/>
            </a:xfrm>
          </p:grpSpPr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13525F10-715A-998D-E8FB-C10045FB41AB}"/>
                  </a:ext>
                </a:extLst>
              </p:cNvPr>
              <p:cNvGrpSpPr/>
              <p:nvPr/>
            </p:nvGrpSpPr>
            <p:grpSpPr>
              <a:xfrm>
                <a:off x="8531696" y="3552483"/>
                <a:ext cx="2766392" cy="938310"/>
                <a:chOff x="6249380" y="3418547"/>
                <a:chExt cx="2766392" cy="938310"/>
              </a:xfrm>
            </p:grpSpPr>
            <p:cxnSp>
              <p:nvCxnSpPr>
                <p:cNvPr id="49" name="Straight Arrow Connector 48">
                  <a:extLst>
                    <a:ext uri="{FF2B5EF4-FFF2-40B4-BE49-F238E27FC236}">
                      <a16:creationId xmlns:a16="http://schemas.microsoft.com/office/drawing/2014/main" id="{6BA4791A-8E40-3D9A-697B-E6E32F48742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249380" y="3418547"/>
                  <a:ext cx="1003063" cy="0"/>
                </a:xfrm>
                <a:prstGeom prst="straightConnector1">
                  <a:avLst/>
                </a:prstGeom>
                <a:ln w="12700">
                  <a:solidFill>
                    <a:srgbClr val="A41D34"/>
                  </a:solidFill>
                  <a:headEnd type="triangle" w="sm" len="lg"/>
                  <a:tailEnd type="triangle" w="sm" len="lg"/>
                </a:ln>
                <a:effectLst>
                  <a:glow rad="63500">
                    <a:schemeClr val="bg1">
                      <a:alpha val="8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E69ADC84-4CEB-9328-71CD-E4936917EBC7}"/>
                    </a:ext>
                  </a:extLst>
                </p:cNvPr>
                <p:cNvSpPr txBox="1"/>
                <p:nvPr/>
              </p:nvSpPr>
              <p:spPr>
                <a:xfrm>
                  <a:off x="6510278" y="3895192"/>
                  <a:ext cx="250549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en-US" sz="2400" dirty="0">
                      <a:solidFill>
                        <a:srgbClr val="A41D34"/>
                      </a:solidFill>
                    </a:rPr>
                    <a:t>2-clock-cycle delay</a:t>
                  </a:r>
                  <a:endParaRPr lang="en-US" sz="2400" baseline="-25000" dirty="0">
                    <a:solidFill>
                      <a:srgbClr val="A41D34"/>
                    </a:solidFill>
                  </a:endParaRPr>
                </a:p>
              </p:txBody>
            </p:sp>
          </p:grpSp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B18BE84D-D0FF-DD0B-5FC7-D8B8F5E3D8B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812451" y="3587570"/>
                <a:ext cx="839900" cy="431705"/>
              </a:xfrm>
              <a:prstGeom prst="straightConnector1">
                <a:avLst/>
              </a:prstGeom>
              <a:ln w="38100">
                <a:solidFill>
                  <a:srgbClr val="A41D34"/>
                </a:solidFill>
                <a:tailEnd type="triangle" w="med" len="lg"/>
              </a:ln>
              <a:effectLst>
                <a:glow rad="63500">
                  <a:schemeClr val="bg1">
                    <a:alpha val="80000"/>
                  </a:scheme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6C4900E1-709A-A597-BF6E-A89094C7F2E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26651" y="2127026"/>
            <a:ext cx="5029200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6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DBBBDF3-6A93-472A-42FB-6213DE896C6D}"/>
              </a:ext>
            </a:extLst>
          </p:cNvPr>
          <p:cNvGrpSpPr/>
          <p:nvPr/>
        </p:nvGrpSpPr>
        <p:grpSpPr>
          <a:xfrm>
            <a:off x="2099549" y="1656535"/>
            <a:ext cx="2697634" cy="3397428"/>
            <a:chOff x="3786301" y="198271"/>
            <a:chExt cx="3865813" cy="486864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3DE950FB-F637-10A2-A970-6F060D791609}"/>
                </a:ext>
              </a:extLst>
            </p:cNvPr>
            <p:cNvGrpSpPr/>
            <p:nvPr/>
          </p:nvGrpSpPr>
          <p:grpSpPr>
            <a:xfrm>
              <a:off x="3989330" y="1738152"/>
              <a:ext cx="2520021" cy="3328767"/>
              <a:chOff x="4835989" y="2392960"/>
              <a:chExt cx="2520021" cy="3328767"/>
            </a:xfrm>
          </p:grpSpPr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068790B5-B233-5E45-F34D-9D3BD20A24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835989" y="2806182"/>
                <a:ext cx="2520021" cy="989644"/>
              </a:xfrm>
              <a:prstGeom prst="rect">
                <a:avLst/>
              </a:prstGeom>
            </p:spPr>
          </p:pic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A7C00374-6DD7-5FAC-155D-D8F61481E019}"/>
                  </a:ext>
                </a:extLst>
              </p:cNvPr>
              <p:cNvGrpSpPr/>
              <p:nvPr/>
            </p:nvGrpSpPr>
            <p:grpSpPr>
              <a:xfrm>
                <a:off x="5423270" y="2392960"/>
                <a:ext cx="1259305" cy="3328767"/>
                <a:chOff x="5739865" y="2447766"/>
                <a:chExt cx="1259305" cy="3328767"/>
              </a:xfrm>
            </p:grpSpPr>
            <p:cxnSp>
              <p:nvCxnSpPr>
                <p:cNvPr id="34" name="Straight Arrow Connector 33">
                  <a:extLst>
                    <a:ext uri="{FF2B5EF4-FFF2-40B4-BE49-F238E27FC236}">
                      <a16:creationId xmlns:a16="http://schemas.microsoft.com/office/drawing/2014/main" id="{BB84D829-8C4A-F14A-80EE-F7DB94F3436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739865" y="2447766"/>
                  <a:ext cx="0" cy="413222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 w="med" len="lg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Arrow Connector 34">
                  <a:extLst>
                    <a:ext uri="{FF2B5EF4-FFF2-40B4-BE49-F238E27FC236}">
                      <a16:creationId xmlns:a16="http://schemas.microsoft.com/office/drawing/2014/main" id="{2147BF6B-A325-9884-9236-F065372006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999170" y="2447766"/>
                  <a:ext cx="0" cy="413222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 w="med" len="lg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>
                  <a:extLst>
                    <a:ext uri="{FF2B5EF4-FFF2-40B4-BE49-F238E27FC236}">
                      <a16:creationId xmlns:a16="http://schemas.microsoft.com/office/drawing/2014/main" id="{5FD73574-3E42-8A2D-51B1-1EEC4B0C8F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2594" y="4760995"/>
                  <a:ext cx="0" cy="413223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 w="med" len="lg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E4111663-A7D6-C7C0-4E88-25C1F5C2C8FE}"/>
                    </a:ext>
                  </a:extLst>
                </p:cNvPr>
                <p:cNvSpPr txBox="1"/>
                <p:nvPr/>
              </p:nvSpPr>
              <p:spPr>
                <a:xfrm>
                  <a:off x="6124904" y="5114949"/>
                  <a:ext cx="498944" cy="66158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C</a:t>
                  </a:r>
                </a:p>
              </p:txBody>
            </p:sp>
          </p:grp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B0B488D-18C3-14C1-BAF1-CEABE913EE1A}"/>
                  </a:ext>
                </a:extLst>
              </p:cNvPr>
              <p:cNvSpPr txBox="1"/>
              <p:nvPr/>
            </p:nvSpPr>
            <p:spPr>
              <a:xfrm>
                <a:off x="5535289" y="2905949"/>
                <a:ext cx="1204175" cy="838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dirty="0">
                    <a:latin typeface="+mj-lt"/>
                  </a:rPr>
                  <a:t>ALU</a:t>
                </a:r>
              </a:p>
            </p:txBody>
          </p:sp>
        </p:grp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4AA8B2C-0C2F-3249-FC54-679913DE17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86301" y="1175605"/>
              <a:ext cx="1376181" cy="617257"/>
            </a:xfrm>
            <a:prstGeom prst="rect">
              <a:avLst/>
            </a:prstGeom>
          </p:spPr>
        </p:pic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B80C8B86-7491-AEC4-EDCE-27196469C7E5}"/>
                </a:ext>
              </a:extLst>
            </p:cNvPr>
            <p:cNvCxnSpPr>
              <a:cxnSpLocks/>
            </p:cNvCxnSpPr>
            <p:nvPr/>
          </p:nvCxnSpPr>
          <p:spPr>
            <a:xfrm>
              <a:off x="4578849" y="772570"/>
              <a:ext cx="0" cy="41322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600A218-7123-D492-8ADC-E1BF1AA820B1}"/>
                </a:ext>
              </a:extLst>
            </p:cNvPr>
            <p:cNvSpPr txBox="1"/>
            <p:nvPr/>
          </p:nvSpPr>
          <p:spPr>
            <a:xfrm>
              <a:off x="4319039" y="198272"/>
              <a:ext cx="519620" cy="661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EA85C594-C136-6D25-E486-30ED470CDF1A}"/>
                </a:ext>
              </a:extLst>
            </p:cNvPr>
            <p:cNvCxnSpPr>
              <a:cxnSpLocks/>
            </p:cNvCxnSpPr>
            <p:nvPr/>
          </p:nvCxnSpPr>
          <p:spPr>
            <a:xfrm>
              <a:off x="5838154" y="772570"/>
              <a:ext cx="0" cy="41322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6692F1D-B272-7488-2921-183FD5B6DE75}"/>
                </a:ext>
              </a:extLst>
            </p:cNvPr>
            <p:cNvSpPr txBox="1"/>
            <p:nvPr/>
          </p:nvSpPr>
          <p:spPr>
            <a:xfrm>
              <a:off x="5579172" y="198271"/>
              <a:ext cx="503538" cy="661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B</a:t>
              </a:r>
            </a:p>
          </p:txBody>
        </p: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9C8075C8-A457-93A5-BC3E-79EBDE4C09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27207" y="1172508"/>
              <a:ext cx="1376181" cy="617257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FF30008-17B9-12AE-D0A8-ED7E2B625F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31146" y="3545910"/>
              <a:ext cx="1376180" cy="617257"/>
            </a:xfrm>
            <a:prstGeom prst="rect">
              <a:avLst/>
            </a:prstGeom>
          </p:spPr>
        </p:pic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51AB6F47-E6F7-2606-7DC2-9D0F53B14BBD}"/>
                </a:ext>
              </a:extLst>
            </p:cNvPr>
            <p:cNvCxnSpPr>
              <a:cxnSpLocks/>
            </p:cNvCxnSpPr>
            <p:nvPr/>
          </p:nvCxnSpPr>
          <p:spPr>
            <a:xfrm>
              <a:off x="5240932" y="3142875"/>
              <a:ext cx="0" cy="41322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8D98475E-CDED-93F8-5B86-048F3BA063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24409" y="2736525"/>
              <a:ext cx="76988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D0EEDC7-2F1C-AFB1-26F9-07E62DC6D768}"/>
                </a:ext>
              </a:extLst>
            </p:cNvPr>
            <p:cNvSpPr txBox="1"/>
            <p:nvPr/>
          </p:nvSpPr>
          <p:spPr>
            <a:xfrm>
              <a:off x="6923453" y="2354051"/>
              <a:ext cx="728661" cy="661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op</a:t>
              </a:r>
            </a:p>
          </p:txBody>
        </p:sp>
      </p:grpSp>
      <p:sp>
        <p:nvSpPr>
          <p:cNvPr id="38" name="Title 37">
            <a:extLst>
              <a:ext uri="{FF2B5EF4-FFF2-40B4-BE49-F238E27FC236}">
                <a16:creationId xmlns:a16="http://schemas.microsoft.com/office/drawing/2014/main" id="{8668C05B-ADE7-3271-2EA8-8557ADA53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17993" cy="1325563"/>
          </a:xfrm>
        </p:spPr>
        <p:txBody>
          <a:bodyPr/>
          <a:lstStyle/>
          <a:p>
            <a:r>
              <a:rPr lang="en-US" dirty="0"/>
              <a:t>Interfaces with fixed delays: more complexity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A79C24B-E7C5-16FA-C283-307A84B74CB0}"/>
              </a:ext>
            </a:extLst>
          </p:cNvPr>
          <p:cNvSpPr txBox="1"/>
          <p:nvPr/>
        </p:nvSpPr>
        <p:spPr>
          <a:xfrm>
            <a:off x="990476" y="5901770"/>
            <a:ext cx="104442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Q.</a:t>
            </a:r>
            <a:r>
              <a:rPr lang="en-US" sz="4000" b="1" dirty="0">
                <a:solidFill>
                  <a:srgbClr val="A41D34"/>
                </a:solidFill>
              </a:rPr>
              <a:t> how easy is it to change the </a:t>
            </a:r>
            <a:r>
              <a:rPr lang="en-US" sz="4000" b="1" dirty="0"/>
              <a:t>implementation</a:t>
            </a:r>
            <a:r>
              <a:rPr lang="en-US" sz="4000" b="1" dirty="0">
                <a:solidFill>
                  <a:srgbClr val="A41D34"/>
                </a:solidFill>
              </a:rPr>
              <a:t>?</a:t>
            </a:r>
            <a:endParaRPr lang="en-US" sz="4000" b="1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223ABC04-872B-19AA-59C0-E22579145534}"/>
              </a:ext>
            </a:extLst>
          </p:cNvPr>
          <p:cNvGrpSpPr/>
          <p:nvPr/>
        </p:nvGrpSpPr>
        <p:grpSpPr>
          <a:xfrm>
            <a:off x="7254342" y="4105152"/>
            <a:ext cx="4790030" cy="869529"/>
            <a:chOff x="6775310" y="3433712"/>
            <a:chExt cx="4790030" cy="869529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69ADC84-4CEB-9328-71CD-E4936917EBC7}"/>
                </a:ext>
              </a:extLst>
            </p:cNvPr>
            <p:cNvSpPr txBox="1"/>
            <p:nvPr/>
          </p:nvSpPr>
          <p:spPr>
            <a:xfrm>
              <a:off x="6775310" y="3841576"/>
              <a:ext cx="4790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400" dirty="0">
                  <a:solidFill>
                    <a:srgbClr val="A41D34"/>
                  </a:solidFill>
                </a:rPr>
                <a:t>different timing for different inputs…</a:t>
              </a:r>
              <a:endParaRPr lang="en-US" sz="2400" baseline="-25000" dirty="0">
                <a:solidFill>
                  <a:srgbClr val="A41D34"/>
                </a:solidFill>
              </a:endParaRP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B18BE84D-D0FF-DD0B-5FC7-D8B8F5E3D8B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857472" y="3433712"/>
              <a:ext cx="206775" cy="407864"/>
            </a:xfrm>
            <a:prstGeom prst="straightConnector1">
              <a:avLst/>
            </a:prstGeom>
            <a:ln w="38100">
              <a:solidFill>
                <a:srgbClr val="A41D34"/>
              </a:solidFill>
              <a:tailEnd type="triangle" w="med" len="lg"/>
            </a:ln>
            <a:effectLst>
              <a:glow rad="63500">
                <a:schemeClr val="bg1">
                  <a:alpha val="8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61A63-BA37-9683-2AF9-E533C69932F1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24797" y="2098552"/>
            <a:ext cx="5029200" cy="20066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A881626-5D9E-A22A-13F9-E6116B0C82D7}"/>
              </a:ext>
            </a:extLst>
          </p:cNvPr>
          <p:cNvSpPr txBox="1"/>
          <p:nvPr/>
        </p:nvSpPr>
        <p:spPr>
          <a:xfrm>
            <a:off x="990476" y="5213365"/>
            <a:ext cx="87904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Q.</a:t>
            </a:r>
            <a:r>
              <a:rPr lang="en-US" sz="4000" b="1" dirty="0">
                <a:solidFill>
                  <a:srgbClr val="A41D34"/>
                </a:solidFill>
              </a:rPr>
              <a:t> how easy is this to </a:t>
            </a:r>
            <a:r>
              <a:rPr lang="en-US" sz="4000" b="1" dirty="0"/>
              <a:t>specify </a:t>
            </a:r>
            <a:r>
              <a:rPr lang="en-US" sz="4000" b="1" dirty="0">
                <a:solidFill>
                  <a:srgbClr val="A41D34"/>
                </a:solidFill>
              </a:rPr>
              <a:t>and </a:t>
            </a:r>
            <a:r>
              <a:rPr lang="en-US" sz="4000" b="1" dirty="0"/>
              <a:t>verify</a:t>
            </a:r>
            <a:r>
              <a:rPr lang="en-US" sz="4000" b="1" dirty="0">
                <a:solidFill>
                  <a:srgbClr val="A41D34"/>
                </a:solidFill>
              </a:rPr>
              <a:t>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52212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80C8B86-7491-AEC4-EDCE-27196469C7E5}"/>
              </a:ext>
            </a:extLst>
          </p:cNvPr>
          <p:cNvCxnSpPr>
            <a:cxnSpLocks/>
          </p:cNvCxnSpPr>
          <p:nvPr/>
        </p:nvCxnSpPr>
        <p:spPr>
          <a:xfrm>
            <a:off x="3254210" y="2451234"/>
            <a:ext cx="0" cy="28835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600A218-7123-D492-8ADC-E1BF1AA820B1}"/>
              </a:ext>
            </a:extLst>
          </p:cNvPr>
          <p:cNvSpPr txBox="1"/>
          <p:nvPr/>
        </p:nvSpPr>
        <p:spPr>
          <a:xfrm>
            <a:off x="2882282" y="2050479"/>
            <a:ext cx="743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6692F1D-B272-7488-2921-183FD5B6DE75}"/>
              </a:ext>
            </a:extLst>
          </p:cNvPr>
          <p:cNvSpPr txBox="1"/>
          <p:nvPr/>
        </p:nvSpPr>
        <p:spPr>
          <a:xfrm>
            <a:off x="2527589" y="3038523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lab 6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cpu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1AB6F47-E6F7-2606-7DC2-9D0F53B14BBD}"/>
              </a:ext>
            </a:extLst>
          </p:cNvPr>
          <p:cNvCxnSpPr>
            <a:cxnSpLocks/>
          </p:cNvCxnSpPr>
          <p:nvPr/>
        </p:nvCxnSpPr>
        <p:spPr>
          <a:xfrm>
            <a:off x="3273461" y="3867665"/>
            <a:ext cx="0" cy="28835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D0EEDC7-2F1C-AFB1-26F9-07E62DC6D768}"/>
              </a:ext>
            </a:extLst>
          </p:cNvPr>
          <p:cNvSpPr txBox="1"/>
          <p:nvPr/>
        </p:nvSpPr>
        <p:spPr>
          <a:xfrm>
            <a:off x="2945223" y="4051351"/>
            <a:ext cx="611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out</a:t>
            </a:r>
          </a:p>
        </p:txBody>
      </p:sp>
      <p:sp>
        <p:nvSpPr>
          <p:cNvPr id="38" name="Title 37">
            <a:extLst>
              <a:ext uri="{FF2B5EF4-FFF2-40B4-BE49-F238E27FC236}">
                <a16:creationId xmlns:a16="http://schemas.microsoft.com/office/drawing/2014/main" id="{8668C05B-ADE7-3271-2EA8-8557ADA53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 with fixed delays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712F827-AF8E-F694-774F-99EF93A6212C}"/>
              </a:ext>
            </a:extLst>
          </p:cNvPr>
          <p:cNvSpPr/>
          <p:nvPr/>
        </p:nvSpPr>
        <p:spPr>
          <a:xfrm>
            <a:off x="2305279" y="2734986"/>
            <a:ext cx="1918917" cy="113266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F32D24B-2A6C-A182-F710-9186A094B76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75316" y="1806623"/>
            <a:ext cx="4267200" cy="12319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84799E4-FBAA-00D7-CC24-454182310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1544" y="3115471"/>
            <a:ext cx="4229100" cy="10033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B7CFAA0-79D9-43CD-A575-21C9A8782F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4644" y="4173737"/>
            <a:ext cx="4165600" cy="9779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C677D893-29DF-EA9F-F22F-CA19598B798F}"/>
              </a:ext>
            </a:extLst>
          </p:cNvPr>
          <p:cNvSpPr txBox="1"/>
          <p:nvPr/>
        </p:nvSpPr>
        <p:spPr>
          <a:xfrm>
            <a:off x="990476" y="6007647"/>
            <a:ext cx="93169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Q.</a:t>
            </a:r>
            <a:r>
              <a:rPr lang="en-US" sz="4000" b="1" dirty="0">
                <a:solidFill>
                  <a:srgbClr val="A41D34"/>
                </a:solidFill>
              </a:rPr>
              <a:t> when can we </a:t>
            </a:r>
            <a:r>
              <a:rPr lang="en-US" sz="4000" b="1" dirty="0"/>
              <a:t>issue the next instruction</a:t>
            </a:r>
            <a:r>
              <a:rPr lang="en-US" sz="4000" b="1" dirty="0">
                <a:solidFill>
                  <a:srgbClr val="A41D34"/>
                </a:solidFill>
              </a:rPr>
              <a:t>?</a:t>
            </a:r>
            <a:endParaRPr lang="en-US" sz="4000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60DD1DC-337F-A51E-3230-FD3D9DE627F4}"/>
              </a:ext>
            </a:extLst>
          </p:cNvPr>
          <p:cNvSpPr txBox="1"/>
          <p:nvPr/>
        </p:nvSpPr>
        <p:spPr>
          <a:xfrm>
            <a:off x="990476" y="5319242"/>
            <a:ext cx="73052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Q.</a:t>
            </a:r>
            <a:r>
              <a:rPr lang="en-US" sz="4000" b="1" dirty="0">
                <a:solidFill>
                  <a:srgbClr val="A41D34"/>
                </a:solidFill>
              </a:rPr>
              <a:t> when can we </a:t>
            </a:r>
            <a:r>
              <a:rPr lang="en-US" sz="4000" b="1" dirty="0"/>
              <a:t>read the output</a:t>
            </a:r>
            <a:r>
              <a:rPr lang="en-US" sz="4000" b="1" dirty="0">
                <a:solidFill>
                  <a:srgbClr val="A41D34"/>
                </a:solidFill>
              </a:rPr>
              <a:t>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78861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14458</TotalTime>
  <Words>725</Words>
  <Application>Microsoft Macintosh PowerPoint</Application>
  <PresentationFormat>Widescreen</PresentationFormat>
  <Paragraphs>192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Consolas</vt:lpstr>
      <vt:lpstr>System Font Regular</vt:lpstr>
      <vt:lpstr>Office Theme</vt:lpstr>
      <vt:lpstr>Slide Set 17: Hardware interfaces</vt:lpstr>
      <vt:lpstr>Learning Objectives</vt:lpstr>
      <vt:lpstr>PowerPoint Presentation</vt:lpstr>
      <vt:lpstr>Hardware blocks that process data</vt:lpstr>
      <vt:lpstr>What about sequential modules?</vt:lpstr>
      <vt:lpstr>What do hardware interfaces need to specify?</vt:lpstr>
      <vt:lpstr>Interfaces with fixed delays</vt:lpstr>
      <vt:lpstr>Interfaces with fixed delays: more complexity</vt:lpstr>
      <vt:lpstr>Interfaces with fixed delays</vt:lpstr>
      <vt:lpstr>Variable timing issues</vt:lpstr>
      <vt:lpstr>PowerPoint Presentation</vt:lpstr>
      <vt:lpstr>Flow control protocols</vt:lpstr>
      <vt:lpstr>PowerPoint Presentation</vt:lpstr>
      <vt:lpstr>PowerPoint Presentation</vt:lpstr>
      <vt:lpstr>Example: FIFO</vt:lpstr>
      <vt:lpstr>Connecting interfaces with flow control</vt:lpstr>
      <vt:lpstr>Tolerating latency</vt:lpstr>
      <vt:lpstr>Tolerating latency</vt:lpstr>
      <vt:lpstr>Idea: credit-based interfaces</vt:lpstr>
      <vt:lpstr>Tolerating latency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CPEN 211: Introduction to Microcomputers  Slide Set 7: RTL Verilog</dc:title>
  <dc:creator>Mieszko Lis</dc:creator>
  <cp:lastModifiedBy>Tor Aamodt</cp:lastModifiedBy>
  <cp:revision>1577</cp:revision>
  <cp:lastPrinted>2022-10-11T19:21:58Z</cp:lastPrinted>
  <dcterms:created xsi:type="dcterms:W3CDTF">2022-10-03T16:03:35Z</dcterms:created>
  <dcterms:modified xsi:type="dcterms:W3CDTF">2023-11-28T05:39:55Z</dcterms:modified>
</cp:coreProperties>
</file>