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527" r:id="rId2"/>
    <p:sldId id="414" r:id="rId3"/>
    <p:sldId id="454" r:id="rId4"/>
    <p:sldId id="456" r:id="rId5"/>
    <p:sldId id="594" r:id="rId6"/>
    <p:sldId id="595" r:id="rId7"/>
    <p:sldId id="455" r:id="rId8"/>
    <p:sldId id="457" r:id="rId9"/>
    <p:sldId id="458" r:id="rId10"/>
    <p:sldId id="459" r:id="rId11"/>
    <p:sldId id="461" r:id="rId12"/>
    <p:sldId id="462" r:id="rId13"/>
    <p:sldId id="463" r:id="rId14"/>
    <p:sldId id="464" r:id="rId15"/>
    <p:sldId id="600" r:id="rId16"/>
    <p:sldId id="466" r:id="rId17"/>
    <p:sldId id="465" r:id="rId18"/>
    <p:sldId id="577" r:id="rId19"/>
    <p:sldId id="467" r:id="rId20"/>
    <p:sldId id="468" r:id="rId21"/>
    <p:sldId id="469" r:id="rId22"/>
    <p:sldId id="470" r:id="rId23"/>
    <p:sldId id="522" r:id="rId24"/>
    <p:sldId id="523" r:id="rId25"/>
    <p:sldId id="471" r:id="rId26"/>
    <p:sldId id="473" r:id="rId27"/>
    <p:sldId id="474" r:id="rId28"/>
    <p:sldId id="596" r:id="rId29"/>
    <p:sldId id="597" r:id="rId30"/>
    <p:sldId id="598" r:id="rId31"/>
    <p:sldId id="599" r:id="rId32"/>
    <p:sldId id="47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FFFF"/>
    <a:srgbClr val="ADDAEB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03" autoAdjust="0"/>
    <p:restoredTop sz="94331" autoAdjust="0"/>
  </p:normalViewPr>
  <p:slideViewPr>
    <p:cSldViewPr snapToObjects="1">
      <p:cViewPr varScale="1">
        <p:scale>
          <a:sx n="127" d="100"/>
          <a:sy n="127" d="100"/>
        </p:scale>
        <p:origin x="10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74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63D24-8326-C040-B625-797DC9696D32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88F39-EDB3-A846-9258-F4DE45E1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9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CC211-E0E6-FC4D-90D1-B1982944D2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9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CEE0-8BCF-834A-B382-B11EAEBD7B9B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8433-0461-1549-A5DE-1A14C2F9E401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923E-90CA-9C42-9578-7A8ABEAD532E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88AEE-89B0-E44C-BB25-B0427B460994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6BDB-8A97-C947-9044-3BC9459F6755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2EA0-E2B7-F442-94B9-3353FD1FF88A}" type="datetime1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05D9-882A-904E-8C32-288C3ADBEF34}" type="datetime1">
              <a:rPr lang="en-US" smtClean="0"/>
              <a:t>12/3/24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D7CE5-95C2-A043-AC57-3F9C5BE2B013}" type="datetime1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26F8-AF68-204F-A9C0-38E5C1C2318B}" type="datetime1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A694-2756-F14B-910A-F1B9A56D7DBA}" type="datetime1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2A13E-2A8A-CC44-8713-B37680B34131}" type="datetime1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2005-2012 W. J. Dally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D7B0-0DDE-BE48-80ED-E7F7311C13E3}" type="datetime1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2005-2012 W. J. Dally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8F53A-C161-3D49-96E1-2DF0E970DA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nicode.org/emoji/charts/emoji-lis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B11FD6A-2898-1C43-88CE-3A78E4CCE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13"/>
            <a:ext cx="9144000" cy="658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677400" cy="7543800"/>
          </a:xfrm>
          <a:prstGeom prst="rect">
            <a:avLst/>
          </a:prstGeom>
          <a:solidFill>
            <a:srgbClr val="0000FF">
              <a:alpha val="67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35814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FFFF00"/>
                </a:solidFill>
              </a:rPr>
              <a:t>CPEN 211: Introduction to Microcomputers</a:t>
            </a:r>
            <a:br>
              <a:rPr lang="en-US" sz="2800" dirty="0">
                <a:solidFill>
                  <a:srgbClr val="FFFF00"/>
                </a:solidFill>
              </a:rPr>
            </a:br>
            <a:br>
              <a:rPr lang="en-US" sz="28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Slide Set 18:  </a:t>
            </a:r>
            <a:br>
              <a:rPr lang="en-US" sz="36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ASCII, Pointers, Structs, 2D Arrays</a:t>
            </a:r>
            <a:br>
              <a:rPr lang="en-US" sz="3600" dirty="0">
                <a:solidFill>
                  <a:srgbClr val="FFFF00"/>
                </a:solidFill>
              </a:rPr>
            </a:b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8382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Instructor: Prof. Tor Aamodt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199" y="6308001"/>
            <a:ext cx="90726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FF00"/>
                </a:solidFill>
              </a:rPr>
              <a:t>Background: By an unknown officer or employee of the United States Government - http://</a:t>
            </a:r>
            <a:r>
              <a:rPr lang="en-US" sz="1100" dirty="0" err="1">
                <a:solidFill>
                  <a:srgbClr val="FFFF00"/>
                </a:solidFill>
              </a:rPr>
              <a:t>archive.computerhistory.org</a:t>
            </a:r>
            <a:r>
              <a:rPr lang="en-US" sz="1100" dirty="0">
                <a:solidFill>
                  <a:srgbClr val="FFFF00"/>
                </a:solidFill>
              </a:rPr>
              <a:t>/resources/text/GE/GE.TermiNet300.1971.102646207.pdf (document not in link given), Public Domain, https://</a:t>
            </a:r>
            <a:r>
              <a:rPr lang="en-US" sz="1100" dirty="0" err="1">
                <a:solidFill>
                  <a:srgbClr val="FFFF00"/>
                </a:solidFill>
              </a:rPr>
              <a:t>commons.wikimedia.org</a:t>
            </a:r>
            <a:r>
              <a:rPr lang="en-US" sz="1100" dirty="0">
                <a:solidFill>
                  <a:srgbClr val="FFFF00"/>
                </a:solidFill>
              </a:rPr>
              <a:t>/w/</a:t>
            </a:r>
            <a:r>
              <a:rPr lang="en-US" sz="1100" dirty="0" err="1">
                <a:solidFill>
                  <a:srgbClr val="FFFF00"/>
                </a:solidFill>
              </a:rPr>
              <a:t>index.php?curid</a:t>
            </a:r>
            <a:r>
              <a:rPr lang="en-US" sz="1100" dirty="0">
                <a:solidFill>
                  <a:srgbClr val="FFFF00"/>
                </a:solidFill>
              </a:rPr>
              <a:t>=63485656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85CE5-B7DF-EF47-92CB-088A732C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1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versus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  <a:cs typeface="Consolas" panose="020B0609020204030204" pitchFamily="49" charset="0"/>
              </a:rPr>
              <a:t>Example: Write ARM assembly for the for loop in the following C code.  Do not show instructions for saving and restoring registers on the stack. </a:t>
            </a:r>
            <a:r>
              <a:rPr lang="en-US" sz="2800" dirty="0"/>
              <a:t>Assume R0 holds the base address of “array” and R1 holds size.</a:t>
            </a:r>
            <a:endParaRPr lang="en-US" sz="2800" dirty="0">
              <a:latin typeface="+mj-lt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clear1(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array[],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nn-NO" sz="2000" dirty="0">
                <a:latin typeface="Consolas" panose="020B0609020204030204" pitchFamily="49" charset="0"/>
                <a:cs typeface="Consolas" panose="020B0609020204030204" pitchFamily="49" charset="0"/>
              </a:rPr>
              <a:t>   for (i = 0; i &lt; size; i += 1)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 = 0;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D2A9F-A3F9-FB48-A68B-C09AF6E2E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39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will use R2 for </a:t>
            </a:r>
            <a:r>
              <a:rPr lang="en-US" dirty="0" err="1"/>
              <a:t>i</a:t>
            </a:r>
            <a:r>
              <a:rPr lang="en-US" dirty="0"/>
              <a:t>. First, we need to initialize </a:t>
            </a:r>
            <a:r>
              <a:rPr lang="en-US" dirty="0" err="1"/>
              <a:t>i</a:t>
            </a:r>
            <a:r>
              <a:rPr lang="en-US" dirty="0"/>
              <a:t> to zero: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R2,#0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We will use R3 to hold the value 0 we will write to memory (R2 will change each iteration):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R3,#0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zero =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AAAFF-32DE-144C-9E74-F1871ED73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11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scaled register offset addressing mode to multiply </a:t>
            </a:r>
            <a:r>
              <a:rPr lang="en-US" dirty="0" err="1"/>
              <a:t>i</a:t>
            </a:r>
            <a:r>
              <a:rPr lang="en-US" dirty="0"/>
              <a:t> by 4 to get the byte address and then add it to the index to get the address of array[</a:t>
            </a:r>
            <a:r>
              <a:rPr lang="en-US" dirty="0" err="1"/>
              <a:t>i</a:t>
            </a:r>
            <a:r>
              <a:rPr lang="en-US" dirty="0"/>
              <a:t>]: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loop1: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R3, [R0,R2, LSL #2]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array[</a:t>
            </a:r>
            <a:r>
              <a:rPr lang="en-US" sz="24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0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4157049" y="3369366"/>
            <a:ext cx="448901" cy="2057400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4724400"/>
            <a:ext cx="1907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R0 + (R2 &lt;&lt; 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5114F-7537-AD46-9A7F-AE654A4E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20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Increment loop counter:</a:t>
            </a:r>
          </a:p>
          <a:p>
            <a:endParaRPr lang="en-US" dirty="0"/>
          </a:p>
          <a:p>
            <a:pPr marL="0" indent="0">
              <a:buNone/>
            </a:pPr>
            <a:r>
              <a:rPr lang="nn-NO" dirty="0"/>
              <a:t>      </a:t>
            </a:r>
            <a:r>
              <a:rPr lang="nn-NO" sz="2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nn-NO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sz="2800" dirty="0">
                <a:latin typeface="Consolas" panose="020B0609020204030204" pitchFamily="49" charset="0"/>
                <a:cs typeface="Consolas" panose="020B0609020204030204" pitchFamily="49" charset="0"/>
              </a:rPr>
              <a:t>R2,R2,#1 </a:t>
            </a:r>
            <a:r>
              <a:rPr lang="nn-NO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 = i + 1</a:t>
            </a:r>
          </a:p>
          <a:p>
            <a:pPr marL="0" indent="0">
              <a:buNone/>
            </a:pPr>
            <a:endParaRPr lang="nn-NO" sz="28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nn-NO" sz="2800" dirty="0">
                <a:latin typeface="+mj-lt"/>
                <a:cs typeface="Consolas" panose="020B0609020204030204" pitchFamily="49" charset="0"/>
              </a:rPr>
              <a:t>Test if i &lt; size:</a:t>
            </a:r>
          </a:p>
          <a:p>
            <a:pPr marL="0" indent="0">
              <a:buNone/>
            </a:pPr>
            <a:endParaRPr lang="nn-NO" sz="28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R2,R1 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8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size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loop1 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(</a:t>
            </a:r>
            <a:r>
              <a:rPr lang="en-US" sz="28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size) go to loop1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9898A-B40A-5C41-BB51-F4E981A2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2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 Using Array </a:t>
            </a:r>
            <a:r>
              <a:rPr lang="en-US" dirty="0" err="1"/>
              <a:t>indicies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  <a:cs typeface="Consolas" panose="020B0609020204030204" pitchFamily="49" charset="0"/>
              </a:rPr>
              <a:t>R0 holds array, R1 holds size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    </a:t>
            </a: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R2,#0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4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>
                <a:latin typeface="Consolas" panose="020B0609020204030204" pitchFamily="49" charset="0"/>
                <a:cs typeface="Consolas" panose="020B0609020204030204" pitchFamily="49" charset="0"/>
              </a:rPr>
              <a:t>R3,#0 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zero = 0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loop1: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R3, [R0,R2, LSL #2]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array[</a:t>
            </a:r>
            <a:r>
              <a:rPr lang="en-US" sz="24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= 0</a:t>
            </a:r>
          </a:p>
          <a:p>
            <a:pPr marL="0" indent="0">
              <a:buNone/>
            </a:pPr>
            <a:r>
              <a:rPr lang="nn-NO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nn-NO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nn-NO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sz="2400" dirty="0">
                <a:latin typeface="Consolas" panose="020B0609020204030204" pitchFamily="49" charset="0"/>
                <a:cs typeface="Consolas" panose="020B0609020204030204" pitchFamily="49" charset="0"/>
              </a:rPr>
              <a:t>R2,R2,#1 </a:t>
            </a:r>
            <a:r>
              <a:rPr lang="nn-NO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 = i + 1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R2,R1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24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size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loop1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(</a:t>
            </a:r>
            <a:r>
              <a:rPr lang="en-US" sz="2400" i="1" dirty="0" err="1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 size) go to loop1</a:t>
            </a:r>
            <a:endParaRPr lang="nn-NO" sz="24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E897F-0896-D14D-B4B3-8D70678BA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26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TL;DR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  <a:cs typeface="Consolas" panose="020B0609020204030204" pitchFamily="49" charset="0"/>
              </a:rPr>
              <a:t>A pointer is a variable containing a memory address.  It is like the base register in load/store instruction.  That’s it.  C/C++ introduce syntax to expose to SW.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&lt;type name&gt; * &lt;pointer name&gt;;  	// declare &lt;pointer name&gt; to be of type pointer to &lt;type name&gt;</a:t>
            </a:r>
          </a:p>
          <a:p>
            <a:pPr marL="0" indent="0">
              <a:buNone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&amp;&lt;variable name&gt;		 			// returns address of &lt;variable name&gt; </a:t>
            </a:r>
          </a:p>
          <a:p>
            <a:pPr marL="0" indent="0">
              <a:buNone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*&lt;pointer name&gt; = &lt;value&gt;			// dereference &lt;pointer name&gt; : write to memory </a:t>
            </a:r>
          </a:p>
          <a:p>
            <a:pPr marL="0" indent="0">
              <a:buNone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&lt;variable name&gt; = *&lt;pointer name&gt;   	// dereference &lt;pointer name&gt; : read memory</a:t>
            </a:r>
          </a:p>
          <a:p>
            <a:pPr marL="0" indent="0">
              <a:buNone/>
            </a:pPr>
            <a:r>
              <a:rPr lang="en-US" sz="1200" dirty="0">
                <a:latin typeface="Consolas" panose="020B0609020204030204" pitchFamily="49" charset="0"/>
                <a:cs typeface="Consolas" panose="020B0609020204030204" pitchFamily="49" charset="0"/>
              </a:rPr>
              <a:t>&lt;pointer name&gt; -&gt; &lt;field name&gt;	 	// dereference field inside of struct/class 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+mj-lt"/>
                <a:cs typeface="Consolas" panose="020B0609020204030204" pitchFamily="49" charset="0"/>
              </a:rPr>
              <a:t>Adding an integer N to a pointer of type pointer to &lt;type name&gt; changes value by N * </a:t>
            </a:r>
            <a:r>
              <a:rPr lang="en-US" sz="2800" dirty="0" err="1">
                <a:latin typeface="+mj-lt"/>
                <a:cs typeface="Consolas" panose="020B0609020204030204" pitchFamily="49" charset="0"/>
              </a:rPr>
              <a:t>sizeof</a:t>
            </a:r>
            <a:r>
              <a:rPr lang="en-US" sz="2800" dirty="0">
                <a:latin typeface="+mj-lt"/>
                <a:cs typeface="Consolas" panose="020B0609020204030204" pitchFamily="49" charset="0"/>
              </a:rPr>
              <a:t>(type name)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8FD4-D88C-4B4F-BD36-03F85CD2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85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versus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+mj-lt"/>
                <a:cs typeface="Consolas" panose="020B0609020204030204" pitchFamily="49" charset="0"/>
              </a:rPr>
              <a:t>Example: Write ARM assembly for the for loop in the following C code. </a:t>
            </a:r>
            <a:r>
              <a:rPr lang="en-US" sz="2800" dirty="0">
                <a:cs typeface="Consolas" panose="020B0609020204030204" pitchFamily="49" charset="0"/>
              </a:rPr>
              <a:t>Do not show instructions for saving and restoring registers on the stack</a:t>
            </a:r>
            <a:r>
              <a:rPr lang="en-US" sz="2800" dirty="0">
                <a:latin typeface="+mj-lt"/>
                <a:cs typeface="Consolas" panose="020B0609020204030204" pitchFamily="49" charset="0"/>
              </a:rPr>
              <a:t>. </a:t>
            </a:r>
            <a:r>
              <a:rPr lang="en-US" sz="2800" dirty="0"/>
              <a:t>Assume R0 holds the base address of “array” and R1 holds size.</a:t>
            </a:r>
            <a:endParaRPr lang="en-US" sz="2800" dirty="0">
              <a:latin typeface="+mj-lt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clear2(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*array,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size)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*p;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for (p = &amp;array[0]; p &lt; &amp;array[size]; p = p + 1)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*p = 0;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08FD4-D88C-4B4F-BD36-03F85CD2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72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will use R2 to hold p and R3 to hold zero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R2,R0 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= address of array[0]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R3,#0 </a:t>
            </a:r>
            <a:r>
              <a:rPr lang="en-US" sz="2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zero =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B70EE-6956-7C49-8B87-08B68865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98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Post-indexed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R3,[R2],#4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Memory[R2] = R3; R2 = R2 + 4</a:t>
            </a: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STR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R3,[R2]  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Memory[R2] = R3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R2,R2,#4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R2 = R2 + 4</a:t>
            </a:r>
          </a:p>
          <a:p>
            <a:pPr marL="0" indent="0">
              <a:buNone/>
            </a:pPr>
            <a:endParaRPr lang="en-US" sz="2000" i="1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2785449" y="2167551"/>
            <a:ext cx="448901" cy="990600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2923163"/>
            <a:ext cx="66630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Specifies addressing mode is “post-indexed”.</a:t>
            </a:r>
          </a:p>
          <a:p>
            <a:endParaRPr lang="en-US" sz="2800" dirty="0"/>
          </a:p>
          <a:p>
            <a:r>
              <a:rPr lang="en-US" sz="2800" dirty="0"/>
              <a:t>The above is equivalent to: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5C509-7B82-904F-8F3C-604905BA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write zero to memory use a store instruction.  We can use ARM’s immediate </a:t>
            </a:r>
            <a:r>
              <a:rPr lang="en-US" dirty="0">
                <a:solidFill>
                  <a:srgbClr val="FF00FF"/>
                </a:solidFill>
              </a:rPr>
              <a:t>post-indexed</a:t>
            </a:r>
            <a:r>
              <a:rPr lang="en-US" dirty="0"/>
              <a:t> addressing mode to increment 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loop2: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R3,[R2],#4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Memory[p] = 0; p = p + 4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2785449" y="3902768"/>
            <a:ext cx="448901" cy="990600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4658380"/>
            <a:ext cx="6616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Specifies addressing mode is “post-indexed”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ADF13-10FD-8F4A-A26D-6A049919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4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After this slide set you should be able to:</a:t>
            </a:r>
          </a:p>
          <a:p>
            <a:r>
              <a:rPr lang="en-US" dirty="0"/>
              <a:t>Write code that uses strings of human readable characters  (and/or emoji’s)</a:t>
            </a:r>
          </a:p>
          <a:p>
            <a:r>
              <a:rPr lang="en-US" dirty="0"/>
              <a:t>Explain a simple performance optimization you can make by changing assembly code</a:t>
            </a:r>
          </a:p>
          <a:p>
            <a:r>
              <a:rPr lang="en-US" dirty="0"/>
              <a:t>Write ARM code for programs that uses pointers and/or structs.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67011-41B5-A44D-AF02-52F11836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9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will use R4 to hold end address of array. We compute it using “array + (size&lt;&lt;2)”: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R4,R0,R1,LSL #2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address of array[size]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nsolas" panose="020B0609020204030204" pitchFamily="49" charset="0"/>
              </a:rPr>
              <a:t>Then, loop test simply checks if p &lt; end of array:</a:t>
            </a:r>
          </a:p>
          <a:p>
            <a:pPr marL="0" indent="0">
              <a:buNone/>
            </a:pPr>
            <a:endParaRPr lang="en-US" sz="2000" dirty="0">
              <a:solidFill>
                <a:srgbClr val="008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R2,R4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&lt; &amp;array[size]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loop2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(p&lt;&amp;array[size]) go to loop2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7BCC1-B7B0-BC4C-8696-EEEEC5D2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05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 Array using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Putting it all together: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R2,R0     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= address of array[0]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R3,#0     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zero = 0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loop2: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R3,[R2],#4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Memory[p] = 0; p = p + 4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R4,R0,R1,LSL #2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address of array[size]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R2,R4     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&lt; &amp;array[size]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loop2      </a:t>
            </a:r>
            <a:r>
              <a:rPr lang="en-US" sz="20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(p&lt;&amp;array[size]) go to loop2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25B56-22BE-A840-804C-42C02502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5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R4 (end of array) same each iteration means  ADD can move outside of loop to make code faster (compiler can do this: “</a:t>
            </a:r>
            <a:r>
              <a:rPr lang="en-US" dirty="0" err="1"/>
              <a:t>gcc</a:t>
            </a:r>
            <a:r>
              <a:rPr lang="en-US" dirty="0"/>
              <a:t> -O2”):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R2,R0     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= address of array[0]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R3,#0     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zero = 0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R4,R0,R1,LSL #2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address of array[size]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loop2: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R3,[R2],#4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Memory[p] = 0; p = p + 4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R2,R4     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 &lt; &amp;array[size]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BLT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loop2      </a:t>
            </a:r>
            <a:r>
              <a:rPr lang="en-US" sz="18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if (p&lt;&amp;array[size]) go to loop2</a:t>
            </a:r>
            <a:endParaRPr lang="en-US" sz="18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§2.14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56E2A-570D-7845-81E2-D08FC8D8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9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Most real programs create large data structures such as linked lists, trees, etc… and they do this “dynamically” meaning the size varies while the program runs.</a:t>
            </a:r>
          </a:p>
          <a:p>
            <a:endParaRPr lang="en-US" dirty="0"/>
          </a:p>
          <a:p>
            <a:r>
              <a:rPr lang="en-US" dirty="0"/>
              <a:t>These data structures placed in memory in a special region called the “heap”.</a:t>
            </a:r>
          </a:p>
          <a:p>
            <a:endParaRPr lang="en-US" dirty="0"/>
          </a:p>
          <a:p>
            <a:r>
              <a:rPr lang="en-US" dirty="0"/>
              <a:t>Like the stack the heap can grow.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§2.8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91E9D-44F6-F448-8A20-FFF4EF1A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5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The Heap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6001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Stack grows down</a:t>
            </a:r>
          </a:p>
          <a:p>
            <a:r>
              <a:rPr lang="en-US" dirty="0"/>
              <a:t>Heap grows up</a:t>
            </a:r>
          </a:p>
          <a:p>
            <a:r>
              <a:rPr lang="en-US" dirty="0"/>
              <a:t>C allocates data from heap using “</a:t>
            </a:r>
            <a:r>
              <a:rPr lang="en-US" dirty="0" err="1"/>
              <a:t>malloc</a:t>
            </a:r>
            <a:r>
              <a:rPr lang="en-US" dirty="0"/>
              <a:t>()”  and returns space using “free()”.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833255"/>
            <a:ext cx="4572000" cy="3491345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477000" y="3733800"/>
            <a:ext cx="304800" cy="914400"/>
          </a:xfrm>
          <a:prstGeom prst="rightBrace">
            <a:avLst>
              <a:gd name="adj1" fmla="val 29916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00606" y="3962400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Heap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§2.8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35C6FDB-E0F6-1E4A-9291-405B24F2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135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Structures and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 common data structure for holding variable amounts of data is a “linked list”.  For example, consider the C “</a:t>
            </a:r>
            <a:r>
              <a:rPr lang="en-US" dirty="0" err="1"/>
              <a:t>struct</a:t>
            </a:r>
            <a:r>
              <a:rPr lang="en-US" dirty="0"/>
              <a:t>” below.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3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3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Node </a:t>
            </a:r>
            <a:r>
              <a:rPr lang="en-US" sz="3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3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3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3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3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3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Node </a:t>
            </a:r>
            <a:r>
              <a:rPr lang="en-US" sz="3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pNext</a:t>
            </a:r>
            <a:r>
              <a:rPr lang="en-US" sz="3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3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nsolas" panose="020B0609020204030204" pitchFamily="49" charset="0"/>
              </a:rPr>
              <a:t>The above C code declares a new type “Node” that contains one field named “value” of type “</a:t>
            </a:r>
            <a:r>
              <a:rPr lang="en-US" dirty="0" err="1">
                <a:latin typeface="+mj-lt"/>
                <a:cs typeface="Consolas" panose="020B0609020204030204" pitchFamily="49" charset="0"/>
              </a:rPr>
              <a:t>int</a:t>
            </a:r>
            <a:r>
              <a:rPr lang="en-US" dirty="0">
                <a:latin typeface="+mj-lt"/>
                <a:cs typeface="Consolas" panose="020B0609020204030204" pitchFamily="49" charset="0"/>
              </a:rPr>
              <a:t>” and another field “</a:t>
            </a:r>
            <a:r>
              <a:rPr lang="en-US" dirty="0" err="1">
                <a:latin typeface="+mj-lt"/>
                <a:cs typeface="Consolas" panose="020B0609020204030204" pitchFamily="49" charset="0"/>
              </a:rPr>
              <a:t>pNext</a:t>
            </a:r>
            <a:r>
              <a:rPr lang="en-US" dirty="0">
                <a:latin typeface="+mj-lt"/>
                <a:cs typeface="Consolas" panose="020B0609020204030204" pitchFamily="49" charset="0"/>
              </a:rPr>
              <a:t>” of type pointer to “</a:t>
            </a:r>
            <a:r>
              <a:rPr lang="en-US" dirty="0" err="1">
                <a:latin typeface="+mj-lt"/>
                <a:cs typeface="Consolas" panose="020B0609020204030204" pitchFamily="49" charset="0"/>
              </a:rPr>
              <a:t>struct</a:t>
            </a:r>
            <a:r>
              <a:rPr lang="en-US" dirty="0">
                <a:latin typeface="+mj-lt"/>
                <a:cs typeface="Consolas" panose="020B0609020204030204" pitchFamily="49" charset="0"/>
              </a:rPr>
              <a:t> Node”.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581400" y="3581400"/>
            <a:ext cx="18288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62600" y="3276600"/>
            <a:ext cx="108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 bytes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876801" y="3962400"/>
            <a:ext cx="53339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45577" y="3731567"/>
            <a:ext cx="1083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4 bytes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3D842-416C-EF42-84D6-3032E7A8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89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Example Program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Node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head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Node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Node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tail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Node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head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value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10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head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pNext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tail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tail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value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20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tail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pNext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NULL</a:t>
            </a:r>
            <a:r>
              <a:rPr lang="en-US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00200" y="4881563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62200" y="4716464"/>
          <a:ext cx="1371600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0x70008C00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953000" y="4724400"/>
          <a:ext cx="1219200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0x0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648200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head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33800" y="4800600"/>
            <a:ext cx="1219200" cy="4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76800" y="4326300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0x70008C00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07845" y="4347132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0x70000000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5640749" y="1297351"/>
            <a:ext cx="529502" cy="2514599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18114" y="2819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152900" y="1371600"/>
            <a:ext cx="381000" cy="3048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04892" y="1086035"/>
            <a:ext cx="443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Returns address of memory allocated in heap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AF04A-9308-1D4F-A1C8-5E842D924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48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Write corresponding ARM assembly following two lines assume “head” is in R3, R4 contains 10 and R5 contains “tail”.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head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value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10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head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pNext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tail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/>
              <a:t>Answer: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R4,[R3,#0]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R5,[R3,#4]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419600"/>
            <a:ext cx="4343400" cy="1706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21FF3-906C-A445-A199-3665E8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83D0-476A-024B-A874-D0D9C761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(2D)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DCDA0-C91E-7B48-98DD-E3786B4C3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to write assembly code for following?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#define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 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	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Array[N][N] = {{1,0,0},{0,1,0},{0,0,1}};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sum=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&lt;N;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j=</a:t>
            </a:r>
            <a:r>
              <a:rPr lang="en-US" sz="20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;j&lt;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N;j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		sum += Array[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][j];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BBF5A-E0FA-F849-8767-43B16B33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573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08E0D-92AB-9640-B991-C7A0B4A9A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to linear address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C8682-E6A0-AE4D-A04A-B6DFF3460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445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“Array[</a:t>
            </a:r>
            <a:r>
              <a:rPr lang="en-US" dirty="0" err="1"/>
              <a:t>i</a:t>
            </a:r>
            <a:r>
              <a:rPr lang="en-US" dirty="0"/>
              <a:t>][j]” is a function. Inputs “</a:t>
            </a:r>
            <a:r>
              <a:rPr lang="en-US" dirty="0" err="1"/>
              <a:t>i</a:t>
            </a:r>
            <a:r>
              <a:rPr lang="en-US" dirty="0"/>
              <a:t>”, “j”; Output data value in Array for those inputs.</a:t>
            </a:r>
          </a:p>
          <a:p>
            <a:r>
              <a:rPr lang="en-US" dirty="0"/>
              <a:t>Challenge: Memory is a one-dimensional (linear) map from address to data </a:t>
            </a:r>
          </a:p>
          <a:p>
            <a:r>
              <a:rPr lang="en-US" dirty="0"/>
              <a:t>Need to convert “</a:t>
            </a:r>
            <a:r>
              <a:rPr lang="en-US" dirty="0" err="1"/>
              <a:t>i</a:t>
            </a:r>
            <a:r>
              <a:rPr lang="en-US" dirty="0"/>
              <a:t>”, “j” to address.</a:t>
            </a:r>
          </a:p>
          <a:p>
            <a:r>
              <a:rPr lang="en-US" dirty="0"/>
              <a:t>Two approaches:  Row or Column Major.</a:t>
            </a:r>
          </a:p>
          <a:p>
            <a:pPr lvl="1"/>
            <a:r>
              <a:rPr lang="en-US" dirty="0" err="1"/>
              <a:t>Addr</a:t>
            </a:r>
            <a:r>
              <a:rPr lang="en-US" baseline="-25000" dirty="0" err="1"/>
              <a:t>Row</a:t>
            </a:r>
            <a:r>
              <a:rPr lang="en-US" baseline="-25000" dirty="0"/>
              <a:t> Major</a:t>
            </a:r>
            <a:r>
              <a:rPr lang="en-US" dirty="0"/>
              <a:t>  = base + (</a:t>
            </a:r>
            <a:r>
              <a:rPr lang="en-US" dirty="0" err="1"/>
              <a:t>i</a:t>
            </a:r>
            <a:r>
              <a:rPr lang="en-US" dirty="0"/>
              <a:t>*size(row) + j)*size(</a:t>
            </a:r>
            <a:r>
              <a:rPr lang="en-US" dirty="0" err="1"/>
              <a:t>elem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Addr</a:t>
            </a:r>
            <a:r>
              <a:rPr lang="en-US" baseline="-25000" dirty="0" err="1"/>
              <a:t>Col</a:t>
            </a:r>
            <a:r>
              <a:rPr lang="en-US" baseline="-25000" dirty="0"/>
              <a:t> Major</a:t>
            </a:r>
            <a:r>
              <a:rPr lang="en-US" dirty="0"/>
              <a:t>  = base + (j*size(col) + </a:t>
            </a:r>
            <a:r>
              <a:rPr lang="en-US" dirty="0" err="1"/>
              <a:t>i</a:t>
            </a:r>
            <a:r>
              <a:rPr lang="en-US" dirty="0"/>
              <a:t>)*size(</a:t>
            </a:r>
            <a:r>
              <a:rPr lang="en-US" dirty="0" err="1"/>
              <a:t>elem</a:t>
            </a:r>
            <a:r>
              <a:rPr lang="en-US" dirty="0"/>
              <a:t>)</a:t>
            </a:r>
          </a:p>
          <a:p>
            <a:r>
              <a:rPr lang="en-US" dirty="0"/>
              <a:t>C language specifies row major for 2D arrays.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C56F0-15F2-564D-8003-B13133B3E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5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letters and numbers that you write on your computer represented?</a:t>
            </a:r>
          </a:p>
          <a:p>
            <a:r>
              <a:rPr lang="en-US" dirty="0"/>
              <a:t>Two common representations: ASCII and UNICODE.</a:t>
            </a:r>
          </a:p>
          <a:p>
            <a:r>
              <a:rPr lang="en-US" dirty="0"/>
              <a:t>Oldest is “ASCII”: American Standard Code for Information Interchange </a:t>
            </a:r>
          </a:p>
          <a:p>
            <a:r>
              <a:rPr lang="en-US" dirty="0"/>
              <a:t>8-bits per ASCII character</a:t>
            </a:r>
          </a:p>
          <a:p>
            <a:r>
              <a:rPr lang="en-US" dirty="0"/>
              <a:t>UNICODE more recent (16-bits per character)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§2.9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43632-B89D-834B-AEB8-226CDC61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7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95E2-F126-7F43-BB9B-F4E44B8A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814"/>
            <a:ext cx="8229600" cy="1143000"/>
          </a:xfrm>
        </p:spPr>
        <p:txBody>
          <a:bodyPr/>
          <a:lstStyle/>
          <a:p>
            <a:r>
              <a:rPr lang="en-US" dirty="0"/>
              <a:t>Loading 2D Array in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8577-E84B-8243-969E-3AB470C6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45C4C-8A9D-724B-969D-2E99AD75F7C2}"/>
              </a:ext>
            </a:extLst>
          </p:cNvPr>
          <p:cNvSpPr txBox="1"/>
          <p:nvPr/>
        </p:nvSpPr>
        <p:spPr>
          <a:xfrm>
            <a:off x="762000" y="2275233"/>
            <a:ext cx="3505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Array:  .word 0x3f800000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0x3f800000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 .word 0x3f800000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Zero:	 .word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061A73-56E2-9542-AD33-79CF061210A2}"/>
              </a:ext>
            </a:extLst>
          </p:cNvPr>
          <p:cNvSpPr txBox="1"/>
          <p:nvPr/>
        </p:nvSpPr>
        <p:spPr>
          <a:xfrm>
            <a:off x="762000" y="1241105"/>
            <a:ext cx="646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 in IEEE single precision is 0x00000000</a:t>
            </a:r>
          </a:p>
          <a:p>
            <a:r>
              <a:rPr lang="en-US" dirty="0"/>
              <a:t>1.0 in IEEE single precision is 0 01111111 0000…000  = 0x3f800000 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F801D380-F672-1C44-8E79-71680115E717}"/>
              </a:ext>
            </a:extLst>
          </p:cNvPr>
          <p:cNvSpPr/>
          <p:nvPr/>
        </p:nvSpPr>
        <p:spPr>
          <a:xfrm>
            <a:off x="4419600" y="2357624"/>
            <a:ext cx="304800" cy="762000"/>
          </a:xfrm>
          <a:prstGeom prst="rightBrace">
            <a:avLst>
              <a:gd name="adj1" fmla="val 8333"/>
              <a:gd name="adj2" fmla="val 513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395125-3AE6-B347-9190-2909367EA64F}"/>
              </a:ext>
            </a:extLst>
          </p:cNvPr>
          <p:cNvSpPr txBox="1"/>
          <p:nvPr/>
        </p:nvSpPr>
        <p:spPr>
          <a:xfrm>
            <a:off x="5105400" y="2549014"/>
            <a:ext cx="316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row of matrix Array is 1,0,0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09947CBB-D1EA-8648-8290-F2AA12F9B3F4}"/>
              </a:ext>
            </a:extLst>
          </p:cNvPr>
          <p:cNvSpPr/>
          <p:nvPr/>
        </p:nvSpPr>
        <p:spPr>
          <a:xfrm>
            <a:off x="4419600" y="3454107"/>
            <a:ext cx="304800" cy="762000"/>
          </a:xfrm>
          <a:prstGeom prst="rightBrace">
            <a:avLst>
              <a:gd name="adj1" fmla="val 8333"/>
              <a:gd name="adj2" fmla="val 513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8DB781-AC4E-5B40-99C7-D5F9FBA38BD1}"/>
              </a:ext>
            </a:extLst>
          </p:cNvPr>
          <p:cNvSpPr txBox="1"/>
          <p:nvPr/>
        </p:nvSpPr>
        <p:spPr>
          <a:xfrm>
            <a:off x="5105400" y="3645497"/>
            <a:ext cx="344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 row of matrix Array is 0,1,0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B7746B13-F923-D54A-A204-D24EC9B703AB}"/>
              </a:ext>
            </a:extLst>
          </p:cNvPr>
          <p:cNvSpPr/>
          <p:nvPr/>
        </p:nvSpPr>
        <p:spPr>
          <a:xfrm>
            <a:off x="4419600" y="4491224"/>
            <a:ext cx="304800" cy="762000"/>
          </a:xfrm>
          <a:prstGeom prst="rightBrace">
            <a:avLst>
              <a:gd name="adj1" fmla="val 8333"/>
              <a:gd name="adj2" fmla="val 513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469CBB-050B-BA4F-AD58-E979B52DA6C3}"/>
              </a:ext>
            </a:extLst>
          </p:cNvPr>
          <p:cNvSpPr txBox="1"/>
          <p:nvPr/>
        </p:nvSpPr>
        <p:spPr>
          <a:xfrm>
            <a:off x="5128865" y="4687558"/>
            <a:ext cx="3253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Third row of matrix Array is 0,0,1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B9099214-989F-704C-8583-42EC6F1DC8D6}"/>
              </a:ext>
            </a:extLst>
          </p:cNvPr>
          <p:cNvSpPr/>
          <p:nvPr/>
        </p:nvSpPr>
        <p:spPr>
          <a:xfrm>
            <a:off x="4423063" y="5844780"/>
            <a:ext cx="304800" cy="365125"/>
          </a:xfrm>
          <a:prstGeom prst="rightBrace">
            <a:avLst>
              <a:gd name="adj1" fmla="val 8333"/>
              <a:gd name="adj2" fmla="val 5136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2306BE-99A5-6C48-B825-D11BF5A3DA49}"/>
              </a:ext>
            </a:extLst>
          </p:cNvPr>
          <p:cNvSpPr txBox="1"/>
          <p:nvPr/>
        </p:nvSpPr>
        <p:spPr>
          <a:xfrm>
            <a:off x="5128865" y="5876219"/>
            <a:ext cx="296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We’ll use this for “sum = 0.0;”</a:t>
            </a:r>
          </a:p>
        </p:txBody>
      </p:sp>
    </p:spTree>
    <p:extLst>
      <p:ext uri="{BB962C8B-B14F-4D97-AF65-F5344CB8AC3E}">
        <p14:creationId xmlns:p14="http://schemas.microsoft.com/office/powerpoint/2010/main" val="32791164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F8577-E84B-8243-969E-3AB470C6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45C4C-8A9D-724B-969D-2E99AD75F7C2}"/>
              </a:ext>
            </a:extLst>
          </p:cNvPr>
          <p:cNvSpPr txBox="1"/>
          <p:nvPr/>
        </p:nvSpPr>
        <p:spPr>
          <a:xfrm>
            <a:off x="110682" y="812165"/>
            <a:ext cx="8922635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LDR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=Zero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FLDS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,[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S0 = 0.0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MOV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R0 is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MOV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R2 is N  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LDR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=Array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R3 is base of Array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R1 is j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L2: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MUL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size(row))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ADD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size(row)) + j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MOV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LSL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((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size(row)) + j)*size(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ADD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R4 = base + ((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* size(row)) + j)*size(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FLDS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[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R4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S1 = Array[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][j]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FADDS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sum += Array[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][j]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ADD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j++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CMP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BLT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while (j&lt;N)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ADD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CMP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R0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R2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BLT </a:t>
            </a:r>
            <a:r>
              <a:rPr lang="en-US" b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while (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&lt;N)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B813DDD-8531-644A-A74D-F3F0D5ACB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814"/>
            <a:ext cx="8229600" cy="494586"/>
          </a:xfrm>
        </p:spPr>
        <p:txBody>
          <a:bodyPr>
            <a:normAutofit fontScale="90000"/>
          </a:bodyPr>
          <a:lstStyle/>
          <a:p>
            <a:r>
              <a:rPr lang="en-US" dirty="0"/>
              <a:t>ARMv7 Assembly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01C0DF-8721-D44D-B351-35A5DE2A9C10}"/>
              </a:ext>
            </a:extLst>
          </p:cNvPr>
          <p:cNvSpPr txBox="1"/>
          <p:nvPr/>
        </p:nvSpPr>
        <p:spPr>
          <a:xfrm>
            <a:off x="5313525" y="5061584"/>
            <a:ext cx="36955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We can convert “for” to “do…while” since we can infer j&lt;N is true first “iteration” of loop since we know j starts at 0 and we also know N is greater than 0.</a:t>
            </a:r>
          </a:p>
        </p:txBody>
      </p:sp>
    </p:spTree>
    <p:extLst>
      <p:ext uri="{BB962C8B-B14F-4D97-AF65-F5344CB8AC3E}">
        <p14:creationId xmlns:p14="http://schemas.microsoft.com/office/powerpoint/2010/main" val="3134923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Learned about character encodings.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Learned a little about performance optimization.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Saw how “pointers” actually work, both with arrays and with structs.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Saw how 2D arrays work at the assembly level.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FD122-397A-CE41-97ED-1EAAC7B3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3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Printable ASCII Codes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Hex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ASCII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(space)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@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`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!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"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#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%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&amp;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'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(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)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i</a:t>
                      </a:r>
                      <a:endParaRPr lang="en-US" sz="1400" dirty="0"/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*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: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7A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;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7B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{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,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3C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&lt;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4C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5C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\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6C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7C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|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3D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4D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5D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]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6D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7D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&gt;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^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7E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~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8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3F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?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4F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5F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_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6F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7F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§2.9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2C88EB-0702-5347-93F1-B4F8A189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9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216B2-FBF1-914D-80B5-C16FAF0E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UNICODE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FEF62-31FE-0B46-B214-FA6DD1C2C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UNICODE was introduced in 1991, but it is an evolving standard.</a:t>
            </a:r>
          </a:p>
          <a:p>
            <a:r>
              <a:rPr lang="en-US" dirty="0"/>
              <a:t>UNICODE includes characters for other languages such as Chinese, Japanese and Korean</a:t>
            </a:r>
            <a:r>
              <a:rPr lang="en-US"/>
              <a:t>.  </a:t>
            </a:r>
          </a:p>
          <a:p>
            <a:r>
              <a:rPr lang="en-US" dirty="0"/>
              <a:t>16-bits means UNICODE has 65536 encodings, but there is also a 32-bit variant of UNICODE (UTF-32)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D661D-A4CA-5841-B806-1D71E22C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6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F661-CB2D-3346-BD3E-DF5E0010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of Emoji in UTF-16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C6C53-DFE8-704D-8A01-757144738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943600"/>
            <a:ext cx="8229600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[ </a:t>
            </a:r>
            <a:r>
              <a:rPr lang="en-US" sz="2400" dirty="0">
                <a:hlinkClick r:id="rId2"/>
              </a:rPr>
              <a:t>https://unicode.org/emoji/charts/emoji-list.html</a:t>
            </a:r>
            <a:r>
              <a:rPr lang="en-US" sz="2400" dirty="0"/>
              <a:t> ]</a:t>
            </a:r>
          </a:p>
          <a:p>
            <a:endParaRPr lang="en-US" sz="2400" dirty="0"/>
          </a:p>
        </p:txBody>
      </p:sp>
      <p:pic>
        <p:nvPicPr>
          <p:cNvPr id="5" name="Picture 4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9B4E7F62-0E9B-1D45-9A4B-0509F1431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82556"/>
            <a:ext cx="8153400" cy="404982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933C8-65E8-9B47-B209-EF516CC46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6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035047" y="5044281"/>
            <a:ext cx="519116" cy="356275"/>
          </a:xfrm>
          <a:prstGeom prst="rect">
            <a:avLst/>
          </a:prstGeom>
          <a:solidFill>
            <a:srgbClr val="0000FF">
              <a:alpha val="1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a Character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move a single byte using LDR and STR </a:t>
            </a:r>
            <a:r>
              <a:rPr lang="en-US" i="1" dirty="0"/>
              <a:t>but need to use bitwise logical operations</a:t>
            </a:r>
            <a:r>
              <a:rPr lang="en-US" dirty="0"/>
              <a:t>.</a:t>
            </a:r>
          </a:p>
          <a:p>
            <a:r>
              <a:rPr lang="en-US" dirty="0"/>
              <a:t>Suppose R0 is 100, and ASCII string starting at MEM[100] is “Hello World!”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LDR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R1,[R0,#0]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R1 = 6C6C6548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R2,#255   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R2 = 000000FF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R1,R1,R2  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R1 = 00000048</a:t>
            </a:r>
          </a:p>
        </p:txBody>
      </p:sp>
      <p:sp>
        <p:nvSpPr>
          <p:cNvPr id="4" name="Right Brace 3"/>
          <p:cNvSpPr/>
          <p:nvPr/>
        </p:nvSpPr>
        <p:spPr>
          <a:xfrm rot="16200000">
            <a:off x="7124701" y="4000499"/>
            <a:ext cx="304799" cy="381002"/>
          </a:xfrm>
          <a:prstGeom prst="rightBrace">
            <a:avLst>
              <a:gd name="adj1" fmla="val 8333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23248" y="3657600"/>
            <a:ext cx="530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‘H’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6657138" y="4000498"/>
            <a:ext cx="304799" cy="381002"/>
          </a:xfrm>
          <a:prstGeom prst="rightBrace">
            <a:avLst>
              <a:gd name="adj1" fmla="val 8333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55685" y="3657599"/>
            <a:ext cx="479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‘e’</a:t>
            </a:r>
          </a:p>
        </p:txBody>
      </p:sp>
      <p:sp>
        <p:nvSpPr>
          <p:cNvPr id="8" name="Right Brace 7"/>
          <p:cNvSpPr/>
          <p:nvPr/>
        </p:nvSpPr>
        <p:spPr>
          <a:xfrm rot="16200000">
            <a:off x="6189575" y="4004373"/>
            <a:ext cx="304799" cy="381002"/>
          </a:xfrm>
          <a:prstGeom prst="rightBrace">
            <a:avLst>
              <a:gd name="adj1" fmla="val 8333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88122" y="3661474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‘l’</a:t>
            </a:r>
          </a:p>
        </p:txBody>
      </p:sp>
      <p:sp>
        <p:nvSpPr>
          <p:cNvPr id="10" name="Right Brace 9"/>
          <p:cNvSpPr/>
          <p:nvPr/>
        </p:nvSpPr>
        <p:spPr>
          <a:xfrm rot="16200000">
            <a:off x="5773305" y="4000499"/>
            <a:ext cx="304799" cy="381002"/>
          </a:xfrm>
          <a:prstGeom prst="rightBrace">
            <a:avLst>
              <a:gd name="adj1" fmla="val 8333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71852" y="3657600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‘l’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620002" y="4861719"/>
            <a:ext cx="685798" cy="319881"/>
          </a:xfrm>
          <a:prstGeom prst="straightConnector1">
            <a:avLst/>
          </a:prstGeom>
          <a:ln w="254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72400" y="4431268"/>
            <a:ext cx="1223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11111111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§2.9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25300-A6C0-1240-8B89-512EFE33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a Character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/>
              <a:t>While we can using logical operations and LDR, working with ASCII characters is so common ARM has special load and store instructions for reading and writing a single byte. </a:t>
            </a:r>
          </a:p>
          <a:p>
            <a:r>
              <a:rPr lang="en-US" dirty="0"/>
              <a:t>Suppose R0 is 100, R10 is 200 and ASCII string starting at MEM[100] is “Hello World!” </a:t>
            </a:r>
          </a:p>
          <a:p>
            <a:endParaRPr lang="en-US" sz="1600" dirty="0"/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LDRB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R1,[R0,#0] 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R1 = 00000048</a:t>
            </a:r>
            <a:endParaRPr lang="en-US" sz="2400" i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STRB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R1,[R10,#0] </a:t>
            </a:r>
            <a:r>
              <a:rPr lang="en-US" sz="2400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MEM[200] = 48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5040983" y="4724400"/>
            <a:ext cx="304799" cy="1066801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93182" y="4648201"/>
            <a:ext cx="3417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Zero extend upper 24-bits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§2.9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56C51-4C1A-6E40-B8BB-3E7613782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9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Signed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read an 8-bit value from memory which represents a 2’s complement number we should sign extend the upper 24 bits.</a:t>
            </a:r>
          </a:p>
          <a:p>
            <a:r>
              <a:rPr lang="en-US" dirty="0"/>
              <a:t>Suppose R0 is 100, and the byte value at MEM[100] is 0x80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LDRSB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R1,[R0] </a:t>
            </a:r>
            <a:r>
              <a:rPr lang="en-US" i="1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R1 = 0xFFFFFF80</a:t>
            </a:r>
          </a:p>
        </p:txBody>
      </p:sp>
      <p:sp>
        <p:nvSpPr>
          <p:cNvPr id="4" name="Right Brace 3"/>
          <p:cNvSpPr/>
          <p:nvPr/>
        </p:nvSpPr>
        <p:spPr>
          <a:xfrm rot="16200000">
            <a:off x="6934200" y="4114799"/>
            <a:ext cx="304799" cy="1371600"/>
          </a:xfrm>
          <a:prstGeom prst="rightBrace">
            <a:avLst>
              <a:gd name="adj1" fmla="val 0"/>
              <a:gd name="adj2" fmla="val 5203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2897" y="4191000"/>
            <a:ext cx="3356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Sign extend upper 24-bits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Text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COD4e §2.9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7F4D9-B822-C44E-8880-DC82D6AF2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F53A-C161-3D49-96E1-2DF0E970DA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1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58420</TotalTime>
  <Words>2801</Words>
  <Application>Microsoft Macintosh PowerPoint</Application>
  <PresentationFormat>On-screen Show (4:3)</PresentationFormat>
  <Paragraphs>529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Consolas</vt:lpstr>
      <vt:lpstr>Office Theme</vt:lpstr>
      <vt:lpstr>CPEN 211: Introduction to Microcomputers  Slide Set 18:   ASCII, Pointers, Structs, 2D Arrays </vt:lpstr>
      <vt:lpstr>Learning Objectives</vt:lpstr>
      <vt:lpstr>Communicating with People</vt:lpstr>
      <vt:lpstr>Printable ASCII Codes</vt:lpstr>
      <vt:lpstr>UNICODE</vt:lpstr>
      <vt:lpstr>Sample of Emoji in UTF-16</vt:lpstr>
      <vt:lpstr>Copying a Character</vt:lpstr>
      <vt:lpstr>Copying a Character</vt:lpstr>
      <vt:lpstr>Signed Load</vt:lpstr>
      <vt:lpstr>Arrays versus Pointers</vt:lpstr>
      <vt:lpstr>Array Version</vt:lpstr>
      <vt:lpstr>Array Version</vt:lpstr>
      <vt:lpstr>Array Version</vt:lpstr>
      <vt:lpstr>Clearing Using Array indicies </vt:lpstr>
      <vt:lpstr>Pointers TL;DR</vt:lpstr>
      <vt:lpstr>Arrays versus Pointers</vt:lpstr>
      <vt:lpstr>Pointer Version</vt:lpstr>
      <vt:lpstr>Post-indexed addressing</vt:lpstr>
      <vt:lpstr>Pointer Version</vt:lpstr>
      <vt:lpstr>PowerPoint Presentation</vt:lpstr>
      <vt:lpstr>Clearing Array using Pointers</vt:lpstr>
      <vt:lpstr>Optimization</vt:lpstr>
      <vt:lpstr>The Heap</vt:lpstr>
      <vt:lpstr>The Heap</vt:lpstr>
      <vt:lpstr>C Structures and Linked Lists</vt:lpstr>
      <vt:lpstr>Example Program </vt:lpstr>
      <vt:lpstr>PowerPoint Presentation</vt:lpstr>
      <vt:lpstr>Two Dimensional (2D) Arrays</vt:lpstr>
      <vt:lpstr>2D to linear address mapping</vt:lpstr>
      <vt:lpstr>Loading 2D Array in Memory</vt:lpstr>
      <vt:lpstr>ARMv7 Assembly Code</vt:lpstr>
      <vt:lpstr>Summary</vt:lpstr>
    </vt:vector>
  </TitlesOfParts>
  <Company>University of British 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EECE 259: Introduction to Microcomputers  Slide Set 4:  Combinational logic in VHDL Combinational Logic Building Blocks</dc:title>
  <dc:creator>Tor M. Aamodt</dc:creator>
  <cp:lastModifiedBy>Tor Aamodt</cp:lastModifiedBy>
  <cp:revision>681</cp:revision>
  <dcterms:created xsi:type="dcterms:W3CDTF">2014-08-25T09:22:09Z</dcterms:created>
  <dcterms:modified xsi:type="dcterms:W3CDTF">2024-12-03T23:03:20Z</dcterms:modified>
</cp:coreProperties>
</file>