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406" r:id="rId2"/>
    <p:sldId id="455" r:id="rId3"/>
    <p:sldId id="456" r:id="rId4"/>
    <p:sldId id="443" r:id="rId5"/>
    <p:sldId id="427" r:id="rId6"/>
    <p:sldId id="411" r:id="rId7"/>
    <p:sldId id="431" r:id="rId8"/>
    <p:sldId id="434" r:id="rId9"/>
    <p:sldId id="448" r:id="rId10"/>
    <p:sldId id="435" r:id="rId11"/>
    <p:sldId id="338" r:id="rId12"/>
    <p:sldId id="412" r:id="rId13"/>
    <p:sldId id="339" r:id="rId14"/>
    <p:sldId id="367" r:id="rId15"/>
    <p:sldId id="449" r:id="rId16"/>
    <p:sldId id="419" r:id="rId17"/>
    <p:sldId id="368" r:id="rId18"/>
    <p:sldId id="417" r:id="rId19"/>
    <p:sldId id="418" r:id="rId20"/>
    <p:sldId id="413" r:id="rId21"/>
    <p:sldId id="421" r:id="rId22"/>
    <p:sldId id="355" r:id="rId23"/>
    <p:sldId id="422" r:id="rId24"/>
    <p:sldId id="370" r:id="rId25"/>
    <p:sldId id="399" r:id="rId26"/>
    <p:sldId id="371" r:id="rId27"/>
    <p:sldId id="451" r:id="rId28"/>
    <p:sldId id="450" r:id="rId29"/>
    <p:sldId id="372" r:id="rId30"/>
    <p:sldId id="424" r:id="rId31"/>
    <p:sldId id="447" r:id="rId32"/>
    <p:sldId id="373" r:id="rId33"/>
    <p:sldId id="420" r:id="rId34"/>
    <p:sldId id="429" r:id="rId35"/>
    <p:sldId id="430" r:id="rId36"/>
    <p:sldId id="457" r:id="rId37"/>
    <p:sldId id="426" r:id="rId38"/>
    <p:sldId id="436" r:id="rId39"/>
    <p:sldId id="437" r:id="rId40"/>
    <p:sldId id="438" r:id="rId41"/>
    <p:sldId id="375" r:id="rId42"/>
    <p:sldId id="458" r:id="rId43"/>
    <p:sldId id="374" r:id="rId44"/>
    <p:sldId id="459" r:id="rId45"/>
    <p:sldId id="441" r:id="rId46"/>
    <p:sldId id="440" r:id="rId47"/>
    <p:sldId id="442" r:id="rId48"/>
    <p:sldId id="351" r:id="rId49"/>
    <p:sldId id="377" r:id="rId50"/>
    <p:sldId id="378" r:id="rId51"/>
    <p:sldId id="341" r:id="rId52"/>
    <p:sldId id="469" r:id="rId53"/>
    <p:sldId id="468" r:id="rId54"/>
    <p:sldId id="346" r:id="rId55"/>
    <p:sldId id="354" r:id="rId56"/>
    <p:sldId id="470" r:id="rId57"/>
    <p:sldId id="363" r:id="rId58"/>
    <p:sldId id="343" r:id="rId59"/>
    <p:sldId id="357" r:id="rId60"/>
    <p:sldId id="396" r:id="rId61"/>
    <p:sldId id="314" r:id="rId62"/>
    <p:sldId id="307" r:id="rId63"/>
    <p:sldId id="382" r:id="rId64"/>
    <p:sldId id="472" r:id="rId65"/>
    <p:sldId id="387" r:id="rId66"/>
    <p:sldId id="473" r:id="rId67"/>
    <p:sldId id="401" r:id="rId68"/>
    <p:sldId id="388" r:id="rId69"/>
    <p:sldId id="389" r:id="rId70"/>
    <p:sldId id="380" r:id="rId71"/>
    <p:sldId id="381" r:id="rId72"/>
    <p:sldId id="379" r:id="rId73"/>
    <p:sldId id="385" r:id="rId74"/>
    <p:sldId id="390" r:id="rId75"/>
    <p:sldId id="391" r:id="rId76"/>
    <p:sldId id="471" r:id="rId77"/>
    <p:sldId id="392" r:id="rId78"/>
    <p:sldId id="444" r:id="rId79"/>
    <p:sldId id="415" r:id="rId80"/>
    <p:sldId id="395" r:id="rId81"/>
    <p:sldId id="393" r:id="rId82"/>
    <p:sldId id="445" r:id="rId83"/>
    <p:sldId id="446" r:id="rId84"/>
    <p:sldId id="397" r:id="rId85"/>
    <p:sldId id="398" r:id="rId86"/>
    <p:sldId id="416" r:id="rId87"/>
    <p:sldId id="474" r:id="rId88"/>
    <p:sldId id="475" r:id="rId89"/>
    <p:sldId id="476" r:id="rId90"/>
    <p:sldId id="477"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8000"/>
    <a:srgbClr val="FAD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30" autoAdjust="0"/>
    <p:restoredTop sz="94363" autoAdjust="0"/>
  </p:normalViewPr>
  <p:slideViewPr>
    <p:cSldViewPr snapToObjects="1">
      <p:cViewPr varScale="1">
        <p:scale>
          <a:sx n="90" d="100"/>
          <a:sy n="90" d="100"/>
        </p:scale>
        <p:origin x="216" y="384"/>
      </p:cViewPr>
      <p:guideLst>
        <p:guide orient="horz" pos="2160"/>
        <p:guide pos="2880"/>
      </p:guideLst>
    </p:cSldViewPr>
  </p:slideViewPr>
  <p:outlineViewPr>
    <p:cViewPr>
      <p:scale>
        <a:sx n="33" d="100"/>
        <a:sy n="33" d="100"/>
      </p:scale>
      <p:origin x="0" y="-11740"/>
    </p:cViewPr>
  </p:outlineViewPr>
  <p:notesTextViewPr>
    <p:cViewPr>
      <p:scale>
        <a:sx n="3" d="2"/>
        <a:sy n="3" d="2"/>
      </p:scale>
      <p:origin x="0" y="0"/>
    </p:cViewPr>
  </p:notesTextViewPr>
  <p:sorterViewPr>
    <p:cViewPr varScale="1">
      <p:scale>
        <a:sx n="100" d="100"/>
        <a:sy n="100" d="100"/>
      </p:scale>
      <p:origin x="0" y="-79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63D24-8326-C040-B625-797DC9696D32}"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88F39-EDB3-A846-9258-F4DE45E1AEDF}" type="slidenum">
              <a:rPr lang="en-US" smtClean="0"/>
              <a:t>‹#›</a:t>
            </a:fld>
            <a:endParaRPr lang="en-US"/>
          </a:p>
        </p:txBody>
      </p:sp>
    </p:spTree>
    <p:extLst>
      <p:ext uri="{BB962C8B-B14F-4D97-AF65-F5344CB8AC3E}">
        <p14:creationId xmlns:p14="http://schemas.microsoft.com/office/powerpoint/2010/main" val="1099998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t>
            </a:r>
          </a:p>
        </p:txBody>
      </p:sp>
      <p:sp>
        <p:nvSpPr>
          <p:cNvPr id="4" name="Slide Number Placeholder 3"/>
          <p:cNvSpPr>
            <a:spLocks noGrp="1"/>
          </p:cNvSpPr>
          <p:nvPr>
            <p:ph type="sldNum" sz="quarter" idx="10"/>
          </p:nvPr>
        </p:nvSpPr>
        <p:spPr/>
        <p:txBody>
          <a:bodyPr/>
          <a:lstStyle/>
          <a:p>
            <a:fld id="{15DCC211-E0E6-FC4D-90D1-B1982944D2ED}" type="slidenum">
              <a:rPr lang="en-US" smtClean="0"/>
              <a:t>1</a:t>
            </a:fld>
            <a:endParaRPr lang="en-US"/>
          </a:p>
        </p:txBody>
      </p:sp>
    </p:spTree>
    <p:extLst>
      <p:ext uri="{BB962C8B-B14F-4D97-AF65-F5344CB8AC3E}">
        <p14:creationId xmlns:p14="http://schemas.microsoft.com/office/powerpoint/2010/main" val="95979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88F39-EDB3-A846-9258-F4DE45E1AEDF}" type="slidenum">
              <a:rPr lang="en-US" smtClean="0"/>
              <a:t>6</a:t>
            </a:fld>
            <a:endParaRPr lang="en-US"/>
          </a:p>
        </p:txBody>
      </p:sp>
    </p:spTree>
    <p:extLst>
      <p:ext uri="{BB962C8B-B14F-4D97-AF65-F5344CB8AC3E}">
        <p14:creationId xmlns:p14="http://schemas.microsoft.com/office/powerpoint/2010/main" val="39750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figure shows an abstracted view of main memory in a computer.  The main memory is on the right and is connected to the processor on the left…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using a bus… </a:t>
            </a:r>
            <a:endParaRPr lang="en-US" dirty="0"/>
          </a:p>
        </p:txBody>
      </p:sp>
      <p:sp>
        <p:nvSpPr>
          <p:cNvPr id="4" name="Slide Number Placeholder 3"/>
          <p:cNvSpPr>
            <a:spLocks noGrp="1"/>
          </p:cNvSpPr>
          <p:nvPr>
            <p:ph type="sldNum" sz="quarter" idx="10"/>
          </p:nvPr>
        </p:nvSpPr>
        <p:spPr/>
        <p:txBody>
          <a:bodyPr/>
          <a:lstStyle/>
          <a:p>
            <a:fld id="{39F88F39-EDB3-A846-9258-F4DE45E1AEDF}" type="slidenum">
              <a:rPr lang="en-US" smtClean="0"/>
              <a:pPr/>
              <a:t>8</a:t>
            </a:fld>
            <a:endParaRPr lang="en-US"/>
          </a:p>
        </p:txBody>
      </p:sp>
    </p:spTree>
    <p:extLst>
      <p:ext uri="{BB962C8B-B14F-4D97-AF65-F5344CB8AC3E}">
        <p14:creationId xmlns:p14="http://schemas.microsoft.com/office/powerpoint/2010/main" val="14776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88F39-EDB3-A846-9258-F4DE45E1AEDF}" type="slidenum">
              <a:rPr lang="en-US" smtClean="0"/>
              <a:t>10</a:t>
            </a:fld>
            <a:endParaRPr lang="en-US"/>
          </a:p>
        </p:txBody>
      </p:sp>
    </p:spTree>
    <p:extLst>
      <p:ext uri="{BB962C8B-B14F-4D97-AF65-F5344CB8AC3E}">
        <p14:creationId xmlns:p14="http://schemas.microsoft.com/office/powerpoint/2010/main" val="101849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ea typeface="ＭＳ Ｐゴシック" panose="020B0600070205080204" pitchFamily="34" charset="-128"/>
              </a:defRPr>
            </a:lvl1pPr>
            <a:lvl2pPr marL="742950" indent="-285750" defTabSz="966788">
              <a:defRPr>
                <a:solidFill>
                  <a:schemeClr val="tx1"/>
                </a:solidFill>
                <a:latin typeface="Arial" panose="020B0604020202020204" pitchFamily="34" charset="0"/>
                <a:ea typeface="ＭＳ Ｐゴシック" panose="020B0600070205080204" pitchFamily="34" charset="-128"/>
              </a:defRPr>
            </a:lvl2pPr>
            <a:lvl3pPr marL="1143000" indent="-228600" defTabSz="966788">
              <a:defRPr>
                <a:solidFill>
                  <a:schemeClr val="tx1"/>
                </a:solidFill>
                <a:latin typeface="Arial" panose="020B0604020202020204" pitchFamily="34" charset="0"/>
                <a:ea typeface="ＭＳ Ｐゴシック" panose="020B0600070205080204" pitchFamily="34" charset="-128"/>
              </a:defRPr>
            </a:lvl3pPr>
            <a:lvl4pPr marL="1600200" indent="-228600" defTabSz="966788">
              <a:defRPr>
                <a:solidFill>
                  <a:schemeClr val="tx1"/>
                </a:solidFill>
                <a:latin typeface="Arial" panose="020B0604020202020204" pitchFamily="34" charset="0"/>
                <a:ea typeface="ＭＳ Ｐゴシック" panose="020B0600070205080204" pitchFamily="34" charset="-128"/>
              </a:defRPr>
            </a:lvl4pPr>
            <a:lvl5pPr marL="2057400" indent="-228600" defTabSz="966788">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7763DD-E989-4F07-B123-377FF6A02596}" type="slidenum">
              <a:rPr lang="en-US" altLang="en-US"/>
              <a:pPr/>
              <a:t>52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2367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ea typeface="ＭＳ Ｐゴシック" panose="020B0600070205080204" pitchFamily="34" charset="-128"/>
              </a:defRPr>
            </a:lvl1pPr>
            <a:lvl2pPr marL="742950" indent="-285750" defTabSz="966788">
              <a:defRPr>
                <a:solidFill>
                  <a:schemeClr val="tx1"/>
                </a:solidFill>
                <a:latin typeface="Arial" panose="020B0604020202020204" pitchFamily="34" charset="0"/>
                <a:ea typeface="ＭＳ Ｐゴシック" panose="020B0600070205080204" pitchFamily="34" charset="-128"/>
              </a:defRPr>
            </a:lvl2pPr>
            <a:lvl3pPr marL="1143000" indent="-228600" defTabSz="966788">
              <a:defRPr>
                <a:solidFill>
                  <a:schemeClr val="tx1"/>
                </a:solidFill>
                <a:latin typeface="Arial" panose="020B0604020202020204" pitchFamily="34" charset="0"/>
                <a:ea typeface="ＭＳ Ｐゴシック" panose="020B0600070205080204" pitchFamily="34" charset="-128"/>
              </a:defRPr>
            </a:lvl3pPr>
            <a:lvl4pPr marL="1600200" indent="-228600" defTabSz="966788">
              <a:defRPr>
                <a:solidFill>
                  <a:schemeClr val="tx1"/>
                </a:solidFill>
                <a:latin typeface="Arial" panose="020B0604020202020204" pitchFamily="34" charset="0"/>
                <a:ea typeface="ＭＳ Ｐゴシック" panose="020B0600070205080204" pitchFamily="34" charset="-128"/>
              </a:defRPr>
            </a:lvl4pPr>
            <a:lvl5pPr marL="2057400" indent="-228600" defTabSz="966788">
              <a:defRPr>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17763DD-E989-4F07-B123-377FF6A02596}" type="slidenum">
              <a:rPr lang="en-US" altLang="en-US"/>
              <a:pPr/>
              <a:t>53</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1805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99BE162-1711-44C0-9BD7-1BC6955A6F0F}" type="slidenum">
              <a:rPr lang="en-US" smtClean="0"/>
              <a:pPr/>
              <a:t>61</a:t>
            </a:fld>
            <a:endParaRPr lang="en-US"/>
          </a:p>
        </p:txBody>
      </p:sp>
      <p:sp>
        <p:nvSpPr>
          <p:cNvPr id="79875" name="Rectangle 2"/>
          <p:cNvSpPr>
            <a:spLocks noGrp="1" noRot="1" noChangeAspect="1" noChangeArrowheads="1" noTextEdit="1"/>
          </p:cNvSpPr>
          <p:nvPr>
            <p:ph type="sldImg"/>
          </p:nvPr>
        </p:nvSpPr>
        <p:spPr>
          <a:xfrm>
            <a:off x="1144588" y="685800"/>
            <a:ext cx="4562475" cy="3422650"/>
          </a:xfrm>
          <a:ln/>
        </p:spPr>
      </p:sp>
      <p:sp>
        <p:nvSpPr>
          <p:cNvPr id="79876"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01786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49B9974-654A-4550-B5AC-8392D0380272}" type="slidenum">
              <a:rPr lang="en-US" smtClean="0"/>
              <a:pPr/>
              <a:t>62</a:t>
            </a:fld>
            <a:endParaRPr lang="en-US"/>
          </a:p>
        </p:txBody>
      </p:sp>
      <p:sp>
        <p:nvSpPr>
          <p:cNvPr id="80899" name="Rectangle 2"/>
          <p:cNvSpPr>
            <a:spLocks noGrp="1" noRot="1" noChangeAspect="1" noChangeArrowheads="1" noTextEdit="1"/>
          </p:cNvSpPr>
          <p:nvPr>
            <p:ph type="sldImg"/>
          </p:nvPr>
        </p:nvSpPr>
        <p:spPr>
          <a:xfrm>
            <a:off x="1144588" y="685800"/>
            <a:ext cx="4562475" cy="3422650"/>
          </a:xfrm>
          <a:ln/>
        </p:spPr>
      </p:sp>
      <p:sp>
        <p:nvSpPr>
          <p:cNvPr id="80900"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88078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BF56D9-68B2-4192-95FF-713C93292494}" type="datetime1">
              <a:rPr lang="en-US" smtClean="0"/>
              <a:t>11/5/19</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8EB08-563C-4A74-8376-8E0263606B2E}" type="datetime1">
              <a:rPr lang="en-US" smtClean="0"/>
              <a:t>11/5/19</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C27B5-9F90-497C-A143-E41629B60BB3}" type="datetime1">
              <a:rPr lang="en-US" smtClean="0"/>
              <a:t>11/5/19</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77EB0-B27A-42BB-810C-23CBDEEB3F0F}" type="datetime1">
              <a:rPr lang="en-US" smtClean="0"/>
              <a:t>11/5/19</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B0169-3787-4BCD-8C69-81D00A2EA3CD}" type="datetime1">
              <a:rPr lang="en-US" smtClean="0"/>
              <a:t>11/5/19</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A27659-A22C-4884-9F16-2471C6484977}" type="datetime1">
              <a:rPr lang="en-US" smtClean="0"/>
              <a:t>11/5/19</a:t>
            </a:fld>
            <a:endParaRPr lang="en-US"/>
          </a:p>
        </p:txBody>
      </p:sp>
      <p:sp>
        <p:nvSpPr>
          <p:cNvPr id="6" name="Footer Placeholder 5"/>
          <p:cNvSpPr>
            <a:spLocks noGrp="1"/>
          </p:cNvSpPr>
          <p:nvPr>
            <p:ph type="ftr" sz="quarter" idx="11"/>
          </p:nvPr>
        </p:nvSpPr>
        <p:spPr/>
        <p:txBody>
          <a:bodyPr/>
          <a:lstStyle/>
          <a:p>
            <a:r>
              <a:rPr lang="en-US"/>
              <a:t>(c) 2005-2012 W. J. Dally  </a:t>
            </a:r>
          </a:p>
        </p:txBody>
      </p:sp>
      <p:sp>
        <p:nvSpPr>
          <p:cNvPr id="7" name="Slide Number Placeholder 6"/>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5217BB-6901-42B9-B2C1-8BDCAC26AB02}" type="datetime1">
              <a:rPr lang="en-US" smtClean="0"/>
              <a:t>11/5/19</a:t>
            </a:fld>
            <a:endParaRPr lang="en-US"/>
          </a:p>
        </p:txBody>
      </p:sp>
      <p:sp>
        <p:nvSpPr>
          <p:cNvPr id="8" name="Footer Placeholder 7"/>
          <p:cNvSpPr>
            <a:spLocks noGrp="1"/>
          </p:cNvSpPr>
          <p:nvPr>
            <p:ph type="ftr" sz="quarter" idx="11"/>
          </p:nvPr>
        </p:nvSpPr>
        <p:spPr/>
        <p:txBody>
          <a:bodyPr/>
          <a:lstStyle/>
          <a:p>
            <a:r>
              <a:rPr lang="en-US"/>
              <a:t>(c) 2005-2012 W. J. Dally  </a:t>
            </a:r>
          </a:p>
        </p:txBody>
      </p:sp>
      <p:sp>
        <p:nvSpPr>
          <p:cNvPr id="9" name="Slide Number Placeholder 8"/>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50F99-7E5C-4B3E-A199-26B500E83F7C}" type="datetime1">
              <a:rPr lang="en-US" smtClean="0"/>
              <a:t>11/5/19</a:t>
            </a:fld>
            <a:endParaRPr lang="en-US"/>
          </a:p>
        </p:txBody>
      </p:sp>
      <p:sp>
        <p:nvSpPr>
          <p:cNvPr id="4" name="Footer Placeholder 3"/>
          <p:cNvSpPr>
            <a:spLocks noGrp="1"/>
          </p:cNvSpPr>
          <p:nvPr>
            <p:ph type="ftr" sz="quarter" idx="11"/>
          </p:nvPr>
        </p:nvSpPr>
        <p:spPr/>
        <p:txBody>
          <a:bodyPr/>
          <a:lstStyle/>
          <a:p>
            <a:r>
              <a:rPr lang="en-US"/>
              <a:t>(c) 2005-2012 W. J. Dally  </a:t>
            </a:r>
          </a:p>
        </p:txBody>
      </p:sp>
      <p:sp>
        <p:nvSpPr>
          <p:cNvPr id="5" name="Slide Number Placeholder 4"/>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805FD-8791-459E-980E-A72D5D003D3D}" type="datetime1">
              <a:rPr lang="en-US" smtClean="0"/>
              <a:t>11/5/19</a:t>
            </a:fld>
            <a:endParaRPr lang="en-US"/>
          </a:p>
        </p:txBody>
      </p:sp>
      <p:sp>
        <p:nvSpPr>
          <p:cNvPr id="3" name="Footer Placeholder 2"/>
          <p:cNvSpPr>
            <a:spLocks noGrp="1"/>
          </p:cNvSpPr>
          <p:nvPr>
            <p:ph type="ftr" sz="quarter" idx="11"/>
          </p:nvPr>
        </p:nvSpPr>
        <p:spPr/>
        <p:txBody>
          <a:bodyPr/>
          <a:lstStyle/>
          <a:p>
            <a:r>
              <a:rPr lang="en-US"/>
              <a:t>(c) 2005-2012 W. J. Dally  </a:t>
            </a:r>
          </a:p>
        </p:txBody>
      </p:sp>
      <p:sp>
        <p:nvSpPr>
          <p:cNvPr id="4" name="Slide Number Placeholder 3"/>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7B28AD-CEEB-4C5B-B03F-CECFA5ADBCC8}" type="datetime1">
              <a:rPr lang="en-US" smtClean="0"/>
              <a:t>11/5/19</a:t>
            </a:fld>
            <a:endParaRPr lang="en-US"/>
          </a:p>
        </p:txBody>
      </p:sp>
      <p:sp>
        <p:nvSpPr>
          <p:cNvPr id="6" name="Footer Placeholder 5"/>
          <p:cNvSpPr>
            <a:spLocks noGrp="1"/>
          </p:cNvSpPr>
          <p:nvPr>
            <p:ph type="ftr" sz="quarter" idx="11"/>
          </p:nvPr>
        </p:nvSpPr>
        <p:spPr/>
        <p:txBody>
          <a:bodyPr/>
          <a:lstStyle/>
          <a:p>
            <a:r>
              <a:rPr lang="en-US"/>
              <a:t>(c) 2005-2012 W. J. Dally  </a:t>
            </a:r>
          </a:p>
        </p:txBody>
      </p:sp>
      <p:sp>
        <p:nvSpPr>
          <p:cNvPr id="7" name="Slide Number Placeholder 6"/>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CA714-18DB-4FDF-BBF2-F6F687A4BE98}" type="datetime1">
              <a:rPr lang="en-US" smtClean="0"/>
              <a:t>11/5/19</a:t>
            </a:fld>
            <a:endParaRPr lang="en-US"/>
          </a:p>
        </p:txBody>
      </p:sp>
      <p:sp>
        <p:nvSpPr>
          <p:cNvPr id="6" name="Footer Placeholder 5"/>
          <p:cNvSpPr>
            <a:spLocks noGrp="1"/>
          </p:cNvSpPr>
          <p:nvPr>
            <p:ph type="ftr" sz="quarter" idx="11"/>
          </p:nvPr>
        </p:nvSpPr>
        <p:spPr/>
        <p:txBody>
          <a:bodyPr/>
          <a:lstStyle/>
          <a:p>
            <a:r>
              <a:rPr lang="en-US"/>
              <a:t>(c) 2005-2012 W. J. Dally  </a:t>
            </a:r>
          </a:p>
        </p:txBody>
      </p:sp>
      <p:sp>
        <p:nvSpPr>
          <p:cNvPr id="7" name="Slide Number Placeholder 6"/>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661CA-B862-4978-8618-744AD05ADCAF}" type="datetime1">
              <a:rPr lang="en-US" smtClean="0"/>
              <a:t>11/5/19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2005-2012 W. J. Dally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8F53A-C161-3D49-96E1-2DF0E970DA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88" y="-685800"/>
            <a:ext cx="9249888" cy="8324899"/>
          </a:xfrm>
          <a:prstGeom prst="rect">
            <a:avLst/>
          </a:prstGeom>
        </p:spPr>
      </p:pic>
      <p:sp>
        <p:nvSpPr>
          <p:cNvPr id="2" name="Title 1"/>
          <p:cNvSpPr>
            <a:spLocks noGrp="1"/>
          </p:cNvSpPr>
          <p:nvPr>
            <p:ph type="ctrTitle"/>
          </p:nvPr>
        </p:nvSpPr>
        <p:spPr>
          <a:xfrm>
            <a:off x="381000" y="1476326"/>
            <a:ext cx="8305799" cy="3962400"/>
          </a:xfrm>
          <a:solidFill>
            <a:schemeClr val="bg1">
              <a:alpha val="40000"/>
            </a:schemeClr>
          </a:solidFill>
        </p:spPr>
        <p:txBody>
          <a:bodyPr>
            <a:noAutofit/>
          </a:bodyPr>
          <a:lstStyle/>
          <a:p>
            <a:pPr algn="l"/>
            <a:r>
              <a:rPr lang="en-US" sz="3200" dirty="0">
                <a:solidFill>
                  <a:schemeClr val="tx2">
                    <a:lumMod val="75000"/>
                  </a:schemeClr>
                </a:solidFill>
              </a:rPr>
              <a:t>CPEN 211: Introduction to Microcomputers</a:t>
            </a:r>
            <a:br>
              <a:rPr lang="en-US" sz="2800" dirty="0">
                <a:solidFill>
                  <a:schemeClr val="tx2">
                    <a:lumMod val="75000"/>
                  </a:schemeClr>
                </a:solidFill>
              </a:rPr>
            </a:br>
            <a:br>
              <a:rPr lang="en-US" sz="2800" dirty="0">
                <a:solidFill>
                  <a:schemeClr val="tx2">
                    <a:lumMod val="75000"/>
                  </a:schemeClr>
                </a:solidFill>
              </a:rPr>
            </a:br>
            <a:r>
              <a:rPr lang="en-US" sz="3600" dirty="0">
                <a:solidFill>
                  <a:schemeClr val="tx2">
                    <a:lumMod val="75000"/>
                  </a:schemeClr>
                </a:solidFill>
              </a:rPr>
              <a:t>Slide Set 10:  I/O, Exceptions and Interrupts</a:t>
            </a:r>
            <a:br>
              <a:rPr lang="en-US" sz="3600" dirty="0">
                <a:solidFill>
                  <a:schemeClr val="tx2">
                    <a:lumMod val="75000"/>
                  </a:schemeClr>
                </a:solidFill>
              </a:rPr>
            </a:br>
            <a:br>
              <a:rPr lang="en-US" sz="3600" dirty="0">
                <a:solidFill>
                  <a:schemeClr val="tx2">
                    <a:lumMod val="75000"/>
                  </a:schemeClr>
                </a:solidFill>
              </a:rPr>
            </a:br>
            <a:r>
              <a:rPr lang="en-US" sz="3600" dirty="0">
                <a:solidFill>
                  <a:schemeClr val="tx2">
                    <a:lumMod val="75000"/>
                  </a:schemeClr>
                </a:solidFill>
              </a:rPr>
              <a:t>                       Prof. Tor </a:t>
            </a:r>
            <a:r>
              <a:rPr lang="en-US" sz="3600" dirty="0" err="1">
                <a:solidFill>
                  <a:schemeClr val="tx2">
                    <a:lumMod val="75000"/>
                  </a:schemeClr>
                </a:solidFill>
              </a:rPr>
              <a:t>Aamodt</a:t>
            </a:r>
            <a:endParaRPr lang="en-US" sz="3200"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8498F53A-C161-3D49-96E1-2DF0E970DAF2}" type="slidenum">
              <a:rPr lang="en-US" smtClean="0"/>
              <a:t>1</a:t>
            </a:fld>
            <a:endParaRPr lang="en-US"/>
          </a:p>
        </p:txBody>
      </p:sp>
      <p:sp>
        <p:nvSpPr>
          <p:cNvPr id="5" name="TextBox 4"/>
          <p:cNvSpPr txBox="1"/>
          <p:nvPr/>
        </p:nvSpPr>
        <p:spPr>
          <a:xfrm>
            <a:off x="552697" y="5643622"/>
            <a:ext cx="3801041" cy="507831"/>
          </a:xfrm>
          <a:prstGeom prst="rect">
            <a:avLst/>
          </a:prstGeom>
          <a:noFill/>
        </p:spPr>
        <p:txBody>
          <a:bodyPr wrap="none" rtlCol="0">
            <a:spAutoFit/>
          </a:bodyPr>
          <a:lstStyle/>
          <a:p>
            <a:r>
              <a:rPr lang="en-US" sz="900" dirty="0">
                <a:solidFill>
                  <a:schemeClr val="bg1">
                    <a:lumMod val="75000"/>
                  </a:schemeClr>
                </a:solidFill>
              </a:rPr>
              <a:t>[Background: The first computer mouse,</a:t>
            </a:r>
          </a:p>
          <a:p>
            <a:r>
              <a:rPr lang="en-US" sz="900" dirty="0">
                <a:solidFill>
                  <a:schemeClr val="bg1">
                    <a:lumMod val="75000"/>
                  </a:schemeClr>
                </a:solidFill>
              </a:rPr>
              <a:t>By SRI International - SRI International, </a:t>
            </a:r>
          </a:p>
          <a:p>
            <a:r>
              <a:rPr lang="en-US" sz="900" dirty="0">
                <a:solidFill>
                  <a:schemeClr val="bg1">
                    <a:lumMod val="75000"/>
                  </a:schemeClr>
                </a:solidFill>
              </a:rPr>
              <a:t>CC BY-SA 3.0, https://</a:t>
            </a:r>
            <a:r>
              <a:rPr lang="en-US" sz="900" dirty="0" err="1">
                <a:solidFill>
                  <a:schemeClr val="bg1">
                    <a:lumMod val="75000"/>
                  </a:schemeClr>
                </a:solidFill>
              </a:rPr>
              <a:t>commons.wikimedia.org</a:t>
            </a:r>
            <a:r>
              <a:rPr lang="en-US" sz="900" dirty="0">
                <a:solidFill>
                  <a:schemeClr val="bg1">
                    <a:lumMod val="75000"/>
                  </a:schemeClr>
                </a:solidFill>
              </a:rPr>
              <a:t>/w/</a:t>
            </a:r>
            <a:r>
              <a:rPr lang="en-US" sz="900" dirty="0" err="1">
                <a:solidFill>
                  <a:schemeClr val="bg1">
                    <a:lumMod val="75000"/>
                  </a:schemeClr>
                </a:solidFill>
              </a:rPr>
              <a:t>index.php?curid</a:t>
            </a:r>
            <a:r>
              <a:rPr lang="en-US" sz="900" dirty="0">
                <a:solidFill>
                  <a:schemeClr val="bg1">
                    <a:lumMod val="75000"/>
                  </a:schemeClr>
                </a:solidFill>
              </a:rPr>
              <a:t>=17294412]</a:t>
            </a:r>
          </a:p>
        </p:txBody>
      </p:sp>
    </p:spTree>
    <p:extLst>
      <p:ext uri="{BB962C8B-B14F-4D97-AF65-F5344CB8AC3E}">
        <p14:creationId xmlns:p14="http://schemas.microsoft.com/office/powerpoint/2010/main" val="168934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Memory Mapped Registers: Hardware</a:t>
            </a:r>
          </a:p>
        </p:txBody>
      </p:sp>
      <p:sp>
        <p:nvSpPr>
          <p:cNvPr id="3" name="Content Placeholder 2"/>
          <p:cNvSpPr>
            <a:spLocks noGrp="1"/>
          </p:cNvSpPr>
          <p:nvPr>
            <p:ph idx="1"/>
          </p:nvPr>
        </p:nvSpPr>
        <p:spPr>
          <a:xfrm>
            <a:off x="838200" y="1295400"/>
            <a:ext cx="8229600" cy="4525963"/>
          </a:xfrm>
        </p:spPr>
        <p:txBody>
          <a:bodyPr>
            <a:normAutofit/>
          </a:bodyPr>
          <a:lstStyle/>
          <a:p>
            <a:pPr marL="0" indent="0">
              <a:buNone/>
            </a:pPr>
            <a:r>
              <a:rPr lang="en-US" sz="2800" dirty="0"/>
              <a:t>Decoder detects when address is for this device.  Control signal indicates read/write to register based upon operation (LDR/STR).</a:t>
            </a:r>
          </a:p>
          <a:p>
            <a:pPr marL="0" indent="0">
              <a:buNone/>
            </a:pPr>
            <a:endParaRPr lang="en-US" sz="2800" dirty="0"/>
          </a:p>
        </p:txBody>
      </p:sp>
      <p:sp>
        <p:nvSpPr>
          <p:cNvPr id="4" name="TextBox 3"/>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
        <p:nvSpPr>
          <p:cNvPr id="5" name="Slide Number Placeholder 4"/>
          <p:cNvSpPr>
            <a:spLocks noGrp="1"/>
          </p:cNvSpPr>
          <p:nvPr>
            <p:ph type="sldNum" sz="quarter" idx="12"/>
          </p:nvPr>
        </p:nvSpPr>
        <p:spPr/>
        <p:txBody>
          <a:bodyPr/>
          <a:lstStyle/>
          <a:p>
            <a:fld id="{8498F53A-C161-3D49-96E1-2DF0E970DAF2}" type="slidenum">
              <a:rPr lang="en-US" smtClean="0"/>
              <a:t>10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932258"/>
            <a:ext cx="7086600" cy="3316142"/>
          </a:xfrm>
          <a:prstGeom prst="rect">
            <a:avLst/>
          </a:prstGeom>
        </p:spPr>
      </p:pic>
    </p:spTree>
    <p:extLst>
      <p:ext uri="{BB962C8B-B14F-4D97-AF65-F5344CB8AC3E}">
        <p14:creationId xmlns:p14="http://schemas.microsoft.com/office/powerpoint/2010/main" val="189787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49"/>
            <a:ext cx="8229600" cy="1143000"/>
          </a:xfrm>
        </p:spPr>
        <p:txBody>
          <a:bodyPr>
            <a:normAutofit/>
          </a:bodyPr>
          <a:lstStyle/>
          <a:p>
            <a:r>
              <a:rPr lang="en-US" dirty="0"/>
              <a:t>Interrupts:  Motivation </a:t>
            </a:r>
          </a:p>
        </p:txBody>
      </p:sp>
      <p:sp>
        <p:nvSpPr>
          <p:cNvPr id="3" name="Content Placeholder 2"/>
          <p:cNvSpPr>
            <a:spLocks noGrp="1"/>
          </p:cNvSpPr>
          <p:nvPr>
            <p:ph idx="1"/>
          </p:nvPr>
        </p:nvSpPr>
        <p:spPr>
          <a:xfrm>
            <a:off x="455579" y="1066800"/>
            <a:ext cx="8229600" cy="3840163"/>
          </a:xfrm>
        </p:spPr>
        <p:txBody>
          <a:bodyPr/>
          <a:lstStyle/>
          <a:p>
            <a:pPr marL="400050" lvl="1" indent="0">
              <a:buNone/>
            </a:pPr>
            <a:r>
              <a:rPr lang="en-US" sz="3200" dirty="0"/>
              <a:t>The external world is much slower than the computer.  Examples: human typing on keyboard, response from a remote webserver.  Can computer do something while waiting?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2800"/>
            <a:ext cx="3048000" cy="3020444"/>
          </a:xfrm>
          <a:prstGeom prst="rect">
            <a:avLst/>
          </a:prstGeom>
        </p:spPr>
      </p:pic>
      <p:cxnSp>
        <p:nvCxnSpPr>
          <p:cNvPr id="6" name="Straight Arrow Connector 5"/>
          <p:cNvCxnSpPr/>
          <p:nvPr/>
        </p:nvCxnSpPr>
        <p:spPr>
          <a:xfrm flipH="1">
            <a:off x="4800600" y="4267200"/>
            <a:ext cx="1219200" cy="11430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130906" y="3429000"/>
            <a:ext cx="3013094" cy="2554545"/>
          </a:xfrm>
          <a:prstGeom prst="rect">
            <a:avLst/>
          </a:prstGeom>
          <a:noFill/>
        </p:spPr>
        <p:txBody>
          <a:bodyPr wrap="square" rtlCol="0">
            <a:spAutoFit/>
          </a:bodyPr>
          <a:lstStyle/>
          <a:p>
            <a:r>
              <a:rPr lang="en-US" sz="2000" dirty="0">
                <a:solidFill>
                  <a:srgbClr val="FF0000"/>
                </a:solidFill>
              </a:rPr>
              <a:t>How long should computer wait for user to press a key?  What does it do while waiting?</a:t>
            </a:r>
          </a:p>
          <a:p>
            <a:endParaRPr lang="en-US" sz="2000" dirty="0">
              <a:solidFill>
                <a:srgbClr val="FF0000"/>
              </a:solidFill>
            </a:endParaRPr>
          </a:p>
          <a:p>
            <a:r>
              <a:rPr lang="en-US" sz="2000" dirty="0">
                <a:solidFill>
                  <a:srgbClr val="FF0000"/>
                </a:solidFill>
              </a:rPr>
              <a:t>How about when waiting for a webserver to respond?</a:t>
            </a:r>
          </a:p>
        </p:txBody>
      </p:sp>
      <p:sp>
        <p:nvSpPr>
          <p:cNvPr id="5" name="Slide Number Placeholder 4"/>
          <p:cNvSpPr>
            <a:spLocks noGrp="1"/>
          </p:cNvSpPr>
          <p:nvPr>
            <p:ph type="sldNum" sz="quarter" idx="12"/>
          </p:nvPr>
        </p:nvSpPr>
        <p:spPr/>
        <p:txBody>
          <a:bodyPr/>
          <a:lstStyle/>
          <a:p>
            <a:fld id="{8498F53A-C161-3D49-96E1-2DF0E970DAF2}" type="slidenum">
              <a:rPr lang="en-US" smtClean="0"/>
              <a:t>11</a:t>
            </a:fld>
            <a:endParaRPr lang="en-US"/>
          </a:p>
        </p:txBody>
      </p:sp>
    </p:spTree>
    <p:extLst>
      <p:ext uri="{BB962C8B-B14F-4D97-AF65-F5344CB8AC3E}">
        <p14:creationId xmlns:p14="http://schemas.microsoft.com/office/powerpoint/2010/main" val="314733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approaches</a:t>
            </a:r>
          </a:p>
        </p:txBody>
      </p:sp>
      <p:sp>
        <p:nvSpPr>
          <p:cNvPr id="3" name="Content Placeholder 2"/>
          <p:cNvSpPr>
            <a:spLocks noGrp="1"/>
          </p:cNvSpPr>
          <p:nvPr>
            <p:ph idx="1"/>
          </p:nvPr>
        </p:nvSpPr>
        <p:spPr/>
        <p:txBody>
          <a:bodyPr/>
          <a:lstStyle/>
          <a:p>
            <a:r>
              <a:rPr lang="en-US" dirty="0"/>
              <a:t>Polling – “do nothing”; wait for I/O device</a:t>
            </a:r>
          </a:p>
          <a:p>
            <a:endParaRPr lang="en-US" dirty="0"/>
          </a:p>
          <a:p>
            <a:r>
              <a:rPr lang="en-US" dirty="0"/>
              <a:t>Interrupts – do something else (typically unrelated) and only “deal with” I/O device when the I/O device tells you that it is ready.</a:t>
            </a:r>
          </a:p>
        </p:txBody>
      </p:sp>
      <p:sp>
        <p:nvSpPr>
          <p:cNvPr id="4" name="Slide Number Placeholder 3"/>
          <p:cNvSpPr>
            <a:spLocks noGrp="1"/>
          </p:cNvSpPr>
          <p:nvPr>
            <p:ph type="sldNum" sz="quarter" idx="12"/>
          </p:nvPr>
        </p:nvSpPr>
        <p:spPr/>
        <p:txBody>
          <a:bodyPr/>
          <a:lstStyle/>
          <a:p>
            <a:fld id="{8498F53A-C161-3D49-96E1-2DF0E970DAF2}" type="slidenum">
              <a:rPr lang="en-US" smtClean="0"/>
              <a:t>12</a:t>
            </a:fld>
            <a:endParaRPr lang="en-US"/>
          </a:p>
        </p:txBody>
      </p:sp>
    </p:spTree>
    <p:extLst>
      <p:ext uri="{BB962C8B-B14F-4D97-AF65-F5344CB8AC3E}">
        <p14:creationId xmlns:p14="http://schemas.microsoft.com/office/powerpoint/2010/main" val="499410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Polling</a:t>
            </a:r>
          </a:p>
        </p:txBody>
      </p:sp>
      <p:sp>
        <p:nvSpPr>
          <p:cNvPr id="3" name="Content Placeholder 2"/>
          <p:cNvSpPr>
            <a:spLocks noGrp="1"/>
          </p:cNvSpPr>
          <p:nvPr>
            <p:ph idx="1"/>
          </p:nvPr>
        </p:nvSpPr>
        <p:spPr/>
        <p:txBody>
          <a:bodyPr>
            <a:normAutofit lnSpcReduction="10000"/>
          </a:bodyPr>
          <a:lstStyle/>
          <a:p>
            <a:r>
              <a:rPr lang="en-US" dirty="0"/>
              <a:t>When your program expects input check a status register in the input device.  </a:t>
            </a:r>
          </a:p>
          <a:p>
            <a:r>
              <a:rPr lang="en-US" dirty="0"/>
              <a:t>Status register indicates if there is valid input.</a:t>
            </a:r>
          </a:p>
          <a:p>
            <a:r>
              <a:rPr lang="en-US" dirty="0"/>
              <a:t>This is called “polling”:</a:t>
            </a:r>
          </a:p>
          <a:p>
            <a:endParaRPr lang="en-US" dirty="0"/>
          </a:p>
          <a:p>
            <a:pPr marL="0" indent="0">
              <a:buNone/>
            </a:pPr>
            <a:r>
              <a:rPr lang="en-US" dirty="0">
                <a:latin typeface="Consolas" panose="020B0609020204030204" pitchFamily="49" charset="0"/>
                <a:cs typeface="Consolas" panose="020B0609020204030204" pitchFamily="49" charset="0"/>
              </a:rPr>
              <a:t>  </a:t>
            </a:r>
            <a:r>
              <a:rPr lang="en-US" b="1" dirty="0">
                <a:solidFill>
                  <a:srgbClr val="C00000"/>
                </a:solidFill>
                <a:latin typeface="Consolas" panose="020B0609020204030204" pitchFamily="49" charset="0"/>
                <a:cs typeface="Consolas" panose="020B0609020204030204" pitchFamily="49" charset="0"/>
              </a:rPr>
              <a:t>while</a:t>
            </a:r>
            <a:r>
              <a:rPr lang="en-US" dirty="0">
                <a:solidFill>
                  <a:srgbClr val="C00000"/>
                </a:solidFill>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input </a:t>
            </a:r>
            <a:r>
              <a:rPr lang="en-US" dirty="0">
                <a:solidFill>
                  <a:srgbClr val="0000FF"/>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ready </a:t>
            </a:r>
            <a:r>
              <a:rPr lang="en-US" dirty="0">
                <a:solidFill>
                  <a:srgbClr val="0000FF"/>
                </a:solidFill>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a:t>
            </a:r>
            <a:r>
              <a:rPr lang="en-US" i="1" dirty="0">
                <a:solidFill>
                  <a:srgbClr val="008000"/>
                </a:solidFill>
                <a:latin typeface="Consolas" panose="020B0609020204030204" pitchFamily="49" charset="0"/>
                <a:cs typeface="Consolas" panose="020B0609020204030204" pitchFamily="49" charset="0"/>
              </a:rPr>
              <a:t>/* do nothing */</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i="1" dirty="0">
                <a:solidFill>
                  <a:srgbClr val="008000"/>
                </a:solidFill>
                <a:latin typeface="Consolas" panose="020B0609020204030204" pitchFamily="49" charset="0"/>
                <a:cs typeface="Consolas" panose="020B0609020204030204" pitchFamily="49" charset="0"/>
              </a:rPr>
              <a:t>/* input ready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13</a:t>
            </a:fld>
            <a:endParaRPr lang="en-US"/>
          </a:p>
        </p:txBody>
      </p:sp>
    </p:spTree>
    <p:extLst>
      <p:ext uri="{BB962C8B-B14F-4D97-AF65-F5344CB8AC3E}">
        <p14:creationId xmlns:p14="http://schemas.microsoft.com/office/powerpoint/2010/main" val="176022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Example: Simplified Keyboard and Monitor</a:t>
            </a:r>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a:t>System has “STATUS” register, a “DATAIN” register and a “DATAOUT” register.</a:t>
            </a:r>
          </a:p>
          <a:p>
            <a:r>
              <a:rPr lang="en-US" sz="2800" dirty="0"/>
              <a:t>Each register is one byte and has an address.</a:t>
            </a:r>
          </a:p>
        </p:txBody>
      </p:sp>
      <p:sp>
        <p:nvSpPr>
          <p:cNvPr id="4" name="Slide Number Placeholder 3"/>
          <p:cNvSpPr>
            <a:spLocks noGrp="1"/>
          </p:cNvSpPr>
          <p:nvPr>
            <p:ph type="sldNum" sz="quarter" idx="12"/>
          </p:nvPr>
        </p:nvSpPr>
        <p:spPr/>
        <p:txBody>
          <a:bodyPr/>
          <a:lstStyle/>
          <a:p>
            <a:fld id="{8498F53A-C161-3D49-96E1-2DF0E970DAF2}"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95600"/>
            <a:ext cx="8309992" cy="2744831"/>
          </a:xfrm>
          <a:prstGeom prst="rect">
            <a:avLst/>
          </a:prstGeom>
        </p:spPr>
      </p:pic>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Tree>
    <p:extLst>
      <p:ext uri="{BB962C8B-B14F-4D97-AF65-F5344CB8AC3E}">
        <p14:creationId xmlns:p14="http://schemas.microsoft.com/office/powerpoint/2010/main" val="75235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Keyboard and Monitor</a:t>
            </a:r>
          </a:p>
        </p:txBody>
      </p:sp>
      <p:sp>
        <p:nvSpPr>
          <p:cNvPr id="4" name="Slide Number Placeholder 3"/>
          <p:cNvSpPr>
            <a:spLocks noGrp="1"/>
          </p:cNvSpPr>
          <p:nvPr>
            <p:ph type="sldNum" sz="quarter" idx="12"/>
          </p:nvPr>
        </p:nvSpPr>
        <p:spPr/>
        <p:txBody>
          <a:bodyPr/>
          <a:lstStyle/>
          <a:p>
            <a:fld id="{8498F53A-C161-3D49-96E1-2DF0E970DAF2}"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1600200"/>
            <a:ext cx="7962900" cy="4486656"/>
          </a:xfrm>
          <a:prstGeom prst="rect">
            <a:avLst/>
          </a:prstGeom>
        </p:spPr>
      </p:pic>
    </p:spTree>
    <p:extLst>
      <p:ext uri="{BB962C8B-B14F-4D97-AF65-F5344CB8AC3E}">
        <p14:creationId xmlns:p14="http://schemas.microsoft.com/office/powerpoint/2010/main" val="86095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normAutofit lnSpcReduction="10000"/>
          </a:bodyPr>
          <a:lstStyle/>
          <a:p>
            <a:r>
              <a:rPr lang="en-US" dirty="0"/>
              <a:t>If value in STATUS is 0x03 (00000011 in binary), then SOUT=1, SIN=1.</a:t>
            </a:r>
          </a:p>
          <a:p>
            <a:r>
              <a:rPr lang="en-US" dirty="0"/>
              <a:t>SOUT=1 means monitor ready to receive another character</a:t>
            </a:r>
          </a:p>
          <a:p>
            <a:r>
              <a:rPr lang="en-US" dirty="0"/>
              <a:t>SIN=1 means keyboard has received another character </a:t>
            </a:r>
          </a:p>
          <a:p>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29"/>
            <a:ext cx="8309992" cy="2744831"/>
          </a:xfrm>
          <a:prstGeom prst="rect">
            <a:avLst/>
          </a:prstGeom>
        </p:spPr>
      </p:pic>
    </p:spTree>
    <p:extLst>
      <p:ext uri="{BB962C8B-B14F-4D97-AF65-F5344CB8AC3E}">
        <p14:creationId xmlns:p14="http://schemas.microsoft.com/office/powerpoint/2010/main" val="50426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2955925"/>
          </a:xfrm>
        </p:spPr>
        <p:txBody>
          <a:bodyPr>
            <a:normAutofit fontScale="92500" lnSpcReduction="10000"/>
          </a:bodyPr>
          <a:lstStyle/>
          <a:p>
            <a:pPr marL="0" indent="0">
              <a:buNone/>
            </a:pPr>
            <a:r>
              <a:rPr lang="en-US" sz="2800" dirty="0"/>
              <a:t>Using polling to </a:t>
            </a:r>
            <a:r>
              <a:rPr lang="en-US" sz="2800" dirty="0">
                <a:solidFill>
                  <a:srgbClr val="008000"/>
                </a:solidFill>
              </a:rPr>
              <a:t>wait for character from keyboard</a:t>
            </a:r>
            <a:r>
              <a:rPr lang="en-US" sz="2800" dirty="0"/>
              <a:t>, </a:t>
            </a:r>
            <a:r>
              <a:rPr lang="en-US" sz="2800" dirty="0">
                <a:solidFill>
                  <a:schemeClr val="accent6">
                    <a:lumMod val="75000"/>
                  </a:schemeClr>
                </a:solidFill>
              </a:rPr>
              <a:t>echo to display</a:t>
            </a:r>
            <a:r>
              <a:rPr lang="en-US" sz="2800" dirty="0"/>
              <a:t> and buffer until reach carriage return, then process.</a:t>
            </a:r>
          </a:p>
          <a:p>
            <a:pPr marL="0" indent="0">
              <a:buNone/>
            </a:pPr>
            <a:endParaRPr lang="en-US" sz="2800" dirty="0"/>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r0,=STATUS  // r0 = 0x00006000</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r1,=DATAIN  // r1 = 0x00006001</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r2,=DATAOUT // r2 = 0x00006002</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  </a:t>
            </a:r>
            <a:r>
              <a:rPr lang="en-US" sz="2000" dirty="0">
                <a:latin typeface="Consolas" panose="020B0609020204030204" pitchFamily="49" charset="0"/>
                <a:cs typeface="Consolas" panose="020B0609020204030204" pitchFamily="49" charset="0"/>
              </a:rPr>
              <a:t>r3,=buffer  // r3 = pointer to buffer</a:t>
            </a:r>
          </a:p>
          <a:p>
            <a:pPr marL="0" indent="0">
              <a:buNone/>
            </a:pPr>
            <a:r>
              <a:rPr lang="en-US" sz="2000" dirty="0" err="1">
                <a:latin typeface="Consolas" panose="020B0609020204030204" pitchFamily="49" charset="0"/>
                <a:cs typeface="Consolas" panose="020B0609020204030204" pitchFamily="49" charset="0"/>
              </a:rPr>
              <a:t>waitk</a:t>
            </a: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LDRB </a:t>
            </a:r>
            <a:r>
              <a:rPr lang="en-US" sz="2000" dirty="0">
                <a:latin typeface="Consolas" panose="020B0609020204030204" pitchFamily="49" charset="0"/>
                <a:cs typeface="Consolas" panose="020B0609020204030204" pitchFamily="49" charset="0"/>
              </a:rPr>
              <a:t>r4,[r0]     // read STATUS</a:t>
            </a:r>
          </a:p>
        </p:txBody>
      </p:sp>
      <p:sp>
        <p:nvSpPr>
          <p:cNvPr id="4" name="Slide Number Placeholder 3"/>
          <p:cNvSpPr>
            <a:spLocks noGrp="1"/>
          </p:cNvSpPr>
          <p:nvPr>
            <p:ph type="sldNum" sz="quarter" idx="12"/>
          </p:nvPr>
        </p:nvSpPr>
        <p:spPr/>
        <p:txBody>
          <a:bodyPr/>
          <a:lstStyle/>
          <a:p>
            <a:fld id="{8498F53A-C161-3D49-96E1-2DF0E970DAF2}" type="slidenum">
              <a:rPr lang="en-US" smtClean="0"/>
              <a:t>17</a:t>
            </a:fld>
            <a:endParaRPr lang="en-US" dirty="0"/>
          </a:p>
        </p:txBody>
      </p:sp>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
        <p:nvSpPr>
          <p:cNvPr id="10" name="TextBox 9"/>
          <p:cNvSpPr txBox="1">
            <a:spLocks noChangeArrowheads="1"/>
          </p:cNvSpPr>
          <p:nvPr/>
        </p:nvSpPr>
        <p:spPr bwMode="auto">
          <a:xfrm>
            <a:off x="4145593" y="0"/>
            <a:ext cx="5043814" cy="2862322"/>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Arial  " charset="0"/>
              </a:rPr>
              <a:t>If r0 is 0x6000 and the 32-bit word in memory starting memory at address 0x6000 have value 0x12345678 then what is the contents of r4 after executing “</a:t>
            </a:r>
            <a:r>
              <a:rPr lang="en-US" altLang="en-US" sz="1800" dirty="0">
                <a:latin typeface="Consolas" charset="0"/>
                <a:ea typeface="Consolas" charset="0"/>
                <a:cs typeface="Consolas" charset="0"/>
              </a:rPr>
              <a:t>LDRB r4,[r0]</a:t>
            </a:r>
            <a:r>
              <a:rPr lang="en-US" altLang="en-US" sz="1800" dirty="0">
                <a:latin typeface="Arial  " charset="0"/>
              </a:rPr>
              <a:t>”?</a:t>
            </a:r>
          </a:p>
          <a:p>
            <a:endParaRPr lang="en-US" altLang="en-US" sz="1800" u="sng" dirty="0">
              <a:latin typeface="Arial  " charset="0"/>
            </a:endParaRPr>
          </a:p>
          <a:p>
            <a:r>
              <a:rPr lang="en-US" altLang="en-US" sz="1800" dirty="0">
                <a:solidFill>
                  <a:srgbClr val="0000FF"/>
                </a:solidFill>
                <a:latin typeface="Arial  " charset="0"/>
              </a:rPr>
              <a:t>A:  0x78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B:  0x12</a:t>
            </a:r>
          </a:p>
          <a:p>
            <a:r>
              <a:rPr lang="en-US" altLang="en-US" sz="1800" dirty="0">
                <a:solidFill>
                  <a:schemeClr val="bg1">
                    <a:lumMod val="50000"/>
                  </a:schemeClr>
                </a:solidFill>
                <a:latin typeface="Arial  " charset="0"/>
              </a:rPr>
              <a:t>C:  0x5678</a:t>
            </a:r>
          </a:p>
          <a:p>
            <a:r>
              <a:rPr lang="en-US" altLang="en-US" sz="1800" dirty="0">
                <a:solidFill>
                  <a:schemeClr val="bg1">
                    <a:lumMod val="50000"/>
                  </a:schemeClr>
                </a:solidFill>
                <a:latin typeface="Arial  " charset="0"/>
              </a:rPr>
              <a:t>D:  0x12345678</a:t>
            </a:r>
          </a:p>
          <a:p>
            <a:r>
              <a:rPr lang="en-US" altLang="en-US" sz="1800" dirty="0">
                <a:solidFill>
                  <a:schemeClr val="bg1">
                    <a:lumMod val="50000"/>
                  </a:schemeClr>
                </a:solidFill>
                <a:latin typeface="Arial  " charset="0"/>
              </a:rPr>
              <a:t>E:  Not sure</a:t>
            </a:r>
          </a:p>
        </p:txBody>
      </p:sp>
      <p:sp>
        <p:nvSpPr>
          <p:cNvPr id="9" name="TextBox 8"/>
          <p:cNvSpPr txBox="1">
            <a:spLocks noChangeArrowheads="1"/>
          </p:cNvSpPr>
          <p:nvPr/>
        </p:nvSpPr>
        <p:spPr bwMode="auto">
          <a:xfrm>
            <a:off x="4145593" y="-16879"/>
            <a:ext cx="5043814" cy="2862322"/>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Arial  " charset="0"/>
              </a:rPr>
              <a:t>If r0 is 0x6000 and the 32-bit word in memory starting memory at address 0x6000 have value 0x12345678 then what is the contents of r4 after executing “</a:t>
            </a:r>
            <a:r>
              <a:rPr lang="en-US" altLang="en-US" sz="1800" dirty="0">
                <a:latin typeface="Consolas" charset="0"/>
                <a:ea typeface="Consolas" charset="0"/>
                <a:cs typeface="Consolas" charset="0"/>
              </a:rPr>
              <a:t>LDRB r4,[r0]</a:t>
            </a:r>
            <a:r>
              <a:rPr lang="en-US" altLang="en-US" sz="1800" dirty="0">
                <a:latin typeface="Arial  " charset="0"/>
              </a:rPr>
              <a:t>”?</a:t>
            </a:r>
          </a:p>
          <a:p>
            <a:endParaRPr lang="en-US" altLang="en-US" sz="1800" u="sng" dirty="0">
              <a:latin typeface="Arial  " charset="0"/>
            </a:endParaRPr>
          </a:p>
          <a:p>
            <a:r>
              <a:rPr lang="en-US" altLang="en-US" sz="1800" dirty="0">
                <a:latin typeface="Arial  " charset="0"/>
              </a:rPr>
              <a:t>A:  0x78</a:t>
            </a:r>
          </a:p>
          <a:p>
            <a:r>
              <a:rPr lang="en-US" altLang="en-US" sz="1800" dirty="0">
                <a:latin typeface="Arial  " charset="0"/>
              </a:rPr>
              <a:t>B:  0x12</a:t>
            </a:r>
          </a:p>
          <a:p>
            <a:r>
              <a:rPr lang="en-US" altLang="en-US" sz="1800" dirty="0">
                <a:latin typeface="Arial  " charset="0"/>
              </a:rPr>
              <a:t>C:  0x5678</a:t>
            </a:r>
          </a:p>
          <a:p>
            <a:r>
              <a:rPr lang="en-US" altLang="en-US" sz="1800" dirty="0">
                <a:latin typeface="Arial  " charset="0"/>
              </a:rPr>
              <a:t>D:  0x12345678</a:t>
            </a:r>
          </a:p>
          <a:p>
            <a:r>
              <a:rPr lang="en-US" altLang="en-US" sz="1800" dirty="0">
                <a:latin typeface="Arial  " charset="0"/>
              </a:rPr>
              <a:t>E:  Not sure</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25" y="3850433"/>
            <a:ext cx="8309992" cy="2744831"/>
          </a:xfrm>
          <a:prstGeom prst="rect">
            <a:avLst/>
          </a:prstGeom>
        </p:spPr>
      </p:pic>
    </p:spTree>
    <p:extLst>
      <p:ext uri="{BB962C8B-B14F-4D97-AF65-F5344CB8AC3E}">
        <p14:creationId xmlns:p14="http://schemas.microsoft.com/office/powerpoint/2010/main" val="290888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81000" y="2438400"/>
            <a:ext cx="8153400" cy="9144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76200"/>
            <a:ext cx="8229600" cy="3657600"/>
          </a:xfrm>
        </p:spPr>
        <p:txBody>
          <a:bodyPr>
            <a:normAutofit fontScale="92500" lnSpcReduction="10000"/>
          </a:bodyPr>
          <a:lstStyle/>
          <a:p>
            <a:pPr marL="0" indent="0">
              <a:buNone/>
            </a:pPr>
            <a:r>
              <a:rPr lang="en-US" sz="2800" dirty="0"/>
              <a:t>Using polling to </a:t>
            </a:r>
            <a:r>
              <a:rPr lang="en-US" sz="2800" dirty="0">
                <a:solidFill>
                  <a:srgbClr val="008000"/>
                </a:solidFill>
              </a:rPr>
              <a:t>wait for character from keyboard</a:t>
            </a:r>
            <a:r>
              <a:rPr lang="en-US" sz="2800" dirty="0"/>
              <a:t>, </a:t>
            </a:r>
            <a:r>
              <a:rPr lang="en-US" sz="2800" dirty="0">
                <a:solidFill>
                  <a:schemeClr val="accent6">
                    <a:lumMod val="75000"/>
                  </a:schemeClr>
                </a:solidFill>
              </a:rPr>
              <a:t>echo to display</a:t>
            </a:r>
            <a:r>
              <a:rPr lang="en-US" sz="2800" dirty="0"/>
              <a:t> and buffer until reach carriage return, then process.</a:t>
            </a:r>
          </a:p>
          <a:p>
            <a:pPr marL="0" indent="0">
              <a:buNone/>
            </a:pPr>
            <a:endParaRPr lang="en-US" sz="2800" dirty="0"/>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r0,=STATUS  // r0 = 0x00006000</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r1,=DATAIN  // r1 = 0x00006001</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r2,=DATAOUT // r2 = 0x00006002</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  </a:t>
            </a:r>
            <a:r>
              <a:rPr lang="en-US" sz="2000" dirty="0">
                <a:latin typeface="Consolas" panose="020B0609020204030204" pitchFamily="49" charset="0"/>
                <a:cs typeface="Consolas" panose="020B0609020204030204" pitchFamily="49" charset="0"/>
              </a:rPr>
              <a:t>r3,=buffer  // r3 = pointer to buffer</a:t>
            </a:r>
          </a:p>
          <a:p>
            <a:pPr marL="0" indent="0">
              <a:buNone/>
            </a:pPr>
            <a:r>
              <a:rPr lang="en-US" sz="2000" dirty="0" err="1">
                <a:latin typeface="Consolas" panose="020B0609020204030204" pitchFamily="49" charset="0"/>
                <a:cs typeface="Consolas" panose="020B0609020204030204" pitchFamily="49" charset="0"/>
              </a:rPr>
              <a:t>waitk</a:t>
            </a: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LDRB </a:t>
            </a:r>
            <a:r>
              <a:rPr lang="en-US" sz="2000" dirty="0">
                <a:latin typeface="Consolas" panose="020B0609020204030204" pitchFamily="49" charset="0"/>
                <a:cs typeface="Consolas" panose="020B0609020204030204" pitchFamily="49" charset="0"/>
              </a:rPr>
              <a:t>r4,[r0]     // read STATUS</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ANDS</a:t>
            </a:r>
            <a:r>
              <a:rPr lang="en-US" sz="2000" dirty="0">
                <a:latin typeface="Consolas" panose="020B0609020204030204" pitchFamily="49" charset="0"/>
                <a:cs typeface="Consolas" panose="020B0609020204030204" pitchFamily="49" charset="0"/>
              </a:rPr>
              <a:t> r4,r4,#1    // test SIN (AND, set Z=1 if r4=0)</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BEQ</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waitk</a:t>
            </a:r>
            <a:r>
              <a:rPr lang="en-US" sz="2000" dirty="0">
                <a:latin typeface="Consolas" panose="020B0609020204030204" pitchFamily="49" charset="0"/>
                <a:cs typeface="Consolas" panose="020B0609020204030204" pitchFamily="49" charset="0"/>
              </a:rPr>
              <a:t>       // wait for character</a:t>
            </a:r>
          </a:p>
        </p:txBody>
      </p:sp>
      <p:sp>
        <p:nvSpPr>
          <p:cNvPr id="4" name="Slide Number Placeholder 3"/>
          <p:cNvSpPr>
            <a:spLocks noGrp="1"/>
          </p:cNvSpPr>
          <p:nvPr>
            <p:ph type="sldNum" sz="quarter" idx="12"/>
          </p:nvPr>
        </p:nvSpPr>
        <p:spPr/>
        <p:txBody>
          <a:bodyPr/>
          <a:lstStyle/>
          <a:p>
            <a:fld id="{8498F53A-C161-3D49-96E1-2DF0E970DAF2}" type="slidenum">
              <a:rPr lang="en-US" smtClean="0"/>
              <a:t>18</a:t>
            </a:fld>
            <a:endParaRPr lang="en-US" dirty="0"/>
          </a:p>
        </p:txBody>
      </p:sp>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
        <p:nvSpPr>
          <p:cNvPr id="13" name="TextBox 12"/>
          <p:cNvSpPr txBox="1">
            <a:spLocks noChangeArrowheads="1"/>
          </p:cNvSpPr>
          <p:nvPr/>
        </p:nvSpPr>
        <p:spPr bwMode="auto">
          <a:xfrm>
            <a:off x="4800600" y="31286"/>
            <a:ext cx="4343400" cy="2585323"/>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What value does r4 get after executing “ANDS r4, r4, #1”</a:t>
            </a:r>
          </a:p>
          <a:p>
            <a:endParaRPr lang="en-US" altLang="en-US" sz="1800" u="sng" dirty="0">
              <a:latin typeface="Arial  " charset="0"/>
            </a:endParaRPr>
          </a:p>
          <a:p>
            <a:r>
              <a:rPr lang="en-US" altLang="en-US" sz="1800" dirty="0">
                <a:solidFill>
                  <a:srgbClr val="0000FF"/>
                </a:solidFill>
                <a:latin typeface="Arial  " charset="0"/>
              </a:rPr>
              <a:t>A:  0x0000001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B:  0x0000002</a:t>
            </a:r>
          </a:p>
          <a:p>
            <a:r>
              <a:rPr lang="en-US" altLang="en-US" sz="1800" dirty="0">
                <a:solidFill>
                  <a:schemeClr val="bg1">
                    <a:lumMod val="50000"/>
                  </a:schemeClr>
                </a:solidFill>
                <a:latin typeface="Arial  " charset="0"/>
              </a:rPr>
              <a:t>C:  0x0000003</a:t>
            </a:r>
          </a:p>
          <a:p>
            <a:r>
              <a:rPr lang="en-US" altLang="en-US" sz="1800" dirty="0">
                <a:solidFill>
                  <a:schemeClr val="bg1">
                    <a:lumMod val="50000"/>
                  </a:schemeClr>
                </a:solidFill>
                <a:latin typeface="Arial  " charset="0"/>
              </a:rPr>
              <a:t>D:  0x0000004</a:t>
            </a:r>
          </a:p>
          <a:p>
            <a:r>
              <a:rPr lang="en-US" altLang="en-US" sz="1800" dirty="0">
                <a:solidFill>
                  <a:schemeClr val="bg1">
                    <a:lumMod val="50000"/>
                  </a:schemeClr>
                </a:solidFill>
                <a:latin typeface="Arial  " charset="0"/>
              </a:rPr>
              <a:t>E:  Not sure</a:t>
            </a:r>
          </a:p>
        </p:txBody>
      </p:sp>
      <p:sp>
        <p:nvSpPr>
          <p:cNvPr id="12" name="TextBox 11"/>
          <p:cNvSpPr txBox="1">
            <a:spLocks noChangeArrowheads="1"/>
          </p:cNvSpPr>
          <p:nvPr/>
        </p:nvSpPr>
        <p:spPr bwMode="auto">
          <a:xfrm>
            <a:off x="4808220" y="62982"/>
            <a:ext cx="4343400" cy="2585323"/>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What value does r4 get after executing “ANDS r4, r4, #1”</a:t>
            </a:r>
          </a:p>
          <a:p>
            <a:endParaRPr lang="en-US" altLang="en-US" sz="1800" u="sng" dirty="0">
              <a:latin typeface="Arial  " charset="0"/>
            </a:endParaRPr>
          </a:p>
          <a:p>
            <a:r>
              <a:rPr lang="en-US" altLang="en-US" sz="1800" dirty="0">
                <a:latin typeface="Arial  " charset="0"/>
              </a:rPr>
              <a:t>A:  0x0000001</a:t>
            </a:r>
          </a:p>
          <a:p>
            <a:r>
              <a:rPr lang="en-US" altLang="en-US" sz="1800" dirty="0">
                <a:latin typeface="Arial  " charset="0"/>
              </a:rPr>
              <a:t>B:  0x0000002</a:t>
            </a:r>
          </a:p>
          <a:p>
            <a:r>
              <a:rPr lang="en-US" altLang="en-US" sz="1800" dirty="0">
                <a:latin typeface="Arial  " charset="0"/>
              </a:rPr>
              <a:t>C:  0x0000003</a:t>
            </a:r>
          </a:p>
          <a:p>
            <a:r>
              <a:rPr lang="en-US" altLang="en-US" sz="1800" dirty="0">
                <a:latin typeface="Arial  " charset="0"/>
              </a:rPr>
              <a:t>D:  0x0000004</a:t>
            </a:r>
          </a:p>
          <a:p>
            <a:r>
              <a:rPr lang="en-US" altLang="en-US" sz="1800" dirty="0">
                <a:latin typeface="Arial  " charset="0"/>
              </a:rPr>
              <a:t>E:  Not sure</a:t>
            </a:r>
          </a:p>
        </p:txBody>
      </p:sp>
      <p:sp>
        <p:nvSpPr>
          <p:cNvPr id="15" name="TextBox 14"/>
          <p:cNvSpPr txBox="1">
            <a:spLocks noChangeArrowheads="1"/>
          </p:cNvSpPr>
          <p:nvPr/>
        </p:nvSpPr>
        <p:spPr bwMode="auto">
          <a:xfrm>
            <a:off x="4787240" y="33275"/>
            <a:ext cx="4343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Does BEQ branch to “</a:t>
            </a:r>
            <a:r>
              <a:rPr lang="en-US" sz="1800" dirty="0" err="1"/>
              <a:t>waitk</a:t>
            </a:r>
            <a:r>
              <a:rPr lang="en-US" sz="1800" dirty="0"/>
              <a:t>”?</a:t>
            </a:r>
          </a:p>
          <a:p>
            <a:endParaRPr lang="en-US" altLang="en-US" sz="1800" u="sng" dirty="0">
              <a:latin typeface="Arial  " charset="0"/>
            </a:endParaRPr>
          </a:p>
          <a:p>
            <a:r>
              <a:rPr lang="en-US" altLang="en-US" sz="1800" dirty="0">
                <a:solidFill>
                  <a:schemeClr val="bg1">
                    <a:lumMod val="50000"/>
                  </a:schemeClr>
                </a:solidFill>
                <a:latin typeface="Arial  " charset="0"/>
              </a:rPr>
              <a:t>A:  Yes</a:t>
            </a:r>
          </a:p>
          <a:p>
            <a:r>
              <a:rPr lang="en-US" altLang="en-US" sz="1800" dirty="0">
                <a:solidFill>
                  <a:srgbClr val="0000FF"/>
                </a:solidFill>
                <a:latin typeface="Arial  " charset="0"/>
              </a:rPr>
              <a:t>B:  No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C:  Not sure</a:t>
            </a:r>
          </a:p>
        </p:txBody>
      </p:sp>
      <p:sp>
        <p:nvSpPr>
          <p:cNvPr id="14" name="TextBox 13"/>
          <p:cNvSpPr txBox="1">
            <a:spLocks noChangeArrowheads="1"/>
          </p:cNvSpPr>
          <p:nvPr/>
        </p:nvSpPr>
        <p:spPr bwMode="auto">
          <a:xfrm>
            <a:off x="4785745" y="34585"/>
            <a:ext cx="4343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Does BEQ branch to “</a:t>
            </a:r>
            <a:r>
              <a:rPr lang="en-US" sz="1800" dirty="0" err="1"/>
              <a:t>waitk</a:t>
            </a:r>
            <a:r>
              <a:rPr lang="en-US" sz="1800" dirty="0"/>
              <a:t>”?</a:t>
            </a:r>
          </a:p>
          <a:p>
            <a:endParaRPr lang="en-US" altLang="en-US" sz="1800" u="sng" dirty="0">
              <a:latin typeface="Arial  " charset="0"/>
            </a:endParaRPr>
          </a:p>
          <a:p>
            <a:r>
              <a:rPr lang="en-US" altLang="en-US" sz="1800" dirty="0">
                <a:latin typeface="Arial  " charset="0"/>
              </a:rPr>
              <a:t>A:  Yes</a:t>
            </a:r>
          </a:p>
          <a:p>
            <a:r>
              <a:rPr lang="en-US" altLang="en-US" sz="1800" dirty="0">
                <a:latin typeface="Arial  " charset="0"/>
              </a:rPr>
              <a:t>B:  No</a:t>
            </a:r>
          </a:p>
          <a:p>
            <a:r>
              <a:rPr lang="en-US" altLang="en-US" sz="1800" dirty="0">
                <a:latin typeface="Arial  " charset="0"/>
              </a:rPr>
              <a:t>C:  Not sure</a:t>
            </a:r>
          </a:p>
        </p:txBody>
      </p:sp>
      <p:sp>
        <p:nvSpPr>
          <p:cNvPr id="5" name="Rectangle 4"/>
          <p:cNvSpPr/>
          <p:nvPr/>
        </p:nvSpPr>
        <p:spPr>
          <a:xfrm>
            <a:off x="883920" y="4656145"/>
            <a:ext cx="5791200" cy="95410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r>
              <a:rPr lang="en-US" sz="2800" dirty="0">
                <a:latin typeface="Consolas" panose="020B0609020204030204" pitchFamily="49" charset="0"/>
                <a:cs typeface="Consolas" panose="020B0609020204030204" pitchFamily="49" charset="0"/>
              </a:rPr>
              <a:t> </a:t>
            </a:r>
            <a:r>
              <a:rPr lang="en-US" sz="2800" b="1" dirty="0">
                <a:solidFill>
                  <a:srgbClr val="C00000"/>
                </a:solidFill>
                <a:latin typeface="Consolas" panose="020B0609020204030204" pitchFamily="49" charset="0"/>
                <a:cs typeface="Consolas" panose="020B0609020204030204" pitchFamily="49" charset="0"/>
              </a:rPr>
              <a:t>while</a:t>
            </a:r>
            <a:r>
              <a:rPr lang="en-US" sz="2800" dirty="0">
                <a:solidFill>
                  <a:srgbClr val="C00000"/>
                </a:solidFill>
                <a:latin typeface="Consolas" panose="020B0609020204030204" pitchFamily="49" charset="0"/>
                <a:cs typeface="Consolas" panose="020B0609020204030204" pitchFamily="49" charset="0"/>
              </a:rPr>
              <a:t> </a:t>
            </a:r>
            <a:r>
              <a:rPr lang="en-US" sz="2800" dirty="0">
                <a:solidFill>
                  <a:srgbClr val="0000FF"/>
                </a:solidFill>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 input </a:t>
            </a:r>
            <a:r>
              <a:rPr lang="en-US" sz="2800" dirty="0">
                <a:solidFill>
                  <a:srgbClr val="0000FF"/>
                </a:solidFill>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 ready </a:t>
            </a:r>
            <a:r>
              <a:rPr lang="en-US" sz="2800" dirty="0">
                <a:solidFill>
                  <a:srgbClr val="0000FF"/>
                </a:solidFill>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 </a:t>
            </a:r>
          </a:p>
          <a:p>
            <a:r>
              <a:rPr lang="en-US" sz="2800" dirty="0">
                <a:latin typeface="Consolas" panose="020B0609020204030204" pitchFamily="49" charset="0"/>
                <a:cs typeface="Consolas" panose="020B0609020204030204" pitchFamily="49" charset="0"/>
              </a:rPr>
              <a:t>      </a:t>
            </a:r>
            <a:r>
              <a:rPr lang="en-US" sz="2800" i="1" dirty="0">
                <a:solidFill>
                  <a:srgbClr val="008000"/>
                </a:solidFill>
                <a:latin typeface="Consolas" panose="020B0609020204030204" pitchFamily="49" charset="0"/>
                <a:cs typeface="Consolas" panose="020B0609020204030204" pitchFamily="49" charset="0"/>
              </a:rPr>
              <a:t>/* do nothing */</a:t>
            </a:r>
            <a:r>
              <a:rPr lang="en-US" sz="2800" dirty="0">
                <a:latin typeface="Consolas" panose="020B0609020204030204" pitchFamily="49" charset="0"/>
                <a:cs typeface="Consolas" panose="020B0609020204030204" pitchFamily="49" charset="0"/>
              </a:rPr>
              <a:t>;</a:t>
            </a:r>
          </a:p>
        </p:txBody>
      </p:sp>
      <p:sp>
        <p:nvSpPr>
          <p:cNvPr id="18" name="TextBox 17"/>
          <p:cNvSpPr txBox="1">
            <a:spLocks noChangeArrowheads="1"/>
          </p:cNvSpPr>
          <p:nvPr/>
        </p:nvSpPr>
        <p:spPr bwMode="auto">
          <a:xfrm>
            <a:off x="4794081" y="15139"/>
            <a:ext cx="4343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Does ANDS set Z flag to 1?</a:t>
            </a:r>
          </a:p>
          <a:p>
            <a:endParaRPr lang="en-US" altLang="en-US" sz="1800" u="sng" dirty="0">
              <a:latin typeface="Arial  " charset="0"/>
            </a:endParaRPr>
          </a:p>
          <a:p>
            <a:r>
              <a:rPr lang="en-US" altLang="en-US" sz="1800" dirty="0">
                <a:solidFill>
                  <a:schemeClr val="bg1">
                    <a:lumMod val="50000"/>
                  </a:schemeClr>
                </a:solidFill>
                <a:latin typeface="Arial  " charset="0"/>
              </a:rPr>
              <a:t>A:  Yes</a:t>
            </a:r>
          </a:p>
          <a:p>
            <a:r>
              <a:rPr lang="en-US" altLang="en-US" sz="1800" dirty="0">
                <a:solidFill>
                  <a:srgbClr val="0000FF"/>
                </a:solidFill>
                <a:latin typeface="Arial  " charset="0"/>
              </a:rPr>
              <a:t>B:  No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C:  Not sure</a:t>
            </a:r>
          </a:p>
        </p:txBody>
      </p:sp>
      <p:sp>
        <p:nvSpPr>
          <p:cNvPr id="17" name="TextBox 16"/>
          <p:cNvSpPr txBox="1">
            <a:spLocks noChangeArrowheads="1"/>
          </p:cNvSpPr>
          <p:nvPr/>
        </p:nvSpPr>
        <p:spPr bwMode="auto">
          <a:xfrm>
            <a:off x="4813960" y="54219"/>
            <a:ext cx="4343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Does ANDS set Z flag to 1?</a:t>
            </a:r>
          </a:p>
          <a:p>
            <a:endParaRPr lang="en-US" altLang="en-US" sz="1800" u="sng" dirty="0">
              <a:latin typeface="Arial  " charset="0"/>
            </a:endParaRPr>
          </a:p>
          <a:p>
            <a:r>
              <a:rPr lang="en-US" altLang="en-US" sz="1800" dirty="0">
                <a:latin typeface="Arial  " charset="0"/>
              </a:rPr>
              <a:t>A:  Yes</a:t>
            </a:r>
          </a:p>
          <a:p>
            <a:r>
              <a:rPr lang="en-US" altLang="en-US" sz="1800" dirty="0">
                <a:latin typeface="Arial  " charset="0"/>
              </a:rPr>
              <a:t>B:  No</a:t>
            </a:r>
          </a:p>
          <a:p>
            <a:r>
              <a:rPr lang="en-US" altLang="en-US" sz="1800" dirty="0">
                <a:latin typeface="Arial  " charset="0"/>
              </a:rPr>
              <a:t>C:  Not sure</a:t>
            </a:r>
          </a:p>
        </p:txBody>
      </p:sp>
      <p:pic>
        <p:nvPicPr>
          <p:cNvPr id="7" name="Picture 6">
            <a:extLst>
              <a:ext uri="{FF2B5EF4-FFF2-40B4-BE49-F238E27FC236}">
                <a16:creationId xmlns:a16="http://schemas.microsoft.com/office/drawing/2014/main" id="{14D1EDDC-2A54-1948-8915-DF0FB65544AA}"/>
              </a:ext>
            </a:extLst>
          </p:cNvPr>
          <p:cNvPicPr>
            <a:picLocks noChangeAspect="1"/>
          </p:cNvPicPr>
          <p:nvPr/>
        </p:nvPicPr>
        <p:blipFill>
          <a:blip r:embed="rId2"/>
          <a:stretch>
            <a:fillRect/>
          </a:stretch>
        </p:blipFill>
        <p:spPr>
          <a:xfrm>
            <a:off x="388620" y="4311577"/>
            <a:ext cx="7917180" cy="1365689"/>
          </a:xfrm>
          <a:prstGeom prst="rect">
            <a:avLst/>
          </a:prstGeom>
          <a:ln w="50800">
            <a:solidFill>
              <a:srgbClr val="0000F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96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3" grpId="1" animBg="1"/>
      <p:bldP spid="12" grpId="0" animBg="1"/>
      <p:bldP spid="12" grpId="1" animBg="1"/>
      <p:bldP spid="15" grpId="0" animBg="1"/>
      <p:bldP spid="15" grpId="1" animBg="1"/>
      <p:bldP spid="14" grpId="0" animBg="1"/>
      <p:bldP spid="14" grpId="1" animBg="1"/>
      <p:bldP spid="5" grpId="0" animBg="1"/>
      <p:bldP spid="18" grpId="0" animBg="1"/>
      <p:bldP spid="18" grpId="1"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2438400"/>
            <a:ext cx="8153400" cy="9144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76200"/>
            <a:ext cx="8229600" cy="3962400"/>
          </a:xfrm>
        </p:spPr>
        <p:txBody>
          <a:bodyPr>
            <a:normAutofit fontScale="92500" lnSpcReduction="10000"/>
          </a:bodyPr>
          <a:lstStyle/>
          <a:p>
            <a:pPr marL="0" indent="0">
              <a:buNone/>
            </a:pPr>
            <a:r>
              <a:rPr lang="en-US" sz="2800" dirty="0"/>
              <a:t>Using polling to </a:t>
            </a:r>
            <a:r>
              <a:rPr lang="en-US" sz="2800" dirty="0">
                <a:solidFill>
                  <a:srgbClr val="008000"/>
                </a:solidFill>
              </a:rPr>
              <a:t>wait for character from keyboard</a:t>
            </a:r>
            <a:r>
              <a:rPr lang="en-US" sz="2800" dirty="0"/>
              <a:t>, </a:t>
            </a:r>
            <a:r>
              <a:rPr lang="en-US" sz="2800" dirty="0">
                <a:solidFill>
                  <a:schemeClr val="accent6">
                    <a:lumMod val="75000"/>
                  </a:schemeClr>
                </a:solidFill>
              </a:rPr>
              <a:t>echo to display</a:t>
            </a:r>
            <a:r>
              <a:rPr lang="en-US" sz="2800" dirty="0"/>
              <a:t> and buffer until reach carriage return, then process.</a:t>
            </a:r>
          </a:p>
          <a:p>
            <a:pPr marL="0" indent="0">
              <a:buNone/>
            </a:pPr>
            <a:endParaRPr lang="en-US" sz="2800" dirty="0"/>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r0,=STATUS  // r0 = 0x00006000</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r1,=DATAIN  // r1 = 0x00006001</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a:t>
            </a:r>
            <a:r>
              <a:rPr lang="en-US" sz="2000" dirty="0">
                <a:latin typeface="Consolas" panose="020B0609020204030204" pitchFamily="49" charset="0"/>
                <a:cs typeface="Consolas" panose="020B0609020204030204" pitchFamily="49" charset="0"/>
              </a:rPr>
              <a:t>  r2,=DATAOUT // r2 = 0x00006002</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  </a:t>
            </a:r>
            <a:r>
              <a:rPr lang="en-US" sz="2000" dirty="0">
                <a:latin typeface="Consolas" panose="020B0609020204030204" pitchFamily="49" charset="0"/>
                <a:cs typeface="Consolas" panose="020B0609020204030204" pitchFamily="49" charset="0"/>
              </a:rPr>
              <a:t>r3,=buffer  // r3 = pointer to buffer</a:t>
            </a:r>
          </a:p>
          <a:p>
            <a:pPr marL="0" indent="0">
              <a:buNone/>
            </a:pPr>
            <a:r>
              <a:rPr lang="en-US" sz="2000" dirty="0" err="1">
                <a:latin typeface="Consolas" panose="020B0609020204030204" pitchFamily="49" charset="0"/>
                <a:cs typeface="Consolas" panose="020B0609020204030204" pitchFamily="49" charset="0"/>
              </a:rPr>
              <a:t>waitk</a:t>
            </a: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LDRB </a:t>
            </a:r>
            <a:r>
              <a:rPr lang="en-US" sz="2000" dirty="0">
                <a:latin typeface="Consolas" panose="020B0609020204030204" pitchFamily="49" charset="0"/>
                <a:cs typeface="Consolas" panose="020B0609020204030204" pitchFamily="49" charset="0"/>
              </a:rPr>
              <a:t>r4,[r0]     // read STATUS</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ANDS</a:t>
            </a:r>
            <a:r>
              <a:rPr lang="en-US" sz="2000" dirty="0">
                <a:latin typeface="Consolas" panose="020B0609020204030204" pitchFamily="49" charset="0"/>
                <a:cs typeface="Consolas" panose="020B0609020204030204" pitchFamily="49" charset="0"/>
              </a:rPr>
              <a:t> r4,r4,#1    // test SIN (“and” + set status)</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BEQ</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waitk</a:t>
            </a:r>
            <a:r>
              <a:rPr lang="en-US" sz="2000" dirty="0">
                <a:latin typeface="Consolas" panose="020B0609020204030204" pitchFamily="49" charset="0"/>
                <a:cs typeface="Consolas" panose="020B0609020204030204" pitchFamily="49" charset="0"/>
              </a:rPr>
              <a:t>       // wait for character</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LDRB</a:t>
            </a:r>
            <a:r>
              <a:rPr lang="en-US" sz="2000" dirty="0">
                <a:latin typeface="Consolas" panose="020B0609020204030204" pitchFamily="49" charset="0"/>
                <a:cs typeface="Consolas" panose="020B0609020204030204" pitchFamily="49" charset="0"/>
              </a:rPr>
              <a:t> r5,[r1]     // read character</a:t>
            </a:r>
          </a:p>
        </p:txBody>
      </p:sp>
      <p:sp>
        <p:nvSpPr>
          <p:cNvPr id="4" name="Slide Number Placeholder 3"/>
          <p:cNvSpPr>
            <a:spLocks noGrp="1"/>
          </p:cNvSpPr>
          <p:nvPr>
            <p:ph type="sldNum" sz="quarter" idx="12"/>
          </p:nvPr>
        </p:nvSpPr>
        <p:spPr/>
        <p:txBody>
          <a:bodyPr/>
          <a:lstStyle/>
          <a:p>
            <a:fld id="{8498F53A-C161-3D49-96E1-2DF0E970DAF2}" type="slidenum">
              <a:rPr lang="en-US" smtClean="0"/>
              <a:t>19</a:t>
            </a:fld>
            <a:endParaRPr lang="en-US" dirty="0"/>
          </a:p>
        </p:txBody>
      </p:sp>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Tree>
    <p:extLst>
      <p:ext uri="{BB962C8B-B14F-4D97-AF65-F5344CB8AC3E}">
        <p14:creationId xmlns:p14="http://schemas.microsoft.com/office/powerpoint/2010/main" val="2055292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56" y="533400"/>
            <a:ext cx="8727688" cy="4933713"/>
          </a:xfrm>
          <a:prstGeom prst="rect">
            <a:avLst/>
          </a:prstGeom>
        </p:spPr>
      </p:pic>
      <p:sp>
        <p:nvSpPr>
          <p:cNvPr id="5" name="TextBox 4"/>
          <p:cNvSpPr txBox="1"/>
          <p:nvPr/>
        </p:nvSpPr>
        <p:spPr>
          <a:xfrm>
            <a:off x="1752600" y="5943600"/>
            <a:ext cx="4503092" cy="369332"/>
          </a:xfrm>
          <a:prstGeom prst="rect">
            <a:avLst/>
          </a:prstGeom>
          <a:noFill/>
        </p:spPr>
        <p:txBody>
          <a:bodyPr wrap="none" rtlCol="0">
            <a:spAutoFit/>
          </a:bodyPr>
          <a:lstStyle/>
          <a:p>
            <a:r>
              <a:rPr lang="en-US"/>
              <a:t>[Slide </a:t>
            </a:r>
            <a:r>
              <a:rPr lang="en-US" dirty="0"/>
              <a:t>from </a:t>
            </a:r>
            <a:r>
              <a:rPr lang="en-US" dirty="0" err="1"/>
              <a:t>Keysight</a:t>
            </a:r>
            <a:r>
              <a:rPr lang="en-US" dirty="0"/>
              <a:t> Technologies Canada, </a:t>
            </a:r>
            <a:r>
              <a:rPr lang="en-US" dirty="0" err="1"/>
              <a:t>Inc</a:t>
            </a:r>
            <a:r>
              <a:rPr lang="en-US" dirty="0"/>
              <a:t>]</a:t>
            </a:r>
          </a:p>
        </p:txBody>
      </p:sp>
    </p:spTree>
    <p:extLst>
      <p:ext uri="{BB962C8B-B14F-4D97-AF65-F5344CB8AC3E}">
        <p14:creationId xmlns:p14="http://schemas.microsoft.com/office/powerpoint/2010/main" val="98328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3733800"/>
            <a:ext cx="8166370" cy="9144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81000" y="2438400"/>
            <a:ext cx="8153400" cy="914400"/>
          </a:xfrm>
          <a:prstGeom prst="roundRect">
            <a:avLst/>
          </a:prstGeom>
          <a:solidFill>
            <a:schemeClr val="bg1">
              <a:lumMod val="85000"/>
              <a:alpha val="11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76200"/>
            <a:ext cx="8229600" cy="5105400"/>
          </a:xfrm>
        </p:spPr>
        <p:txBody>
          <a:bodyPr>
            <a:normAutofit fontScale="92500" lnSpcReduction="10000"/>
          </a:bodyPr>
          <a:lstStyle/>
          <a:p>
            <a:pPr marL="0" indent="0">
              <a:buNone/>
            </a:pPr>
            <a:r>
              <a:rPr lang="en-US" sz="2800" dirty="0"/>
              <a:t>Using polling to </a:t>
            </a:r>
            <a:r>
              <a:rPr lang="en-US" sz="2800" dirty="0">
                <a:solidFill>
                  <a:srgbClr val="008000"/>
                </a:solidFill>
              </a:rPr>
              <a:t>wait for character from keyboard</a:t>
            </a:r>
            <a:r>
              <a:rPr lang="en-US" sz="2800" dirty="0"/>
              <a:t>, </a:t>
            </a:r>
            <a:r>
              <a:rPr lang="en-US" sz="2800" dirty="0">
                <a:solidFill>
                  <a:schemeClr val="accent6">
                    <a:lumMod val="75000"/>
                  </a:schemeClr>
                </a:solidFill>
              </a:rPr>
              <a:t>echo to display</a:t>
            </a:r>
            <a:r>
              <a:rPr lang="en-US" sz="2800" dirty="0"/>
              <a:t> and buffer until reach carriage return, then process.</a:t>
            </a:r>
          </a:p>
          <a:p>
            <a:pPr marL="0" indent="0">
              <a:buNone/>
            </a:pPr>
            <a:endParaRPr lang="en-US" sz="2800" dirty="0"/>
          </a:p>
          <a:p>
            <a:pPr marL="0" indent="0">
              <a:buNone/>
            </a:pPr>
            <a:r>
              <a:rPr lang="en-US" sz="2000" dirty="0">
                <a:latin typeface="Consolas" panose="020B0609020204030204" pitchFamily="49" charset="0"/>
                <a:cs typeface="Consolas" panose="020B0609020204030204" pitchFamily="49" charset="0"/>
              </a:rPr>
              <a:t>       </a:t>
            </a:r>
            <a:r>
              <a:rPr lang="en-US" sz="2000" dirty="0">
                <a:solidFill>
                  <a:schemeClr val="bg1">
                    <a:lumMod val="75000"/>
                  </a:schemeClr>
                </a:solidFill>
                <a:latin typeface="Consolas" panose="020B0609020204030204" pitchFamily="49" charset="0"/>
                <a:cs typeface="Consolas" panose="020B0609020204030204" pitchFamily="49" charset="0"/>
              </a:rPr>
              <a:t>LDR  r0,=STATUS  // r0 = 0x00006000</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  r1,=DATAIN  // r1 = 0x00006001</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  r2,=DATAOUT // r2 = 0x00006002</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  r3,=buffer  // r3 = pointer to buffer</a:t>
            </a:r>
          </a:p>
          <a:p>
            <a:pPr marL="0" indent="0">
              <a:buNone/>
            </a:pPr>
            <a:r>
              <a:rPr lang="en-US" sz="2000" dirty="0" err="1">
                <a:solidFill>
                  <a:schemeClr val="bg1">
                    <a:lumMod val="75000"/>
                  </a:schemeClr>
                </a:solidFill>
                <a:latin typeface="Consolas" panose="020B0609020204030204" pitchFamily="49" charset="0"/>
                <a:cs typeface="Consolas" panose="020B0609020204030204" pitchFamily="49" charset="0"/>
              </a:rPr>
              <a:t>waitk</a:t>
            </a:r>
            <a:r>
              <a:rPr lang="en-US" sz="2000" dirty="0">
                <a:solidFill>
                  <a:schemeClr val="bg1">
                    <a:lumMod val="75000"/>
                  </a:schemeClr>
                </a:solidFill>
                <a:latin typeface="Consolas" panose="020B0609020204030204" pitchFamily="49" charset="0"/>
                <a:cs typeface="Consolas" panose="020B0609020204030204" pitchFamily="49" charset="0"/>
              </a:rPr>
              <a:t>: LDRB r4,[r0]     // read STATUS</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ANDS r4,r4,#1    // test SIN (“and” + set status)</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BEQ  </a:t>
            </a:r>
            <a:r>
              <a:rPr lang="en-US" sz="2000" dirty="0" err="1">
                <a:solidFill>
                  <a:schemeClr val="bg1">
                    <a:lumMod val="75000"/>
                  </a:schemeClr>
                </a:solidFill>
                <a:latin typeface="Consolas" panose="020B0609020204030204" pitchFamily="49" charset="0"/>
                <a:cs typeface="Consolas" panose="020B0609020204030204" pitchFamily="49" charset="0"/>
              </a:rPr>
              <a:t>waitk</a:t>
            </a:r>
            <a:r>
              <a:rPr lang="en-US" sz="2000" dirty="0">
                <a:solidFill>
                  <a:schemeClr val="bg1">
                    <a:lumMod val="75000"/>
                  </a:schemeClr>
                </a:solidFill>
                <a:latin typeface="Consolas" panose="020B0609020204030204" pitchFamily="49" charset="0"/>
                <a:cs typeface="Consolas" panose="020B0609020204030204" pitchFamily="49" charset="0"/>
              </a:rPr>
              <a:t>       // wait for character</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LDRB r5,[r1]     // read character</a:t>
            </a:r>
          </a:p>
          <a:p>
            <a:pPr marL="0" indent="0">
              <a:buNone/>
            </a:pPr>
            <a:r>
              <a:rPr lang="en-US" sz="2000" dirty="0" err="1">
                <a:latin typeface="Consolas" panose="020B0609020204030204" pitchFamily="49" charset="0"/>
                <a:cs typeface="Consolas" panose="020B0609020204030204" pitchFamily="49" charset="0"/>
              </a:rPr>
              <a:t>waitd</a:t>
            </a: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LDRB </a:t>
            </a:r>
            <a:r>
              <a:rPr lang="en-US" sz="2000" dirty="0">
                <a:latin typeface="Consolas" panose="020B0609020204030204" pitchFamily="49" charset="0"/>
                <a:cs typeface="Consolas" panose="020B0609020204030204" pitchFamily="49" charset="0"/>
              </a:rPr>
              <a:t>r4,[r0]     // read STATUS</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ANDS</a:t>
            </a:r>
            <a:r>
              <a:rPr lang="en-US" sz="2000" dirty="0">
                <a:latin typeface="Consolas" panose="020B0609020204030204" pitchFamily="49" charset="0"/>
                <a:cs typeface="Consolas" panose="020B0609020204030204" pitchFamily="49" charset="0"/>
              </a:rPr>
              <a:t> r4,r4,#2    // test SOUT (“and” + set status)</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BEQ</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waitd</a:t>
            </a:r>
            <a:r>
              <a:rPr lang="en-US" sz="2000" dirty="0">
                <a:latin typeface="Consolas" panose="020B0609020204030204" pitchFamily="49" charset="0"/>
                <a:cs typeface="Consolas" panose="020B0609020204030204" pitchFamily="49" charset="0"/>
              </a:rPr>
              <a:t>       // wait for display to be ready</a:t>
            </a:r>
          </a:p>
        </p:txBody>
      </p:sp>
      <p:sp>
        <p:nvSpPr>
          <p:cNvPr id="4" name="Slide Number Placeholder 3"/>
          <p:cNvSpPr>
            <a:spLocks noGrp="1"/>
          </p:cNvSpPr>
          <p:nvPr>
            <p:ph type="sldNum" sz="quarter" idx="12"/>
          </p:nvPr>
        </p:nvSpPr>
        <p:spPr/>
        <p:txBody>
          <a:bodyPr/>
          <a:lstStyle/>
          <a:p>
            <a:fld id="{8498F53A-C161-3D49-96E1-2DF0E970DAF2}" type="slidenum">
              <a:rPr lang="en-US" smtClean="0"/>
              <a:t>20</a:t>
            </a:fld>
            <a:endParaRPr lang="en-US" dirty="0"/>
          </a:p>
        </p:txBody>
      </p:sp>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
        <p:nvSpPr>
          <p:cNvPr id="9" name="Rectangle 8"/>
          <p:cNvSpPr/>
          <p:nvPr/>
        </p:nvSpPr>
        <p:spPr>
          <a:xfrm>
            <a:off x="1066800" y="4991349"/>
            <a:ext cx="5791200" cy="95410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a:spAutoFit/>
          </a:bodyPr>
          <a:lstStyle/>
          <a:p>
            <a:r>
              <a:rPr lang="en-US" sz="2800" dirty="0">
                <a:latin typeface="Consolas" panose="020B0609020204030204" pitchFamily="49" charset="0"/>
                <a:cs typeface="Consolas" panose="020B0609020204030204" pitchFamily="49" charset="0"/>
              </a:rPr>
              <a:t> </a:t>
            </a:r>
            <a:r>
              <a:rPr lang="en-US" sz="2800" b="1" dirty="0">
                <a:solidFill>
                  <a:srgbClr val="C00000"/>
                </a:solidFill>
                <a:latin typeface="Consolas" panose="020B0609020204030204" pitchFamily="49" charset="0"/>
                <a:cs typeface="Consolas" panose="020B0609020204030204" pitchFamily="49" charset="0"/>
              </a:rPr>
              <a:t>while</a:t>
            </a:r>
            <a:r>
              <a:rPr lang="en-US" sz="2800" dirty="0">
                <a:solidFill>
                  <a:srgbClr val="C00000"/>
                </a:solidFill>
                <a:latin typeface="Consolas" panose="020B0609020204030204" pitchFamily="49" charset="0"/>
                <a:cs typeface="Consolas" panose="020B0609020204030204" pitchFamily="49" charset="0"/>
              </a:rPr>
              <a:t> </a:t>
            </a:r>
            <a:r>
              <a:rPr lang="en-US" sz="2800" dirty="0">
                <a:solidFill>
                  <a:srgbClr val="0000FF"/>
                </a:solidFill>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 display </a:t>
            </a:r>
            <a:r>
              <a:rPr lang="en-US" sz="2800" dirty="0">
                <a:solidFill>
                  <a:srgbClr val="0000FF"/>
                </a:solidFill>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 ready </a:t>
            </a:r>
            <a:r>
              <a:rPr lang="en-US" sz="2800" dirty="0">
                <a:solidFill>
                  <a:srgbClr val="0000FF"/>
                </a:solidFill>
                <a:latin typeface="Consolas" panose="020B0609020204030204" pitchFamily="49" charset="0"/>
                <a:cs typeface="Consolas" panose="020B0609020204030204" pitchFamily="49" charset="0"/>
              </a:rPr>
              <a:t>)</a:t>
            </a:r>
            <a:r>
              <a:rPr lang="en-US" sz="2800" dirty="0">
                <a:latin typeface="Consolas" panose="020B0609020204030204" pitchFamily="49" charset="0"/>
                <a:cs typeface="Consolas" panose="020B0609020204030204" pitchFamily="49" charset="0"/>
              </a:rPr>
              <a:t> </a:t>
            </a:r>
          </a:p>
          <a:p>
            <a:r>
              <a:rPr lang="en-US" sz="2800" dirty="0">
                <a:latin typeface="Consolas" panose="020B0609020204030204" pitchFamily="49" charset="0"/>
                <a:cs typeface="Consolas" panose="020B0609020204030204" pitchFamily="49" charset="0"/>
              </a:rPr>
              <a:t>      </a:t>
            </a:r>
            <a:r>
              <a:rPr lang="en-US" sz="2800" i="1" dirty="0">
                <a:solidFill>
                  <a:srgbClr val="008000"/>
                </a:solidFill>
                <a:latin typeface="Consolas" panose="020B0609020204030204" pitchFamily="49" charset="0"/>
                <a:cs typeface="Consolas" panose="020B0609020204030204" pitchFamily="49" charset="0"/>
              </a:rPr>
              <a:t>/* do nothing */</a:t>
            </a:r>
            <a:r>
              <a:rPr lang="en-US" sz="2800" dirty="0">
                <a:latin typeface="Consolas" panose="020B0609020204030204" pitchFamily="49" charset="0"/>
                <a:cs typeface="Consolas" panose="020B0609020204030204" pitchFamily="49" charset="0"/>
              </a:rPr>
              <a:t>;</a:t>
            </a:r>
          </a:p>
        </p:txBody>
      </p:sp>
      <p:sp>
        <p:nvSpPr>
          <p:cNvPr id="10" name="TextBox 9"/>
          <p:cNvSpPr txBox="1">
            <a:spLocks noChangeArrowheads="1"/>
          </p:cNvSpPr>
          <p:nvPr/>
        </p:nvSpPr>
        <p:spPr bwMode="auto">
          <a:xfrm>
            <a:off x="4800600" y="33277"/>
            <a:ext cx="4343400" cy="2585323"/>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What value does r4 get after executing “ANDS r4, r4, #2”</a:t>
            </a:r>
          </a:p>
          <a:p>
            <a:endParaRPr lang="en-US" altLang="en-US" sz="1800" u="sng" dirty="0">
              <a:latin typeface="Arial  " charset="0"/>
            </a:endParaRPr>
          </a:p>
          <a:p>
            <a:r>
              <a:rPr lang="en-US" altLang="en-US" sz="1800" dirty="0">
                <a:solidFill>
                  <a:schemeClr val="bg1">
                    <a:lumMod val="50000"/>
                  </a:schemeClr>
                </a:solidFill>
                <a:latin typeface="Arial  " charset="0"/>
              </a:rPr>
              <a:t>A:  0x0000001</a:t>
            </a:r>
          </a:p>
          <a:p>
            <a:r>
              <a:rPr lang="en-US" altLang="en-US" sz="1800" dirty="0">
                <a:solidFill>
                  <a:srgbClr val="0000FF"/>
                </a:solidFill>
                <a:latin typeface="Arial  " charset="0"/>
              </a:rPr>
              <a:t>B:  0x0000002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C:  0x0000003</a:t>
            </a:r>
          </a:p>
          <a:p>
            <a:r>
              <a:rPr lang="en-US" altLang="en-US" sz="1800" dirty="0">
                <a:solidFill>
                  <a:schemeClr val="bg1">
                    <a:lumMod val="50000"/>
                  </a:schemeClr>
                </a:solidFill>
                <a:latin typeface="Arial  " charset="0"/>
              </a:rPr>
              <a:t>D:  0x0000004</a:t>
            </a:r>
          </a:p>
          <a:p>
            <a:r>
              <a:rPr lang="en-US" altLang="en-US" sz="1800" dirty="0">
                <a:solidFill>
                  <a:schemeClr val="bg1">
                    <a:lumMod val="50000"/>
                  </a:schemeClr>
                </a:solidFill>
                <a:latin typeface="Arial  " charset="0"/>
              </a:rPr>
              <a:t>E:  Not sure</a:t>
            </a:r>
          </a:p>
        </p:txBody>
      </p:sp>
      <p:sp>
        <p:nvSpPr>
          <p:cNvPr id="11" name="TextBox 10"/>
          <p:cNvSpPr txBox="1">
            <a:spLocks noChangeArrowheads="1"/>
          </p:cNvSpPr>
          <p:nvPr/>
        </p:nvSpPr>
        <p:spPr bwMode="auto">
          <a:xfrm>
            <a:off x="4800600" y="33276"/>
            <a:ext cx="4343400" cy="2585323"/>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What value does r4 get after executing “ANDS r4, r4, #2”</a:t>
            </a:r>
          </a:p>
          <a:p>
            <a:endParaRPr lang="en-US" altLang="en-US" sz="1800" u="sng" dirty="0">
              <a:latin typeface="Arial  " charset="0"/>
            </a:endParaRPr>
          </a:p>
          <a:p>
            <a:r>
              <a:rPr lang="en-US" altLang="en-US" sz="1800" dirty="0">
                <a:latin typeface="Arial  " charset="0"/>
              </a:rPr>
              <a:t>A:  0x0000001</a:t>
            </a:r>
          </a:p>
          <a:p>
            <a:r>
              <a:rPr lang="en-US" altLang="en-US" sz="1800" dirty="0">
                <a:latin typeface="Arial  " charset="0"/>
              </a:rPr>
              <a:t>B:  0x0000002</a:t>
            </a:r>
          </a:p>
          <a:p>
            <a:r>
              <a:rPr lang="en-US" altLang="en-US" sz="1800" dirty="0">
                <a:latin typeface="Arial  " charset="0"/>
              </a:rPr>
              <a:t>C:  0x0000003</a:t>
            </a:r>
          </a:p>
          <a:p>
            <a:r>
              <a:rPr lang="en-US" altLang="en-US" sz="1800" dirty="0">
                <a:latin typeface="Arial  " charset="0"/>
              </a:rPr>
              <a:t>D:  0x0000004</a:t>
            </a:r>
          </a:p>
          <a:p>
            <a:r>
              <a:rPr lang="en-US" altLang="en-US" sz="1800" dirty="0">
                <a:latin typeface="Arial  " charset="0"/>
              </a:rPr>
              <a:t>E:  Not sure</a:t>
            </a:r>
          </a:p>
        </p:txBody>
      </p:sp>
      <p:sp>
        <p:nvSpPr>
          <p:cNvPr id="12" name="TextBox 11"/>
          <p:cNvSpPr txBox="1">
            <a:spLocks noChangeArrowheads="1"/>
          </p:cNvSpPr>
          <p:nvPr/>
        </p:nvSpPr>
        <p:spPr bwMode="auto">
          <a:xfrm>
            <a:off x="4800600" y="20379"/>
            <a:ext cx="4343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Does second BEQ branch to “</a:t>
            </a:r>
            <a:r>
              <a:rPr lang="en-US" sz="1800" dirty="0" err="1"/>
              <a:t>waitd</a:t>
            </a:r>
            <a:r>
              <a:rPr lang="en-US" sz="1800" dirty="0"/>
              <a:t>”?</a:t>
            </a:r>
          </a:p>
          <a:p>
            <a:endParaRPr lang="en-US" altLang="en-US" sz="1800" u="sng" dirty="0">
              <a:latin typeface="Arial  " charset="0"/>
            </a:endParaRPr>
          </a:p>
          <a:p>
            <a:r>
              <a:rPr lang="en-US" altLang="en-US" sz="1800" dirty="0">
                <a:solidFill>
                  <a:schemeClr val="bg1">
                    <a:lumMod val="50000"/>
                  </a:schemeClr>
                </a:solidFill>
                <a:latin typeface="Arial  " charset="0"/>
              </a:rPr>
              <a:t>A:  Yes</a:t>
            </a:r>
          </a:p>
          <a:p>
            <a:r>
              <a:rPr lang="en-US" altLang="en-US" sz="1800" dirty="0">
                <a:solidFill>
                  <a:srgbClr val="0000FF"/>
                </a:solidFill>
                <a:latin typeface="Arial  " charset="0"/>
              </a:rPr>
              <a:t>B:  No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C:  Not sure</a:t>
            </a:r>
          </a:p>
        </p:txBody>
      </p:sp>
      <p:sp>
        <p:nvSpPr>
          <p:cNvPr id="13" name="TextBox 12"/>
          <p:cNvSpPr txBox="1">
            <a:spLocks noChangeArrowheads="1"/>
          </p:cNvSpPr>
          <p:nvPr/>
        </p:nvSpPr>
        <p:spPr bwMode="auto">
          <a:xfrm>
            <a:off x="4800600" y="0"/>
            <a:ext cx="4343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1800" dirty="0"/>
              <a:t>Suppose value in STATUS (address 0x6000) is 0x03.  Does second BEQ branch to “</a:t>
            </a:r>
            <a:r>
              <a:rPr lang="en-US" sz="1800" dirty="0" err="1"/>
              <a:t>waitd</a:t>
            </a:r>
            <a:r>
              <a:rPr lang="en-US" sz="1800" dirty="0"/>
              <a:t>”?</a:t>
            </a:r>
          </a:p>
          <a:p>
            <a:endParaRPr lang="en-US" altLang="en-US" sz="1800" u="sng" dirty="0">
              <a:latin typeface="Arial  " charset="0"/>
            </a:endParaRPr>
          </a:p>
          <a:p>
            <a:r>
              <a:rPr lang="en-US" altLang="en-US" sz="1800" dirty="0">
                <a:latin typeface="Arial  " charset="0"/>
              </a:rPr>
              <a:t>A:  Yes</a:t>
            </a:r>
          </a:p>
          <a:p>
            <a:r>
              <a:rPr lang="en-US" altLang="en-US" sz="1800" dirty="0">
                <a:latin typeface="Arial  " charset="0"/>
              </a:rPr>
              <a:t>B:  No</a:t>
            </a:r>
          </a:p>
          <a:p>
            <a:r>
              <a:rPr lang="en-US" altLang="en-US" sz="1800" dirty="0">
                <a:latin typeface="Arial  " charset="0"/>
              </a:rPr>
              <a:t>C:  Not sure</a:t>
            </a:r>
          </a:p>
        </p:txBody>
      </p:sp>
    </p:spTree>
    <p:extLst>
      <p:ext uri="{BB962C8B-B14F-4D97-AF65-F5344CB8AC3E}">
        <p14:creationId xmlns:p14="http://schemas.microsoft.com/office/powerpoint/2010/main" val="3451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934200"/>
          </a:xfrm>
        </p:spPr>
        <p:txBody>
          <a:bodyPr>
            <a:normAutofit fontScale="92500" lnSpcReduction="10000"/>
          </a:bodyPr>
          <a:lstStyle/>
          <a:p>
            <a:pPr marL="0" indent="0">
              <a:buNone/>
            </a:pPr>
            <a:r>
              <a:rPr lang="en-US" sz="2800" dirty="0"/>
              <a:t>Using polling to </a:t>
            </a:r>
            <a:r>
              <a:rPr lang="en-US" sz="2800" dirty="0">
                <a:solidFill>
                  <a:srgbClr val="008000"/>
                </a:solidFill>
              </a:rPr>
              <a:t>wait for character from keyboard</a:t>
            </a:r>
            <a:r>
              <a:rPr lang="en-US" sz="2800" dirty="0"/>
              <a:t>, </a:t>
            </a:r>
            <a:r>
              <a:rPr lang="en-US" sz="2800" dirty="0">
                <a:solidFill>
                  <a:schemeClr val="accent6">
                    <a:lumMod val="75000"/>
                  </a:schemeClr>
                </a:solidFill>
              </a:rPr>
              <a:t>echo to display</a:t>
            </a:r>
            <a:r>
              <a:rPr lang="en-US" sz="2800" dirty="0"/>
              <a:t> and buffer until reach carriage return, then process.</a:t>
            </a:r>
          </a:p>
          <a:p>
            <a:pPr marL="0" indent="0">
              <a:buNone/>
            </a:pPr>
            <a:endParaRPr lang="en-US" sz="2800" dirty="0"/>
          </a:p>
          <a:p>
            <a:pPr marL="0" indent="0">
              <a:buNone/>
            </a:pPr>
            <a:r>
              <a:rPr lang="en-US" sz="2000" dirty="0">
                <a:latin typeface="Consolas" panose="020B0609020204030204" pitchFamily="49" charset="0"/>
                <a:cs typeface="Consolas" panose="020B0609020204030204" pitchFamily="49" charset="0"/>
              </a:rPr>
              <a:t>       </a:t>
            </a:r>
            <a:r>
              <a:rPr lang="en-US" sz="2000" dirty="0">
                <a:solidFill>
                  <a:schemeClr val="bg1">
                    <a:lumMod val="75000"/>
                  </a:schemeClr>
                </a:solidFill>
                <a:latin typeface="Consolas" panose="020B0609020204030204" pitchFamily="49" charset="0"/>
                <a:cs typeface="Consolas" panose="020B0609020204030204" pitchFamily="49" charset="0"/>
              </a:rPr>
              <a:t>LDR  r0,=STATUS  // r0 = 0x00006000</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  r1,=DATAIN  // r1 = 0x00006001</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  r2,=DATAOUT // r2 = 0x00006002</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  r3,=buffer  // r3 = pointer to buffer</a:t>
            </a:r>
          </a:p>
          <a:p>
            <a:pPr marL="0" indent="0">
              <a:buNone/>
            </a:pPr>
            <a:r>
              <a:rPr lang="en-US" sz="2000" dirty="0" err="1">
                <a:solidFill>
                  <a:schemeClr val="bg1">
                    <a:lumMod val="75000"/>
                  </a:schemeClr>
                </a:solidFill>
                <a:latin typeface="Consolas" panose="020B0609020204030204" pitchFamily="49" charset="0"/>
                <a:cs typeface="Consolas" panose="020B0609020204030204" pitchFamily="49" charset="0"/>
              </a:rPr>
              <a:t>waitk</a:t>
            </a:r>
            <a:r>
              <a:rPr lang="en-US" sz="2000" dirty="0">
                <a:solidFill>
                  <a:schemeClr val="bg1">
                    <a:lumMod val="75000"/>
                  </a:schemeClr>
                </a:solidFill>
                <a:latin typeface="Consolas" panose="020B0609020204030204" pitchFamily="49" charset="0"/>
                <a:cs typeface="Consolas" panose="020B0609020204030204" pitchFamily="49" charset="0"/>
              </a:rPr>
              <a:t>: LDRB r4,[r0]     // read STATUS</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ANDS r4,r4,#1    // test SIN (“and” + set status)</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BEQ  </a:t>
            </a:r>
            <a:r>
              <a:rPr lang="en-US" sz="2000" dirty="0" err="1">
                <a:solidFill>
                  <a:schemeClr val="bg1">
                    <a:lumMod val="75000"/>
                  </a:schemeClr>
                </a:solidFill>
                <a:latin typeface="Consolas" panose="020B0609020204030204" pitchFamily="49" charset="0"/>
                <a:cs typeface="Consolas" panose="020B0609020204030204" pitchFamily="49" charset="0"/>
              </a:rPr>
              <a:t>waitk</a:t>
            </a:r>
            <a:r>
              <a:rPr lang="en-US" sz="2000" dirty="0">
                <a:solidFill>
                  <a:schemeClr val="bg1">
                    <a:lumMod val="75000"/>
                  </a:schemeClr>
                </a:solidFill>
                <a:latin typeface="Consolas" panose="020B0609020204030204" pitchFamily="49" charset="0"/>
                <a:cs typeface="Consolas" panose="020B0609020204030204" pitchFamily="49" charset="0"/>
              </a:rPr>
              <a:t>       // wait for character</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LDRB r5,[r1]     // read character</a:t>
            </a:r>
          </a:p>
          <a:p>
            <a:pPr marL="0" indent="0">
              <a:buNone/>
            </a:pPr>
            <a:r>
              <a:rPr lang="en-US" sz="2000" dirty="0" err="1">
                <a:solidFill>
                  <a:schemeClr val="bg1">
                    <a:lumMod val="75000"/>
                  </a:schemeClr>
                </a:solidFill>
                <a:latin typeface="Consolas" panose="020B0609020204030204" pitchFamily="49" charset="0"/>
                <a:cs typeface="Consolas" panose="020B0609020204030204" pitchFamily="49" charset="0"/>
              </a:rPr>
              <a:t>waitd</a:t>
            </a:r>
            <a:r>
              <a:rPr lang="en-US" sz="2000" dirty="0">
                <a:solidFill>
                  <a:schemeClr val="bg1">
                    <a:lumMod val="75000"/>
                  </a:schemeClr>
                </a:solidFill>
                <a:latin typeface="Consolas" panose="020B0609020204030204" pitchFamily="49" charset="0"/>
                <a:cs typeface="Consolas" panose="020B0609020204030204" pitchFamily="49" charset="0"/>
              </a:rPr>
              <a:t>: LDRB r4,[r0]     // read STATUS</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ANDS r4,r4,#2    // test SOUT (“and” + set status)</a:t>
            </a:r>
          </a:p>
          <a:p>
            <a:pPr marL="0" indent="0">
              <a:buNone/>
            </a:pPr>
            <a:r>
              <a:rPr lang="en-US" sz="2000" dirty="0">
                <a:solidFill>
                  <a:schemeClr val="bg1">
                    <a:lumMod val="75000"/>
                  </a:schemeClr>
                </a:solidFill>
                <a:latin typeface="Consolas" panose="020B0609020204030204" pitchFamily="49" charset="0"/>
                <a:cs typeface="Consolas" panose="020B0609020204030204" pitchFamily="49" charset="0"/>
              </a:rPr>
              <a:t>       BEQ  </a:t>
            </a:r>
            <a:r>
              <a:rPr lang="en-US" sz="2000" dirty="0" err="1">
                <a:solidFill>
                  <a:schemeClr val="bg1">
                    <a:lumMod val="75000"/>
                  </a:schemeClr>
                </a:solidFill>
                <a:latin typeface="Consolas" panose="020B0609020204030204" pitchFamily="49" charset="0"/>
                <a:cs typeface="Consolas" panose="020B0609020204030204" pitchFamily="49" charset="0"/>
              </a:rPr>
              <a:t>waitd</a:t>
            </a:r>
            <a:r>
              <a:rPr lang="en-US" sz="2000" dirty="0">
                <a:solidFill>
                  <a:schemeClr val="bg1">
                    <a:lumMod val="75000"/>
                  </a:schemeClr>
                </a:solidFill>
                <a:latin typeface="Consolas" panose="020B0609020204030204" pitchFamily="49" charset="0"/>
                <a:cs typeface="Consolas" panose="020B0609020204030204" pitchFamily="49" charset="0"/>
              </a:rPr>
              <a:t>       // wait for display to be ready</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STR</a:t>
            </a:r>
            <a:r>
              <a:rPr lang="en-US" sz="2000" dirty="0">
                <a:latin typeface="Consolas" panose="020B0609020204030204" pitchFamily="49" charset="0"/>
                <a:cs typeface="Consolas" panose="020B0609020204030204" pitchFamily="49" charset="0"/>
              </a:rPr>
              <a:t>  r5,[r2]     // send character to display</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STR</a:t>
            </a:r>
            <a:r>
              <a:rPr lang="en-US" sz="2000" dirty="0">
                <a:latin typeface="Consolas" panose="020B0609020204030204" pitchFamily="49" charset="0"/>
                <a:cs typeface="Consolas" panose="020B0609020204030204" pitchFamily="49" charset="0"/>
              </a:rPr>
              <a:t>  r5,[r3],#1  // save char and advance pointer</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CMP</a:t>
            </a:r>
            <a:r>
              <a:rPr lang="en-US" sz="2000" dirty="0">
                <a:latin typeface="Consolas" panose="020B0609020204030204" pitchFamily="49" charset="0"/>
                <a:cs typeface="Consolas" panose="020B0609020204030204" pitchFamily="49" charset="0"/>
              </a:rPr>
              <a:t>  r5,#0x0D    // compare with carriage return</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BNE</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waitk</a:t>
            </a:r>
            <a:r>
              <a:rPr lang="en-US" sz="2000" dirty="0">
                <a:latin typeface="Consolas" panose="020B0609020204030204" pitchFamily="49" charset="0"/>
                <a:cs typeface="Consolas" panose="020B0609020204030204" pitchFamily="49" charset="0"/>
              </a:rPr>
              <a:t>       // if not, get another character</a:t>
            </a:r>
          </a:p>
          <a:p>
            <a:pPr marL="0" indent="0">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BL   </a:t>
            </a:r>
            <a:r>
              <a:rPr lang="en-US" sz="2000" dirty="0">
                <a:latin typeface="Consolas" panose="020B0609020204030204" pitchFamily="49" charset="0"/>
                <a:cs typeface="Consolas" panose="020B0609020204030204" pitchFamily="49" charset="0"/>
              </a:rPr>
              <a:t>process     // call function to process input </a:t>
            </a:r>
            <a:r>
              <a:rPr lang="en-US" sz="2400" dirty="0">
                <a:latin typeface="Consolas" panose="020B0609020204030204" pitchFamily="49" charset="0"/>
                <a:cs typeface="Consolas" panose="020B0609020204030204" pitchFamily="49" charset="0"/>
              </a:rPr>
              <a:t> </a:t>
            </a:r>
          </a:p>
        </p:txBody>
      </p:sp>
      <p:sp>
        <p:nvSpPr>
          <p:cNvPr id="4" name="Slide Number Placeholder 3"/>
          <p:cNvSpPr>
            <a:spLocks noGrp="1"/>
          </p:cNvSpPr>
          <p:nvPr>
            <p:ph type="sldNum" sz="quarter" idx="12"/>
          </p:nvPr>
        </p:nvSpPr>
        <p:spPr/>
        <p:txBody>
          <a:bodyPr/>
          <a:lstStyle/>
          <a:p>
            <a:fld id="{8498F53A-C161-3D49-96E1-2DF0E970DAF2}" type="slidenum">
              <a:rPr lang="en-US" smtClean="0"/>
              <a:t>21</a:t>
            </a:fld>
            <a:endParaRPr lang="en-US" dirty="0"/>
          </a:p>
        </p:txBody>
      </p:sp>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
        <p:nvSpPr>
          <p:cNvPr id="9" name="Rounded Rectangle 8"/>
          <p:cNvSpPr/>
          <p:nvPr/>
        </p:nvSpPr>
        <p:spPr>
          <a:xfrm>
            <a:off x="381000" y="2438400"/>
            <a:ext cx="8153400" cy="914400"/>
          </a:xfrm>
          <a:prstGeom prst="roundRect">
            <a:avLst/>
          </a:prstGeom>
          <a:solidFill>
            <a:schemeClr val="bg1">
              <a:lumMod val="85000"/>
              <a:alpha val="11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81000" y="3733800"/>
            <a:ext cx="8153400" cy="914400"/>
          </a:xfrm>
          <a:prstGeom prst="roundRect">
            <a:avLst/>
          </a:prstGeom>
          <a:solidFill>
            <a:schemeClr val="bg1">
              <a:lumMod val="85000"/>
              <a:alpha val="11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86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91" y="1295400"/>
            <a:ext cx="8229600" cy="5060950"/>
          </a:xfrm>
        </p:spPr>
        <p:txBody>
          <a:bodyPr>
            <a:normAutofit/>
          </a:bodyPr>
          <a:lstStyle/>
          <a:p>
            <a:pPr marL="0" indent="0">
              <a:buNone/>
            </a:pPr>
            <a:r>
              <a:rPr lang="en-US" dirty="0"/>
              <a:t>The processor does nothing useful while waiting for I/O device.  </a:t>
            </a:r>
          </a:p>
          <a:p>
            <a:pPr marL="0" indent="0">
              <a:buNone/>
            </a:pPr>
            <a:r>
              <a:rPr lang="en-US" dirty="0"/>
              <a:t>Often there are many programs waiting to run.</a:t>
            </a:r>
          </a:p>
        </p:txBody>
      </p:sp>
      <p:sp>
        <p:nvSpPr>
          <p:cNvPr id="4" name="Slide Number Placeholder 3"/>
          <p:cNvSpPr>
            <a:spLocks noGrp="1"/>
          </p:cNvSpPr>
          <p:nvPr>
            <p:ph type="sldNum" sz="quarter" idx="12"/>
          </p:nvPr>
        </p:nvSpPr>
        <p:spPr/>
        <p:txBody>
          <a:bodyPr/>
          <a:lstStyle/>
          <a:p>
            <a:fld id="{8498F53A-C161-3D49-96E1-2DF0E970DAF2}" type="slidenum">
              <a:rPr lang="en-US" smtClean="0"/>
              <a:t>22</a:t>
            </a:fld>
            <a:endParaRPr lang="en-US"/>
          </a:p>
        </p:txBody>
      </p:sp>
      <p:sp>
        <p:nvSpPr>
          <p:cNvPr id="5" name="Title 1"/>
          <p:cNvSpPr>
            <a:spLocks noGrp="1"/>
          </p:cNvSpPr>
          <p:nvPr>
            <p:ph type="title"/>
          </p:nvPr>
        </p:nvSpPr>
        <p:spPr>
          <a:xfrm>
            <a:off x="457200" y="274638"/>
            <a:ext cx="8229600" cy="1143000"/>
          </a:xfrm>
        </p:spPr>
        <p:txBody>
          <a:bodyPr/>
          <a:lstStyle/>
          <a:p>
            <a:r>
              <a:rPr lang="en-US" dirty="0"/>
              <a:t>Problem with polling?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733800"/>
            <a:ext cx="3352800" cy="1951330"/>
          </a:xfrm>
          <a:prstGeom prst="rect">
            <a:avLst/>
          </a:prstGeom>
        </p:spPr>
      </p:pic>
      <p:sp>
        <p:nvSpPr>
          <p:cNvPr id="7" name="TextBox 6"/>
          <p:cNvSpPr txBox="1"/>
          <p:nvPr/>
        </p:nvSpPr>
        <p:spPr>
          <a:xfrm>
            <a:off x="3657600" y="5652248"/>
            <a:ext cx="2739853" cy="215444"/>
          </a:xfrm>
          <a:prstGeom prst="rect">
            <a:avLst/>
          </a:prstGeom>
          <a:noFill/>
        </p:spPr>
        <p:txBody>
          <a:bodyPr wrap="none" rtlCol="0">
            <a:spAutoFit/>
          </a:bodyPr>
          <a:lstStyle/>
          <a:p>
            <a:r>
              <a:rPr lang="en-US" sz="800">
                <a:solidFill>
                  <a:schemeClr val="bg1">
                    <a:lumMod val="65000"/>
                  </a:schemeClr>
                </a:solidFill>
              </a:rPr>
              <a:t>[http://</a:t>
            </a:r>
            <a:r>
              <a:rPr lang="en-US" sz="800" dirty="0" err="1">
                <a:solidFill>
                  <a:schemeClr val="bg1">
                    <a:lumMod val="65000"/>
                  </a:schemeClr>
                </a:solidFill>
              </a:rPr>
              <a:t>www.relatably.com</a:t>
            </a:r>
            <a:r>
              <a:rPr lang="en-US" sz="800" dirty="0">
                <a:solidFill>
                  <a:schemeClr val="bg1">
                    <a:lumMod val="65000"/>
                  </a:schemeClr>
                </a:solidFill>
              </a:rPr>
              <a:t>/m/still-waiting-meme-computer]</a:t>
            </a:r>
          </a:p>
        </p:txBody>
      </p:sp>
    </p:spTree>
    <p:extLst>
      <p:ext uri="{BB962C8B-B14F-4D97-AF65-F5344CB8AC3E}">
        <p14:creationId xmlns:p14="http://schemas.microsoft.com/office/powerpoint/2010/main" val="181568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91" y="1676400"/>
            <a:ext cx="8229600" cy="4679950"/>
          </a:xfrm>
        </p:spPr>
        <p:txBody>
          <a:bodyPr>
            <a:normAutofit/>
          </a:bodyPr>
          <a:lstStyle/>
          <a:p>
            <a:pPr marL="514350" indent="-514350">
              <a:buFont typeface="+mj-lt"/>
              <a:buAutoNum type="arabicPeriod"/>
            </a:pPr>
            <a:r>
              <a:rPr lang="en-US" dirty="0"/>
              <a:t>Need a way for hardware to “tell” program waiting for I/O device when it can access the device. </a:t>
            </a:r>
          </a:p>
          <a:p>
            <a:pPr marL="514350" indent="-514350">
              <a:buFont typeface="+mj-lt"/>
              <a:buAutoNum type="arabicPeriod"/>
            </a:pPr>
            <a:r>
              <a:rPr lang="en-US" dirty="0"/>
              <a:t>Allow a different program to run while first is waiting for I/O.  </a:t>
            </a:r>
          </a:p>
          <a:p>
            <a:pPr marL="514350" indent="-514350">
              <a:buFont typeface="+mj-lt"/>
              <a:buAutoNum type="arabicPeriod"/>
            </a:pPr>
            <a:endParaRPr lang="en-US" dirty="0"/>
          </a:p>
          <a:p>
            <a:pPr marL="0" indent="0">
              <a:buNone/>
            </a:pPr>
            <a:r>
              <a:rPr lang="en-US" dirty="0"/>
              <a:t>Tackle #1 with ”interrupts”.  </a:t>
            </a:r>
          </a:p>
          <a:p>
            <a:pPr marL="0" indent="0">
              <a:buNone/>
            </a:pPr>
            <a:r>
              <a:rPr lang="en-US" dirty="0"/>
              <a:t>Tackle #2 with “multitasking”.</a:t>
            </a:r>
          </a:p>
        </p:txBody>
      </p:sp>
      <p:sp>
        <p:nvSpPr>
          <p:cNvPr id="4" name="Slide Number Placeholder 3"/>
          <p:cNvSpPr>
            <a:spLocks noGrp="1"/>
          </p:cNvSpPr>
          <p:nvPr>
            <p:ph type="sldNum" sz="quarter" idx="12"/>
          </p:nvPr>
        </p:nvSpPr>
        <p:spPr/>
        <p:txBody>
          <a:bodyPr/>
          <a:lstStyle/>
          <a:p>
            <a:fld id="{8498F53A-C161-3D49-96E1-2DF0E970DAF2}" type="slidenum">
              <a:rPr lang="en-US" smtClean="0"/>
              <a:t>23</a:t>
            </a:fld>
            <a:endParaRPr lang="en-US"/>
          </a:p>
        </p:txBody>
      </p:sp>
      <p:sp>
        <p:nvSpPr>
          <p:cNvPr id="5" name="Title 1"/>
          <p:cNvSpPr>
            <a:spLocks noGrp="1"/>
          </p:cNvSpPr>
          <p:nvPr>
            <p:ph type="title"/>
          </p:nvPr>
        </p:nvSpPr>
        <p:spPr>
          <a:xfrm>
            <a:off x="457200" y="274638"/>
            <a:ext cx="8229600" cy="1143000"/>
          </a:xfrm>
        </p:spPr>
        <p:txBody>
          <a:bodyPr/>
          <a:lstStyle/>
          <a:p>
            <a:r>
              <a:rPr lang="en-US" dirty="0"/>
              <a:t>How to avoid waiting?</a:t>
            </a:r>
          </a:p>
        </p:txBody>
      </p:sp>
    </p:spTree>
    <p:extLst>
      <p:ext uri="{BB962C8B-B14F-4D97-AF65-F5344CB8AC3E}">
        <p14:creationId xmlns:p14="http://schemas.microsoft.com/office/powerpoint/2010/main" val="128242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Signal</a:t>
            </a:r>
          </a:p>
        </p:txBody>
      </p:sp>
      <p:sp>
        <p:nvSpPr>
          <p:cNvPr id="3" name="Content Placeholder 2"/>
          <p:cNvSpPr>
            <a:spLocks noGrp="1"/>
          </p:cNvSpPr>
          <p:nvPr>
            <p:ph idx="1"/>
          </p:nvPr>
        </p:nvSpPr>
        <p:spPr/>
        <p:txBody>
          <a:bodyPr/>
          <a:lstStyle/>
          <a:p>
            <a:pPr marL="0" indent="0">
              <a:buNone/>
            </a:pPr>
            <a:r>
              <a:rPr lang="en-US" dirty="0"/>
              <a:t>Need to design hardware to allow I/O device to alert processor when input is ready using “interrupt” input:</a:t>
            </a:r>
          </a:p>
        </p:txBody>
      </p:sp>
      <p:sp>
        <p:nvSpPr>
          <p:cNvPr id="4" name="Slide Number Placeholder 3"/>
          <p:cNvSpPr>
            <a:spLocks noGrp="1"/>
          </p:cNvSpPr>
          <p:nvPr>
            <p:ph type="sldNum" sz="quarter" idx="12"/>
          </p:nvPr>
        </p:nvSpPr>
        <p:spPr/>
        <p:txBody>
          <a:bodyPr/>
          <a:lstStyle/>
          <a:p>
            <a:fld id="{8498F53A-C161-3D49-96E1-2DF0E970DAF2}" type="slidenum">
              <a:rPr lang="en-US" smtClean="0"/>
              <a:t>24</a:t>
            </a:fld>
            <a:endParaRPr lang="en-US"/>
          </a:p>
        </p:txBody>
      </p:sp>
      <p:sp>
        <p:nvSpPr>
          <p:cNvPr id="5" name="Rectangle 4"/>
          <p:cNvSpPr/>
          <p:nvPr/>
        </p:nvSpPr>
        <p:spPr>
          <a:xfrm>
            <a:off x="1066800" y="3678091"/>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Processor</a:t>
            </a:r>
            <a:endParaRPr lang="en-US" sz="3200" dirty="0"/>
          </a:p>
        </p:txBody>
      </p:sp>
      <p:cxnSp>
        <p:nvCxnSpPr>
          <p:cNvPr id="6" name="Straight Arrow Connector 5"/>
          <p:cNvCxnSpPr/>
          <p:nvPr/>
        </p:nvCxnSpPr>
        <p:spPr>
          <a:xfrm>
            <a:off x="2895600" y="4386590"/>
            <a:ext cx="1828800" cy="13110"/>
          </a:xfrm>
          <a:prstGeom prst="straightConnector1">
            <a:avLst/>
          </a:prstGeom>
          <a:ln w="635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00400" y="3886200"/>
            <a:ext cx="1314142" cy="461665"/>
          </a:xfrm>
          <a:prstGeom prst="rect">
            <a:avLst/>
          </a:prstGeom>
          <a:noFill/>
        </p:spPr>
        <p:txBody>
          <a:bodyPr wrap="none" rtlCol="0">
            <a:spAutoFit/>
          </a:bodyPr>
          <a:lstStyle/>
          <a:p>
            <a:r>
              <a:rPr lang="en-US" sz="2400" dirty="0">
                <a:solidFill>
                  <a:srgbClr val="FF0000"/>
                </a:solidFill>
              </a:rPr>
              <a:t>Interrupt</a:t>
            </a:r>
          </a:p>
        </p:txBody>
      </p:sp>
      <p:sp>
        <p:nvSpPr>
          <p:cNvPr id="8" name="Cloud 7"/>
          <p:cNvSpPr/>
          <p:nvPr/>
        </p:nvSpPr>
        <p:spPr>
          <a:xfrm>
            <a:off x="4648200" y="3472189"/>
            <a:ext cx="1425467" cy="1600200"/>
          </a:xfrm>
          <a:prstGeom prst="cloud">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95000"/>
                    <a:lumOff val="5000"/>
                  </a:schemeClr>
                </a:solidFill>
              </a:rPr>
              <a:t>I/O device</a:t>
            </a:r>
          </a:p>
        </p:txBody>
      </p:sp>
      <p:cxnSp>
        <p:nvCxnSpPr>
          <p:cNvPr id="9" name="Straight Connector 8"/>
          <p:cNvCxnSpPr/>
          <p:nvPr/>
        </p:nvCxnSpPr>
        <p:spPr>
          <a:xfrm>
            <a:off x="1143000" y="5565257"/>
            <a:ext cx="71628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p:cNvCxnSpPr>
          <p:nvPr/>
        </p:nvCxnSpPr>
        <p:spPr>
          <a:xfrm>
            <a:off x="1981200" y="5049691"/>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57800" y="5049691"/>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683267" y="3395989"/>
            <a:ext cx="1219200" cy="16537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95000"/>
                    <a:lumOff val="5000"/>
                  </a:schemeClr>
                </a:solidFill>
              </a:rPr>
              <a:t>MEMORY</a:t>
            </a:r>
          </a:p>
        </p:txBody>
      </p:sp>
      <p:cxnSp>
        <p:nvCxnSpPr>
          <p:cNvPr id="13" name="Straight Arrow Connector 12"/>
          <p:cNvCxnSpPr/>
          <p:nvPr/>
        </p:nvCxnSpPr>
        <p:spPr>
          <a:xfrm>
            <a:off x="7292867" y="5049691"/>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00378" y="5772090"/>
            <a:ext cx="1492140" cy="400110"/>
          </a:xfrm>
          <a:prstGeom prst="rect">
            <a:avLst/>
          </a:prstGeom>
          <a:noFill/>
        </p:spPr>
        <p:txBody>
          <a:bodyPr wrap="none" rtlCol="0">
            <a:spAutoFit/>
          </a:bodyPr>
          <a:lstStyle/>
          <a:p>
            <a:r>
              <a:rPr lang="en-US" sz="2000" dirty="0"/>
              <a:t>Memory bus</a:t>
            </a:r>
          </a:p>
        </p:txBody>
      </p:sp>
      <p:cxnSp>
        <p:nvCxnSpPr>
          <p:cNvPr id="15" name="Straight Connector 14"/>
          <p:cNvCxnSpPr/>
          <p:nvPr/>
        </p:nvCxnSpPr>
        <p:spPr>
          <a:xfrm>
            <a:off x="3468924" y="5467976"/>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592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98F53A-C161-3D49-96E1-2DF0E970DAF2}" type="slidenum">
              <a:rPr lang="en-US" smtClean="0"/>
              <a:t>25</a:t>
            </a:fld>
            <a:endParaRPr lang="en-US" dirty="0"/>
          </a:p>
        </p:txBody>
      </p:sp>
      <p:sp>
        <p:nvSpPr>
          <p:cNvPr id="6" name="Rectangle 5"/>
          <p:cNvSpPr/>
          <p:nvPr/>
        </p:nvSpPr>
        <p:spPr>
          <a:xfrm>
            <a:off x="1294617" y="6187985"/>
            <a:ext cx="2090637" cy="230832"/>
          </a:xfrm>
          <a:prstGeom prst="rect">
            <a:avLst/>
          </a:prstGeom>
        </p:spPr>
        <p:txBody>
          <a:bodyPr wrap="none">
            <a:spAutoFit/>
          </a:bodyPr>
          <a:lstStyle/>
          <a:p>
            <a:r>
              <a:rPr lang="en-US" sz="900" dirty="0">
                <a:solidFill>
                  <a:schemeClr val="bg1">
                    <a:lumMod val="65000"/>
                  </a:schemeClr>
                </a:solidFill>
              </a:rPr>
              <a:t>[https://en.wikipedia.org/wiki/Ethernet]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989753"/>
            <a:ext cx="3386008" cy="22426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992" y="4106959"/>
            <a:ext cx="2606416" cy="22493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138075"/>
            <a:ext cx="4257675" cy="2513567"/>
          </a:xfrm>
          <a:prstGeom prst="rect">
            <a:avLst/>
          </a:prstGeom>
        </p:spPr>
      </p:pic>
      <p:sp>
        <p:nvSpPr>
          <p:cNvPr id="10" name="Rectangle 9"/>
          <p:cNvSpPr/>
          <p:nvPr/>
        </p:nvSpPr>
        <p:spPr>
          <a:xfrm>
            <a:off x="4893569" y="3675167"/>
            <a:ext cx="2241319" cy="230832"/>
          </a:xfrm>
          <a:prstGeom prst="rect">
            <a:avLst/>
          </a:prstGeom>
        </p:spPr>
        <p:txBody>
          <a:bodyPr wrap="none">
            <a:spAutoFit/>
          </a:bodyPr>
          <a:lstStyle/>
          <a:p>
            <a:r>
              <a:rPr lang="en-US" sz="900" dirty="0">
                <a:solidFill>
                  <a:schemeClr val="bg1">
                    <a:lumMod val="65000"/>
                  </a:schemeClr>
                </a:solidFill>
              </a:rPr>
              <a:t>[https://en.wikipedia.org/wiki/PCI_Express]</a:t>
            </a:r>
          </a:p>
        </p:txBody>
      </p:sp>
      <p:sp>
        <p:nvSpPr>
          <p:cNvPr id="11" name="Rectangle 10"/>
          <p:cNvSpPr/>
          <p:nvPr/>
        </p:nvSpPr>
        <p:spPr>
          <a:xfrm>
            <a:off x="5453234" y="6152532"/>
            <a:ext cx="2483372" cy="230832"/>
          </a:xfrm>
          <a:prstGeom prst="rect">
            <a:avLst/>
          </a:prstGeom>
        </p:spPr>
        <p:txBody>
          <a:bodyPr wrap="none">
            <a:spAutoFit/>
          </a:bodyPr>
          <a:lstStyle/>
          <a:p>
            <a:r>
              <a:rPr lang="en-US" sz="900" dirty="0">
                <a:solidFill>
                  <a:schemeClr val="bg1">
                    <a:lumMod val="65000"/>
                  </a:schemeClr>
                </a:solidFill>
              </a:rPr>
              <a:t>[https://en.wikipedia.org/wiki/Gigabit_Ethernet]</a:t>
            </a:r>
          </a:p>
        </p:txBody>
      </p:sp>
      <p:sp>
        <p:nvSpPr>
          <p:cNvPr id="12" name="Title 1"/>
          <p:cNvSpPr>
            <a:spLocks noGrp="1"/>
          </p:cNvSpPr>
          <p:nvPr>
            <p:ph type="title"/>
          </p:nvPr>
        </p:nvSpPr>
        <p:spPr>
          <a:xfrm>
            <a:off x="457200" y="274638"/>
            <a:ext cx="8229600" cy="1143000"/>
          </a:xfrm>
        </p:spPr>
        <p:txBody>
          <a:bodyPr>
            <a:normAutofit fontScale="90000"/>
          </a:bodyPr>
          <a:lstStyle/>
          <a:p>
            <a:r>
              <a:rPr lang="en-US" dirty="0"/>
              <a:t>Example: Online Video Conferencing</a:t>
            </a:r>
          </a:p>
        </p:txBody>
      </p:sp>
      <p:sp>
        <p:nvSpPr>
          <p:cNvPr id="13" name="Rectangle 12"/>
          <p:cNvSpPr/>
          <p:nvPr/>
        </p:nvSpPr>
        <p:spPr>
          <a:xfrm>
            <a:off x="1124921" y="3396364"/>
            <a:ext cx="2097049" cy="230832"/>
          </a:xfrm>
          <a:prstGeom prst="rect">
            <a:avLst/>
          </a:prstGeom>
        </p:spPr>
        <p:txBody>
          <a:bodyPr wrap="none">
            <a:spAutoFit/>
          </a:bodyPr>
          <a:lstStyle/>
          <a:p>
            <a:r>
              <a:rPr lang="en-US" sz="900" dirty="0">
                <a:solidFill>
                  <a:schemeClr val="bg1">
                    <a:lumMod val="65000"/>
                  </a:schemeClr>
                </a:solidFill>
              </a:rPr>
              <a:t>[https://en.wikipedia.org/wiki/Webcam]</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515263"/>
            <a:ext cx="2447854" cy="1928319"/>
          </a:xfrm>
          <a:prstGeom prst="rect">
            <a:avLst/>
          </a:prstGeom>
        </p:spPr>
      </p:pic>
    </p:spTree>
    <p:extLst>
      <p:ext uri="{BB962C8B-B14F-4D97-AF65-F5344CB8AC3E}">
        <p14:creationId xmlns:p14="http://schemas.microsoft.com/office/powerpoint/2010/main" val="81233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Online Video Conferencing</a:t>
            </a:r>
          </a:p>
        </p:txBody>
      </p:sp>
      <p:sp>
        <p:nvSpPr>
          <p:cNvPr id="3" name="Content Placeholder 2"/>
          <p:cNvSpPr>
            <a:spLocks noGrp="1"/>
          </p:cNvSpPr>
          <p:nvPr>
            <p:ph idx="1"/>
          </p:nvPr>
        </p:nvSpPr>
        <p:spPr/>
        <p:txBody>
          <a:bodyPr>
            <a:normAutofit fontScale="92500" lnSpcReduction="10000"/>
          </a:bodyPr>
          <a:lstStyle/>
          <a:p>
            <a:r>
              <a:rPr lang="en-US" dirty="0"/>
              <a:t>“Encode” function generates “packets” of data</a:t>
            </a:r>
          </a:p>
          <a:p>
            <a:r>
              <a:rPr lang="en-US" dirty="0"/>
              <a:t>“Send” transfers one “packet” to network card  </a:t>
            </a:r>
          </a:p>
          <a:p>
            <a:r>
              <a:rPr lang="en-US" dirty="0"/>
              <a:t>Could have Encode call “Send” after each packet is generated</a:t>
            </a:r>
          </a:p>
          <a:p>
            <a:r>
              <a:rPr lang="en-US" dirty="0"/>
              <a:t>Send takes time --  network might be busy.</a:t>
            </a:r>
          </a:p>
          <a:p>
            <a:r>
              <a:rPr lang="en-US" dirty="0"/>
              <a:t>Better to overlap encoding of next packet with sending of prior packet.</a:t>
            </a:r>
          </a:p>
          <a:p>
            <a:r>
              <a:rPr lang="en-US" b="1" dirty="0">
                <a:solidFill>
                  <a:srgbClr val="0000FF"/>
                </a:solidFill>
              </a:rPr>
              <a:t>Use interrupt to signal when network is ready for next packet</a:t>
            </a:r>
          </a:p>
        </p:txBody>
      </p:sp>
      <p:sp>
        <p:nvSpPr>
          <p:cNvPr id="4" name="Slide Number Placeholder 3"/>
          <p:cNvSpPr>
            <a:spLocks noGrp="1"/>
          </p:cNvSpPr>
          <p:nvPr>
            <p:ph type="sldNum" sz="quarter" idx="12"/>
          </p:nvPr>
        </p:nvSpPr>
        <p:spPr/>
        <p:txBody>
          <a:bodyPr/>
          <a:lstStyle/>
          <a:p>
            <a:fld id="{8498F53A-C161-3D49-96E1-2DF0E970DAF2}" type="slidenum">
              <a:rPr lang="en-US" smtClean="0"/>
              <a:t>26</a:t>
            </a:fld>
            <a:endParaRPr lang="en-US"/>
          </a:p>
        </p:txBody>
      </p:sp>
    </p:spTree>
    <p:extLst>
      <p:ext uri="{BB962C8B-B14F-4D97-AF65-F5344CB8AC3E}">
        <p14:creationId xmlns:p14="http://schemas.microsoft.com/office/powerpoint/2010/main" val="29477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Interrupt: Hardware Input to Processor</a:t>
            </a:r>
          </a:p>
        </p:txBody>
      </p:sp>
      <p:sp>
        <p:nvSpPr>
          <p:cNvPr id="4" name="Slide Number Placeholder 3"/>
          <p:cNvSpPr>
            <a:spLocks noGrp="1"/>
          </p:cNvSpPr>
          <p:nvPr>
            <p:ph type="sldNum" sz="quarter" idx="12"/>
          </p:nvPr>
        </p:nvSpPr>
        <p:spPr/>
        <p:txBody>
          <a:bodyPr/>
          <a:lstStyle/>
          <a:p>
            <a:fld id="{8498F53A-C161-3D49-96E1-2DF0E970DAF2}" type="slidenum">
              <a:rPr lang="en-US" smtClean="0"/>
              <a:t>27</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81556"/>
            <a:ext cx="5952744" cy="4009644"/>
          </a:xfrm>
          <a:prstGeom prst="rect">
            <a:avLst/>
          </a:prstGeom>
        </p:spPr>
      </p:pic>
    </p:spTree>
    <p:extLst>
      <p:ext uri="{BB962C8B-B14F-4D97-AF65-F5344CB8AC3E}">
        <p14:creationId xmlns:p14="http://schemas.microsoft.com/office/powerpoint/2010/main" val="100691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98F53A-C161-3D49-96E1-2DF0E970DAF2}" type="slidenum">
              <a:rPr lang="en-US" smtClean="0"/>
              <a:t>28</a:t>
            </a:fld>
            <a:endParaRPr lang="en-US"/>
          </a:p>
        </p:txBody>
      </p:sp>
      <p:sp>
        <p:nvSpPr>
          <p:cNvPr id="5" name="Rectangle 4"/>
          <p:cNvSpPr/>
          <p:nvPr/>
        </p:nvSpPr>
        <p:spPr>
          <a:xfrm>
            <a:off x="5638800" y="3789362"/>
            <a:ext cx="2133600" cy="1752600"/>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43600" y="3941762"/>
            <a:ext cx="685800" cy="6858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RAM</a:t>
            </a:r>
          </a:p>
        </p:txBody>
      </p:sp>
      <p:sp>
        <p:nvSpPr>
          <p:cNvPr id="7" name="Rectangle 6"/>
          <p:cNvSpPr/>
          <p:nvPr/>
        </p:nvSpPr>
        <p:spPr>
          <a:xfrm>
            <a:off x="5956300" y="4822824"/>
            <a:ext cx="1663700" cy="5334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Datapath</a:t>
            </a:r>
            <a:endParaRPr lang="en-US" dirty="0">
              <a:solidFill>
                <a:schemeClr val="tx1"/>
              </a:solidFill>
            </a:endParaRPr>
          </a:p>
        </p:txBody>
      </p:sp>
      <p:sp>
        <p:nvSpPr>
          <p:cNvPr id="8" name="Rectangle 7"/>
          <p:cNvSpPr/>
          <p:nvPr/>
        </p:nvSpPr>
        <p:spPr>
          <a:xfrm>
            <a:off x="6781800" y="4094162"/>
            <a:ext cx="838200" cy="5334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FSM</a:t>
            </a:r>
          </a:p>
        </p:txBody>
      </p:sp>
      <p:cxnSp>
        <p:nvCxnSpPr>
          <p:cNvPr id="10" name="Straight Arrow Connector 9"/>
          <p:cNvCxnSpPr/>
          <p:nvPr/>
        </p:nvCxnSpPr>
        <p:spPr>
          <a:xfrm>
            <a:off x="5029200" y="4246562"/>
            <a:ext cx="609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029200" y="4822824"/>
            <a:ext cx="609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22284" y="4061896"/>
            <a:ext cx="439544" cy="369332"/>
          </a:xfrm>
          <a:prstGeom prst="rect">
            <a:avLst/>
          </a:prstGeom>
          <a:noFill/>
        </p:spPr>
        <p:txBody>
          <a:bodyPr wrap="none" rtlCol="0">
            <a:spAutoFit/>
          </a:bodyPr>
          <a:lstStyle/>
          <a:p>
            <a:r>
              <a:rPr lang="en-US"/>
              <a:t>clk</a:t>
            </a:r>
            <a:endParaRPr lang="en-US" dirty="0"/>
          </a:p>
        </p:txBody>
      </p:sp>
      <p:sp>
        <p:nvSpPr>
          <p:cNvPr id="13" name="TextBox 12"/>
          <p:cNvSpPr txBox="1"/>
          <p:nvPr/>
        </p:nvSpPr>
        <p:spPr>
          <a:xfrm>
            <a:off x="4303634" y="4627562"/>
            <a:ext cx="658194" cy="369332"/>
          </a:xfrm>
          <a:prstGeom prst="rect">
            <a:avLst/>
          </a:prstGeom>
          <a:noFill/>
        </p:spPr>
        <p:txBody>
          <a:bodyPr wrap="none" rtlCol="0">
            <a:spAutoFit/>
          </a:bodyPr>
          <a:lstStyle/>
          <a:p>
            <a:r>
              <a:rPr lang="en-US" dirty="0"/>
              <a:t>reset</a:t>
            </a:r>
          </a:p>
        </p:txBody>
      </p:sp>
      <p:sp>
        <p:nvSpPr>
          <p:cNvPr id="14" name="Content Placeholder 2"/>
          <p:cNvSpPr txBox="1">
            <a:spLocks/>
          </p:cNvSpPr>
          <p:nvPr/>
        </p:nvSpPr>
        <p:spPr>
          <a:xfrm>
            <a:off x="774700" y="1600200"/>
            <a:ext cx="5854700" cy="19812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110000"/>
              </a:lnSpc>
              <a:spcBef>
                <a:spcPts val="0"/>
              </a:spcBef>
              <a:buFontTx/>
              <a:buNone/>
            </a:pPr>
            <a:r>
              <a:rPr lang="en-US" sz="2800" b="1" dirty="0">
                <a:solidFill>
                  <a:srgbClr val="C00000"/>
                </a:solidFill>
                <a:latin typeface="Consolas" charset="0"/>
                <a:ea typeface="Consolas" charset="0"/>
                <a:cs typeface="Consolas" charset="0"/>
              </a:rPr>
              <a:t>module</a:t>
            </a:r>
            <a:r>
              <a:rPr lang="en-US" sz="2800" dirty="0">
                <a:solidFill>
                  <a:srgbClr val="C00000"/>
                </a:solidFill>
                <a:latin typeface="Consolas" charset="0"/>
                <a:ea typeface="Consolas" charset="0"/>
                <a:cs typeface="Consolas" charset="0"/>
              </a:rPr>
              <a:t> </a:t>
            </a:r>
            <a:r>
              <a:rPr lang="en-US" sz="2800" dirty="0">
                <a:latin typeface="Consolas" charset="0"/>
                <a:ea typeface="Consolas" charset="0"/>
                <a:cs typeface="Consolas" charset="0"/>
              </a:rPr>
              <a:t>CPU</a:t>
            </a:r>
            <a:r>
              <a:rPr lang="en-US" sz="2800" dirty="0">
                <a:solidFill>
                  <a:srgbClr val="0000FF"/>
                </a:solidFill>
                <a:latin typeface="Consolas" charset="0"/>
                <a:ea typeface="Consolas" charset="0"/>
                <a:cs typeface="Consolas" charset="0"/>
              </a:rPr>
              <a:t>(</a:t>
            </a:r>
            <a:r>
              <a:rPr lang="en-US" sz="2800" dirty="0" err="1">
                <a:latin typeface="Consolas" charset="0"/>
                <a:ea typeface="Consolas" charset="0"/>
                <a:cs typeface="Consolas" charset="0"/>
              </a:rPr>
              <a:t>reset</a:t>
            </a:r>
            <a:r>
              <a:rPr lang="en-US" sz="2800" dirty="0" err="1">
                <a:solidFill>
                  <a:srgbClr val="0000FF"/>
                </a:solidFill>
                <a:latin typeface="Consolas" charset="0"/>
                <a:ea typeface="Consolas" charset="0"/>
                <a:cs typeface="Consolas" charset="0"/>
              </a:rPr>
              <a:t>,</a:t>
            </a:r>
            <a:r>
              <a:rPr lang="en-US" sz="2800" dirty="0" err="1">
                <a:latin typeface="Consolas" charset="0"/>
                <a:ea typeface="Consolas" charset="0"/>
                <a:cs typeface="Consolas" charset="0"/>
              </a:rPr>
              <a:t>clk,interrupt</a:t>
            </a:r>
            <a:r>
              <a:rPr lang="en-US" sz="2800" dirty="0">
                <a:solidFill>
                  <a:srgbClr val="0000FF"/>
                </a:solidFill>
                <a:latin typeface="Consolas" charset="0"/>
                <a:ea typeface="Consolas" charset="0"/>
                <a:cs typeface="Consolas" charset="0"/>
              </a:rPr>
              <a:t>);</a:t>
            </a:r>
          </a:p>
          <a:p>
            <a:pPr marL="0" indent="0" defTabSz="914400">
              <a:lnSpc>
                <a:spcPct val="110000"/>
              </a:lnSpc>
              <a:spcBef>
                <a:spcPts val="0"/>
              </a:spcBef>
              <a:buFontTx/>
              <a:buNone/>
            </a:pPr>
            <a:r>
              <a:rPr lang="en-US" sz="2800" dirty="0">
                <a:latin typeface="Consolas" charset="0"/>
                <a:ea typeface="Consolas" charset="0"/>
                <a:cs typeface="Consolas" charset="0"/>
              </a:rPr>
              <a:t>  </a:t>
            </a:r>
            <a:r>
              <a:rPr lang="en-US" sz="2800" b="1" dirty="0">
                <a:solidFill>
                  <a:srgbClr val="C00000"/>
                </a:solidFill>
                <a:latin typeface="Consolas" charset="0"/>
                <a:ea typeface="Consolas" charset="0"/>
                <a:cs typeface="Consolas" charset="0"/>
              </a:rPr>
              <a:t>input</a:t>
            </a:r>
            <a:r>
              <a:rPr lang="en-US" sz="2800" dirty="0">
                <a:solidFill>
                  <a:srgbClr val="C00000"/>
                </a:solidFill>
                <a:latin typeface="Consolas" charset="0"/>
                <a:ea typeface="Consolas" charset="0"/>
                <a:cs typeface="Consolas" charset="0"/>
              </a:rPr>
              <a:t> </a:t>
            </a:r>
            <a:r>
              <a:rPr lang="en-US" sz="2800" dirty="0">
                <a:latin typeface="Consolas" charset="0"/>
                <a:ea typeface="Consolas" charset="0"/>
                <a:cs typeface="Consolas" charset="0"/>
              </a:rPr>
              <a:t>reset</a:t>
            </a:r>
            <a:r>
              <a:rPr lang="en-US" sz="2800" dirty="0">
                <a:solidFill>
                  <a:srgbClr val="0000FF"/>
                </a:solidFill>
                <a:latin typeface="Consolas" charset="0"/>
                <a:ea typeface="Consolas" charset="0"/>
                <a:cs typeface="Consolas" charset="0"/>
              </a:rPr>
              <a:t>;</a:t>
            </a:r>
          </a:p>
          <a:p>
            <a:pPr marL="0" indent="0" defTabSz="914400">
              <a:lnSpc>
                <a:spcPct val="110000"/>
              </a:lnSpc>
              <a:spcBef>
                <a:spcPts val="0"/>
              </a:spcBef>
              <a:buFontTx/>
              <a:buNone/>
            </a:pPr>
            <a:r>
              <a:rPr lang="en-US" sz="2800" dirty="0">
                <a:latin typeface="Consolas" charset="0"/>
                <a:ea typeface="Consolas" charset="0"/>
                <a:cs typeface="Consolas" charset="0"/>
              </a:rPr>
              <a:t>  </a:t>
            </a:r>
            <a:r>
              <a:rPr lang="en-US" sz="2800" b="1" dirty="0">
                <a:solidFill>
                  <a:srgbClr val="C00000"/>
                </a:solidFill>
                <a:latin typeface="Consolas" charset="0"/>
                <a:ea typeface="Consolas" charset="0"/>
                <a:cs typeface="Consolas" charset="0"/>
              </a:rPr>
              <a:t>input</a:t>
            </a:r>
            <a:r>
              <a:rPr lang="en-US" sz="2800" dirty="0">
                <a:solidFill>
                  <a:srgbClr val="C00000"/>
                </a:solidFill>
                <a:latin typeface="Consolas" charset="0"/>
                <a:ea typeface="Consolas" charset="0"/>
                <a:cs typeface="Consolas" charset="0"/>
              </a:rPr>
              <a:t> </a:t>
            </a:r>
            <a:r>
              <a:rPr lang="en-US" sz="2800" dirty="0" err="1">
                <a:latin typeface="Consolas" charset="0"/>
                <a:ea typeface="Consolas" charset="0"/>
                <a:cs typeface="Consolas" charset="0"/>
              </a:rPr>
              <a:t>clk</a:t>
            </a:r>
            <a:r>
              <a:rPr lang="en-US" sz="2800" dirty="0">
                <a:solidFill>
                  <a:srgbClr val="0000FF"/>
                </a:solidFill>
                <a:latin typeface="Consolas" charset="0"/>
                <a:ea typeface="Consolas" charset="0"/>
                <a:cs typeface="Consolas" charset="0"/>
              </a:rPr>
              <a:t>;</a:t>
            </a:r>
          </a:p>
          <a:p>
            <a:pPr marL="0" indent="0" defTabSz="914400">
              <a:lnSpc>
                <a:spcPct val="110000"/>
              </a:lnSpc>
              <a:spcBef>
                <a:spcPts val="0"/>
              </a:spcBef>
              <a:buNone/>
            </a:pPr>
            <a:r>
              <a:rPr lang="en-US" sz="2800" dirty="0">
                <a:solidFill>
                  <a:srgbClr val="0000FF"/>
                </a:solidFill>
                <a:latin typeface="Consolas" charset="0"/>
                <a:ea typeface="Consolas" charset="0"/>
                <a:cs typeface="Consolas" charset="0"/>
              </a:rPr>
              <a:t>  </a:t>
            </a:r>
            <a:r>
              <a:rPr lang="en-US" sz="2800" b="1" dirty="0">
                <a:solidFill>
                  <a:srgbClr val="C00000"/>
                </a:solidFill>
                <a:latin typeface="Consolas" charset="0"/>
                <a:ea typeface="Consolas" charset="0"/>
                <a:cs typeface="Consolas" charset="0"/>
              </a:rPr>
              <a:t>input</a:t>
            </a:r>
            <a:r>
              <a:rPr lang="en-US" sz="2800" dirty="0">
                <a:solidFill>
                  <a:srgbClr val="C00000"/>
                </a:solidFill>
                <a:latin typeface="Consolas" charset="0"/>
                <a:ea typeface="Consolas" charset="0"/>
                <a:cs typeface="Consolas" charset="0"/>
              </a:rPr>
              <a:t> </a:t>
            </a:r>
            <a:r>
              <a:rPr lang="en-US" sz="2800" dirty="0">
                <a:latin typeface="Consolas" charset="0"/>
                <a:ea typeface="Consolas" charset="0"/>
                <a:cs typeface="Consolas" charset="0"/>
              </a:rPr>
              <a:t>interrupt</a:t>
            </a:r>
            <a:r>
              <a:rPr lang="en-US" sz="2800" dirty="0">
                <a:solidFill>
                  <a:srgbClr val="0000FF"/>
                </a:solidFill>
                <a:latin typeface="Consolas" charset="0"/>
                <a:ea typeface="Consolas" charset="0"/>
                <a:cs typeface="Consolas" charset="0"/>
              </a:rPr>
              <a:t>;</a:t>
            </a:r>
          </a:p>
          <a:p>
            <a:pPr marL="0" indent="0" defTabSz="914400">
              <a:lnSpc>
                <a:spcPct val="110000"/>
              </a:lnSpc>
              <a:spcBef>
                <a:spcPts val="0"/>
              </a:spcBef>
              <a:buFontTx/>
              <a:buNone/>
            </a:pPr>
            <a:r>
              <a:rPr lang="en-US" sz="2800" dirty="0">
                <a:latin typeface="Consolas" charset="0"/>
                <a:ea typeface="Consolas" charset="0"/>
                <a:cs typeface="Consolas" charset="0"/>
              </a:rPr>
              <a:t>  …</a:t>
            </a:r>
          </a:p>
        </p:txBody>
      </p:sp>
      <p:cxnSp>
        <p:nvCxnSpPr>
          <p:cNvPr id="15" name="Straight Arrow Connector 14"/>
          <p:cNvCxnSpPr/>
          <p:nvPr/>
        </p:nvCxnSpPr>
        <p:spPr>
          <a:xfrm>
            <a:off x="5041900" y="5356224"/>
            <a:ext cx="609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962400" y="5105400"/>
            <a:ext cx="1027397" cy="369332"/>
          </a:xfrm>
          <a:prstGeom prst="rect">
            <a:avLst/>
          </a:prstGeom>
          <a:noFill/>
        </p:spPr>
        <p:txBody>
          <a:bodyPr wrap="none" rtlCol="0">
            <a:spAutoFit/>
          </a:bodyPr>
          <a:lstStyle/>
          <a:p>
            <a:r>
              <a:rPr lang="en-US">
                <a:solidFill>
                  <a:srgbClr val="FF00FF"/>
                </a:solidFill>
              </a:rPr>
              <a:t>interrupt</a:t>
            </a:r>
            <a:endParaRPr lang="en-US" dirty="0">
              <a:solidFill>
                <a:srgbClr val="FF00FF"/>
              </a:solidFill>
            </a:endParaRPr>
          </a:p>
        </p:txBody>
      </p:sp>
      <p:sp>
        <p:nvSpPr>
          <p:cNvPr id="18" name="Content Placeholder 2"/>
          <p:cNvSpPr txBox="1">
            <a:spLocks/>
          </p:cNvSpPr>
          <p:nvPr/>
        </p:nvSpPr>
        <p:spPr>
          <a:xfrm>
            <a:off x="774700" y="1604962"/>
            <a:ext cx="5854700" cy="16764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FontTx/>
              <a:buNone/>
            </a:pPr>
            <a:r>
              <a:rPr lang="en-US" sz="2400" b="1" dirty="0">
                <a:solidFill>
                  <a:srgbClr val="C00000"/>
                </a:solidFill>
                <a:latin typeface="Consolas" charset="0"/>
                <a:ea typeface="Consolas" charset="0"/>
                <a:cs typeface="Consolas" charset="0"/>
              </a:rPr>
              <a:t>module</a:t>
            </a:r>
            <a:r>
              <a:rPr lang="en-US" sz="2400" dirty="0">
                <a:solidFill>
                  <a:srgbClr val="C00000"/>
                </a:solidFill>
                <a:latin typeface="Consolas" charset="0"/>
                <a:ea typeface="Consolas" charset="0"/>
                <a:cs typeface="Consolas" charset="0"/>
              </a:rPr>
              <a:t> </a:t>
            </a:r>
            <a:r>
              <a:rPr lang="en-US" sz="2400" dirty="0">
                <a:latin typeface="Consolas" charset="0"/>
                <a:ea typeface="Consolas" charset="0"/>
                <a:cs typeface="Consolas" charset="0"/>
              </a:rPr>
              <a:t>CPU</a:t>
            </a:r>
            <a:r>
              <a:rPr lang="en-US" sz="2400" dirty="0">
                <a:solidFill>
                  <a:srgbClr val="0000FF"/>
                </a:solidFill>
                <a:latin typeface="Consolas" charset="0"/>
                <a:ea typeface="Consolas" charset="0"/>
                <a:cs typeface="Consolas" charset="0"/>
              </a:rPr>
              <a:t>(</a:t>
            </a:r>
            <a:r>
              <a:rPr lang="en-US" sz="2400" dirty="0" err="1">
                <a:latin typeface="Consolas" charset="0"/>
                <a:ea typeface="Consolas" charset="0"/>
                <a:cs typeface="Consolas" charset="0"/>
              </a:rPr>
              <a:t>reset</a:t>
            </a:r>
            <a:r>
              <a:rPr lang="en-US" sz="2400" dirty="0" err="1">
                <a:solidFill>
                  <a:srgbClr val="0000FF"/>
                </a:solidFill>
                <a:latin typeface="Consolas" charset="0"/>
                <a:ea typeface="Consolas" charset="0"/>
                <a:cs typeface="Consolas" charset="0"/>
              </a:rPr>
              <a:t>,</a:t>
            </a:r>
            <a:r>
              <a:rPr lang="en-US" sz="2400" dirty="0" err="1">
                <a:latin typeface="Consolas" charset="0"/>
                <a:ea typeface="Consolas" charset="0"/>
                <a:cs typeface="Consolas" charset="0"/>
              </a:rPr>
              <a:t>clk</a:t>
            </a:r>
            <a:r>
              <a:rPr lang="en-US" sz="2400" dirty="0">
                <a:solidFill>
                  <a:srgbClr val="0000FF"/>
                </a:solidFill>
                <a:latin typeface="Consolas" charset="0"/>
                <a:ea typeface="Consolas" charset="0"/>
                <a:cs typeface="Consolas" charset="0"/>
              </a:rPr>
              <a:t>);</a:t>
            </a:r>
          </a:p>
          <a:p>
            <a:pPr marL="0" indent="0" defTabSz="914400">
              <a:spcBef>
                <a:spcPts val="0"/>
              </a:spcBef>
              <a:buFontTx/>
              <a:buNone/>
            </a:pPr>
            <a:r>
              <a:rPr lang="en-US" sz="2400" dirty="0">
                <a:latin typeface="Consolas" charset="0"/>
                <a:ea typeface="Consolas" charset="0"/>
                <a:cs typeface="Consolas" charset="0"/>
              </a:rPr>
              <a:t>  </a:t>
            </a:r>
            <a:r>
              <a:rPr lang="en-US" sz="2400" b="1" dirty="0">
                <a:solidFill>
                  <a:srgbClr val="C00000"/>
                </a:solidFill>
                <a:latin typeface="Consolas" charset="0"/>
                <a:ea typeface="Consolas" charset="0"/>
                <a:cs typeface="Consolas" charset="0"/>
              </a:rPr>
              <a:t>input</a:t>
            </a:r>
            <a:r>
              <a:rPr lang="en-US" sz="2400" dirty="0">
                <a:solidFill>
                  <a:srgbClr val="C00000"/>
                </a:solidFill>
                <a:latin typeface="Consolas" charset="0"/>
                <a:ea typeface="Consolas" charset="0"/>
                <a:cs typeface="Consolas" charset="0"/>
              </a:rPr>
              <a:t> </a:t>
            </a:r>
            <a:r>
              <a:rPr lang="en-US" sz="2400" dirty="0">
                <a:latin typeface="Consolas" charset="0"/>
                <a:ea typeface="Consolas" charset="0"/>
                <a:cs typeface="Consolas" charset="0"/>
              </a:rPr>
              <a:t>reset</a:t>
            </a:r>
            <a:r>
              <a:rPr lang="en-US" sz="2400" dirty="0">
                <a:solidFill>
                  <a:srgbClr val="0000FF"/>
                </a:solidFill>
                <a:latin typeface="Consolas" charset="0"/>
                <a:ea typeface="Consolas" charset="0"/>
                <a:cs typeface="Consolas" charset="0"/>
              </a:rPr>
              <a:t>;</a:t>
            </a:r>
          </a:p>
          <a:p>
            <a:pPr marL="0" indent="0" defTabSz="914400">
              <a:spcBef>
                <a:spcPts val="0"/>
              </a:spcBef>
              <a:buFontTx/>
              <a:buNone/>
            </a:pPr>
            <a:r>
              <a:rPr lang="en-US" sz="2400" dirty="0">
                <a:latin typeface="Consolas" charset="0"/>
                <a:ea typeface="Consolas" charset="0"/>
                <a:cs typeface="Consolas" charset="0"/>
              </a:rPr>
              <a:t>  </a:t>
            </a:r>
            <a:r>
              <a:rPr lang="en-US" sz="2400" b="1" dirty="0">
                <a:solidFill>
                  <a:srgbClr val="C00000"/>
                </a:solidFill>
                <a:latin typeface="Consolas" charset="0"/>
                <a:ea typeface="Consolas" charset="0"/>
                <a:cs typeface="Consolas" charset="0"/>
              </a:rPr>
              <a:t>input</a:t>
            </a:r>
            <a:r>
              <a:rPr lang="en-US" sz="2400" dirty="0">
                <a:solidFill>
                  <a:srgbClr val="C00000"/>
                </a:solidFill>
                <a:latin typeface="Consolas" charset="0"/>
                <a:ea typeface="Consolas" charset="0"/>
                <a:cs typeface="Consolas" charset="0"/>
              </a:rPr>
              <a:t> </a:t>
            </a:r>
            <a:r>
              <a:rPr lang="en-US" sz="2400" dirty="0" err="1">
                <a:latin typeface="Consolas" charset="0"/>
                <a:ea typeface="Consolas" charset="0"/>
                <a:cs typeface="Consolas" charset="0"/>
              </a:rPr>
              <a:t>clk</a:t>
            </a:r>
            <a:r>
              <a:rPr lang="en-US" sz="2400" dirty="0">
                <a:solidFill>
                  <a:srgbClr val="0000FF"/>
                </a:solidFill>
                <a:latin typeface="Consolas" charset="0"/>
                <a:ea typeface="Consolas" charset="0"/>
                <a:cs typeface="Consolas" charset="0"/>
              </a:rPr>
              <a:t>;</a:t>
            </a:r>
          </a:p>
          <a:p>
            <a:pPr marL="0" indent="0" defTabSz="914400">
              <a:spcBef>
                <a:spcPts val="0"/>
              </a:spcBef>
              <a:buNone/>
            </a:pPr>
            <a:r>
              <a:rPr lang="en-US" sz="2400" dirty="0">
                <a:latin typeface="Consolas" charset="0"/>
                <a:ea typeface="Consolas" charset="0"/>
                <a:cs typeface="Consolas" charset="0"/>
              </a:rPr>
              <a:t>  …</a:t>
            </a:r>
          </a:p>
        </p:txBody>
      </p:sp>
    </p:spTree>
    <p:extLst>
      <p:ext uri="{BB962C8B-B14F-4D97-AF65-F5344CB8AC3E}">
        <p14:creationId xmlns:p14="http://schemas.microsoft.com/office/powerpoint/2010/main" val="95000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5400000">
            <a:off x="2903397" y="4774793"/>
            <a:ext cx="1458337" cy="354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FF"/>
                </a:solidFill>
              </a:rPr>
              <a:t>…</a:t>
            </a:r>
          </a:p>
        </p:txBody>
      </p:sp>
      <p:sp>
        <p:nvSpPr>
          <p:cNvPr id="3" name="Content Placeholder 2"/>
          <p:cNvSpPr>
            <a:spLocks noGrp="1"/>
          </p:cNvSpPr>
          <p:nvPr>
            <p:ph idx="1"/>
          </p:nvPr>
        </p:nvSpPr>
        <p:spPr>
          <a:xfrm>
            <a:off x="1447800" y="228600"/>
            <a:ext cx="7315200" cy="1106530"/>
          </a:xfrm>
        </p:spPr>
        <p:txBody>
          <a:bodyPr>
            <a:normAutofit fontScale="85000" lnSpcReduction="10000"/>
          </a:bodyPr>
          <a:lstStyle/>
          <a:p>
            <a:pPr marL="0" indent="0">
              <a:buNone/>
            </a:pPr>
            <a:r>
              <a:rPr lang="en-US" dirty="0"/>
              <a:t>ENCODE function                              SEND function</a:t>
            </a:r>
          </a:p>
          <a:p>
            <a:pPr marL="0" indent="0">
              <a:buNone/>
            </a:pPr>
            <a:r>
              <a:rPr lang="en-US" dirty="0"/>
              <a:t>(“main program”)        (“interrupt service routine”)</a:t>
            </a:r>
          </a:p>
        </p:txBody>
      </p:sp>
      <p:sp>
        <p:nvSpPr>
          <p:cNvPr id="4" name="Slide Number Placeholder 3"/>
          <p:cNvSpPr>
            <a:spLocks noGrp="1"/>
          </p:cNvSpPr>
          <p:nvPr>
            <p:ph type="sldNum" sz="quarter" idx="12"/>
          </p:nvPr>
        </p:nvSpPr>
        <p:spPr/>
        <p:txBody>
          <a:bodyPr/>
          <a:lstStyle/>
          <a:p>
            <a:fld id="{8498F53A-C161-3D49-96E1-2DF0E970DAF2}" type="slidenum">
              <a:rPr lang="en-US" smtClean="0"/>
              <a:t>29</a:t>
            </a:fld>
            <a:endParaRPr lang="en-US"/>
          </a:p>
        </p:txBody>
      </p:sp>
      <p:sp>
        <p:nvSpPr>
          <p:cNvPr id="5" name="Rectangle 4"/>
          <p:cNvSpPr/>
          <p:nvPr/>
        </p:nvSpPr>
        <p:spPr>
          <a:xfrm>
            <a:off x="2514600" y="1905000"/>
            <a:ext cx="2057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instruction 1</a:t>
            </a:r>
          </a:p>
        </p:txBody>
      </p:sp>
      <p:sp>
        <p:nvSpPr>
          <p:cNvPr id="6" name="Rectangle 5"/>
          <p:cNvSpPr/>
          <p:nvPr/>
        </p:nvSpPr>
        <p:spPr>
          <a:xfrm>
            <a:off x="2514600" y="2590800"/>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instruction 2</a:t>
            </a:r>
          </a:p>
        </p:txBody>
      </p:sp>
      <p:sp>
        <p:nvSpPr>
          <p:cNvPr id="7" name="Rectangle 6"/>
          <p:cNvSpPr/>
          <p:nvPr/>
        </p:nvSpPr>
        <p:spPr>
          <a:xfrm>
            <a:off x="2514600" y="4180520"/>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instruction i+1</a:t>
            </a:r>
          </a:p>
        </p:txBody>
      </p:sp>
      <p:sp>
        <p:nvSpPr>
          <p:cNvPr id="9" name="Rectangle 8"/>
          <p:cNvSpPr/>
          <p:nvPr/>
        </p:nvSpPr>
        <p:spPr>
          <a:xfrm>
            <a:off x="2524328" y="5107190"/>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instruction M</a:t>
            </a:r>
          </a:p>
        </p:txBody>
      </p:sp>
      <p:cxnSp>
        <p:nvCxnSpPr>
          <p:cNvPr id="11" name="Straight Arrow Connector 10"/>
          <p:cNvCxnSpPr>
            <a:stCxn id="5" idx="2"/>
            <a:endCxn id="6" idx="0"/>
          </p:cNvCxnSpPr>
          <p:nvPr/>
        </p:nvCxnSpPr>
        <p:spPr>
          <a:xfrm flipH="1">
            <a:off x="3538436" y="2286000"/>
            <a:ext cx="4864" cy="304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2"/>
          </p:cNvCxnSpPr>
          <p:nvPr/>
        </p:nvCxnSpPr>
        <p:spPr>
          <a:xfrm flipH="1">
            <a:off x="3533572" y="2948781"/>
            <a:ext cx="4864" cy="317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33572" y="4538501"/>
            <a:ext cx="0" cy="283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2"/>
          </p:cNvCxnSpPr>
          <p:nvPr/>
        </p:nvCxnSpPr>
        <p:spPr>
          <a:xfrm>
            <a:off x="3548164" y="5465171"/>
            <a:ext cx="8107" cy="4022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828800" y="5867400"/>
            <a:ext cx="17436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828800" y="1600200"/>
            <a:ext cx="0" cy="426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828800" y="1600200"/>
            <a:ext cx="1719364" cy="19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5" idx="0"/>
          </p:cNvCxnSpPr>
          <p:nvPr/>
        </p:nvCxnSpPr>
        <p:spPr>
          <a:xfrm>
            <a:off x="3543300" y="1605960"/>
            <a:ext cx="0" cy="2990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6253264" y="2907976"/>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dirty="0"/>
          </a:p>
        </p:txBody>
      </p:sp>
      <p:sp>
        <p:nvSpPr>
          <p:cNvPr id="45" name="Rectangle 44"/>
          <p:cNvSpPr/>
          <p:nvPr/>
        </p:nvSpPr>
        <p:spPr>
          <a:xfrm>
            <a:off x="6253264" y="3540595"/>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46" name="Straight Arrow Connector 45"/>
          <p:cNvCxnSpPr>
            <a:stCxn id="44" idx="2"/>
            <a:endCxn id="45" idx="0"/>
          </p:cNvCxnSpPr>
          <p:nvPr/>
        </p:nvCxnSpPr>
        <p:spPr>
          <a:xfrm>
            <a:off x="7277100" y="3265957"/>
            <a:ext cx="0" cy="2746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272236" y="3898576"/>
            <a:ext cx="0" cy="283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258128" y="4419600"/>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cxnSp>
        <p:nvCxnSpPr>
          <p:cNvPr id="49" name="Straight Arrow Connector 48"/>
          <p:cNvCxnSpPr/>
          <p:nvPr/>
        </p:nvCxnSpPr>
        <p:spPr>
          <a:xfrm>
            <a:off x="7243864" y="2590800"/>
            <a:ext cx="0" cy="2831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501632" y="3581400"/>
            <a:ext cx="2047672" cy="357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instruction </a:t>
            </a:r>
            <a:r>
              <a:rPr lang="en-US" sz="1600" dirty="0" err="1"/>
              <a:t>i</a:t>
            </a:r>
            <a:endParaRPr lang="en-US" sz="1600" dirty="0"/>
          </a:p>
        </p:txBody>
      </p:sp>
      <p:sp>
        <p:nvSpPr>
          <p:cNvPr id="53" name="Rectangle 52"/>
          <p:cNvSpPr/>
          <p:nvPr/>
        </p:nvSpPr>
        <p:spPr>
          <a:xfrm rot="5400000">
            <a:off x="2878363" y="3248478"/>
            <a:ext cx="1458337" cy="354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FF"/>
                </a:solidFill>
              </a:rPr>
              <a:t>…</a:t>
            </a:r>
          </a:p>
        </p:txBody>
      </p:sp>
      <p:cxnSp>
        <p:nvCxnSpPr>
          <p:cNvPr id="55" name="Straight Connector 54"/>
          <p:cNvCxnSpPr/>
          <p:nvPr/>
        </p:nvCxnSpPr>
        <p:spPr>
          <a:xfrm flipV="1">
            <a:off x="4572000" y="2590800"/>
            <a:ext cx="1371600" cy="13485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5943600" y="2585040"/>
            <a:ext cx="1300264" cy="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8" idx="2"/>
          </p:cNvCxnSpPr>
          <p:nvPr/>
        </p:nvCxnSpPr>
        <p:spPr>
          <a:xfrm>
            <a:off x="7281964" y="4777581"/>
            <a:ext cx="0" cy="412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5867400" y="5181600"/>
            <a:ext cx="14048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4562272" y="4181690"/>
            <a:ext cx="1305128" cy="1006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52400" y="3267670"/>
            <a:ext cx="1031821" cy="923330"/>
          </a:xfrm>
          <a:prstGeom prst="rect">
            <a:avLst/>
          </a:prstGeom>
          <a:noFill/>
        </p:spPr>
        <p:txBody>
          <a:bodyPr wrap="none" rtlCol="0">
            <a:spAutoFit/>
          </a:bodyPr>
          <a:lstStyle/>
          <a:p>
            <a:r>
              <a:rPr lang="en-US" dirty="0"/>
              <a:t>Interrupt</a:t>
            </a:r>
          </a:p>
          <a:p>
            <a:r>
              <a:rPr lang="en-US" dirty="0"/>
              <a:t>occurs</a:t>
            </a:r>
          </a:p>
          <a:p>
            <a:r>
              <a:rPr lang="en-US" dirty="0"/>
              <a:t>here</a:t>
            </a:r>
          </a:p>
        </p:txBody>
      </p:sp>
      <p:cxnSp>
        <p:nvCxnSpPr>
          <p:cNvPr id="66" name="Straight Arrow Connector 65"/>
          <p:cNvCxnSpPr/>
          <p:nvPr/>
        </p:nvCxnSpPr>
        <p:spPr>
          <a:xfrm>
            <a:off x="976474" y="3733800"/>
            <a:ext cx="679316" cy="0"/>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rot="5400000">
            <a:off x="6637198" y="4122598"/>
            <a:ext cx="1458337" cy="35486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FF"/>
                </a:solidFill>
              </a:rPr>
              <a:t>…</a:t>
            </a:r>
          </a:p>
        </p:txBody>
      </p:sp>
      <p:sp>
        <p:nvSpPr>
          <p:cNvPr id="34" name="TextBox 33"/>
          <p:cNvSpPr txBox="1">
            <a:spLocks noChangeArrowheads="1"/>
          </p:cNvSpPr>
          <p:nvPr/>
        </p:nvSpPr>
        <p:spPr bwMode="auto">
          <a:xfrm>
            <a:off x="5257800" y="1396585"/>
            <a:ext cx="3581400" cy="1754326"/>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Arial  " charset="0"/>
              </a:rPr>
              <a:t>Does “instruction </a:t>
            </a:r>
            <a:r>
              <a:rPr lang="en-US" altLang="en-US" sz="1800" dirty="0" err="1">
                <a:latin typeface="Arial  " charset="0"/>
              </a:rPr>
              <a:t>i</a:t>
            </a:r>
            <a:r>
              <a:rPr lang="en-US" altLang="en-US" sz="1800" dirty="0">
                <a:latin typeface="Arial  " charset="0"/>
              </a:rPr>
              <a:t>” need to be a BL instruction?</a:t>
            </a:r>
          </a:p>
          <a:p>
            <a:endParaRPr lang="en-US" altLang="en-US" sz="1800" u="sng" dirty="0">
              <a:latin typeface="Arial  " charset="0"/>
            </a:endParaRPr>
          </a:p>
          <a:p>
            <a:r>
              <a:rPr lang="en-US" altLang="en-US" sz="1800" dirty="0">
                <a:solidFill>
                  <a:schemeClr val="bg1">
                    <a:lumMod val="65000"/>
                  </a:schemeClr>
                </a:solidFill>
                <a:latin typeface="Arial  " charset="0"/>
              </a:rPr>
              <a:t>A:  Yes</a:t>
            </a:r>
          </a:p>
          <a:p>
            <a:r>
              <a:rPr lang="en-US" altLang="en-US" sz="1800" dirty="0">
                <a:solidFill>
                  <a:srgbClr val="0000FF"/>
                </a:solidFill>
                <a:latin typeface="Arial  " charset="0"/>
              </a:rPr>
              <a:t>B:  No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65000"/>
                  </a:schemeClr>
                </a:solidFill>
                <a:latin typeface="Arial  " charset="0"/>
              </a:rPr>
              <a:t>C:  Not sure</a:t>
            </a:r>
          </a:p>
        </p:txBody>
      </p:sp>
      <p:sp>
        <p:nvSpPr>
          <p:cNvPr id="33" name="TextBox 32"/>
          <p:cNvSpPr txBox="1">
            <a:spLocks noChangeArrowheads="1"/>
          </p:cNvSpPr>
          <p:nvPr/>
        </p:nvSpPr>
        <p:spPr bwMode="auto">
          <a:xfrm>
            <a:off x="5257799" y="1371600"/>
            <a:ext cx="3581400" cy="1754326"/>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Arial  " charset="0"/>
              </a:rPr>
              <a:t>Does “instruction </a:t>
            </a:r>
            <a:r>
              <a:rPr lang="en-US" altLang="en-US" sz="1800" dirty="0" err="1">
                <a:latin typeface="Arial  " charset="0"/>
              </a:rPr>
              <a:t>i</a:t>
            </a:r>
            <a:r>
              <a:rPr lang="en-US" altLang="en-US" sz="1800" dirty="0">
                <a:latin typeface="Arial  " charset="0"/>
              </a:rPr>
              <a:t>” need to be a BL instruction?</a:t>
            </a:r>
          </a:p>
          <a:p>
            <a:endParaRPr lang="en-US" altLang="en-US" sz="1800" u="sng" dirty="0">
              <a:latin typeface="Arial  " charset="0"/>
            </a:endParaRPr>
          </a:p>
          <a:p>
            <a:r>
              <a:rPr lang="en-US" altLang="en-US" sz="1800" dirty="0">
                <a:latin typeface="Arial  " charset="0"/>
              </a:rPr>
              <a:t>A:  Yes</a:t>
            </a:r>
          </a:p>
          <a:p>
            <a:r>
              <a:rPr lang="en-US" altLang="en-US" sz="1800" dirty="0">
                <a:latin typeface="Arial  " charset="0"/>
              </a:rPr>
              <a:t>B:  No</a:t>
            </a:r>
          </a:p>
          <a:p>
            <a:r>
              <a:rPr lang="en-US" altLang="en-US" sz="1800" dirty="0">
                <a:latin typeface="Arial  " charset="0"/>
              </a:rPr>
              <a:t>C:  Not sure</a:t>
            </a:r>
          </a:p>
        </p:txBody>
      </p:sp>
    </p:spTree>
    <p:extLst>
      <p:ext uri="{BB962C8B-B14F-4D97-AF65-F5344CB8AC3E}">
        <p14:creationId xmlns:p14="http://schemas.microsoft.com/office/powerpoint/2010/main" val="31817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of Things</a:t>
            </a:r>
          </a:p>
        </p:txBody>
      </p:sp>
      <p:sp>
        <p:nvSpPr>
          <p:cNvPr id="5" name="TextBox 4"/>
          <p:cNvSpPr txBox="1"/>
          <p:nvPr/>
        </p:nvSpPr>
        <p:spPr>
          <a:xfrm>
            <a:off x="1752600" y="5943600"/>
            <a:ext cx="4503092" cy="369332"/>
          </a:xfrm>
          <a:prstGeom prst="rect">
            <a:avLst/>
          </a:prstGeom>
          <a:noFill/>
        </p:spPr>
        <p:txBody>
          <a:bodyPr wrap="none" rtlCol="0">
            <a:spAutoFit/>
          </a:bodyPr>
          <a:lstStyle/>
          <a:p>
            <a:r>
              <a:rPr lang="en-US"/>
              <a:t>[Slide </a:t>
            </a:r>
            <a:r>
              <a:rPr lang="en-US" dirty="0"/>
              <a:t>from </a:t>
            </a:r>
            <a:r>
              <a:rPr lang="en-US" dirty="0" err="1"/>
              <a:t>Keysight</a:t>
            </a:r>
            <a:r>
              <a:rPr lang="en-US" dirty="0"/>
              <a:t> Technologies Canada, </a:t>
            </a:r>
            <a:r>
              <a:rPr lang="en-US" dirty="0" err="1"/>
              <a:t>Inc</a:t>
            </a:r>
            <a:r>
              <a:rPr lang="en-US"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199"/>
            <a:ext cx="8991600" cy="5053371"/>
          </a:xfrm>
          <a:prstGeom prst="rect">
            <a:avLst/>
          </a:prstGeom>
        </p:spPr>
      </p:pic>
    </p:spTree>
    <p:extLst>
      <p:ext uri="{BB962C8B-B14F-4D97-AF65-F5344CB8AC3E}">
        <p14:creationId xmlns:p14="http://schemas.microsoft.com/office/powerpoint/2010/main" val="117528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296400" cy="1143000"/>
          </a:xfrm>
        </p:spPr>
        <p:txBody>
          <a:bodyPr>
            <a:normAutofit/>
          </a:bodyPr>
          <a:lstStyle/>
          <a:p>
            <a:r>
              <a:rPr lang="en-US" dirty="0"/>
              <a:t>Branch to Interrupt Subroutine?</a:t>
            </a:r>
          </a:p>
        </p:txBody>
      </p:sp>
      <p:sp>
        <p:nvSpPr>
          <p:cNvPr id="3" name="Content Placeholder 2"/>
          <p:cNvSpPr>
            <a:spLocks noGrp="1"/>
          </p:cNvSpPr>
          <p:nvPr>
            <p:ph idx="1"/>
          </p:nvPr>
        </p:nvSpPr>
        <p:spPr>
          <a:xfrm>
            <a:off x="685800" y="5334000"/>
            <a:ext cx="8229600" cy="1295400"/>
          </a:xfrm>
        </p:spPr>
        <p:txBody>
          <a:bodyPr>
            <a:normAutofit/>
          </a:bodyPr>
          <a:lstStyle/>
          <a:p>
            <a:pPr marL="0" indent="0">
              <a:buNone/>
            </a:pPr>
            <a:r>
              <a:rPr lang="en-US" dirty="0"/>
              <a:t>Need to change the finite state machine controller to enable branching to ISR.</a:t>
            </a:r>
          </a:p>
        </p:txBody>
      </p:sp>
      <p:sp>
        <p:nvSpPr>
          <p:cNvPr id="4" name="Slide Number Placeholder 3"/>
          <p:cNvSpPr>
            <a:spLocks noGrp="1"/>
          </p:cNvSpPr>
          <p:nvPr>
            <p:ph type="sldNum" sz="quarter" idx="12"/>
          </p:nvPr>
        </p:nvSpPr>
        <p:spPr/>
        <p:txBody>
          <a:bodyPr/>
          <a:lstStyle/>
          <a:p>
            <a:fld id="{8498F53A-C161-3D49-96E1-2DF0E970DAF2}" type="slidenum">
              <a:rPr lang="en-US" smtClean="0"/>
              <a:t>30</a:t>
            </a:fld>
            <a:endParaRPr lang="en-US" dirty="0"/>
          </a:p>
        </p:txBody>
      </p:sp>
      <p:pic>
        <p:nvPicPr>
          <p:cNvPr id="5" name="Picture 4"/>
          <p:cNvPicPr>
            <a:picLocks noChangeAspect="1"/>
          </p:cNvPicPr>
          <p:nvPr/>
        </p:nvPicPr>
        <p:blipFill>
          <a:blip r:embed="rId2"/>
          <a:stretch>
            <a:fillRect/>
          </a:stretch>
        </p:blipFill>
        <p:spPr>
          <a:xfrm>
            <a:off x="1219200" y="1752600"/>
            <a:ext cx="7245350" cy="3337996"/>
          </a:xfrm>
          <a:prstGeom prst="rect">
            <a:avLst/>
          </a:prstGeom>
        </p:spPr>
      </p:pic>
      <p:pic>
        <p:nvPicPr>
          <p:cNvPr id="9" name="Picture 8">
            <a:extLst>
              <a:ext uri="{FF2B5EF4-FFF2-40B4-BE49-F238E27FC236}">
                <a16:creationId xmlns:a16="http://schemas.microsoft.com/office/drawing/2014/main" id="{BBBCCF62-1808-B145-9648-AB2CE8883720}"/>
              </a:ext>
            </a:extLst>
          </p:cNvPr>
          <p:cNvPicPr>
            <a:picLocks noChangeAspect="1"/>
          </p:cNvPicPr>
          <p:nvPr/>
        </p:nvPicPr>
        <p:blipFill>
          <a:blip r:embed="rId3"/>
          <a:stretch>
            <a:fillRect/>
          </a:stretch>
        </p:blipFill>
        <p:spPr>
          <a:xfrm>
            <a:off x="0" y="1660525"/>
            <a:ext cx="9144000" cy="2439920"/>
          </a:xfrm>
          <a:prstGeom prst="rect">
            <a:avLst/>
          </a:prstGeom>
        </p:spPr>
      </p:pic>
    </p:spTree>
    <p:extLst>
      <p:ext uri="{BB962C8B-B14F-4D97-AF65-F5344CB8AC3E}">
        <p14:creationId xmlns:p14="http://schemas.microsoft.com/office/powerpoint/2010/main" val="4611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Timeline</a:t>
            </a:r>
          </a:p>
        </p:txBody>
      </p:sp>
      <p:sp>
        <p:nvSpPr>
          <p:cNvPr id="4" name="Slide Number Placeholder 3"/>
          <p:cNvSpPr>
            <a:spLocks noGrp="1"/>
          </p:cNvSpPr>
          <p:nvPr>
            <p:ph type="sldNum" sz="quarter" idx="12"/>
          </p:nvPr>
        </p:nvSpPr>
        <p:spPr/>
        <p:txBody>
          <a:bodyPr/>
          <a:lstStyle/>
          <a:p>
            <a:fld id="{8498F53A-C161-3D49-96E1-2DF0E970DAF2}" type="slidenum">
              <a:rPr lang="en-US" smtClean="0"/>
              <a:t>31</a:t>
            </a:fld>
            <a:endParaRPr lang="en-US"/>
          </a:p>
        </p:txBody>
      </p:sp>
      <p:cxnSp>
        <p:nvCxnSpPr>
          <p:cNvPr id="6" name="Straight Arrow Connector 5"/>
          <p:cNvCxnSpPr/>
          <p:nvPr/>
        </p:nvCxnSpPr>
        <p:spPr>
          <a:xfrm>
            <a:off x="950761" y="3505200"/>
            <a:ext cx="16191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02215" y="3561948"/>
            <a:ext cx="1559722" cy="369332"/>
          </a:xfrm>
          <a:prstGeom prst="rect">
            <a:avLst/>
          </a:prstGeom>
          <a:noFill/>
        </p:spPr>
        <p:txBody>
          <a:bodyPr wrap="none" rtlCol="0">
            <a:spAutoFit/>
          </a:bodyPr>
          <a:lstStyle/>
          <a:p>
            <a:r>
              <a:rPr lang="en-US" dirty="0"/>
              <a:t>main program </a:t>
            </a:r>
          </a:p>
        </p:txBody>
      </p:sp>
      <p:cxnSp>
        <p:nvCxnSpPr>
          <p:cNvPr id="9" name="Straight Arrow Connector 8"/>
          <p:cNvCxnSpPr/>
          <p:nvPr/>
        </p:nvCxnSpPr>
        <p:spPr>
          <a:xfrm>
            <a:off x="2080669" y="2667000"/>
            <a:ext cx="0" cy="7252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60361" y="1944469"/>
            <a:ext cx="1143000" cy="646331"/>
          </a:xfrm>
          <a:prstGeom prst="rect">
            <a:avLst/>
          </a:prstGeom>
          <a:noFill/>
        </p:spPr>
        <p:txBody>
          <a:bodyPr wrap="square" rtlCol="0">
            <a:spAutoFit/>
          </a:bodyPr>
          <a:lstStyle/>
          <a:p>
            <a:r>
              <a:rPr lang="en-US"/>
              <a:t>Interrupt arrives</a:t>
            </a:r>
          </a:p>
        </p:txBody>
      </p:sp>
      <p:sp>
        <p:nvSpPr>
          <p:cNvPr id="13" name="TextBox 12"/>
          <p:cNvSpPr txBox="1"/>
          <p:nvPr/>
        </p:nvSpPr>
        <p:spPr>
          <a:xfrm>
            <a:off x="2095500" y="4169530"/>
            <a:ext cx="1141261" cy="923330"/>
          </a:xfrm>
          <a:prstGeom prst="rect">
            <a:avLst/>
          </a:prstGeom>
          <a:noFill/>
        </p:spPr>
        <p:txBody>
          <a:bodyPr wrap="square" rtlCol="0">
            <a:spAutoFit/>
          </a:bodyPr>
          <a:lstStyle/>
          <a:p>
            <a:r>
              <a:rPr lang="en-US" dirty="0"/>
              <a:t>Hardware switches to ISR</a:t>
            </a:r>
          </a:p>
        </p:txBody>
      </p:sp>
      <p:cxnSp>
        <p:nvCxnSpPr>
          <p:cNvPr id="14" name="Straight Arrow Connector 13"/>
          <p:cNvCxnSpPr/>
          <p:nvPr/>
        </p:nvCxnSpPr>
        <p:spPr>
          <a:xfrm flipH="1" flipV="1">
            <a:off x="2625422" y="3561819"/>
            <a:ext cx="1739" cy="6291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779561" y="1951672"/>
            <a:ext cx="1331762" cy="1477328"/>
          </a:xfrm>
          <a:prstGeom prst="rect">
            <a:avLst/>
          </a:prstGeom>
          <a:noFill/>
        </p:spPr>
        <p:txBody>
          <a:bodyPr wrap="square" rtlCol="0">
            <a:spAutoFit/>
          </a:bodyPr>
          <a:lstStyle/>
          <a:p>
            <a:r>
              <a:rPr lang="en-US" dirty="0"/>
              <a:t>ISR queries “interrupt controller” to identify I/O device</a:t>
            </a:r>
          </a:p>
        </p:txBody>
      </p:sp>
      <p:cxnSp>
        <p:nvCxnSpPr>
          <p:cNvPr id="20" name="Straight Arrow Connector 19"/>
          <p:cNvCxnSpPr/>
          <p:nvPr/>
        </p:nvCxnSpPr>
        <p:spPr>
          <a:xfrm>
            <a:off x="2779561" y="3505200"/>
            <a:ext cx="297180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496240" y="3608114"/>
            <a:ext cx="1752600" cy="646331"/>
          </a:xfrm>
          <a:prstGeom prst="rect">
            <a:avLst/>
          </a:prstGeom>
          <a:noFill/>
        </p:spPr>
        <p:txBody>
          <a:bodyPr wrap="square" rtlCol="0">
            <a:spAutoFit/>
          </a:bodyPr>
          <a:lstStyle/>
          <a:p>
            <a:r>
              <a:rPr lang="en-US" dirty="0"/>
              <a:t>ISR interacts </a:t>
            </a:r>
            <a:r>
              <a:rPr lang="en-US"/>
              <a:t>with I/O device</a:t>
            </a:r>
            <a:endParaRPr lang="en-US" dirty="0"/>
          </a:p>
        </p:txBody>
      </p:sp>
      <p:cxnSp>
        <p:nvCxnSpPr>
          <p:cNvPr id="25" name="Straight Arrow Connector 24"/>
          <p:cNvCxnSpPr/>
          <p:nvPr/>
        </p:nvCxnSpPr>
        <p:spPr>
          <a:xfrm>
            <a:off x="5867400" y="3505200"/>
            <a:ext cx="23985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561038" y="2501999"/>
            <a:ext cx="1331762" cy="923330"/>
          </a:xfrm>
          <a:prstGeom prst="rect">
            <a:avLst/>
          </a:prstGeom>
          <a:noFill/>
        </p:spPr>
        <p:txBody>
          <a:bodyPr wrap="square" rtlCol="0">
            <a:spAutoFit/>
          </a:bodyPr>
          <a:lstStyle/>
          <a:p>
            <a:r>
              <a:rPr lang="en-US" dirty="0"/>
              <a:t>ISR returns to </a:t>
            </a:r>
            <a:r>
              <a:rPr lang="en-US"/>
              <a:t>main program</a:t>
            </a:r>
          </a:p>
        </p:txBody>
      </p:sp>
      <p:sp>
        <p:nvSpPr>
          <p:cNvPr id="36" name="TextBox 35"/>
          <p:cNvSpPr txBox="1"/>
          <p:nvPr/>
        </p:nvSpPr>
        <p:spPr>
          <a:xfrm>
            <a:off x="5867400" y="3561948"/>
            <a:ext cx="1559722" cy="369332"/>
          </a:xfrm>
          <a:prstGeom prst="rect">
            <a:avLst/>
          </a:prstGeom>
          <a:noFill/>
        </p:spPr>
        <p:txBody>
          <a:bodyPr wrap="none" rtlCol="0">
            <a:spAutoFit/>
          </a:bodyPr>
          <a:lstStyle/>
          <a:p>
            <a:r>
              <a:rPr lang="en-US" dirty="0"/>
              <a:t>main program </a:t>
            </a:r>
          </a:p>
        </p:txBody>
      </p:sp>
    </p:spTree>
    <p:extLst>
      <p:ext uri="{BB962C8B-B14F-4D97-AF65-F5344CB8AC3E}">
        <p14:creationId xmlns:p14="http://schemas.microsoft.com/office/powerpoint/2010/main" val="764449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Service Routine (ISR)</a:t>
            </a:r>
          </a:p>
        </p:txBody>
      </p:sp>
      <p:sp>
        <p:nvSpPr>
          <p:cNvPr id="3" name="Content Placeholder 2"/>
          <p:cNvSpPr>
            <a:spLocks noGrp="1"/>
          </p:cNvSpPr>
          <p:nvPr>
            <p:ph idx="1"/>
          </p:nvPr>
        </p:nvSpPr>
        <p:spPr/>
        <p:txBody>
          <a:bodyPr>
            <a:normAutofit/>
          </a:bodyPr>
          <a:lstStyle/>
          <a:p>
            <a:r>
              <a:rPr lang="en-US" dirty="0"/>
              <a:t>A function executed in response to an interrupt signal is called an interrupt service routine (ISR). E.g., “SEND” in prior example.</a:t>
            </a:r>
          </a:p>
          <a:p>
            <a:r>
              <a:rPr lang="en-US" dirty="0"/>
              <a:t>Interrupt arrives during instruction “</a:t>
            </a:r>
            <a:r>
              <a:rPr lang="en-US" dirty="0" err="1"/>
              <a:t>i</a:t>
            </a:r>
            <a:r>
              <a:rPr lang="en-US" dirty="0"/>
              <a:t>”, where the specific “</a:t>
            </a:r>
            <a:r>
              <a:rPr lang="en-US" dirty="0" err="1"/>
              <a:t>i</a:t>
            </a:r>
            <a:r>
              <a:rPr lang="en-US" dirty="0"/>
              <a:t>” is not known in advance (when writing software).</a:t>
            </a:r>
          </a:p>
          <a:p>
            <a:r>
              <a:rPr lang="en-US" dirty="0"/>
              <a:t>Finish executing “</a:t>
            </a:r>
            <a:r>
              <a:rPr lang="en-US" dirty="0" err="1"/>
              <a:t>i</a:t>
            </a:r>
            <a:r>
              <a:rPr lang="en-US" dirty="0"/>
              <a:t>” then load PC of ISR.</a:t>
            </a:r>
          </a:p>
          <a:p>
            <a:r>
              <a:rPr lang="en-US" dirty="0"/>
              <a:t>After executing ISR, restore PC to “i+1”.</a:t>
            </a:r>
          </a:p>
        </p:txBody>
      </p:sp>
      <p:sp>
        <p:nvSpPr>
          <p:cNvPr id="4" name="Slide Number Placeholder 3"/>
          <p:cNvSpPr>
            <a:spLocks noGrp="1"/>
          </p:cNvSpPr>
          <p:nvPr>
            <p:ph type="sldNum" sz="quarter" idx="12"/>
          </p:nvPr>
        </p:nvSpPr>
        <p:spPr/>
        <p:txBody>
          <a:bodyPr/>
          <a:lstStyle/>
          <a:p>
            <a:fld id="{8498F53A-C161-3D49-96E1-2DF0E970DAF2}" type="slidenum">
              <a:rPr lang="en-US" smtClean="0"/>
              <a:t>32</a:t>
            </a:fld>
            <a:endParaRPr lang="en-US"/>
          </a:p>
        </p:txBody>
      </p:sp>
    </p:spTree>
    <p:extLst>
      <p:ext uri="{BB962C8B-B14F-4D97-AF65-F5344CB8AC3E}">
        <p14:creationId xmlns:p14="http://schemas.microsoft.com/office/powerpoint/2010/main" val="4405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Challenges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How to know the address of the first instruction in ISR (e.g., SEND)?</a:t>
            </a:r>
          </a:p>
          <a:p>
            <a:pPr marL="514350" indent="-514350">
              <a:buFont typeface="+mj-lt"/>
              <a:buAutoNum type="arabicPeriod"/>
            </a:pPr>
            <a:r>
              <a:rPr lang="en-US" dirty="0"/>
              <a:t>How to perform branch to ISR and remember where to return without changing main program (w/ no BL)?</a:t>
            </a:r>
          </a:p>
          <a:p>
            <a:pPr marL="514350" indent="-514350">
              <a:buFont typeface="+mj-lt"/>
              <a:buAutoNum type="arabicPeriod"/>
            </a:pPr>
            <a:r>
              <a:rPr lang="en-US" dirty="0"/>
              <a:t>How to execute ISR without disturbing the interrupted program’s operation?</a:t>
            </a:r>
          </a:p>
          <a:p>
            <a:pPr marL="514350" indent="-514350">
              <a:buFont typeface="+mj-lt"/>
              <a:buAutoNum type="arabicPeriod"/>
            </a:pPr>
            <a:r>
              <a:rPr lang="en-US" dirty="0"/>
              <a:t>How to support more than one I/O device and determine which I/O device caused interrupt?</a:t>
            </a:r>
          </a:p>
          <a:p>
            <a:pPr marL="514350" indent="-514350">
              <a:buFont typeface="+mj-lt"/>
              <a:buAutoNum type="arabicPeriod"/>
            </a:pPr>
            <a:r>
              <a:rPr lang="en-US" dirty="0"/>
              <a:t>How to stop I/O device asserting interrupt signal?</a:t>
            </a:r>
          </a:p>
          <a:p>
            <a:pPr marL="514350" indent="-514350">
              <a:buFont typeface="+mj-lt"/>
              <a:buAutoNum type="arabicPeriod"/>
            </a:pPr>
            <a:r>
              <a:rPr lang="en-US" dirty="0"/>
              <a:t>How to return to main program that was interrupted after ISR done?</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33</a:t>
            </a:fld>
            <a:endParaRPr lang="en-US"/>
          </a:p>
        </p:txBody>
      </p:sp>
    </p:spTree>
    <p:extLst>
      <p:ext uri="{BB962C8B-B14F-4D97-AF65-F5344CB8AC3E}">
        <p14:creationId xmlns:p14="http://schemas.microsoft.com/office/powerpoint/2010/main" val="2048776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the first instruction in ISR</a:t>
            </a:r>
          </a:p>
        </p:txBody>
      </p:sp>
      <p:sp>
        <p:nvSpPr>
          <p:cNvPr id="3" name="Content Placeholder 2"/>
          <p:cNvSpPr>
            <a:spLocks noGrp="1"/>
          </p:cNvSpPr>
          <p:nvPr>
            <p:ph idx="1"/>
          </p:nvPr>
        </p:nvSpPr>
        <p:spPr/>
        <p:txBody>
          <a:bodyPr/>
          <a:lstStyle/>
          <a:p>
            <a:r>
              <a:rPr lang="en-US" dirty="0"/>
              <a:t>We could assign a specific location in memory for the interrupt service routine.</a:t>
            </a:r>
          </a:p>
          <a:p>
            <a:endParaRPr lang="en-US" dirty="0"/>
          </a:p>
          <a:p>
            <a:r>
              <a:rPr lang="en-US" dirty="0"/>
              <a:t>How to pick this address?</a:t>
            </a:r>
          </a:p>
          <a:p>
            <a:r>
              <a:rPr lang="en-US" dirty="0"/>
              <a:t>What if more than one reason to interrupt (e.g., reset, program error, other)?</a:t>
            </a:r>
          </a:p>
          <a:p>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34</a:t>
            </a:fld>
            <a:endParaRPr lang="en-US"/>
          </a:p>
        </p:txBody>
      </p:sp>
    </p:spTree>
    <p:extLst>
      <p:ext uri="{BB962C8B-B14F-4D97-AF65-F5344CB8AC3E}">
        <p14:creationId xmlns:p14="http://schemas.microsoft.com/office/powerpoint/2010/main" val="996648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Finding the first instruction in ISR?</a:t>
            </a:r>
          </a:p>
        </p:txBody>
      </p:sp>
      <p:sp>
        <p:nvSpPr>
          <p:cNvPr id="3" name="Content Placeholder 2"/>
          <p:cNvSpPr>
            <a:spLocks noGrp="1"/>
          </p:cNvSpPr>
          <p:nvPr>
            <p:ph idx="1"/>
          </p:nvPr>
        </p:nvSpPr>
        <p:spPr>
          <a:xfrm>
            <a:off x="457200" y="1459325"/>
            <a:ext cx="8229600" cy="4525963"/>
          </a:xfrm>
        </p:spPr>
        <p:txBody>
          <a:bodyPr>
            <a:normAutofit fontScale="92500"/>
          </a:bodyPr>
          <a:lstStyle/>
          <a:p>
            <a:pPr marL="0" indent="0">
              <a:buNone/>
            </a:pPr>
            <a:r>
              <a:rPr lang="en-US" dirty="0"/>
              <a:t>Typical solution used is to specify a “vector table” at a known location in memory.  Table is array that holds information about where the ISR is located.  Operating system loads location of the ISR in vector table array before starting program.</a:t>
            </a:r>
          </a:p>
          <a:p>
            <a:pPr marL="0" indent="0">
              <a:buNone/>
            </a:pPr>
            <a:endParaRPr lang="en-US" dirty="0"/>
          </a:p>
          <a:p>
            <a:pPr marL="0" indent="0">
              <a:buNone/>
            </a:pPr>
            <a:r>
              <a:rPr lang="en-US" dirty="0"/>
              <a:t>In ARM, addresses 0-0x20 “reserved” for use with interrupts and other “exceptions”.  PC (R15) set </a:t>
            </a:r>
            <a:r>
              <a:rPr lang="en-US"/>
              <a:t>to 0x00000018 </a:t>
            </a:r>
            <a:r>
              <a:rPr lang="en-US" dirty="0"/>
              <a:t>when interrupt input signal asserted.</a:t>
            </a:r>
          </a:p>
          <a:p>
            <a:pPr marL="0" indent="0">
              <a:buNone/>
            </a:pPr>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35</a:t>
            </a:fld>
            <a:endParaRPr lang="en-US"/>
          </a:p>
        </p:txBody>
      </p:sp>
    </p:spTree>
    <p:extLst>
      <p:ext uri="{BB962C8B-B14F-4D97-AF65-F5344CB8AC3E}">
        <p14:creationId xmlns:p14="http://schemas.microsoft.com/office/powerpoint/2010/main" val="172612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7386" y="1400253"/>
            <a:ext cx="7086600" cy="2921668"/>
          </a:xfrm>
          <a:prstGeom prst="rect">
            <a:avLst/>
          </a:prstGeom>
        </p:spPr>
      </p:pic>
      <p:sp>
        <p:nvSpPr>
          <p:cNvPr id="2" name="Title 1"/>
          <p:cNvSpPr>
            <a:spLocks noGrp="1"/>
          </p:cNvSpPr>
          <p:nvPr>
            <p:ph type="title"/>
          </p:nvPr>
        </p:nvSpPr>
        <p:spPr>
          <a:xfrm>
            <a:off x="228600" y="0"/>
            <a:ext cx="8686800" cy="1143000"/>
          </a:xfrm>
        </p:spPr>
        <p:txBody>
          <a:bodyPr>
            <a:normAutofit fontScale="90000"/>
          </a:bodyPr>
          <a:lstStyle/>
          <a:p>
            <a:r>
              <a:rPr lang="en-US" dirty="0"/>
              <a:t>How to Branch to ISR?</a:t>
            </a:r>
            <a:br>
              <a:rPr lang="en-US" dirty="0"/>
            </a:br>
            <a:r>
              <a:rPr lang="en-US" dirty="0"/>
              <a:t>Add interrupts to Simple RISC Machine:</a:t>
            </a:r>
          </a:p>
        </p:txBody>
      </p:sp>
      <p:sp>
        <p:nvSpPr>
          <p:cNvPr id="3" name="Content Placeholder 2"/>
          <p:cNvSpPr>
            <a:spLocks noGrp="1"/>
          </p:cNvSpPr>
          <p:nvPr>
            <p:ph idx="1"/>
          </p:nvPr>
        </p:nvSpPr>
        <p:spPr>
          <a:xfrm>
            <a:off x="512086" y="4573648"/>
            <a:ext cx="8077200" cy="1920877"/>
          </a:xfrm>
        </p:spPr>
        <p:txBody>
          <a:bodyPr>
            <a:noAutofit/>
          </a:bodyPr>
          <a:lstStyle/>
          <a:p>
            <a:pPr marL="0" indent="0">
              <a:buNone/>
            </a:pPr>
            <a:r>
              <a:rPr lang="en-US" sz="1800" dirty="0"/>
              <a:t>Add state “Vector to Interrupt” to load PC with address of subroutine -- e.g., address of first instruction in SEND</a:t>
            </a:r>
            <a:endParaRPr lang="en-US" sz="1800" b="1" dirty="0">
              <a:solidFill>
                <a:srgbClr val="0000FF"/>
              </a:solidFill>
            </a:endParaRPr>
          </a:p>
          <a:p>
            <a:pPr marL="0" indent="0">
              <a:buNone/>
            </a:pPr>
            <a:r>
              <a:rPr lang="en-US" sz="1800" b="1" dirty="0">
                <a:solidFill>
                  <a:srgbClr val="0000FF"/>
                </a:solidFill>
              </a:rPr>
              <a:t>VERY IMPORTANT:  </a:t>
            </a:r>
            <a:r>
              <a:rPr lang="en-US" sz="1800" dirty="0">
                <a:solidFill>
                  <a:srgbClr val="0000FF"/>
                </a:solidFill>
              </a:rPr>
              <a:t>All instructions executed by interrupt service routine (ISR) are run using the original state machine (Update PC, Decode…). The new states “Vector to Interrupt” and “Wait for RAM do </a:t>
            </a:r>
            <a:r>
              <a:rPr lang="en-US" sz="1800" b="1" dirty="0">
                <a:solidFill>
                  <a:srgbClr val="0000FF"/>
                </a:solidFill>
              </a:rPr>
              <a:t>NOT</a:t>
            </a:r>
            <a:r>
              <a:rPr lang="en-US" sz="1800" dirty="0">
                <a:solidFill>
                  <a:srgbClr val="0000FF"/>
                </a:solidFill>
              </a:rPr>
              <a:t> implement instructions from the ISR!  They ONLY implement a “branch” to the start of the ISR when interrupt equals 1’b1. </a:t>
            </a:r>
          </a:p>
          <a:p>
            <a:pPr marL="0" indent="0">
              <a:buNone/>
            </a:pPr>
            <a:r>
              <a:rPr lang="en-US" sz="1800" b="1" dirty="0">
                <a:solidFill>
                  <a:srgbClr val="FF0000"/>
                </a:solidFill>
              </a:rPr>
              <a:t>What is wrong with this hardware design for controller?</a:t>
            </a:r>
          </a:p>
        </p:txBody>
      </p:sp>
      <p:sp>
        <p:nvSpPr>
          <p:cNvPr id="4" name="Slide Number Placeholder 3"/>
          <p:cNvSpPr>
            <a:spLocks noGrp="1"/>
          </p:cNvSpPr>
          <p:nvPr>
            <p:ph type="sldNum" sz="quarter" idx="12"/>
          </p:nvPr>
        </p:nvSpPr>
        <p:spPr/>
        <p:txBody>
          <a:bodyPr/>
          <a:lstStyle/>
          <a:p>
            <a:fld id="{8498F53A-C161-3D49-96E1-2DF0E970DAF2}" type="slidenum">
              <a:rPr lang="en-US" smtClean="0"/>
              <a:t>36</a:t>
            </a:fld>
            <a:endParaRPr lang="en-US" dirty="0"/>
          </a:p>
        </p:txBody>
      </p:sp>
      <p:sp>
        <p:nvSpPr>
          <p:cNvPr id="11" name="TextBox 10"/>
          <p:cNvSpPr txBox="1"/>
          <p:nvPr/>
        </p:nvSpPr>
        <p:spPr>
          <a:xfrm>
            <a:off x="4707614" y="2373868"/>
            <a:ext cx="2759986" cy="369332"/>
          </a:xfrm>
          <a:prstGeom prst="rect">
            <a:avLst/>
          </a:prstGeom>
          <a:noFill/>
        </p:spPr>
        <p:txBody>
          <a:bodyPr wrap="none" rtlCol="0">
            <a:spAutoFit/>
          </a:bodyPr>
          <a:lstStyle/>
          <a:p>
            <a:r>
              <a:rPr lang="en-US" dirty="0">
                <a:solidFill>
                  <a:srgbClr val="FF00FF"/>
                </a:solidFill>
              </a:rPr>
              <a:t>Interrupt arrives while here</a:t>
            </a:r>
          </a:p>
        </p:txBody>
      </p:sp>
      <p:sp>
        <p:nvSpPr>
          <p:cNvPr id="12" name="Right Brace 11"/>
          <p:cNvSpPr/>
          <p:nvPr/>
        </p:nvSpPr>
        <p:spPr>
          <a:xfrm rot="5400000">
            <a:off x="5424426" y="437167"/>
            <a:ext cx="369333" cy="3598186"/>
          </a:xfrm>
          <a:prstGeom prst="rightBrace">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6756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371600"/>
            <a:ext cx="8686800" cy="3581400"/>
          </a:xfrm>
          <a:prstGeom prst="rect">
            <a:avLst/>
          </a:prstGeom>
        </p:spPr>
      </p:pic>
      <p:sp>
        <p:nvSpPr>
          <p:cNvPr id="2" name="Title 1"/>
          <p:cNvSpPr>
            <a:spLocks noGrp="1"/>
          </p:cNvSpPr>
          <p:nvPr>
            <p:ph type="title"/>
          </p:nvPr>
        </p:nvSpPr>
        <p:spPr>
          <a:xfrm>
            <a:off x="457200" y="0"/>
            <a:ext cx="8229600" cy="1143000"/>
          </a:xfrm>
        </p:spPr>
        <p:txBody>
          <a:bodyPr>
            <a:normAutofit fontScale="90000"/>
          </a:bodyPr>
          <a:lstStyle/>
          <a:p>
            <a:r>
              <a:rPr lang="en-US" dirty="0"/>
              <a:t>Problem #1: Hardware Infinite Loop</a:t>
            </a:r>
          </a:p>
        </p:txBody>
      </p:sp>
      <p:sp>
        <p:nvSpPr>
          <p:cNvPr id="4" name="Slide Number Placeholder 3"/>
          <p:cNvSpPr>
            <a:spLocks noGrp="1"/>
          </p:cNvSpPr>
          <p:nvPr>
            <p:ph type="sldNum" sz="quarter" idx="12"/>
          </p:nvPr>
        </p:nvSpPr>
        <p:spPr/>
        <p:txBody>
          <a:bodyPr/>
          <a:lstStyle/>
          <a:p>
            <a:fld id="{8498F53A-C161-3D49-96E1-2DF0E970DAF2}" type="slidenum">
              <a:rPr lang="en-US" smtClean="0"/>
              <a:t>37</a:t>
            </a:fld>
            <a:endParaRPr lang="en-US"/>
          </a:p>
        </p:txBody>
      </p:sp>
      <p:sp>
        <p:nvSpPr>
          <p:cNvPr id="7" name="Content Placeholder 2"/>
          <p:cNvSpPr>
            <a:spLocks noGrp="1"/>
          </p:cNvSpPr>
          <p:nvPr>
            <p:ph idx="1"/>
          </p:nvPr>
        </p:nvSpPr>
        <p:spPr>
          <a:xfrm>
            <a:off x="609600" y="5410200"/>
            <a:ext cx="8077200" cy="1309689"/>
          </a:xfrm>
        </p:spPr>
        <p:txBody>
          <a:bodyPr>
            <a:noAutofit/>
          </a:bodyPr>
          <a:lstStyle/>
          <a:p>
            <a:pPr marL="0" indent="0">
              <a:buNone/>
            </a:pPr>
            <a:r>
              <a:rPr lang="en-US" sz="2400" dirty="0"/>
              <a:t>Solution:  Add an interrupt “mask” bit to force interrupt service routine (ISR) to execute while interrupt is still asserted.</a:t>
            </a:r>
          </a:p>
        </p:txBody>
      </p:sp>
      <p:sp>
        <p:nvSpPr>
          <p:cNvPr id="9" name="TextBox 8"/>
          <p:cNvSpPr txBox="1"/>
          <p:nvPr/>
        </p:nvSpPr>
        <p:spPr>
          <a:xfrm>
            <a:off x="5029200" y="2491755"/>
            <a:ext cx="2759986" cy="369332"/>
          </a:xfrm>
          <a:prstGeom prst="rect">
            <a:avLst/>
          </a:prstGeom>
          <a:noFill/>
        </p:spPr>
        <p:txBody>
          <a:bodyPr wrap="none" rtlCol="0">
            <a:spAutoFit/>
          </a:bodyPr>
          <a:lstStyle/>
          <a:p>
            <a:r>
              <a:rPr lang="en-US">
                <a:solidFill>
                  <a:srgbClr val="FF00FF"/>
                </a:solidFill>
              </a:rPr>
              <a:t>Interrupt arrives while here</a:t>
            </a:r>
          </a:p>
        </p:txBody>
      </p:sp>
      <p:sp>
        <p:nvSpPr>
          <p:cNvPr id="10" name="Right Brace 9"/>
          <p:cNvSpPr/>
          <p:nvPr/>
        </p:nvSpPr>
        <p:spPr>
          <a:xfrm rot="5400000">
            <a:off x="5696802" y="94398"/>
            <a:ext cx="357982" cy="4436386"/>
          </a:xfrm>
          <a:prstGeom prst="rightBrace">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6233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1371600"/>
            <a:ext cx="8686800" cy="358140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a:t>Problem #2: Saving Return Address</a:t>
            </a:r>
          </a:p>
        </p:txBody>
      </p:sp>
      <p:sp>
        <p:nvSpPr>
          <p:cNvPr id="4" name="Slide Number Placeholder 3"/>
          <p:cNvSpPr>
            <a:spLocks noGrp="1"/>
          </p:cNvSpPr>
          <p:nvPr>
            <p:ph type="sldNum" sz="quarter" idx="12"/>
          </p:nvPr>
        </p:nvSpPr>
        <p:spPr/>
        <p:txBody>
          <a:bodyPr/>
          <a:lstStyle/>
          <a:p>
            <a:fld id="{8498F53A-C161-3D49-96E1-2DF0E970DAF2}" type="slidenum">
              <a:rPr lang="en-US" smtClean="0"/>
              <a:t>38</a:t>
            </a:fld>
            <a:endParaRPr lang="en-US"/>
          </a:p>
        </p:txBody>
      </p:sp>
      <p:sp>
        <p:nvSpPr>
          <p:cNvPr id="7" name="Content Placeholder 2"/>
          <p:cNvSpPr>
            <a:spLocks noGrp="1"/>
          </p:cNvSpPr>
          <p:nvPr>
            <p:ph idx="1"/>
          </p:nvPr>
        </p:nvSpPr>
        <p:spPr>
          <a:xfrm>
            <a:off x="609600" y="5410200"/>
            <a:ext cx="8077200" cy="1309689"/>
          </a:xfrm>
        </p:spPr>
        <p:txBody>
          <a:bodyPr>
            <a:noAutofit/>
          </a:bodyPr>
          <a:lstStyle/>
          <a:p>
            <a:pPr marL="0" indent="0">
              <a:buNone/>
            </a:pPr>
            <a:r>
              <a:rPr lang="en-US" sz="2400" dirty="0"/>
              <a:t>Solution: Add register that acts like “link register” does for BL, but </a:t>
            </a:r>
            <a:r>
              <a:rPr lang="en-US" sz="2400" dirty="0">
                <a:solidFill>
                  <a:srgbClr val="FF00FF"/>
                </a:solidFill>
              </a:rPr>
              <a:t>dedicated</a:t>
            </a:r>
            <a:r>
              <a:rPr lang="en-US" sz="2400" dirty="0"/>
              <a:t> for interrupts.  </a:t>
            </a:r>
            <a:r>
              <a:rPr lang="en-US" sz="2400" b="1" dirty="0">
                <a:solidFill>
                  <a:srgbClr val="FF0000"/>
                </a:solidFill>
              </a:rPr>
              <a:t>Why can’t we just use the regular link register?</a:t>
            </a:r>
          </a:p>
        </p:txBody>
      </p:sp>
      <p:sp>
        <p:nvSpPr>
          <p:cNvPr id="9" name="TextBox 8"/>
          <p:cNvSpPr txBox="1"/>
          <p:nvPr/>
        </p:nvSpPr>
        <p:spPr>
          <a:xfrm>
            <a:off x="5029200" y="2491755"/>
            <a:ext cx="2759986" cy="369332"/>
          </a:xfrm>
          <a:prstGeom prst="rect">
            <a:avLst/>
          </a:prstGeom>
          <a:noFill/>
        </p:spPr>
        <p:txBody>
          <a:bodyPr wrap="none" rtlCol="0">
            <a:spAutoFit/>
          </a:bodyPr>
          <a:lstStyle/>
          <a:p>
            <a:r>
              <a:rPr lang="en-US">
                <a:solidFill>
                  <a:srgbClr val="FF00FF"/>
                </a:solidFill>
              </a:rPr>
              <a:t>Interrupt arrives while here</a:t>
            </a:r>
          </a:p>
        </p:txBody>
      </p:sp>
      <p:sp>
        <p:nvSpPr>
          <p:cNvPr id="10" name="Right Brace 9"/>
          <p:cNvSpPr/>
          <p:nvPr/>
        </p:nvSpPr>
        <p:spPr>
          <a:xfrm rot="5400000">
            <a:off x="5696802" y="94398"/>
            <a:ext cx="357982" cy="4436386"/>
          </a:xfrm>
          <a:prstGeom prst="rightBrace">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8299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use regular link register?</a:t>
            </a:r>
          </a:p>
        </p:txBody>
      </p:sp>
      <p:sp>
        <p:nvSpPr>
          <p:cNvPr id="3" name="Content Placeholder 2"/>
          <p:cNvSpPr>
            <a:spLocks noGrp="1"/>
          </p:cNvSpPr>
          <p:nvPr>
            <p:ph idx="1"/>
          </p:nvPr>
        </p:nvSpPr>
        <p:spPr>
          <a:xfrm>
            <a:off x="609600" y="4724400"/>
            <a:ext cx="8229600" cy="1479550"/>
          </a:xfrm>
        </p:spPr>
        <p:txBody>
          <a:bodyPr>
            <a:noAutofit/>
          </a:bodyPr>
          <a:lstStyle/>
          <a:p>
            <a:pPr marL="0" indent="0">
              <a:buNone/>
            </a:pPr>
            <a:r>
              <a:rPr lang="en-US" sz="2800" dirty="0"/>
              <a:t>If interrupt received while executing SUB overwriting LR would prevent “fact” from returning properly.</a:t>
            </a:r>
            <a:endParaRPr lang="en-US" sz="2800" b="1" dirty="0">
              <a:solidFill>
                <a:srgbClr val="FF0000"/>
              </a:solidFill>
            </a:endParaRPr>
          </a:p>
        </p:txBody>
      </p:sp>
      <p:sp>
        <p:nvSpPr>
          <p:cNvPr id="4" name="Slide Number Placeholder 3"/>
          <p:cNvSpPr>
            <a:spLocks noGrp="1"/>
          </p:cNvSpPr>
          <p:nvPr>
            <p:ph type="sldNum" sz="quarter" idx="12"/>
          </p:nvPr>
        </p:nvSpPr>
        <p:spPr/>
        <p:txBody>
          <a:bodyPr/>
          <a:lstStyle/>
          <a:p>
            <a:fld id="{8498F53A-C161-3D49-96E1-2DF0E970DAF2}" type="slidenum">
              <a:rPr lang="en-US" smtClean="0"/>
              <a:t>39</a:t>
            </a:fld>
            <a:endParaRPr lang="en-US"/>
          </a:p>
        </p:txBody>
      </p:sp>
      <p:sp>
        <p:nvSpPr>
          <p:cNvPr id="5" name="Content Placeholder 2"/>
          <p:cNvSpPr txBox="1">
            <a:spLocks/>
          </p:cNvSpPr>
          <p:nvPr/>
        </p:nvSpPr>
        <p:spPr>
          <a:xfrm>
            <a:off x="1524000" y="2827338"/>
            <a:ext cx="7010400" cy="2057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latin typeface="Consolas" panose="020B0609020204030204" pitchFamily="49" charset="0"/>
                <a:cs typeface="Consolas" panose="020B0609020204030204" pitchFamily="49" charset="0"/>
              </a:rPr>
              <a:t>fact:</a:t>
            </a:r>
          </a:p>
          <a:p>
            <a:pPr marL="0" indent="0">
              <a:buFont typeface="Arial"/>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SUB</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sp</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sp</a:t>
            </a:r>
            <a:r>
              <a:rPr lang="en-US" sz="2000" dirty="0">
                <a:latin typeface="Consolas" panose="020B0609020204030204" pitchFamily="49" charset="0"/>
                <a:cs typeface="Consolas" panose="020B0609020204030204" pitchFamily="49" charset="0"/>
              </a:rPr>
              <a:t>, #8   </a:t>
            </a:r>
            <a:r>
              <a:rPr lang="en-US" sz="2000" dirty="0">
                <a:solidFill>
                  <a:srgbClr val="008000"/>
                </a:solidFill>
                <a:latin typeface="Consolas" panose="020B0609020204030204" pitchFamily="49" charset="0"/>
                <a:cs typeface="Consolas" panose="020B0609020204030204" pitchFamily="49" charset="0"/>
              </a:rPr>
              <a:t>// adjust stack for 2 items</a:t>
            </a:r>
          </a:p>
          <a:p>
            <a:pPr marL="0" indent="0">
              <a:buFont typeface="Arial"/>
              <a:buNone/>
            </a:pP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STR</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lr</a:t>
            </a:r>
            <a:r>
              <a:rPr lang="en-US" sz="2000" dirty="0">
                <a:latin typeface="Consolas" panose="020B0609020204030204" pitchFamily="49" charset="0"/>
                <a:cs typeface="Consolas" panose="020B0609020204030204" pitchFamily="49" charset="0"/>
              </a:rPr>
              <a:t>, [sp,#4]  </a:t>
            </a:r>
            <a:r>
              <a:rPr lang="en-US" sz="2000" dirty="0">
                <a:solidFill>
                  <a:srgbClr val="008000"/>
                </a:solidFill>
                <a:latin typeface="Consolas" panose="020B0609020204030204" pitchFamily="49" charset="0"/>
                <a:cs typeface="Consolas" panose="020B0609020204030204" pitchFamily="49" charset="0"/>
              </a:rPr>
              <a:t>// save the return address</a:t>
            </a:r>
          </a:p>
          <a:p>
            <a:pPr marL="0" indent="0">
              <a:buFont typeface="Arial"/>
              <a:buNone/>
            </a:pPr>
            <a:r>
              <a:rPr lang="en-US" sz="2000" dirty="0">
                <a:latin typeface="Consolas" panose="020B0609020204030204" pitchFamily="49" charset="0"/>
                <a:cs typeface="Consolas" panose="020B0609020204030204" pitchFamily="49" charset="0"/>
              </a:rPr>
              <a:t>    </a:t>
            </a:r>
            <a:endParaRPr lang="en-US" sz="2000" dirty="0">
              <a:solidFill>
                <a:srgbClr val="008000"/>
              </a:solidFill>
              <a:latin typeface="Consolas" panose="020B0609020204030204" pitchFamily="49" charset="0"/>
              <a:cs typeface="Consolas" panose="020B0609020204030204" pitchFamily="49" charset="0"/>
            </a:endParaRPr>
          </a:p>
        </p:txBody>
      </p:sp>
      <p:sp>
        <p:nvSpPr>
          <p:cNvPr id="6" name="TextBox 5"/>
          <p:cNvSpPr txBox="1"/>
          <p:nvPr/>
        </p:nvSpPr>
        <p:spPr>
          <a:xfrm>
            <a:off x="657411" y="1762780"/>
            <a:ext cx="6271332" cy="523220"/>
          </a:xfrm>
          <a:prstGeom prst="rect">
            <a:avLst/>
          </a:prstGeom>
          <a:noFill/>
        </p:spPr>
        <p:txBody>
          <a:bodyPr wrap="none" rtlCol="0">
            <a:spAutoFit/>
          </a:bodyPr>
          <a:lstStyle/>
          <a:p>
            <a:r>
              <a:rPr lang="en-US" sz="2800" dirty="0"/>
              <a:t>Recall factorial example from Slide Set 9:</a:t>
            </a:r>
          </a:p>
        </p:txBody>
      </p:sp>
    </p:spTree>
    <p:extLst>
      <p:ext uri="{BB962C8B-B14F-4D97-AF65-F5344CB8AC3E}">
        <p14:creationId xmlns:p14="http://schemas.microsoft.com/office/powerpoint/2010/main" val="141255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After this slide set you should be able to:</a:t>
            </a:r>
          </a:p>
          <a:p>
            <a:pPr marL="514350" indent="-514350" defTabSz="914400">
              <a:spcBef>
                <a:spcPts val="0"/>
              </a:spcBef>
              <a:buFont typeface="+mj-lt"/>
              <a:buAutoNum type="arabicPeriod"/>
            </a:pPr>
            <a:r>
              <a:rPr lang="en-US" dirty="0"/>
              <a:t>Describe and implement polling in ARM</a:t>
            </a:r>
          </a:p>
          <a:p>
            <a:pPr marL="514350" indent="-514350" defTabSz="914400">
              <a:spcBef>
                <a:spcPts val="0"/>
              </a:spcBef>
              <a:buFont typeface="+mj-lt"/>
              <a:buAutoNum type="arabicPeriod"/>
            </a:pPr>
            <a:r>
              <a:rPr lang="en-US" dirty="0"/>
              <a:t>Explain what an exception is </a:t>
            </a:r>
          </a:p>
          <a:p>
            <a:pPr marL="514350" indent="-514350" defTabSz="914400">
              <a:spcBef>
                <a:spcPts val="0"/>
              </a:spcBef>
              <a:buFont typeface="+mj-lt"/>
              <a:buAutoNum type="arabicPeriod"/>
            </a:pPr>
            <a:r>
              <a:rPr lang="en-US" dirty="0"/>
              <a:t>Add hardware support for interrupts to the Simple RISC Machine</a:t>
            </a:r>
          </a:p>
          <a:p>
            <a:pPr marL="514350" indent="-514350" defTabSz="914400">
              <a:spcBef>
                <a:spcPts val="0"/>
              </a:spcBef>
              <a:buFont typeface="+mj-lt"/>
              <a:buAutoNum type="arabicPeriod"/>
            </a:pPr>
            <a:r>
              <a:rPr lang="en-US" dirty="0"/>
              <a:t>Write a software interrupt service routine in ARM assembly for your DE1-SoC</a:t>
            </a:r>
          </a:p>
          <a:p>
            <a:pPr marL="514350" indent="-514350" defTabSz="914400">
              <a:spcBef>
                <a:spcPts val="0"/>
              </a:spcBef>
              <a:buFont typeface="+mj-lt"/>
              <a:buAutoNum type="arabicPeriod"/>
            </a:pPr>
            <a:r>
              <a:rPr lang="en-US" dirty="0"/>
              <a:t>Write software that implements multitasking using an interrupt service routine.</a:t>
            </a:r>
          </a:p>
          <a:p>
            <a:pPr marL="514350" indent="-514350" defTabSz="914400">
              <a:spcBef>
                <a:spcPts val="0"/>
              </a:spcBef>
              <a:buFont typeface="+mj-lt"/>
              <a:buAutoNum type="arabicPeriod"/>
            </a:pPr>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4</a:t>
            </a:fld>
            <a:endParaRPr lang="en-US"/>
          </a:p>
        </p:txBody>
      </p:sp>
    </p:spTree>
    <p:extLst>
      <p:ext uri="{BB962C8B-B14F-4D97-AF65-F5344CB8AC3E}">
        <p14:creationId xmlns:p14="http://schemas.microsoft.com/office/powerpoint/2010/main" val="1874169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371600"/>
            <a:ext cx="8686800" cy="3581400"/>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dirty="0"/>
              <a:t>Problem #2: Saving Return Address</a:t>
            </a:r>
          </a:p>
        </p:txBody>
      </p:sp>
      <p:sp>
        <p:nvSpPr>
          <p:cNvPr id="4" name="Slide Number Placeholder 3"/>
          <p:cNvSpPr>
            <a:spLocks noGrp="1"/>
          </p:cNvSpPr>
          <p:nvPr>
            <p:ph type="sldNum" sz="quarter" idx="12"/>
          </p:nvPr>
        </p:nvSpPr>
        <p:spPr/>
        <p:txBody>
          <a:bodyPr/>
          <a:lstStyle/>
          <a:p>
            <a:fld id="{8498F53A-C161-3D49-96E1-2DF0E970DAF2}" type="slidenum">
              <a:rPr lang="en-US" smtClean="0"/>
              <a:t>40</a:t>
            </a:fld>
            <a:endParaRPr lang="en-US"/>
          </a:p>
        </p:txBody>
      </p:sp>
      <p:sp>
        <p:nvSpPr>
          <p:cNvPr id="7" name="Content Placeholder 2"/>
          <p:cNvSpPr>
            <a:spLocks noGrp="1"/>
          </p:cNvSpPr>
          <p:nvPr>
            <p:ph idx="1"/>
          </p:nvPr>
        </p:nvSpPr>
        <p:spPr>
          <a:xfrm>
            <a:off x="609600" y="5410200"/>
            <a:ext cx="8077200" cy="1309689"/>
          </a:xfrm>
        </p:spPr>
        <p:txBody>
          <a:bodyPr>
            <a:noAutofit/>
          </a:bodyPr>
          <a:lstStyle/>
          <a:p>
            <a:pPr marL="0" indent="0">
              <a:buNone/>
            </a:pPr>
            <a:r>
              <a:rPr lang="en-US" sz="2400" dirty="0">
                <a:solidFill>
                  <a:srgbClr val="FF00FF"/>
                </a:solidFill>
              </a:rPr>
              <a:t>Solution: Add </a:t>
            </a:r>
            <a:r>
              <a:rPr lang="en-US" sz="2400" b="1" i="1" dirty="0">
                <a:solidFill>
                  <a:srgbClr val="0000FF"/>
                </a:solidFill>
              </a:rPr>
              <a:t>additional</a:t>
            </a:r>
            <a:r>
              <a:rPr lang="en-US" sz="2400" dirty="0">
                <a:solidFill>
                  <a:srgbClr val="0000FF"/>
                </a:solidFill>
              </a:rPr>
              <a:t> </a:t>
            </a:r>
            <a:r>
              <a:rPr lang="en-US" sz="2400" dirty="0">
                <a:solidFill>
                  <a:srgbClr val="FF00FF"/>
                </a:solidFill>
              </a:rPr>
              <a:t>“link register” for exclusive use by interrupt service routine (called LR_IRQ above).</a:t>
            </a:r>
            <a:endParaRPr lang="en-US" sz="2400" b="1" dirty="0">
              <a:solidFill>
                <a:srgbClr val="FF00FF"/>
              </a:solidFill>
            </a:endParaRPr>
          </a:p>
        </p:txBody>
      </p:sp>
    </p:spTree>
    <p:extLst>
      <p:ext uri="{BB962C8B-B14F-4D97-AF65-F5344CB8AC3E}">
        <p14:creationId xmlns:p14="http://schemas.microsoft.com/office/powerpoint/2010/main" val="137526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Problem #3: Execute ISR without disturbing the interrupted program?</a:t>
            </a:r>
          </a:p>
        </p:txBody>
      </p:sp>
      <p:sp>
        <p:nvSpPr>
          <p:cNvPr id="3" name="Content Placeholder 2"/>
          <p:cNvSpPr>
            <a:spLocks noGrp="1"/>
          </p:cNvSpPr>
          <p:nvPr>
            <p:ph idx="1"/>
          </p:nvPr>
        </p:nvSpPr>
        <p:spPr>
          <a:xfrm>
            <a:off x="457200" y="1447800"/>
            <a:ext cx="8229600" cy="4724400"/>
          </a:xfrm>
        </p:spPr>
        <p:txBody>
          <a:bodyPr>
            <a:normAutofit/>
          </a:bodyPr>
          <a:lstStyle/>
          <a:p>
            <a:r>
              <a:rPr lang="en-US" b="1" dirty="0">
                <a:solidFill>
                  <a:srgbClr val="FF0000"/>
                </a:solidFill>
              </a:rPr>
              <a:t>Problem: </a:t>
            </a:r>
            <a:r>
              <a:rPr lang="en-US" dirty="0"/>
              <a:t>ISR may have nothing in common with program being interrupted.</a:t>
            </a:r>
          </a:p>
          <a:p>
            <a:r>
              <a:rPr lang="en-US" b="1" dirty="0">
                <a:solidFill>
                  <a:srgbClr val="0000FF"/>
                </a:solidFill>
              </a:rPr>
              <a:t>Solution:</a:t>
            </a:r>
            <a:r>
              <a:rPr lang="en-US" dirty="0"/>
              <a:t> ISR must save/restore any registers it will change.   This is done by ISR software.  But, where to save registers?   May not be safe to use main program’s stack since in general we do not know how interrupted program was written and what ABI conventions it is following (if any).</a:t>
            </a:r>
          </a:p>
        </p:txBody>
      </p:sp>
      <p:sp>
        <p:nvSpPr>
          <p:cNvPr id="4" name="Slide Number Placeholder 3"/>
          <p:cNvSpPr>
            <a:spLocks noGrp="1"/>
          </p:cNvSpPr>
          <p:nvPr>
            <p:ph type="sldNum" sz="quarter" idx="12"/>
          </p:nvPr>
        </p:nvSpPr>
        <p:spPr/>
        <p:txBody>
          <a:bodyPr/>
          <a:lstStyle/>
          <a:p>
            <a:fld id="{8498F53A-C161-3D49-96E1-2DF0E970DAF2}" type="slidenum">
              <a:rPr lang="en-US" smtClean="0"/>
              <a:t>41</a:t>
            </a:fld>
            <a:endParaRPr lang="en-US"/>
          </a:p>
        </p:txBody>
      </p:sp>
    </p:spTree>
    <p:extLst>
      <p:ext uri="{BB962C8B-B14F-4D97-AF65-F5344CB8AC3E}">
        <p14:creationId xmlns:p14="http://schemas.microsoft.com/office/powerpoint/2010/main" val="2745775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#5:</a:t>
            </a:r>
          </a:p>
        </p:txBody>
      </p:sp>
      <p:sp>
        <p:nvSpPr>
          <p:cNvPr id="3" name="Content Placeholder 2"/>
          <p:cNvSpPr>
            <a:spLocks noGrp="1"/>
          </p:cNvSpPr>
          <p:nvPr>
            <p:ph idx="1"/>
          </p:nvPr>
        </p:nvSpPr>
        <p:spPr/>
        <p:txBody>
          <a:bodyPr/>
          <a:lstStyle/>
          <a:p>
            <a:pPr marL="0" indent="0">
              <a:buNone/>
            </a:pPr>
            <a:r>
              <a:rPr lang="en-US" dirty="0"/>
              <a:t>How to stop I/O device from asserting interrupt?</a:t>
            </a:r>
          </a:p>
        </p:txBody>
      </p:sp>
      <p:sp>
        <p:nvSpPr>
          <p:cNvPr id="4" name="Slide Number Placeholder 3"/>
          <p:cNvSpPr>
            <a:spLocks noGrp="1"/>
          </p:cNvSpPr>
          <p:nvPr>
            <p:ph type="sldNum" sz="quarter" idx="12"/>
          </p:nvPr>
        </p:nvSpPr>
        <p:spPr/>
        <p:txBody>
          <a:bodyPr/>
          <a:lstStyle/>
          <a:p>
            <a:fld id="{8498F53A-C161-3D49-96E1-2DF0E970DAF2}" type="slidenum">
              <a:rPr lang="en-US" smtClean="0"/>
              <a:t>42</a:t>
            </a:fld>
            <a:endParaRPr lang="en-US"/>
          </a:p>
        </p:txBody>
      </p:sp>
      <p:sp>
        <p:nvSpPr>
          <p:cNvPr id="5" name="Rectangle 4"/>
          <p:cNvSpPr/>
          <p:nvPr/>
        </p:nvSpPr>
        <p:spPr>
          <a:xfrm>
            <a:off x="1066800" y="3678091"/>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t>Processor</a:t>
            </a:r>
            <a:endParaRPr lang="en-US" sz="3200" dirty="0"/>
          </a:p>
        </p:txBody>
      </p:sp>
      <p:cxnSp>
        <p:nvCxnSpPr>
          <p:cNvPr id="6" name="Straight Arrow Connector 5"/>
          <p:cNvCxnSpPr/>
          <p:nvPr/>
        </p:nvCxnSpPr>
        <p:spPr>
          <a:xfrm>
            <a:off x="2895600" y="4386590"/>
            <a:ext cx="1828800" cy="13110"/>
          </a:xfrm>
          <a:prstGeom prst="straightConnector1">
            <a:avLst/>
          </a:prstGeom>
          <a:ln w="635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00400" y="3886200"/>
            <a:ext cx="1314142" cy="461665"/>
          </a:xfrm>
          <a:prstGeom prst="rect">
            <a:avLst/>
          </a:prstGeom>
          <a:noFill/>
        </p:spPr>
        <p:txBody>
          <a:bodyPr wrap="none" rtlCol="0">
            <a:spAutoFit/>
          </a:bodyPr>
          <a:lstStyle/>
          <a:p>
            <a:r>
              <a:rPr lang="en-US" sz="2400" dirty="0">
                <a:solidFill>
                  <a:srgbClr val="FF0000"/>
                </a:solidFill>
              </a:rPr>
              <a:t>Interrupt</a:t>
            </a:r>
          </a:p>
        </p:txBody>
      </p:sp>
      <p:sp>
        <p:nvSpPr>
          <p:cNvPr id="8" name="Cloud 7"/>
          <p:cNvSpPr/>
          <p:nvPr/>
        </p:nvSpPr>
        <p:spPr>
          <a:xfrm>
            <a:off x="4648200" y="3472189"/>
            <a:ext cx="1425467" cy="1600200"/>
          </a:xfrm>
          <a:prstGeom prst="cloud">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95000"/>
                    <a:lumOff val="5000"/>
                  </a:schemeClr>
                </a:solidFill>
              </a:rPr>
              <a:t>I/O device</a:t>
            </a:r>
          </a:p>
        </p:txBody>
      </p:sp>
      <p:cxnSp>
        <p:nvCxnSpPr>
          <p:cNvPr id="9" name="Straight Connector 8"/>
          <p:cNvCxnSpPr/>
          <p:nvPr/>
        </p:nvCxnSpPr>
        <p:spPr>
          <a:xfrm>
            <a:off x="1143000" y="5565257"/>
            <a:ext cx="71628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p:cNvCxnSpPr>
          <p:nvPr/>
        </p:nvCxnSpPr>
        <p:spPr>
          <a:xfrm>
            <a:off x="1981200" y="5049691"/>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5257800" y="5049691"/>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683267" y="3395989"/>
            <a:ext cx="1219200" cy="16537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lumMod val="95000"/>
                    <a:lumOff val="5000"/>
                  </a:schemeClr>
                </a:solidFill>
              </a:rPr>
              <a:t>MEMORY</a:t>
            </a:r>
          </a:p>
        </p:txBody>
      </p:sp>
      <p:cxnSp>
        <p:nvCxnSpPr>
          <p:cNvPr id="13" name="Straight Arrow Connector 12"/>
          <p:cNvCxnSpPr/>
          <p:nvPr/>
        </p:nvCxnSpPr>
        <p:spPr>
          <a:xfrm>
            <a:off x="7292867" y="5049691"/>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00378" y="5772090"/>
            <a:ext cx="1492140" cy="400110"/>
          </a:xfrm>
          <a:prstGeom prst="rect">
            <a:avLst/>
          </a:prstGeom>
          <a:noFill/>
        </p:spPr>
        <p:txBody>
          <a:bodyPr wrap="none" rtlCol="0">
            <a:spAutoFit/>
          </a:bodyPr>
          <a:lstStyle/>
          <a:p>
            <a:r>
              <a:rPr lang="en-US" sz="2000" dirty="0"/>
              <a:t>Memory bus</a:t>
            </a:r>
          </a:p>
        </p:txBody>
      </p:sp>
      <p:cxnSp>
        <p:nvCxnSpPr>
          <p:cNvPr id="15" name="Straight Connector 14"/>
          <p:cNvCxnSpPr/>
          <p:nvPr/>
        </p:nvCxnSpPr>
        <p:spPr>
          <a:xfrm>
            <a:off x="3468924" y="5467976"/>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843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#5: How to stop I/O device asserting interrupt?</a:t>
            </a:r>
          </a:p>
        </p:txBody>
      </p:sp>
      <p:sp>
        <p:nvSpPr>
          <p:cNvPr id="3" name="Content Placeholder 2"/>
          <p:cNvSpPr>
            <a:spLocks noGrp="1"/>
          </p:cNvSpPr>
          <p:nvPr>
            <p:ph idx="1"/>
          </p:nvPr>
        </p:nvSpPr>
        <p:spPr/>
        <p:txBody>
          <a:bodyPr>
            <a:normAutofit/>
          </a:bodyPr>
          <a:lstStyle/>
          <a:p>
            <a:r>
              <a:rPr lang="en-US" dirty="0"/>
              <a:t>During interrupt handling the ISR must inform device that its request has been handled to remove interrupt request.  </a:t>
            </a:r>
          </a:p>
          <a:p>
            <a:r>
              <a:rPr lang="en-US" dirty="0">
                <a:solidFill>
                  <a:srgbClr val="FF00FF"/>
                </a:solidFill>
              </a:rPr>
              <a:t>Details depend upon specific device being accessed.  </a:t>
            </a:r>
          </a:p>
          <a:p>
            <a:endParaRPr lang="en-US" dirty="0"/>
          </a:p>
          <a:p>
            <a:r>
              <a:rPr lang="en-US" dirty="0"/>
              <a:t>One common approach: reading/writing a memory mapped data register in I/O interface</a:t>
            </a:r>
          </a:p>
          <a:p>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43</a:t>
            </a:fld>
            <a:endParaRPr lang="en-US"/>
          </a:p>
        </p:txBody>
      </p:sp>
    </p:spTree>
    <p:extLst>
      <p:ext uri="{BB962C8B-B14F-4D97-AF65-F5344CB8AC3E}">
        <p14:creationId xmlns:p14="http://schemas.microsoft.com/office/powerpoint/2010/main" val="17018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Interrupt: Hardware Input to Processor</a:t>
            </a:r>
          </a:p>
        </p:txBody>
      </p:sp>
      <p:sp>
        <p:nvSpPr>
          <p:cNvPr id="4" name="Slide Number Placeholder 3"/>
          <p:cNvSpPr>
            <a:spLocks noGrp="1"/>
          </p:cNvSpPr>
          <p:nvPr>
            <p:ph type="sldNum" sz="quarter" idx="12"/>
          </p:nvPr>
        </p:nvSpPr>
        <p:spPr/>
        <p:txBody>
          <a:bodyPr/>
          <a:lstStyle/>
          <a:p>
            <a:fld id="{8498F53A-C161-3D49-96E1-2DF0E970DAF2}" type="slidenum">
              <a:rPr lang="en-US" smtClean="0"/>
              <a:t>44</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81556"/>
            <a:ext cx="5952744" cy="4009644"/>
          </a:xfrm>
          <a:prstGeom prst="rect">
            <a:avLst/>
          </a:prstGeom>
        </p:spPr>
      </p:pic>
    </p:spTree>
    <p:extLst>
      <p:ext uri="{BB962C8B-B14F-4D97-AF65-F5344CB8AC3E}">
        <p14:creationId xmlns:p14="http://schemas.microsoft.com/office/powerpoint/2010/main" val="2345659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21512"/>
            <a:ext cx="7848600" cy="685800"/>
          </a:xfrm>
        </p:spPr>
        <p:txBody>
          <a:bodyPr/>
          <a:lstStyle/>
          <a:p>
            <a:pPr marL="0" indent="0">
              <a:buNone/>
            </a:pPr>
            <a:r>
              <a:rPr lang="en-US" dirty="0">
                <a:solidFill>
                  <a:srgbClr val="FF0000"/>
                </a:solidFill>
              </a:rPr>
              <a:t>What if interrupt occurs during CMP?</a:t>
            </a:r>
          </a:p>
        </p:txBody>
      </p:sp>
      <p:sp>
        <p:nvSpPr>
          <p:cNvPr id="4" name="Slide Number Placeholder 3"/>
          <p:cNvSpPr>
            <a:spLocks noGrp="1"/>
          </p:cNvSpPr>
          <p:nvPr>
            <p:ph type="sldNum" sz="quarter" idx="12"/>
          </p:nvPr>
        </p:nvSpPr>
        <p:spPr/>
        <p:txBody>
          <a:bodyPr/>
          <a:lstStyle/>
          <a:p>
            <a:fld id="{8498F53A-C161-3D49-96E1-2DF0E970DAF2}" type="slidenum">
              <a:rPr lang="en-US" smtClean="0"/>
              <a:t>45</a:t>
            </a:fld>
            <a:endParaRPr lang="en-US"/>
          </a:p>
        </p:txBody>
      </p:sp>
      <p:sp>
        <p:nvSpPr>
          <p:cNvPr id="5" name="Content Placeholder 2"/>
          <p:cNvSpPr txBox="1">
            <a:spLocks/>
          </p:cNvSpPr>
          <p:nvPr/>
        </p:nvSpPr>
        <p:spPr>
          <a:xfrm>
            <a:off x="1869492" y="1600200"/>
            <a:ext cx="7086600" cy="2438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latin typeface="Consolas" panose="020B0609020204030204" pitchFamily="49" charset="0"/>
                <a:cs typeface="Consolas" panose="020B0609020204030204" pitchFamily="49" charset="0"/>
              </a:rPr>
              <a:t>fact:</a:t>
            </a:r>
          </a:p>
          <a:p>
            <a:pPr marL="0" indent="0">
              <a:buFont typeface="Arial"/>
              <a:buNone/>
            </a:pPr>
            <a:r>
              <a:rPr lang="en-US" sz="2000" dirty="0">
                <a:latin typeface="Consolas" panose="020B0609020204030204" pitchFamily="49" charset="0"/>
                <a:cs typeface="Consolas" panose="020B0609020204030204" pitchFamily="49" charset="0"/>
              </a:rPr>
              <a:t>    </a:t>
            </a:r>
            <a:r>
              <a:rPr lang="en-US" sz="2000" b="1" dirty="0">
                <a:solidFill>
                  <a:srgbClr val="C00000"/>
                </a:solidFill>
                <a:latin typeface="Consolas" panose="020B0609020204030204" pitchFamily="49" charset="0"/>
                <a:cs typeface="Consolas" panose="020B0609020204030204" pitchFamily="49" charset="0"/>
              </a:rPr>
              <a:t>SUB</a:t>
            </a:r>
            <a:r>
              <a:rPr lang="en-US" sz="2000" dirty="0">
                <a:solidFill>
                  <a:srgbClr val="C00000"/>
                </a:solidFill>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sp</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sp</a:t>
            </a:r>
            <a:r>
              <a:rPr lang="en-US" sz="2000" dirty="0">
                <a:latin typeface="Consolas" panose="020B0609020204030204" pitchFamily="49" charset="0"/>
                <a:cs typeface="Consolas" panose="020B0609020204030204" pitchFamily="49" charset="0"/>
              </a:rPr>
              <a:t>, #8   </a:t>
            </a:r>
            <a:r>
              <a:rPr lang="en-US" sz="2000" dirty="0">
                <a:solidFill>
                  <a:srgbClr val="008000"/>
                </a:solidFill>
                <a:latin typeface="Consolas" panose="020B0609020204030204" pitchFamily="49" charset="0"/>
                <a:cs typeface="Consolas" panose="020B0609020204030204" pitchFamily="49" charset="0"/>
              </a:rPr>
              <a:t>// adjust stack for 2 items</a:t>
            </a:r>
          </a:p>
          <a:p>
            <a:pPr marL="0" indent="0">
              <a:buFont typeface="Arial"/>
              <a:buNone/>
            </a:pPr>
            <a:r>
              <a:rPr lang="en-US" sz="2000" dirty="0">
                <a:latin typeface="Consolas" panose="020B0609020204030204" pitchFamily="49" charset="0"/>
                <a:cs typeface="Consolas" panose="020B0609020204030204" pitchFamily="49" charset="0"/>
              </a:rPr>
              <a:t>    </a:t>
            </a:r>
            <a:r>
              <a:rPr lang="en-US" sz="2000" b="1" dirty="0">
                <a:solidFill>
                  <a:srgbClr val="C00000"/>
                </a:solidFill>
                <a:latin typeface="Consolas" panose="020B0609020204030204" pitchFamily="49" charset="0"/>
                <a:cs typeface="Consolas" panose="020B0609020204030204" pitchFamily="49" charset="0"/>
              </a:rPr>
              <a:t>STR</a:t>
            </a:r>
            <a:r>
              <a:rPr lang="en-US" sz="2000" dirty="0">
                <a:solidFill>
                  <a:srgbClr val="C00000"/>
                </a:solidFill>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lr</a:t>
            </a:r>
            <a:r>
              <a:rPr lang="en-US" sz="2000" dirty="0">
                <a:latin typeface="Consolas" panose="020B0609020204030204" pitchFamily="49" charset="0"/>
                <a:cs typeface="Consolas" panose="020B0609020204030204" pitchFamily="49" charset="0"/>
              </a:rPr>
              <a:t>, [sp,#4]  </a:t>
            </a:r>
            <a:r>
              <a:rPr lang="en-US" sz="2000" dirty="0">
                <a:solidFill>
                  <a:srgbClr val="008000"/>
                </a:solidFill>
                <a:latin typeface="Consolas" panose="020B0609020204030204" pitchFamily="49" charset="0"/>
                <a:cs typeface="Consolas" panose="020B0609020204030204" pitchFamily="49" charset="0"/>
              </a:rPr>
              <a:t>// save the return address</a:t>
            </a:r>
          </a:p>
          <a:p>
            <a:pPr marL="0" indent="0">
              <a:buFont typeface="Arial"/>
              <a:buNone/>
            </a:pPr>
            <a:r>
              <a:rPr lang="en-US" sz="2000" dirty="0">
                <a:latin typeface="Consolas" panose="020B0609020204030204" pitchFamily="49" charset="0"/>
                <a:cs typeface="Consolas" panose="020B0609020204030204" pitchFamily="49" charset="0"/>
              </a:rPr>
              <a:t>    </a:t>
            </a:r>
            <a:r>
              <a:rPr lang="en-US" sz="2000" b="1" dirty="0">
                <a:solidFill>
                  <a:srgbClr val="C00000"/>
                </a:solidFill>
                <a:latin typeface="Consolas" panose="020B0609020204030204" pitchFamily="49" charset="0"/>
                <a:cs typeface="Consolas" panose="020B0609020204030204" pitchFamily="49" charset="0"/>
              </a:rPr>
              <a:t>STR</a:t>
            </a:r>
            <a:r>
              <a:rPr lang="en-US" sz="2000" dirty="0">
                <a:solidFill>
                  <a:srgbClr val="C00000"/>
                </a:solidFill>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r0, [sp,#0]  </a:t>
            </a:r>
            <a:r>
              <a:rPr lang="en-US" sz="2000" dirty="0">
                <a:solidFill>
                  <a:srgbClr val="008000"/>
                </a:solidFill>
                <a:latin typeface="Consolas" panose="020B0609020204030204" pitchFamily="49" charset="0"/>
                <a:cs typeface="Consolas" panose="020B0609020204030204" pitchFamily="49" charset="0"/>
              </a:rPr>
              <a:t>// save the argument n</a:t>
            </a:r>
          </a:p>
          <a:p>
            <a:pPr marL="0" indent="0">
              <a:buFont typeface="Arial"/>
              <a:buNone/>
            </a:pPr>
            <a:r>
              <a:rPr lang="pt-BR" sz="2000" dirty="0">
                <a:solidFill>
                  <a:srgbClr val="0000FF"/>
                </a:solidFill>
                <a:latin typeface="Consolas" panose="020B0609020204030204" pitchFamily="49" charset="0"/>
                <a:cs typeface="Consolas" panose="020B0609020204030204" pitchFamily="49" charset="0"/>
              </a:rPr>
              <a:t>    </a:t>
            </a:r>
            <a:r>
              <a:rPr lang="pt-BR" sz="2000" b="1" dirty="0">
                <a:solidFill>
                  <a:srgbClr val="C00000"/>
                </a:solidFill>
                <a:latin typeface="Consolas" panose="020B0609020204030204" pitchFamily="49" charset="0"/>
                <a:cs typeface="Consolas" panose="020B0609020204030204" pitchFamily="49" charset="0"/>
              </a:rPr>
              <a:t>CMP</a:t>
            </a:r>
            <a:r>
              <a:rPr lang="pt-BR" sz="2000" dirty="0">
                <a:solidFill>
                  <a:srgbClr val="C00000"/>
                </a:solidFill>
                <a:latin typeface="Consolas" panose="020B0609020204030204" pitchFamily="49" charset="0"/>
                <a:cs typeface="Consolas" panose="020B0609020204030204" pitchFamily="49" charset="0"/>
              </a:rPr>
              <a:t> </a:t>
            </a:r>
            <a:r>
              <a:rPr lang="pt-BR" sz="2000" dirty="0">
                <a:latin typeface="Consolas" panose="020B0609020204030204" pitchFamily="49" charset="0"/>
                <a:cs typeface="Consolas" panose="020B0609020204030204" pitchFamily="49" charset="0"/>
              </a:rPr>
              <a:t>r0,#1        </a:t>
            </a:r>
            <a:r>
              <a:rPr lang="pt-BR" sz="2000" dirty="0">
                <a:solidFill>
                  <a:srgbClr val="008000"/>
                </a:solidFill>
                <a:latin typeface="Consolas" panose="020B0609020204030204" pitchFamily="49" charset="0"/>
                <a:cs typeface="Consolas" panose="020B0609020204030204" pitchFamily="49" charset="0"/>
              </a:rPr>
              <a:t>// compare </a:t>
            </a:r>
            <a:r>
              <a:rPr lang="pt-BR" sz="2000" dirty="0" err="1">
                <a:solidFill>
                  <a:srgbClr val="008000"/>
                </a:solidFill>
                <a:latin typeface="Consolas" panose="020B0609020204030204" pitchFamily="49" charset="0"/>
                <a:cs typeface="Consolas" panose="020B0609020204030204" pitchFamily="49" charset="0"/>
              </a:rPr>
              <a:t>n</a:t>
            </a:r>
            <a:r>
              <a:rPr lang="pt-BR" sz="2000" dirty="0">
                <a:solidFill>
                  <a:srgbClr val="008000"/>
                </a:solidFill>
                <a:latin typeface="Consolas" panose="020B0609020204030204" pitchFamily="49" charset="0"/>
                <a:cs typeface="Consolas" panose="020B0609020204030204" pitchFamily="49" charset="0"/>
              </a:rPr>
              <a:t> </a:t>
            </a:r>
            <a:r>
              <a:rPr lang="pt-BR" sz="2000" dirty="0" err="1">
                <a:solidFill>
                  <a:srgbClr val="008000"/>
                </a:solidFill>
                <a:latin typeface="Consolas" panose="020B0609020204030204" pitchFamily="49" charset="0"/>
                <a:cs typeface="Consolas" panose="020B0609020204030204" pitchFamily="49" charset="0"/>
              </a:rPr>
              <a:t>to</a:t>
            </a:r>
            <a:r>
              <a:rPr lang="pt-BR" sz="2000" dirty="0">
                <a:solidFill>
                  <a:srgbClr val="008000"/>
                </a:solidFill>
                <a:latin typeface="Consolas" panose="020B0609020204030204" pitchFamily="49" charset="0"/>
                <a:cs typeface="Consolas" panose="020B0609020204030204" pitchFamily="49" charset="0"/>
              </a:rPr>
              <a:t> 1</a:t>
            </a:r>
          </a:p>
          <a:p>
            <a:pPr marL="0" indent="0">
              <a:buFont typeface="Arial"/>
              <a:buNone/>
            </a:pPr>
            <a:r>
              <a:rPr lang="en-US" sz="2000" dirty="0">
                <a:solidFill>
                  <a:srgbClr val="0000FF"/>
                </a:solidFill>
                <a:latin typeface="Consolas" panose="020B0609020204030204" pitchFamily="49" charset="0"/>
                <a:cs typeface="Consolas" panose="020B0609020204030204" pitchFamily="49" charset="0"/>
              </a:rPr>
              <a:t>    </a:t>
            </a:r>
            <a:r>
              <a:rPr lang="en-US" sz="2000" b="1" dirty="0">
                <a:solidFill>
                  <a:srgbClr val="C00000"/>
                </a:solidFill>
                <a:latin typeface="Consolas" panose="020B0609020204030204" pitchFamily="49" charset="0"/>
                <a:cs typeface="Consolas" panose="020B0609020204030204" pitchFamily="49" charset="0"/>
              </a:rPr>
              <a:t>BGE</a:t>
            </a:r>
            <a:r>
              <a:rPr lang="en-US" sz="2000" dirty="0">
                <a:solidFill>
                  <a:srgbClr val="C00000"/>
                </a:solidFill>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L1           </a:t>
            </a:r>
            <a:r>
              <a:rPr lang="en-US" sz="2000" dirty="0">
                <a:solidFill>
                  <a:srgbClr val="008000"/>
                </a:solidFill>
                <a:latin typeface="Consolas" panose="020B0609020204030204" pitchFamily="49" charset="0"/>
                <a:cs typeface="Consolas" panose="020B0609020204030204" pitchFamily="49" charset="0"/>
              </a:rPr>
              <a:t>// if n &gt;= 1, go to L1 </a:t>
            </a:r>
          </a:p>
        </p:txBody>
      </p:sp>
      <p:cxnSp>
        <p:nvCxnSpPr>
          <p:cNvPr id="6" name="Straight Arrow Connector 5"/>
          <p:cNvCxnSpPr/>
          <p:nvPr/>
        </p:nvCxnSpPr>
        <p:spPr>
          <a:xfrm>
            <a:off x="1752600" y="3200400"/>
            <a:ext cx="6096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53567" y="2846457"/>
            <a:ext cx="1185453" cy="707886"/>
          </a:xfrm>
          <a:prstGeom prst="rect">
            <a:avLst/>
          </a:prstGeom>
          <a:noFill/>
        </p:spPr>
        <p:txBody>
          <a:bodyPr wrap="none" rtlCol="0">
            <a:spAutoFit/>
          </a:bodyPr>
          <a:lstStyle/>
          <a:p>
            <a:r>
              <a:rPr lang="en-US" sz="2000" dirty="0">
                <a:solidFill>
                  <a:srgbClr val="FF0000"/>
                </a:solidFill>
              </a:rPr>
              <a:t>Interrupt </a:t>
            </a:r>
          </a:p>
          <a:p>
            <a:r>
              <a:rPr lang="en-US" sz="2000" dirty="0">
                <a:solidFill>
                  <a:srgbClr val="FF0000"/>
                </a:solidFill>
              </a:rPr>
              <a:t>here!</a:t>
            </a:r>
          </a:p>
        </p:txBody>
      </p:sp>
      <p:sp>
        <p:nvSpPr>
          <p:cNvPr id="2" name="TextBox 1"/>
          <p:cNvSpPr txBox="1"/>
          <p:nvPr/>
        </p:nvSpPr>
        <p:spPr>
          <a:xfrm>
            <a:off x="838200" y="5459711"/>
            <a:ext cx="7162800" cy="954107"/>
          </a:xfrm>
          <a:prstGeom prst="rect">
            <a:avLst/>
          </a:prstGeom>
          <a:noFill/>
        </p:spPr>
        <p:txBody>
          <a:bodyPr wrap="square" rtlCol="0">
            <a:spAutoFit/>
          </a:bodyPr>
          <a:lstStyle/>
          <a:p>
            <a:r>
              <a:rPr lang="en-US" sz="2800" dirty="0">
                <a:solidFill>
                  <a:srgbClr val="FF00FF"/>
                </a:solidFill>
              </a:rPr>
              <a:t>Also need to save main program’s status register when interrupt occurs.</a:t>
            </a:r>
          </a:p>
        </p:txBody>
      </p:sp>
      <p:sp>
        <p:nvSpPr>
          <p:cNvPr id="9" name="Title 1">
            <a:extLst>
              <a:ext uri="{FF2B5EF4-FFF2-40B4-BE49-F238E27FC236}">
                <a16:creationId xmlns:a16="http://schemas.microsoft.com/office/drawing/2014/main" id="{91055E36-D399-0544-A861-407FA987768B}"/>
              </a:ext>
            </a:extLst>
          </p:cNvPr>
          <p:cNvSpPr>
            <a:spLocks noGrp="1"/>
          </p:cNvSpPr>
          <p:nvPr>
            <p:ph type="title"/>
          </p:nvPr>
        </p:nvSpPr>
        <p:spPr>
          <a:xfrm>
            <a:off x="457200" y="274638"/>
            <a:ext cx="8229600" cy="1143000"/>
          </a:xfrm>
        </p:spPr>
        <p:txBody>
          <a:bodyPr/>
          <a:lstStyle/>
          <a:p>
            <a:r>
              <a:rPr lang="en-US" dirty="0"/>
              <a:t>Problem #3, continued…</a:t>
            </a:r>
          </a:p>
        </p:txBody>
      </p:sp>
    </p:spTree>
    <p:extLst>
      <p:ext uri="{BB962C8B-B14F-4D97-AF65-F5344CB8AC3E}">
        <p14:creationId xmlns:p14="http://schemas.microsoft.com/office/powerpoint/2010/main" val="1968262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#6: How to return to main program after ISR done?</a:t>
            </a:r>
          </a:p>
        </p:txBody>
      </p:sp>
      <p:sp>
        <p:nvSpPr>
          <p:cNvPr id="3" name="Content Placeholder 2"/>
          <p:cNvSpPr>
            <a:spLocks noGrp="1"/>
          </p:cNvSpPr>
          <p:nvPr>
            <p:ph idx="1"/>
          </p:nvPr>
        </p:nvSpPr>
        <p:spPr>
          <a:xfrm>
            <a:off x="457200" y="1676400"/>
            <a:ext cx="8229600" cy="4297363"/>
          </a:xfrm>
        </p:spPr>
        <p:txBody>
          <a:bodyPr>
            <a:normAutofit fontScale="92500"/>
          </a:bodyPr>
          <a:lstStyle/>
          <a:p>
            <a:pPr marL="0" indent="0">
              <a:buNone/>
            </a:pPr>
            <a:r>
              <a:rPr lang="en-US" dirty="0"/>
              <a:t>Two things need to happen at </a:t>
            </a:r>
            <a:r>
              <a:rPr lang="en-US" u="sng" dirty="0"/>
              <a:t>same time</a:t>
            </a:r>
            <a:r>
              <a:rPr lang="en-US" dirty="0"/>
              <a:t>:</a:t>
            </a:r>
          </a:p>
          <a:p>
            <a:pPr marL="971550" lvl="1" indent="-514350">
              <a:buFont typeface="+mj-lt"/>
              <a:buAutoNum type="arabicPeriod"/>
            </a:pPr>
            <a:r>
              <a:rPr lang="en-US" sz="3200" dirty="0"/>
              <a:t>Set program counter to address of next instruction in main program.</a:t>
            </a:r>
          </a:p>
          <a:p>
            <a:pPr marL="971550" lvl="1" indent="-514350">
              <a:buFont typeface="+mj-lt"/>
              <a:buAutoNum type="arabicPeriod"/>
            </a:pPr>
            <a:r>
              <a:rPr lang="en-US" sz="3200" dirty="0"/>
              <a:t>Restore status register to original contents and unmask interrupts.</a:t>
            </a:r>
          </a:p>
          <a:p>
            <a:pPr marL="971550" lvl="1" indent="-514350">
              <a:buFont typeface="+mj-lt"/>
              <a:buAutoNum type="arabicPeriod"/>
            </a:pPr>
            <a:endParaRPr lang="en-US" dirty="0"/>
          </a:p>
          <a:p>
            <a:pPr marL="57150" indent="0">
              <a:buNone/>
            </a:pPr>
            <a:r>
              <a:rPr lang="en-US" dirty="0"/>
              <a:t>Normal return operation (e.g. MOV) does not do both.  </a:t>
            </a:r>
            <a:r>
              <a:rPr lang="en-US" dirty="0">
                <a:solidFill>
                  <a:srgbClr val="FF00FF"/>
                </a:solidFill>
              </a:rPr>
              <a:t>Solution: “new” instruction (SUBS pc,lr,#4)</a:t>
            </a:r>
          </a:p>
        </p:txBody>
      </p:sp>
      <p:sp>
        <p:nvSpPr>
          <p:cNvPr id="4" name="Slide Number Placeholder 3"/>
          <p:cNvSpPr>
            <a:spLocks noGrp="1"/>
          </p:cNvSpPr>
          <p:nvPr>
            <p:ph type="sldNum" sz="quarter" idx="12"/>
          </p:nvPr>
        </p:nvSpPr>
        <p:spPr/>
        <p:txBody>
          <a:bodyPr/>
          <a:lstStyle/>
          <a:p>
            <a:fld id="{8498F53A-C161-3D49-96E1-2DF0E970DAF2}" type="slidenum">
              <a:rPr lang="en-US" smtClean="0"/>
              <a:t>46</a:t>
            </a:fld>
            <a:endParaRPr lang="en-US"/>
          </a:p>
        </p:txBody>
      </p:sp>
    </p:spTree>
    <p:extLst>
      <p:ext uri="{BB962C8B-B14F-4D97-AF65-F5344CB8AC3E}">
        <p14:creationId xmlns:p14="http://schemas.microsoft.com/office/powerpoint/2010/main" val="1051796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#4: More than one I/O device</a:t>
            </a:r>
          </a:p>
        </p:txBody>
      </p:sp>
      <p:sp>
        <p:nvSpPr>
          <p:cNvPr id="3" name="Content Placeholder 2"/>
          <p:cNvSpPr>
            <a:spLocks noGrp="1"/>
          </p:cNvSpPr>
          <p:nvPr>
            <p:ph idx="1"/>
          </p:nvPr>
        </p:nvSpPr>
        <p:spPr/>
        <p:txBody>
          <a:bodyPr>
            <a:normAutofit/>
          </a:bodyPr>
          <a:lstStyle/>
          <a:p>
            <a:r>
              <a:rPr lang="en-US" dirty="0"/>
              <a:t>Two challenges:</a:t>
            </a:r>
          </a:p>
          <a:p>
            <a:pPr marL="971550" lvl="1" indent="-514350">
              <a:buFont typeface="+mj-lt"/>
              <a:buAutoNum type="alphaLcPeriod"/>
            </a:pPr>
            <a:r>
              <a:rPr lang="en-US" dirty="0"/>
              <a:t>Typically we want to run more than one program “at the same time” (multitasking).   For security and/or system robustness, we do not want these programs to directly access I/O devices themselves.   How to enable programs to use I/O if program is not allowed to do so itself?</a:t>
            </a:r>
          </a:p>
          <a:p>
            <a:pPr marL="971550" lvl="1" indent="-514350">
              <a:buFont typeface="+mj-lt"/>
              <a:buAutoNum type="alphaLcPeriod"/>
            </a:pPr>
            <a:r>
              <a:rPr lang="en-US" dirty="0"/>
              <a:t>How do we connect multiple devices to single interrupt input wire?</a:t>
            </a:r>
          </a:p>
          <a:p>
            <a:pPr marL="971550" lvl="1" indent="-514350">
              <a:buFont typeface="+mj-lt"/>
              <a:buAutoNum type="alphaLcPeriod"/>
            </a:pPr>
            <a:endParaRPr lang="en-US" dirty="0"/>
          </a:p>
          <a:p>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47</a:t>
            </a:fld>
            <a:endParaRPr lang="en-US"/>
          </a:p>
        </p:txBody>
      </p:sp>
    </p:spTree>
    <p:extLst>
      <p:ext uri="{BB962C8B-B14F-4D97-AF65-F5344CB8AC3E}">
        <p14:creationId xmlns:p14="http://schemas.microsoft.com/office/powerpoint/2010/main" val="236066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 (4a): Processor Modes</a:t>
            </a:r>
          </a:p>
        </p:txBody>
      </p:sp>
      <p:sp>
        <p:nvSpPr>
          <p:cNvPr id="3" name="Content Placeholder 2"/>
          <p:cNvSpPr>
            <a:spLocks noGrp="1"/>
          </p:cNvSpPr>
          <p:nvPr>
            <p:ph idx="1"/>
          </p:nvPr>
        </p:nvSpPr>
        <p:spPr/>
        <p:txBody>
          <a:bodyPr>
            <a:normAutofit lnSpcReduction="10000"/>
          </a:bodyPr>
          <a:lstStyle/>
          <a:p>
            <a:r>
              <a:rPr lang="en-US" dirty="0"/>
              <a:t>I/O devices must be shared by all programs running on computer.</a:t>
            </a:r>
          </a:p>
          <a:p>
            <a:r>
              <a:rPr lang="en-US" dirty="0"/>
              <a:t>This requires coordination!  Typical solution is to use special software called an operating system (OS).</a:t>
            </a:r>
          </a:p>
          <a:p>
            <a:r>
              <a:rPr lang="en-US" dirty="0"/>
              <a:t>CPU has special modes enabling access to I/O devices.  Only OS software allowed to run in these modes.</a:t>
            </a:r>
          </a:p>
          <a:p>
            <a:r>
              <a:rPr lang="en-US" dirty="0"/>
              <a:t>ARMv7 supports 8 processor modes.</a:t>
            </a:r>
          </a:p>
        </p:txBody>
      </p:sp>
      <p:sp>
        <p:nvSpPr>
          <p:cNvPr id="4" name="Slide Number Placeholder 3"/>
          <p:cNvSpPr>
            <a:spLocks noGrp="1"/>
          </p:cNvSpPr>
          <p:nvPr>
            <p:ph type="sldNum" sz="quarter" idx="12"/>
          </p:nvPr>
        </p:nvSpPr>
        <p:spPr/>
        <p:txBody>
          <a:bodyPr/>
          <a:lstStyle/>
          <a:p>
            <a:fld id="{8498F53A-C161-3D49-96E1-2DF0E970DAF2}" type="slidenum">
              <a:rPr lang="en-US" smtClean="0"/>
              <a:t>48</a:t>
            </a:fld>
            <a:endParaRPr lang="en-US"/>
          </a:p>
        </p:txBody>
      </p:sp>
    </p:spTree>
    <p:extLst>
      <p:ext uri="{BB962C8B-B14F-4D97-AF65-F5344CB8AC3E}">
        <p14:creationId xmlns:p14="http://schemas.microsoft.com/office/powerpoint/2010/main" val="2684982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Solution (4b): Interrupt Controller</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Computer has more than one I/O device</a:t>
            </a:r>
          </a:p>
          <a:p>
            <a:r>
              <a:rPr lang="en-US" sz="2800" dirty="0"/>
              <a:t>Solution: </a:t>
            </a:r>
            <a:r>
              <a:rPr lang="en-US" sz="2800" b="1" u="sng" dirty="0"/>
              <a:t>Interrupt controller</a:t>
            </a:r>
          </a:p>
          <a:p>
            <a:r>
              <a:rPr lang="en-US" sz="2800" dirty="0"/>
              <a:t>Aggregates interrupt requests. Contains control/data registers to indicate device(s) causing interrupts.</a:t>
            </a:r>
          </a:p>
        </p:txBody>
      </p:sp>
      <p:sp>
        <p:nvSpPr>
          <p:cNvPr id="4" name="Rectangle 3"/>
          <p:cNvSpPr/>
          <p:nvPr/>
        </p:nvSpPr>
        <p:spPr>
          <a:xfrm>
            <a:off x="381000" y="4361234"/>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ARM</a:t>
            </a:r>
          </a:p>
          <a:p>
            <a:pPr algn="ctr"/>
            <a:r>
              <a:rPr lang="en-US" sz="3600" dirty="0"/>
              <a:t>CPU</a:t>
            </a:r>
            <a:endParaRPr lang="en-US" sz="3200" dirty="0"/>
          </a:p>
        </p:txBody>
      </p:sp>
      <p:cxnSp>
        <p:nvCxnSpPr>
          <p:cNvPr id="6" name="Straight Arrow Connector 5"/>
          <p:cNvCxnSpPr/>
          <p:nvPr/>
        </p:nvCxnSpPr>
        <p:spPr>
          <a:xfrm>
            <a:off x="2209800" y="4632904"/>
            <a:ext cx="21436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09800" y="4263572"/>
            <a:ext cx="1698735" cy="369332"/>
          </a:xfrm>
          <a:prstGeom prst="rect">
            <a:avLst/>
          </a:prstGeom>
          <a:noFill/>
        </p:spPr>
        <p:txBody>
          <a:bodyPr wrap="none" rtlCol="0">
            <a:spAutoFit/>
          </a:bodyPr>
          <a:lstStyle/>
          <a:p>
            <a:r>
              <a:rPr lang="en-US" dirty="0"/>
              <a:t>Interrupt  (</a:t>
            </a:r>
            <a:r>
              <a:rPr lang="en-US" dirty="0" err="1"/>
              <a:t>irq_i</a:t>
            </a:r>
            <a:r>
              <a:rPr lang="en-US" dirty="0"/>
              <a:t>)</a:t>
            </a:r>
          </a:p>
        </p:txBody>
      </p:sp>
      <p:sp>
        <p:nvSpPr>
          <p:cNvPr id="12" name="Cloud 11"/>
          <p:cNvSpPr/>
          <p:nvPr/>
        </p:nvSpPr>
        <p:spPr>
          <a:xfrm>
            <a:off x="5737333" y="4079132"/>
            <a:ext cx="1425467" cy="1600200"/>
          </a:xfrm>
          <a:prstGeom prst="cloud">
            <a:avLst/>
          </a:prstGeom>
          <a:gradFill>
            <a:gsLst>
              <a:gs pos="50000">
                <a:srgbClr val="6DA1E6"/>
              </a:gs>
              <a:gs pos="0">
                <a:srgbClr val="008000"/>
              </a:gs>
              <a:gs pos="100000">
                <a:srgbClr val="0000FF"/>
              </a:gs>
            </a:gsLst>
          </a:gra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I/O devices</a:t>
            </a:r>
          </a:p>
          <a:p>
            <a:pPr algn="ctr"/>
            <a:r>
              <a:rPr lang="en-US" sz="1200" dirty="0"/>
              <a:t>(keyboard, mouse, disk, network …)</a:t>
            </a:r>
          </a:p>
        </p:txBody>
      </p:sp>
      <p:cxnSp>
        <p:nvCxnSpPr>
          <p:cNvPr id="10" name="Straight Connector 9"/>
          <p:cNvCxnSpPr/>
          <p:nvPr/>
        </p:nvCxnSpPr>
        <p:spPr>
          <a:xfrm>
            <a:off x="762000" y="6248400"/>
            <a:ext cx="73914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p:cNvCxnSpPr>
          <p:nvPr/>
        </p:nvCxnSpPr>
        <p:spPr>
          <a:xfrm>
            <a:off x="12954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00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315200" y="4079132"/>
            <a:ext cx="1219200" cy="1653702"/>
          </a:xfrm>
          <a:prstGeom prst="rect">
            <a:avLst/>
          </a:prstGeom>
          <a:gradFill>
            <a:gsLst>
              <a:gs pos="0">
                <a:schemeClr val="accent1">
                  <a:tint val="100000"/>
                  <a:shade val="100000"/>
                  <a:satMod val="130000"/>
                </a:schemeClr>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a:t>
            </a:r>
          </a:p>
        </p:txBody>
      </p:sp>
      <p:cxnSp>
        <p:nvCxnSpPr>
          <p:cNvPr id="16" name="Straight Arrow Connector 15"/>
          <p:cNvCxnSpPr/>
          <p:nvPr/>
        </p:nvCxnSpPr>
        <p:spPr>
          <a:xfrm>
            <a:off x="7924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53400" y="4267200"/>
            <a:ext cx="1133000" cy="1125166"/>
          </a:xfrm>
          <a:prstGeom prst="rect">
            <a:avLst/>
          </a:prstGeom>
          <a:solidFill>
            <a:schemeClr val="accent5">
              <a:lumMod val="20000"/>
              <a:lumOff val="80000"/>
            </a:schemeClr>
          </a:solid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FF"/>
                </a:solidFill>
              </a:rPr>
              <a:t>Interrupt</a:t>
            </a:r>
          </a:p>
          <a:p>
            <a:pPr algn="ctr"/>
            <a:r>
              <a:rPr lang="en-US" b="1" dirty="0">
                <a:solidFill>
                  <a:srgbClr val="0000FF"/>
                </a:solidFill>
              </a:rPr>
              <a:t>Controller</a:t>
            </a:r>
          </a:p>
        </p:txBody>
      </p:sp>
      <p:cxnSp>
        <p:nvCxnSpPr>
          <p:cNvPr id="22" name="Straight Arrow Connector 21"/>
          <p:cNvCxnSpPr>
            <a:stCxn id="19" idx="2"/>
          </p:cNvCxnSpPr>
          <p:nvPr/>
        </p:nvCxnSpPr>
        <p:spPr>
          <a:xfrm>
            <a:off x="4919900" y="5392366"/>
            <a:ext cx="0" cy="85603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4600" y="5791200"/>
            <a:ext cx="1375248" cy="369332"/>
          </a:xfrm>
          <a:prstGeom prst="rect">
            <a:avLst/>
          </a:prstGeom>
          <a:noFill/>
        </p:spPr>
        <p:txBody>
          <a:bodyPr wrap="none" rtlCol="0">
            <a:spAutoFit/>
          </a:bodyPr>
          <a:lstStyle/>
          <a:p>
            <a:r>
              <a:rPr lang="en-US" dirty="0"/>
              <a:t>Memory bus</a:t>
            </a:r>
          </a:p>
        </p:txBody>
      </p:sp>
      <p:cxnSp>
        <p:nvCxnSpPr>
          <p:cNvPr id="27" name="Straight Arrow Connector 26"/>
          <p:cNvCxnSpPr/>
          <p:nvPr/>
        </p:nvCxnSpPr>
        <p:spPr>
          <a:xfrm>
            <a:off x="5486400" y="4648200"/>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89279" y="4412410"/>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79579" y="5334000"/>
            <a:ext cx="311621"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86400" y="5029200"/>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486400" y="5199117"/>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479579" y="4516088"/>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486400" y="4299438"/>
            <a:ext cx="440651" cy="2403"/>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470634" y="4831828"/>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87924" y="6151119"/>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01498" y="6397504"/>
            <a:ext cx="2248051" cy="369332"/>
          </a:xfrm>
          <a:prstGeom prst="rect">
            <a:avLst/>
          </a:prstGeom>
          <a:noFill/>
        </p:spPr>
        <p:txBody>
          <a:bodyPr wrap="none" rtlCol="0">
            <a:spAutoFit/>
          </a:bodyPr>
          <a:lstStyle/>
          <a:p>
            <a:r>
              <a:rPr lang="en-US" dirty="0"/>
              <a:t>(</a:t>
            </a:r>
            <a:r>
              <a:rPr lang="en-US" dirty="0" err="1"/>
              <a:t>address,data,control</a:t>
            </a:r>
            <a:r>
              <a:rPr lang="en-US" dirty="0"/>
              <a:t>)</a:t>
            </a:r>
          </a:p>
        </p:txBody>
      </p:sp>
      <p:sp>
        <p:nvSpPr>
          <p:cNvPr id="5" name="Slide Number Placeholder 4"/>
          <p:cNvSpPr>
            <a:spLocks noGrp="1"/>
          </p:cNvSpPr>
          <p:nvPr>
            <p:ph type="sldNum" sz="quarter" idx="12"/>
          </p:nvPr>
        </p:nvSpPr>
        <p:spPr/>
        <p:txBody>
          <a:bodyPr/>
          <a:lstStyle/>
          <a:p>
            <a:fld id="{8498F53A-C161-3D49-96E1-2DF0E970DAF2}" type="slidenum">
              <a:rPr lang="en-US" smtClean="0"/>
              <a:t>49</a:t>
            </a:fld>
            <a:endParaRPr lang="en-US"/>
          </a:p>
        </p:txBody>
      </p:sp>
    </p:spTree>
    <p:extLst>
      <p:ext uri="{BB962C8B-B14F-4D97-AF65-F5344CB8AC3E}">
        <p14:creationId xmlns:p14="http://schemas.microsoft.com/office/powerpoint/2010/main" val="143716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a:bodyPr>
          <a:lstStyle/>
          <a:p>
            <a:r>
              <a:rPr lang="en-US" dirty="0"/>
              <a:t>No coverage in either assigned textbook; some coverage in: </a:t>
            </a:r>
            <a:r>
              <a:rPr lang="en-US" dirty="0" err="1"/>
              <a:t>Hamacher</a:t>
            </a:r>
            <a:r>
              <a:rPr lang="en-US" dirty="0"/>
              <a:t>, </a:t>
            </a:r>
            <a:r>
              <a:rPr lang="en-US" dirty="0" err="1"/>
              <a:t>Vranesic</a:t>
            </a:r>
            <a:r>
              <a:rPr lang="en-US" dirty="0"/>
              <a:t>, </a:t>
            </a:r>
            <a:r>
              <a:rPr lang="en-US" dirty="0" err="1"/>
              <a:t>Zaky</a:t>
            </a:r>
            <a:r>
              <a:rPr lang="en-US" dirty="0"/>
              <a:t>, </a:t>
            </a:r>
            <a:r>
              <a:rPr lang="en-US" i="1" u="sng" dirty="0"/>
              <a:t>Computer Organization</a:t>
            </a:r>
            <a:r>
              <a:rPr lang="en-US" dirty="0"/>
              <a:t>, McGraw-Hill </a:t>
            </a:r>
          </a:p>
          <a:p>
            <a:endParaRPr lang="en-US" dirty="0"/>
          </a:p>
          <a:p>
            <a:r>
              <a:rPr lang="en-US" dirty="0"/>
              <a:t>“Using the ARM Generic Interrupt Controller” (Altera) available on Piazza (see Lab 10)</a:t>
            </a:r>
          </a:p>
          <a:p>
            <a:r>
              <a:rPr lang="en-US" dirty="0"/>
              <a:t>Take good notes in lecture.</a:t>
            </a:r>
          </a:p>
        </p:txBody>
      </p:sp>
      <p:sp>
        <p:nvSpPr>
          <p:cNvPr id="4" name="Slide Number Placeholder 3"/>
          <p:cNvSpPr>
            <a:spLocks noGrp="1"/>
          </p:cNvSpPr>
          <p:nvPr>
            <p:ph type="sldNum" sz="quarter" idx="12"/>
          </p:nvPr>
        </p:nvSpPr>
        <p:spPr/>
        <p:txBody>
          <a:bodyPr/>
          <a:lstStyle/>
          <a:p>
            <a:fld id="{8498F53A-C161-3D49-96E1-2DF0E970DAF2}" type="slidenum">
              <a:rPr lang="en-US" smtClean="0"/>
              <a:t>5</a:t>
            </a:fld>
            <a:endParaRPr lang="en-US"/>
          </a:p>
        </p:txBody>
      </p:sp>
    </p:spTree>
    <p:extLst>
      <p:ext uri="{BB962C8B-B14F-4D97-AF65-F5344CB8AC3E}">
        <p14:creationId xmlns:p14="http://schemas.microsoft.com/office/powerpoint/2010/main" val="316391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a:t>Interrupts on ARM</a:t>
            </a:r>
          </a:p>
        </p:txBody>
      </p:sp>
      <p:sp>
        <p:nvSpPr>
          <p:cNvPr id="4" name="Slide Number Placeholder 3"/>
          <p:cNvSpPr>
            <a:spLocks noGrp="1"/>
          </p:cNvSpPr>
          <p:nvPr>
            <p:ph type="sldNum" sz="quarter" idx="12"/>
          </p:nvPr>
        </p:nvSpPr>
        <p:spPr/>
        <p:txBody>
          <a:bodyPr/>
          <a:lstStyle/>
          <a:p>
            <a:fld id="{8498F53A-C161-3D49-96E1-2DF0E970DAF2}" type="slidenum">
              <a:rPr lang="en-US" smtClean="0"/>
              <a:t>50</a:t>
            </a:fld>
            <a:endParaRPr lang="en-US"/>
          </a:p>
        </p:txBody>
      </p:sp>
    </p:spTree>
    <p:extLst>
      <p:ext uri="{BB962C8B-B14F-4D97-AF65-F5344CB8AC3E}">
        <p14:creationId xmlns:p14="http://schemas.microsoft.com/office/powerpoint/2010/main" val="2427911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Processor Modes</a:t>
            </a:r>
          </a:p>
        </p:txBody>
      </p:sp>
      <p:sp>
        <p:nvSpPr>
          <p:cNvPr id="3" name="Content Placeholder 2"/>
          <p:cNvSpPr>
            <a:spLocks noGrp="1"/>
          </p:cNvSpPr>
          <p:nvPr>
            <p:ph idx="1"/>
          </p:nvPr>
        </p:nvSpPr>
        <p:spPr>
          <a:xfrm>
            <a:off x="457200" y="1600200"/>
            <a:ext cx="8229600" cy="4756150"/>
          </a:xfrm>
        </p:spPr>
        <p:txBody>
          <a:bodyPr>
            <a:normAutofit fontScale="92500" lnSpcReduction="10000"/>
          </a:bodyPr>
          <a:lstStyle/>
          <a:p>
            <a:r>
              <a:rPr lang="en-US" dirty="0"/>
              <a:t>ARMv2 had 4 modes: </a:t>
            </a:r>
          </a:p>
          <a:p>
            <a:pPr lvl="1"/>
            <a:r>
              <a:rPr lang="en-US" dirty="0"/>
              <a:t>USR:  Regular program execution (</a:t>
            </a:r>
            <a:r>
              <a:rPr lang="en-US" u="sng" dirty="0"/>
              <a:t>User</a:t>
            </a:r>
            <a:r>
              <a:rPr lang="en-US" dirty="0"/>
              <a:t> mode)</a:t>
            </a:r>
          </a:p>
          <a:p>
            <a:pPr lvl="1"/>
            <a:r>
              <a:rPr lang="en-US" dirty="0">
                <a:solidFill>
                  <a:srgbClr val="0000FF"/>
                </a:solidFill>
              </a:rPr>
              <a:t>IRQ:   When running an </a:t>
            </a:r>
            <a:r>
              <a:rPr lang="en-US" u="sng" dirty="0">
                <a:solidFill>
                  <a:srgbClr val="0000FF"/>
                </a:solidFill>
              </a:rPr>
              <a:t>Interrupt</a:t>
            </a:r>
            <a:r>
              <a:rPr lang="en-US" dirty="0">
                <a:solidFill>
                  <a:srgbClr val="0000FF"/>
                </a:solidFill>
              </a:rPr>
              <a:t> mode (</a:t>
            </a:r>
            <a:r>
              <a:rPr lang="en-US" dirty="0" err="1">
                <a:solidFill>
                  <a:srgbClr val="0000FF"/>
                </a:solidFill>
              </a:rPr>
              <a:t>irq_i</a:t>
            </a:r>
            <a:r>
              <a:rPr lang="en-US" dirty="0">
                <a:solidFill>
                  <a:srgbClr val="0000FF"/>
                </a:solidFill>
              </a:rPr>
              <a:t>)</a:t>
            </a:r>
          </a:p>
          <a:p>
            <a:pPr lvl="1"/>
            <a:r>
              <a:rPr lang="en-US" dirty="0"/>
              <a:t>FIQ:   When running a </a:t>
            </a:r>
            <a:r>
              <a:rPr lang="en-US" u="sng" dirty="0"/>
              <a:t>Fast Interrupt</a:t>
            </a:r>
            <a:r>
              <a:rPr lang="en-US" dirty="0"/>
              <a:t> mode (</a:t>
            </a:r>
            <a:r>
              <a:rPr lang="en-US" dirty="0" err="1"/>
              <a:t>irq_f</a:t>
            </a:r>
            <a:r>
              <a:rPr lang="en-US" dirty="0"/>
              <a:t>)</a:t>
            </a:r>
          </a:p>
          <a:p>
            <a:pPr lvl="1"/>
            <a:r>
              <a:rPr lang="en-US" dirty="0"/>
              <a:t>SVC:  When running </a:t>
            </a:r>
            <a:r>
              <a:rPr lang="en-US" u="sng" dirty="0"/>
              <a:t>Supervisor</a:t>
            </a:r>
            <a:r>
              <a:rPr lang="en-US" dirty="0"/>
              <a:t> mode (OS code) – typically entered by executing SWI instruction from User mode (this is how </a:t>
            </a:r>
            <a:r>
              <a:rPr lang="en-US" dirty="0" err="1"/>
              <a:t>printf</a:t>
            </a:r>
            <a:r>
              <a:rPr lang="en-US" dirty="0"/>
              <a:t> and other functions that do I/O transfer control to OS.)</a:t>
            </a:r>
          </a:p>
          <a:p>
            <a:r>
              <a:rPr lang="en-US" dirty="0"/>
              <a:t>ARMv6 added 3 additional modes (Abort, Undefined, System)</a:t>
            </a:r>
          </a:p>
          <a:p>
            <a:r>
              <a:rPr lang="en-US" dirty="0"/>
              <a:t>ARMv7 adds 1 more (Monitor)</a:t>
            </a:r>
          </a:p>
        </p:txBody>
      </p:sp>
      <p:sp>
        <p:nvSpPr>
          <p:cNvPr id="4" name="Slide Number Placeholder 3"/>
          <p:cNvSpPr>
            <a:spLocks noGrp="1"/>
          </p:cNvSpPr>
          <p:nvPr>
            <p:ph type="sldNum" sz="quarter" idx="12"/>
          </p:nvPr>
        </p:nvSpPr>
        <p:spPr/>
        <p:txBody>
          <a:bodyPr/>
          <a:lstStyle/>
          <a:p>
            <a:fld id="{8498F53A-C161-3D49-96E1-2DF0E970DAF2}" type="slidenum">
              <a:rPr lang="en-US" smtClean="0"/>
              <a:t>51</a:t>
            </a:fld>
            <a:endParaRPr lang="en-US"/>
          </a:p>
        </p:txBody>
      </p:sp>
    </p:spTree>
    <p:extLst>
      <p:ext uri="{BB962C8B-B14F-4D97-AF65-F5344CB8AC3E}">
        <p14:creationId xmlns:p14="http://schemas.microsoft.com/office/powerpoint/2010/main" val="802254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74904"/>
            <a:ext cx="9144000" cy="4318863"/>
          </a:xfrm>
          <a:prstGeom prst="rect">
            <a:avLst/>
          </a:prstGeom>
        </p:spPr>
      </p:pic>
      <p:sp>
        <p:nvSpPr>
          <p:cNvPr id="3" name="Slide Number Placeholder 2"/>
          <p:cNvSpPr>
            <a:spLocks noGrp="1"/>
          </p:cNvSpPr>
          <p:nvPr>
            <p:ph type="sldNum" sz="quarter" idx="12"/>
          </p:nvPr>
        </p:nvSpPr>
        <p:spPr/>
        <p:txBody>
          <a:bodyPr/>
          <a:lstStyle/>
          <a:p>
            <a:fld id="{8498F53A-C161-3D49-96E1-2DF0E970DAF2}" type="slidenum">
              <a:rPr lang="en-US" smtClean="0"/>
              <a:t>52</a:t>
            </a:fld>
            <a:endParaRPr lang="en-US"/>
          </a:p>
        </p:txBody>
      </p:sp>
      <p:sp>
        <p:nvSpPr>
          <p:cNvPr id="5" name="Content Placeholder 4">
            <a:extLst>
              <a:ext uri="{FF2B5EF4-FFF2-40B4-BE49-F238E27FC236}">
                <a16:creationId xmlns:a16="http://schemas.microsoft.com/office/drawing/2014/main" id="{6B7A8E82-BBB1-C142-BE5D-28D8B18DE78D}"/>
              </a:ext>
            </a:extLst>
          </p:cNvPr>
          <p:cNvSpPr>
            <a:spLocks noGrp="1"/>
          </p:cNvSpPr>
          <p:nvPr>
            <p:ph idx="1"/>
          </p:nvPr>
        </p:nvSpPr>
        <p:spPr>
          <a:xfrm>
            <a:off x="457200" y="990600"/>
            <a:ext cx="8229600" cy="4525963"/>
          </a:xfrm>
        </p:spPr>
        <p:txBody>
          <a:bodyPr/>
          <a:lstStyle/>
          <a:p>
            <a:pPr marL="0" indent="0">
              <a:buNone/>
            </a:pPr>
            <a:r>
              <a:rPr lang="en-US" dirty="0"/>
              <a:t>Recall you built this in Lab 5….</a:t>
            </a:r>
          </a:p>
        </p:txBody>
      </p:sp>
    </p:spTree>
    <p:extLst>
      <p:ext uri="{BB962C8B-B14F-4D97-AF65-F5344CB8AC3E}">
        <p14:creationId xmlns:p14="http://schemas.microsoft.com/office/powerpoint/2010/main" val="2859201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498F53A-C161-3D49-96E1-2DF0E970DAF2}" type="slidenum">
              <a:rPr lang="en-US" smtClean="0"/>
              <a:t>53</a:t>
            </a:fld>
            <a:endParaRPr lang="en-US"/>
          </a:p>
        </p:txBody>
      </p:sp>
      <p:sp>
        <p:nvSpPr>
          <p:cNvPr id="5" name="Content Placeholder 4">
            <a:extLst>
              <a:ext uri="{FF2B5EF4-FFF2-40B4-BE49-F238E27FC236}">
                <a16:creationId xmlns:a16="http://schemas.microsoft.com/office/drawing/2014/main" id="{7C03DF37-8A60-354F-AD8A-FCA89203F35F}"/>
              </a:ext>
            </a:extLst>
          </p:cNvPr>
          <p:cNvSpPr>
            <a:spLocks noGrp="1"/>
          </p:cNvSpPr>
          <p:nvPr>
            <p:ph idx="1"/>
          </p:nvPr>
        </p:nvSpPr>
        <p:spPr>
          <a:xfrm>
            <a:off x="457200" y="136525"/>
            <a:ext cx="8229600" cy="4525963"/>
          </a:xfrm>
        </p:spPr>
        <p:txBody>
          <a:bodyPr>
            <a:normAutofit/>
          </a:bodyPr>
          <a:lstStyle/>
          <a:p>
            <a:r>
              <a:rPr lang="en-US" sz="2400" b="1" dirty="0">
                <a:solidFill>
                  <a:srgbClr val="FF0000"/>
                </a:solidFill>
              </a:rPr>
              <a:t>Problems: </a:t>
            </a:r>
            <a:r>
              <a:rPr lang="en-US" sz="2400" dirty="0"/>
              <a:t>Need register for mask (problem #1) and special link register (problem #2), status registers and stack pointer (problem #3)</a:t>
            </a:r>
          </a:p>
          <a:p>
            <a:r>
              <a:rPr lang="en-US" sz="2400" b="1" dirty="0">
                <a:solidFill>
                  <a:srgbClr val="0000FF"/>
                </a:solidFill>
              </a:rPr>
              <a:t>Solution ARM: </a:t>
            </a:r>
            <a:r>
              <a:rPr lang="en-US" sz="2400" dirty="0"/>
              <a:t>Add additional registers inside register file that are selected based on processor </a:t>
            </a:r>
            <a:r>
              <a:rPr lang="en-US" sz="2400" b="1" dirty="0">
                <a:solidFill>
                  <a:srgbClr val="FF00FF"/>
                </a:solidFill>
              </a:rPr>
              <a:t>mode</a:t>
            </a:r>
            <a:r>
              <a:rPr lang="en-US" sz="2400" dirty="0"/>
              <a:t>.</a:t>
            </a:r>
          </a:p>
        </p:txBody>
      </p:sp>
      <p:pic>
        <p:nvPicPr>
          <p:cNvPr id="22" name="Picture 21">
            <a:extLst>
              <a:ext uri="{FF2B5EF4-FFF2-40B4-BE49-F238E27FC236}">
                <a16:creationId xmlns:a16="http://schemas.microsoft.com/office/drawing/2014/main" id="{95ADB191-C1FE-854E-9E61-98364B64C76D}"/>
              </a:ext>
            </a:extLst>
          </p:cNvPr>
          <p:cNvPicPr>
            <a:picLocks noChangeAspect="1"/>
          </p:cNvPicPr>
          <p:nvPr/>
        </p:nvPicPr>
        <p:blipFill>
          <a:blip r:embed="rId3"/>
          <a:stretch>
            <a:fillRect/>
          </a:stretch>
        </p:blipFill>
        <p:spPr>
          <a:xfrm>
            <a:off x="0" y="2685756"/>
            <a:ext cx="8991600" cy="3670593"/>
          </a:xfrm>
          <a:prstGeom prst="rect">
            <a:avLst/>
          </a:prstGeom>
        </p:spPr>
      </p:pic>
    </p:spTree>
    <p:extLst>
      <p:ext uri="{BB962C8B-B14F-4D97-AF65-F5344CB8AC3E}">
        <p14:creationId xmlns:p14="http://schemas.microsoft.com/office/powerpoint/2010/main" val="723897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ARM Processor Modes: Register Banks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421" y="1188900"/>
            <a:ext cx="7391400" cy="4145100"/>
          </a:xfrm>
        </p:spPr>
      </p:pic>
      <p:sp>
        <p:nvSpPr>
          <p:cNvPr id="6" name="TextBox 5"/>
          <p:cNvSpPr txBox="1"/>
          <p:nvPr/>
        </p:nvSpPr>
        <p:spPr>
          <a:xfrm>
            <a:off x="533401" y="5334000"/>
            <a:ext cx="8001000" cy="1200329"/>
          </a:xfrm>
          <a:prstGeom prst="rect">
            <a:avLst/>
          </a:prstGeom>
          <a:noFill/>
        </p:spPr>
        <p:txBody>
          <a:bodyPr wrap="square" rtlCol="0">
            <a:spAutoFit/>
          </a:bodyPr>
          <a:lstStyle/>
          <a:p>
            <a:r>
              <a:rPr lang="en-US" sz="2400" dirty="0"/>
              <a:t>Each processor mode has own copy of </a:t>
            </a:r>
            <a:r>
              <a:rPr lang="en-US" sz="2400" u="sng" dirty="0"/>
              <a:t>stack pointer</a:t>
            </a:r>
            <a:r>
              <a:rPr lang="en-US" sz="2400" dirty="0"/>
              <a:t> (R13) and </a:t>
            </a:r>
            <a:r>
              <a:rPr lang="en-US" sz="2400" u="sng" dirty="0"/>
              <a:t>link register </a:t>
            </a:r>
            <a:r>
              <a:rPr lang="en-US" sz="2400" dirty="0"/>
              <a:t>(R14);  also own “saved” copy of </a:t>
            </a:r>
            <a:r>
              <a:rPr lang="en-US" sz="2400" u="sng" dirty="0"/>
              <a:t>processor status register</a:t>
            </a:r>
            <a:r>
              <a:rPr lang="en-US" sz="2400" dirty="0"/>
              <a:t> (</a:t>
            </a:r>
            <a:r>
              <a:rPr lang="en-US" sz="2400" dirty="0" err="1"/>
              <a:t>spsr</a:t>
            </a:r>
            <a:r>
              <a:rPr lang="en-US" sz="2400" dirty="0"/>
              <a:t>)</a:t>
            </a:r>
          </a:p>
        </p:txBody>
      </p:sp>
      <p:sp>
        <p:nvSpPr>
          <p:cNvPr id="7" name="Rounded Rectangle 6"/>
          <p:cNvSpPr/>
          <p:nvPr/>
        </p:nvSpPr>
        <p:spPr>
          <a:xfrm>
            <a:off x="2806199" y="1188900"/>
            <a:ext cx="990600" cy="40689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806199" y="762000"/>
            <a:ext cx="1003801" cy="461665"/>
          </a:xfrm>
          <a:prstGeom prst="rect">
            <a:avLst/>
          </a:prstGeom>
          <a:noFill/>
        </p:spPr>
        <p:txBody>
          <a:bodyPr wrap="none" rtlCol="0">
            <a:spAutoFit/>
          </a:bodyPr>
          <a:lstStyle/>
          <a:p>
            <a:r>
              <a:rPr lang="en-US" sz="2400" dirty="0">
                <a:solidFill>
                  <a:srgbClr val="FF0000"/>
                </a:solidFill>
              </a:rPr>
              <a:t>Lab 10</a:t>
            </a:r>
          </a:p>
        </p:txBody>
      </p:sp>
      <p:sp>
        <p:nvSpPr>
          <p:cNvPr id="3" name="Slide Number Placeholder 2"/>
          <p:cNvSpPr>
            <a:spLocks noGrp="1"/>
          </p:cNvSpPr>
          <p:nvPr>
            <p:ph type="sldNum" sz="quarter" idx="12"/>
          </p:nvPr>
        </p:nvSpPr>
        <p:spPr/>
        <p:txBody>
          <a:bodyPr/>
          <a:lstStyle/>
          <a:p>
            <a:fld id="{8498F53A-C161-3D49-96E1-2DF0E970DAF2}" type="slidenum">
              <a:rPr lang="en-US" smtClean="0"/>
              <a:t>54</a:t>
            </a:fld>
            <a:endParaRPr lang="en-US"/>
          </a:p>
        </p:txBody>
      </p:sp>
    </p:spTree>
    <p:extLst>
      <p:ext uri="{BB962C8B-B14F-4D97-AF65-F5344CB8AC3E}">
        <p14:creationId xmlns:p14="http://schemas.microsoft.com/office/powerpoint/2010/main" val="3270729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Exception Handling</a:t>
            </a:r>
          </a:p>
        </p:txBody>
      </p:sp>
      <p:sp>
        <p:nvSpPr>
          <p:cNvPr id="3" name="Content Placeholder 2"/>
          <p:cNvSpPr>
            <a:spLocks noGrp="1"/>
          </p:cNvSpPr>
          <p:nvPr>
            <p:ph idx="1"/>
          </p:nvPr>
        </p:nvSpPr>
        <p:spPr>
          <a:xfrm>
            <a:off x="304800" y="1524000"/>
            <a:ext cx="8229600" cy="4525963"/>
          </a:xfrm>
        </p:spPr>
        <p:txBody>
          <a:bodyPr>
            <a:normAutofit lnSpcReduction="10000"/>
          </a:bodyPr>
          <a:lstStyle/>
          <a:p>
            <a:r>
              <a:rPr lang="en-US" sz="2800" dirty="0"/>
              <a:t>When exception occurs </a:t>
            </a:r>
            <a:r>
              <a:rPr lang="en-US" sz="2800" u="sng" dirty="0">
                <a:solidFill>
                  <a:srgbClr val="0000FF"/>
                </a:solidFill>
              </a:rPr>
              <a:t>hardware</a:t>
            </a:r>
            <a:r>
              <a:rPr lang="en-US" sz="2800" dirty="0"/>
              <a:t> automatically:</a:t>
            </a:r>
          </a:p>
          <a:p>
            <a:pPr lvl="1"/>
            <a:r>
              <a:rPr lang="en-US" sz="2400" dirty="0"/>
              <a:t>Copies CPSR into SPSR_&lt;mode&gt;</a:t>
            </a:r>
          </a:p>
          <a:p>
            <a:pPr lvl="1"/>
            <a:r>
              <a:rPr lang="en-US" sz="2400" dirty="0"/>
              <a:t>Sets CPSR bits (e.g., masks interrupt)</a:t>
            </a:r>
          </a:p>
          <a:p>
            <a:pPr lvl="1"/>
            <a:r>
              <a:rPr lang="en-US" sz="2400" dirty="0"/>
              <a:t>Changes processor mode</a:t>
            </a:r>
          </a:p>
          <a:p>
            <a:pPr lvl="1"/>
            <a:r>
              <a:rPr lang="en-US" sz="2400" dirty="0"/>
              <a:t>Stores return address to LR_&lt;mode&gt;</a:t>
            </a:r>
          </a:p>
          <a:p>
            <a:pPr lvl="1"/>
            <a:r>
              <a:rPr lang="en-US" sz="2400" dirty="0"/>
              <a:t>Sets PC to vector address</a:t>
            </a:r>
          </a:p>
          <a:p>
            <a:endParaRPr lang="en-US" sz="2800" dirty="0"/>
          </a:p>
          <a:p>
            <a:r>
              <a:rPr lang="en-US" sz="2800" dirty="0"/>
              <a:t>To return </a:t>
            </a:r>
            <a:r>
              <a:rPr lang="en-US" sz="2800" u="sng" dirty="0">
                <a:solidFill>
                  <a:srgbClr val="FF00FF"/>
                </a:solidFill>
              </a:rPr>
              <a:t>software</a:t>
            </a:r>
            <a:r>
              <a:rPr lang="en-US" sz="2800" dirty="0"/>
              <a:t> needs to</a:t>
            </a:r>
          </a:p>
          <a:p>
            <a:pPr lvl="1"/>
            <a:r>
              <a:rPr lang="en-US" sz="2400" dirty="0"/>
              <a:t>Restore CPSR from SPSR_&lt;mode&gt;</a:t>
            </a:r>
          </a:p>
          <a:p>
            <a:pPr lvl="1"/>
            <a:r>
              <a:rPr lang="en-US" sz="2400" dirty="0"/>
              <a:t>Restore PC from LR_&lt;mode&gt;</a:t>
            </a:r>
          </a:p>
        </p:txBody>
      </p:sp>
      <p:graphicFrame>
        <p:nvGraphicFramePr>
          <p:cNvPr id="4" name="Table 3"/>
          <p:cNvGraphicFramePr>
            <a:graphicFrameLocks noGrp="1"/>
          </p:cNvGraphicFramePr>
          <p:nvPr>
            <p:extLst>
              <p:ext uri="{D42A27DB-BD31-4B8C-83A1-F6EECF244321}">
                <p14:modId xmlns:p14="http://schemas.microsoft.com/office/powerpoint/2010/main" val="2538535744"/>
              </p:ext>
            </p:extLst>
          </p:nvPr>
        </p:nvGraphicFramePr>
        <p:xfrm>
          <a:off x="5943600" y="2133600"/>
          <a:ext cx="3047999" cy="33375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295399">
                  <a:extLst>
                    <a:ext uri="{9D8B030D-6E8A-4147-A177-3AD203B41FA5}">
                      <a16:colId xmlns:a16="http://schemas.microsoft.com/office/drawing/2014/main" val="20001"/>
                    </a:ext>
                  </a:extLst>
                </a:gridCol>
              </a:tblGrid>
              <a:tr h="370840">
                <a:tc>
                  <a:txBody>
                    <a:bodyPr/>
                    <a:lstStyle/>
                    <a:p>
                      <a:r>
                        <a:rPr lang="en-US" sz="1600" dirty="0"/>
                        <a:t>name</a:t>
                      </a:r>
                    </a:p>
                  </a:txBody>
                  <a:tcPr/>
                </a:tc>
                <a:tc>
                  <a:txBody>
                    <a:bodyPr/>
                    <a:lstStyle/>
                    <a:p>
                      <a:r>
                        <a:rPr lang="en-US" sz="1600" dirty="0"/>
                        <a:t>address</a:t>
                      </a:r>
                    </a:p>
                  </a:txBody>
                  <a:tcPr/>
                </a:tc>
                <a:extLst>
                  <a:ext uri="{0D108BD9-81ED-4DB2-BD59-A6C34878D82A}">
                    <a16:rowId xmlns:a16="http://schemas.microsoft.com/office/drawing/2014/main" val="10000"/>
                  </a:ext>
                </a:extLst>
              </a:tr>
              <a:tr h="370840">
                <a:tc>
                  <a:txBody>
                    <a:bodyPr/>
                    <a:lstStyle/>
                    <a:p>
                      <a:r>
                        <a:rPr lang="en-US" sz="1600" b="0" dirty="0">
                          <a:solidFill>
                            <a:schemeClr val="tx1"/>
                          </a:solidFill>
                        </a:rPr>
                        <a:t>FIRQ</a:t>
                      </a:r>
                    </a:p>
                  </a:txBody>
                  <a:tcPr/>
                </a:tc>
                <a:tc>
                  <a:txBody>
                    <a:bodyPr/>
                    <a:lstStyle/>
                    <a:p>
                      <a:r>
                        <a:rPr lang="en-US" sz="1600" b="0" dirty="0">
                          <a:solidFill>
                            <a:schemeClr val="tx1"/>
                          </a:solidFill>
                        </a:rPr>
                        <a:t>0x0000001C</a:t>
                      </a:r>
                    </a:p>
                  </a:txBody>
                  <a:tcPr/>
                </a:tc>
                <a:extLst>
                  <a:ext uri="{0D108BD9-81ED-4DB2-BD59-A6C34878D82A}">
                    <a16:rowId xmlns:a16="http://schemas.microsoft.com/office/drawing/2014/main" val="10001"/>
                  </a:ext>
                </a:extLst>
              </a:tr>
              <a:tr h="370840">
                <a:tc>
                  <a:txBody>
                    <a:bodyPr/>
                    <a:lstStyle/>
                    <a:p>
                      <a:r>
                        <a:rPr lang="en-US" sz="1600" dirty="0"/>
                        <a:t>IRQ</a:t>
                      </a:r>
                    </a:p>
                  </a:txBody>
                  <a:tcPr/>
                </a:tc>
                <a:tc>
                  <a:txBody>
                    <a:bodyPr/>
                    <a:lstStyle/>
                    <a:p>
                      <a:r>
                        <a:rPr lang="en-US" sz="1600" dirty="0"/>
                        <a:t>0x00000018</a:t>
                      </a:r>
                    </a:p>
                  </a:txBody>
                  <a:tcPr/>
                </a:tc>
                <a:extLst>
                  <a:ext uri="{0D108BD9-81ED-4DB2-BD59-A6C34878D82A}">
                    <a16:rowId xmlns:a16="http://schemas.microsoft.com/office/drawing/2014/main" val="10002"/>
                  </a:ext>
                </a:extLst>
              </a:tr>
              <a:tr h="370840">
                <a:tc>
                  <a:txBody>
                    <a:bodyPr/>
                    <a:lstStyle/>
                    <a:p>
                      <a:r>
                        <a:rPr lang="en-US" sz="1600" dirty="0"/>
                        <a:t>Reserved</a:t>
                      </a:r>
                    </a:p>
                  </a:txBody>
                  <a:tcPr/>
                </a:tc>
                <a:tc>
                  <a:txBody>
                    <a:bodyPr/>
                    <a:lstStyle/>
                    <a:p>
                      <a:r>
                        <a:rPr lang="en-US" sz="1600" dirty="0"/>
                        <a:t>0x00000014</a:t>
                      </a:r>
                    </a:p>
                  </a:txBody>
                  <a:tcPr/>
                </a:tc>
                <a:extLst>
                  <a:ext uri="{0D108BD9-81ED-4DB2-BD59-A6C34878D82A}">
                    <a16:rowId xmlns:a16="http://schemas.microsoft.com/office/drawing/2014/main" val="10003"/>
                  </a:ext>
                </a:extLst>
              </a:tr>
              <a:tr h="370840">
                <a:tc>
                  <a:txBody>
                    <a:bodyPr/>
                    <a:lstStyle/>
                    <a:p>
                      <a:r>
                        <a:rPr lang="en-US" sz="1600" dirty="0"/>
                        <a:t>Data abort</a:t>
                      </a:r>
                    </a:p>
                  </a:txBody>
                  <a:tcPr/>
                </a:tc>
                <a:tc>
                  <a:txBody>
                    <a:bodyPr/>
                    <a:lstStyle/>
                    <a:p>
                      <a:r>
                        <a:rPr lang="en-US" sz="1600" dirty="0"/>
                        <a:t>0x00000010</a:t>
                      </a:r>
                    </a:p>
                  </a:txBody>
                  <a:tcPr/>
                </a:tc>
                <a:extLst>
                  <a:ext uri="{0D108BD9-81ED-4DB2-BD59-A6C34878D82A}">
                    <a16:rowId xmlns:a16="http://schemas.microsoft.com/office/drawing/2014/main" val="10004"/>
                  </a:ext>
                </a:extLst>
              </a:tr>
              <a:tr h="370840">
                <a:tc>
                  <a:txBody>
                    <a:bodyPr/>
                    <a:lstStyle/>
                    <a:p>
                      <a:r>
                        <a:rPr lang="en-US" sz="1600" dirty="0" err="1"/>
                        <a:t>Prefetch</a:t>
                      </a:r>
                      <a:r>
                        <a:rPr lang="en-US" sz="1600" dirty="0"/>
                        <a:t> abort</a:t>
                      </a:r>
                    </a:p>
                  </a:txBody>
                  <a:tcPr/>
                </a:tc>
                <a:tc>
                  <a:txBody>
                    <a:bodyPr/>
                    <a:lstStyle/>
                    <a:p>
                      <a:r>
                        <a:rPr lang="en-US" sz="1600" dirty="0"/>
                        <a:t>0x0000000C</a:t>
                      </a:r>
                    </a:p>
                  </a:txBody>
                  <a:tcPr/>
                </a:tc>
                <a:extLst>
                  <a:ext uri="{0D108BD9-81ED-4DB2-BD59-A6C34878D82A}">
                    <a16:rowId xmlns:a16="http://schemas.microsoft.com/office/drawing/2014/main" val="10005"/>
                  </a:ext>
                </a:extLst>
              </a:tr>
              <a:tr h="370840">
                <a:tc>
                  <a:txBody>
                    <a:bodyPr/>
                    <a:lstStyle/>
                    <a:p>
                      <a:r>
                        <a:rPr lang="en-US" sz="1600" dirty="0"/>
                        <a:t>Software</a:t>
                      </a:r>
                      <a:r>
                        <a:rPr lang="en-US" sz="1600" baseline="0" dirty="0"/>
                        <a:t> Interrupt</a:t>
                      </a:r>
                      <a:endParaRPr lang="en-US" sz="1600" dirty="0"/>
                    </a:p>
                  </a:txBody>
                  <a:tcPr/>
                </a:tc>
                <a:tc>
                  <a:txBody>
                    <a:bodyPr/>
                    <a:lstStyle/>
                    <a:p>
                      <a:r>
                        <a:rPr lang="en-US" sz="1600" dirty="0"/>
                        <a:t>0x00000008</a:t>
                      </a:r>
                    </a:p>
                  </a:txBody>
                  <a:tcPr/>
                </a:tc>
                <a:extLst>
                  <a:ext uri="{0D108BD9-81ED-4DB2-BD59-A6C34878D82A}">
                    <a16:rowId xmlns:a16="http://schemas.microsoft.com/office/drawing/2014/main" val="10006"/>
                  </a:ext>
                </a:extLst>
              </a:tr>
              <a:tr h="370840">
                <a:tc>
                  <a:txBody>
                    <a:bodyPr/>
                    <a:lstStyle/>
                    <a:p>
                      <a:r>
                        <a:rPr lang="en-US" sz="1600" dirty="0"/>
                        <a:t>Undefined Inst.</a:t>
                      </a:r>
                    </a:p>
                  </a:txBody>
                  <a:tcPr/>
                </a:tc>
                <a:tc>
                  <a:txBody>
                    <a:bodyPr/>
                    <a:lstStyle/>
                    <a:p>
                      <a:r>
                        <a:rPr lang="en-US" sz="1600" dirty="0"/>
                        <a:t>0x00000004</a:t>
                      </a:r>
                    </a:p>
                  </a:txBody>
                  <a:tcPr/>
                </a:tc>
                <a:extLst>
                  <a:ext uri="{0D108BD9-81ED-4DB2-BD59-A6C34878D82A}">
                    <a16:rowId xmlns:a16="http://schemas.microsoft.com/office/drawing/2014/main" val="10007"/>
                  </a:ext>
                </a:extLst>
              </a:tr>
              <a:tr h="370840">
                <a:tc>
                  <a:txBody>
                    <a:bodyPr/>
                    <a:lstStyle/>
                    <a:p>
                      <a:r>
                        <a:rPr lang="en-US" sz="1600" dirty="0"/>
                        <a:t>Reset</a:t>
                      </a:r>
                    </a:p>
                  </a:txBody>
                  <a:tcPr/>
                </a:tc>
                <a:tc>
                  <a:txBody>
                    <a:bodyPr/>
                    <a:lstStyle/>
                    <a:p>
                      <a:r>
                        <a:rPr lang="en-US" sz="1600" dirty="0"/>
                        <a:t>0x00000000</a:t>
                      </a:r>
                    </a:p>
                  </a:txBody>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8498F53A-C161-3D49-96E1-2DF0E970DAF2}" type="slidenum">
              <a:rPr lang="en-US" smtClean="0"/>
              <a:t>55</a:t>
            </a:fld>
            <a:endParaRPr lang="en-US"/>
          </a:p>
        </p:txBody>
      </p:sp>
    </p:spTree>
    <p:extLst>
      <p:ext uri="{BB962C8B-B14F-4D97-AF65-F5344CB8AC3E}">
        <p14:creationId xmlns:p14="http://schemas.microsoft.com/office/powerpoint/2010/main" val="37006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Table</a:t>
            </a:r>
          </a:p>
        </p:txBody>
      </p:sp>
      <p:sp>
        <p:nvSpPr>
          <p:cNvPr id="4" name="Slide Number Placeholder 3"/>
          <p:cNvSpPr>
            <a:spLocks noGrp="1"/>
          </p:cNvSpPr>
          <p:nvPr>
            <p:ph type="sldNum" sz="quarter" idx="12"/>
          </p:nvPr>
        </p:nvSpPr>
        <p:spPr/>
        <p:txBody>
          <a:bodyPr/>
          <a:lstStyle/>
          <a:p>
            <a:fld id="{8498F53A-C161-3D49-96E1-2DF0E970DAF2}" type="slidenum">
              <a:rPr lang="en-US" smtClean="0"/>
              <a:t>56</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2600"/>
            <a:ext cx="5952744" cy="4009644"/>
          </a:xfrm>
          <a:prstGeom prst="rect">
            <a:avLst/>
          </a:prstGeom>
        </p:spPr>
      </p:pic>
      <p:sp>
        <p:nvSpPr>
          <p:cNvPr id="3" name="TextBox 2">
            <a:extLst>
              <a:ext uri="{FF2B5EF4-FFF2-40B4-BE49-F238E27FC236}">
                <a16:creationId xmlns:a16="http://schemas.microsoft.com/office/drawing/2014/main" id="{D5F808E6-C6C2-4541-A2A9-D6310A8797DF}"/>
              </a:ext>
            </a:extLst>
          </p:cNvPr>
          <p:cNvSpPr txBox="1"/>
          <p:nvPr/>
        </p:nvSpPr>
        <p:spPr>
          <a:xfrm>
            <a:off x="3657600" y="2362200"/>
            <a:ext cx="1053494" cy="923330"/>
          </a:xfrm>
          <a:prstGeom prst="rect">
            <a:avLst/>
          </a:prstGeom>
          <a:solidFill>
            <a:schemeClr val="bg1"/>
          </a:solidFill>
        </p:spPr>
        <p:txBody>
          <a:bodyPr wrap="none" rtlCol="0">
            <a:spAutoFit/>
          </a:bodyPr>
          <a:lstStyle/>
          <a:p>
            <a:r>
              <a:rPr lang="en-US" sz="1350" dirty="0"/>
              <a:t>0x00000018</a:t>
            </a:r>
          </a:p>
          <a:p>
            <a:r>
              <a:rPr lang="en-US" sz="1350" dirty="0"/>
              <a:t>          …</a:t>
            </a:r>
          </a:p>
          <a:p>
            <a:r>
              <a:rPr lang="en-US" sz="1350" dirty="0"/>
              <a:t>0x00000004</a:t>
            </a:r>
          </a:p>
          <a:p>
            <a:r>
              <a:rPr lang="en-US" sz="1350" dirty="0"/>
              <a:t>0x00000000</a:t>
            </a:r>
          </a:p>
        </p:txBody>
      </p:sp>
      <p:sp>
        <p:nvSpPr>
          <p:cNvPr id="5" name="Rectangle 4">
            <a:extLst>
              <a:ext uri="{FF2B5EF4-FFF2-40B4-BE49-F238E27FC236}">
                <a16:creationId xmlns:a16="http://schemas.microsoft.com/office/drawing/2014/main" id="{AE5C51B5-02D0-2040-907D-2440C0FC5E44}"/>
              </a:ext>
            </a:extLst>
          </p:cNvPr>
          <p:cNvSpPr/>
          <p:nvPr/>
        </p:nvSpPr>
        <p:spPr>
          <a:xfrm>
            <a:off x="3200400" y="2286000"/>
            <a:ext cx="533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E009A0-658A-4042-89A7-02F8462DC489}"/>
              </a:ext>
            </a:extLst>
          </p:cNvPr>
          <p:cNvSpPr txBox="1"/>
          <p:nvPr/>
        </p:nvSpPr>
        <p:spPr>
          <a:xfrm>
            <a:off x="4855464" y="2404872"/>
            <a:ext cx="684483" cy="161583"/>
          </a:xfrm>
          <a:prstGeom prst="rect">
            <a:avLst/>
          </a:prstGeom>
          <a:solidFill>
            <a:schemeClr val="bg1">
              <a:lumMod val="85000"/>
            </a:schemeClr>
          </a:solidFill>
        </p:spPr>
        <p:txBody>
          <a:bodyPr wrap="none" lIns="0" tIns="0" rIns="0" bIns="0" rtlCol="0">
            <a:spAutoFit/>
          </a:bodyPr>
          <a:lstStyle/>
          <a:p>
            <a:r>
              <a:rPr lang="en-US" sz="1050" dirty="0"/>
              <a:t>0xEA000100</a:t>
            </a:r>
          </a:p>
        </p:txBody>
      </p:sp>
      <p:sp>
        <p:nvSpPr>
          <p:cNvPr id="8" name="TextBox 7">
            <a:extLst>
              <a:ext uri="{FF2B5EF4-FFF2-40B4-BE49-F238E27FC236}">
                <a16:creationId xmlns:a16="http://schemas.microsoft.com/office/drawing/2014/main" id="{E946834E-ECB3-C24E-8251-AE05042408CC}"/>
              </a:ext>
            </a:extLst>
          </p:cNvPr>
          <p:cNvSpPr txBox="1"/>
          <p:nvPr/>
        </p:nvSpPr>
        <p:spPr>
          <a:xfrm>
            <a:off x="4992624" y="2651760"/>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9" name="TextBox 8">
            <a:extLst>
              <a:ext uri="{FF2B5EF4-FFF2-40B4-BE49-F238E27FC236}">
                <a16:creationId xmlns:a16="http://schemas.microsoft.com/office/drawing/2014/main" id="{40D2C4CF-1394-A741-9521-3B3175A9BA7E}"/>
              </a:ext>
            </a:extLst>
          </p:cNvPr>
          <p:cNvSpPr txBox="1"/>
          <p:nvPr/>
        </p:nvSpPr>
        <p:spPr>
          <a:xfrm>
            <a:off x="5007700" y="2879563"/>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10" name="TextBox 9">
            <a:extLst>
              <a:ext uri="{FF2B5EF4-FFF2-40B4-BE49-F238E27FC236}">
                <a16:creationId xmlns:a16="http://schemas.microsoft.com/office/drawing/2014/main" id="{14191BBA-0B18-FC41-88FF-7FD9EFB2852A}"/>
              </a:ext>
            </a:extLst>
          </p:cNvPr>
          <p:cNvSpPr txBox="1"/>
          <p:nvPr/>
        </p:nvSpPr>
        <p:spPr>
          <a:xfrm>
            <a:off x="5007700" y="3082987"/>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7" name="TextBox 6">
            <a:extLst>
              <a:ext uri="{FF2B5EF4-FFF2-40B4-BE49-F238E27FC236}">
                <a16:creationId xmlns:a16="http://schemas.microsoft.com/office/drawing/2014/main" id="{770988CB-C729-2342-ADC8-2B6E6EF50870}"/>
              </a:ext>
            </a:extLst>
          </p:cNvPr>
          <p:cNvSpPr txBox="1"/>
          <p:nvPr/>
        </p:nvSpPr>
        <p:spPr>
          <a:xfrm>
            <a:off x="6376616" y="1752600"/>
            <a:ext cx="1830950"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B </a:t>
            </a:r>
            <a:r>
              <a:rPr lang="en-US" dirty="0" err="1">
                <a:latin typeface="Consolas" panose="020B0609020204030204" pitchFamily="49" charset="0"/>
                <a:cs typeface="Consolas" panose="020B0609020204030204" pitchFamily="49" charset="0"/>
              </a:rPr>
              <a:t>irq_handler</a:t>
            </a:r>
            <a:endParaRPr lang="en-US" dirty="0">
              <a:latin typeface="Consolas" panose="020B0609020204030204" pitchFamily="49" charset="0"/>
              <a:cs typeface="Consolas" panose="020B0609020204030204" pitchFamily="49" charset="0"/>
            </a:endParaRPr>
          </a:p>
        </p:txBody>
      </p:sp>
      <p:cxnSp>
        <p:nvCxnSpPr>
          <p:cNvPr id="12" name="Straight Arrow Connector 11">
            <a:extLst>
              <a:ext uri="{FF2B5EF4-FFF2-40B4-BE49-F238E27FC236}">
                <a16:creationId xmlns:a16="http://schemas.microsoft.com/office/drawing/2014/main" id="{DD7F4E61-48B7-3941-84B6-4F951A4D3341}"/>
              </a:ext>
            </a:extLst>
          </p:cNvPr>
          <p:cNvCxnSpPr>
            <a:stCxn id="7" idx="1"/>
          </p:cNvCxnSpPr>
          <p:nvPr/>
        </p:nvCxnSpPr>
        <p:spPr>
          <a:xfrm flipH="1">
            <a:off x="5550508" y="1937266"/>
            <a:ext cx="826108" cy="5483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ight Brace 12">
            <a:extLst>
              <a:ext uri="{FF2B5EF4-FFF2-40B4-BE49-F238E27FC236}">
                <a16:creationId xmlns:a16="http://schemas.microsoft.com/office/drawing/2014/main" id="{3500B6E2-D949-B848-8405-5E0BCFA728BC}"/>
              </a:ext>
            </a:extLst>
          </p:cNvPr>
          <p:cNvSpPr/>
          <p:nvPr/>
        </p:nvSpPr>
        <p:spPr>
          <a:xfrm>
            <a:off x="5943599" y="2362200"/>
            <a:ext cx="283523" cy="9233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6E08D7F-4B3F-9944-996D-D12B65B44675}"/>
              </a:ext>
            </a:extLst>
          </p:cNvPr>
          <p:cNvSpPr txBox="1"/>
          <p:nvPr/>
        </p:nvSpPr>
        <p:spPr>
          <a:xfrm>
            <a:off x="6332213" y="2378790"/>
            <a:ext cx="2310184" cy="923330"/>
          </a:xfrm>
          <a:prstGeom prst="rect">
            <a:avLst/>
          </a:prstGeom>
          <a:noFill/>
        </p:spPr>
        <p:txBody>
          <a:bodyPr wrap="square" rtlCol="0">
            <a:spAutoFit/>
          </a:bodyPr>
          <a:lstStyle/>
          <a:p>
            <a:r>
              <a:rPr lang="en-US" dirty="0"/>
              <a:t>Vector table:  Set of</a:t>
            </a:r>
          </a:p>
          <a:p>
            <a:r>
              <a:rPr lang="en-US" b="1" i="1" dirty="0"/>
              <a:t>branch instructions</a:t>
            </a:r>
          </a:p>
          <a:p>
            <a:r>
              <a:rPr lang="en-US" dirty="0"/>
              <a:t>to code for ISRs</a:t>
            </a:r>
          </a:p>
        </p:txBody>
      </p:sp>
    </p:spTree>
    <p:extLst>
      <p:ext uri="{BB962C8B-B14F-4D97-AF65-F5344CB8AC3E}">
        <p14:creationId xmlns:p14="http://schemas.microsoft.com/office/powerpoint/2010/main" val="1203367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 Table</a:t>
            </a:r>
          </a:p>
        </p:txBody>
      </p:sp>
      <p:sp>
        <p:nvSpPr>
          <p:cNvPr id="3" name="Content Placeholder 2"/>
          <p:cNvSpPr>
            <a:spLocks noGrp="1"/>
          </p:cNvSpPr>
          <p:nvPr>
            <p:ph idx="1"/>
          </p:nvPr>
        </p:nvSpPr>
        <p:spPr>
          <a:xfrm>
            <a:off x="152400" y="5334000"/>
            <a:ext cx="8991600" cy="1447800"/>
          </a:xfrm>
        </p:spPr>
        <p:txBody>
          <a:bodyPr>
            <a:normAutofit fontScale="77500" lnSpcReduction="20000"/>
          </a:bodyPr>
          <a:lstStyle/>
          <a:p>
            <a:pPr marL="0" indent="0">
              <a:buNone/>
            </a:pPr>
            <a:r>
              <a:rPr lang="en-US" b="1" dirty="0"/>
              <a:t>Example</a:t>
            </a:r>
            <a:r>
              <a:rPr lang="en-US" dirty="0"/>
              <a:t>:  If </a:t>
            </a:r>
            <a:r>
              <a:rPr lang="en-US" dirty="0" err="1"/>
              <a:t>firq_i</a:t>
            </a:r>
            <a:r>
              <a:rPr lang="en-US" dirty="0"/>
              <a:t> input to ARM CPU is ‘1’, then after current instruction completes, next instruction will be “</a:t>
            </a:r>
            <a:r>
              <a:rPr lang="en-US" b="1" dirty="0">
                <a:solidFill>
                  <a:srgbClr val="0000FF"/>
                </a:solidFill>
                <a:latin typeface="Consolas" panose="020B0609020204030204" pitchFamily="49" charset="0"/>
                <a:cs typeface="Consolas" panose="020B0609020204030204" pitchFamily="49" charset="0"/>
              </a:rPr>
              <a:t>B </a:t>
            </a:r>
            <a:r>
              <a:rPr lang="en-US" b="1" dirty="0" err="1">
                <a:solidFill>
                  <a:srgbClr val="0000FF"/>
                </a:solidFill>
                <a:latin typeface="Consolas" panose="020B0609020204030204" pitchFamily="49" charset="0"/>
                <a:cs typeface="Consolas" panose="020B0609020204030204" pitchFamily="49" charset="0"/>
              </a:rPr>
              <a:t>firq_handler</a:t>
            </a:r>
            <a:r>
              <a:rPr lang="en-US" dirty="0"/>
              <a:t>”</a:t>
            </a:r>
          </a:p>
          <a:p>
            <a:pPr marL="0" indent="0">
              <a:buNone/>
            </a:pPr>
            <a:r>
              <a:rPr lang="en-US" b="1" dirty="0">
                <a:solidFill>
                  <a:srgbClr val="FF00FF"/>
                </a:solidFill>
              </a:rPr>
              <a:t>Problem:</a:t>
            </a:r>
            <a:r>
              <a:rPr lang="en-US" dirty="0">
                <a:solidFill>
                  <a:srgbClr val="FF00FF"/>
                </a:solidFill>
              </a:rPr>
              <a:t>  If </a:t>
            </a:r>
            <a:r>
              <a:rPr lang="en-US" dirty="0" err="1">
                <a:solidFill>
                  <a:srgbClr val="FF00FF"/>
                </a:solidFill>
              </a:rPr>
              <a:t>firq_i</a:t>
            </a:r>
            <a:r>
              <a:rPr lang="en-US" dirty="0">
                <a:solidFill>
                  <a:srgbClr val="FF00FF"/>
                </a:solidFill>
              </a:rPr>
              <a:t> is still ‘1’ do we just keep resetting PC to 0x1C?</a:t>
            </a:r>
          </a:p>
        </p:txBody>
      </p:sp>
      <p:graphicFrame>
        <p:nvGraphicFramePr>
          <p:cNvPr id="4" name="Table 3"/>
          <p:cNvGraphicFramePr>
            <a:graphicFrameLocks noGrp="1"/>
          </p:cNvGraphicFramePr>
          <p:nvPr>
            <p:extLst>
              <p:ext uri="{D42A27DB-BD31-4B8C-83A1-F6EECF244321}">
                <p14:modId xmlns:p14="http://schemas.microsoft.com/office/powerpoint/2010/main" val="507824151"/>
              </p:ext>
            </p:extLst>
          </p:nvPr>
        </p:nvGraphicFramePr>
        <p:xfrm>
          <a:off x="1981200" y="1295400"/>
          <a:ext cx="5334001" cy="3337560"/>
        </p:xfrm>
        <a:graphic>
          <a:graphicData uri="http://schemas.openxmlformats.org/drawingml/2006/table">
            <a:tbl>
              <a:tblPr firstRow="1" bandRow="1">
                <a:tableStyleId>{5C22544A-7EE6-4342-B048-85BDC9FD1C3A}</a:tableStyleId>
              </a:tblPr>
              <a:tblGrid>
                <a:gridCol w="2152317">
                  <a:extLst>
                    <a:ext uri="{9D8B030D-6E8A-4147-A177-3AD203B41FA5}">
                      <a16:colId xmlns:a16="http://schemas.microsoft.com/office/drawing/2014/main" val="20000"/>
                    </a:ext>
                  </a:extLst>
                </a:gridCol>
                <a:gridCol w="1590842">
                  <a:extLst>
                    <a:ext uri="{9D8B030D-6E8A-4147-A177-3AD203B41FA5}">
                      <a16:colId xmlns:a16="http://schemas.microsoft.com/office/drawing/2014/main" val="20001"/>
                    </a:ext>
                  </a:extLst>
                </a:gridCol>
                <a:gridCol w="1590842">
                  <a:extLst>
                    <a:ext uri="{9D8B030D-6E8A-4147-A177-3AD203B41FA5}">
                      <a16:colId xmlns:a16="http://schemas.microsoft.com/office/drawing/2014/main" val="20002"/>
                    </a:ext>
                  </a:extLst>
                </a:gridCol>
              </a:tblGrid>
              <a:tr h="370840">
                <a:tc>
                  <a:txBody>
                    <a:bodyPr/>
                    <a:lstStyle/>
                    <a:p>
                      <a:r>
                        <a:rPr lang="en-US" sz="1600" dirty="0"/>
                        <a:t>name</a:t>
                      </a:r>
                    </a:p>
                  </a:txBody>
                  <a:tcPr/>
                </a:tc>
                <a:tc>
                  <a:txBody>
                    <a:bodyPr/>
                    <a:lstStyle/>
                    <a:p>
                      <a:r>
                        <a:rPr lang="en-US" sz="1600" dirty="0"/>
                        <a:t>Address</a:t>
                      </a:r>
                    </a:p>
                  </a:txBody>
                  <a:tcPr/>
                </a:tc>
                <a:tc>
                  <a:txBody>
                    <a:bodyPr/>
                    <a:lstStyle/>
                    <a:p>
                      <a:r>
                        <a:rPr lang="en-US" sz="1600" dirty="0"/>
                        <a:t>CODE</a:t>
                      </a:r>
                    </a:p>
                  </a:txBody>
                  <a:tcPr/>
                </a:tc>
                <a:extLst>
                  <a:ext uri="{0D108BD9-81ED-4DB2-BD59-A6C34878D82A}">
                    <a16:rowId xmlns:a16="http://schemas.microsoft.com/office/drawing/2014/main" val="10000"/>
                  </a:ext>
                </a:extLst>
              </a:tr>
              <a:tr h="370840">
                <a:tc>
                  <a:txBody>
                    <a:bodyPr/>
                    <a:lstStyle/>
                    <a:p>
                      <a:r>
                        <a:rPr lang="en-US" sz="1600" b="0" dirty="0">
                          <a:solidFill>
                            <a:schemeClr val="tx1"/>
                          </a:solidFill>
                        </a:rPr>
                        <a:t>FIRQ</a:t>
                      </a:r>
                    </a:p>
                  </a:txBody>
                  <a:tcPr/>
                </a:tc>
                <a:tc>
                  <a:txBody>
                    <a:bodyPr/>
                    <a:lstStyle/>
                    <a:p>
                      <a:r>
                        <a:rPr lang="en-US" sz="1600" b="0" dirty="0">
                          <a:solidFill>
                            <a:schemeClr val="tx1"/>
                          </a:solidFill>
                        </a:rPr>
                        <a:t>0x0000001C</a:t>
                      </a:r>
                    </a:p>
                  </a:txBody>
                  <a:tcPr/>
                </a:tc>
                <a:tc>
                  <a:txBody>
                    <a:bodyPr/>
                    <a:lstStyle/>
                    <a:p>
                      <a:r>
                        <a:rPr lang="en-US" sz="1600" b="0" dirty="0">
                          <a:solidFill>
                            <a:schemeClr val="tx1"/>
                          </a:solidFill>
                        </a:rPr>
                        <a:t>B </a:t>
                      </a:r>
                      <a:r>
                        <a:rPr lang="en-US" sz="1600" b="0" dirty="0" err="1">
                          <a:solidFill>
                            <a:schemeClr val="tx1"/>
                          </a:solidFill>
                        </a:rPr>
                        <a:t>firq_handler</a:t>
                      </a:r>
                      <a:endParaRPr lang="en-US" sz="1600" b="0" dirty="0">
                        <a:solidFill>
                          <a:schemeClr val="tx1"/>
                        </a:solidFill>
                      </a:endParaRPr>
                    </a:p>
                  </a:txBody>
                  <a:tcPr/>
                </a:tc>
                <a:extLst>
                  <a:ext uri="{0D108BD9-81ED-4DB2-BD59-A6C34878D82A}">
                    <a16:rowId xmlns:a16="http://schemas.microsoft.com/office/drawing/2014/main" val="10001"/>
                  </a:ext>
                </a:extLst>
              </a:tr>
              <a:tr h="370840">
                <a:tc>
                  <a:txBody>
                    <a:bodyPr/>
                    <a:lstStyle/>
                    <a:p>
                      <a:r>
                        <a:rPr lang="en-US" sz="1600" dirty="0"/>
                        <a:t>IRQ</a:t>
                      </a:r>
                    </a:p>
                  </a:txBody>
                  <a:tcPr/>
                </a:tc>
                <a:tc>
                  <a:txBody>
                    <a:bodyPr/>
                    <a:lstStyle/>
                    <a:p>
                      <a:r>
                        <a:rPr lang="en-US" sz="1600" dirty="0"/>
                        <a:t>0x00000018</a:t>
                      </a:r>
                    </a:p>
                  </a:txBody>
                  <a:tcPr/>
                </a:tc>
                <a:tc>
                  <a:txBody>
                    <a:bodyPr/>
                    <a:lstStyle/>
                    <a:p>
                      <a:r>
                        <a:rPr lang="en-US" sz="1600" dirty="0"/>
                        <a:t>B </a:t>
                      </a:r>
                      <a:r>
                        <a:rPr lang="en-US" sz="1600" dirty="0" err="1"/>
                        <a:t>irq_handler</a:t>
                      </a:r>
                      <a:endParaRPr lang="en-US" sz="1600" dirty="0"/>
                    </a:p>
                  </a:txBody>
                  <a:tcPr/>
                </a:tc>
                <a:extLst>
                  <a:ext uri="{0D108BD9-81ED-4DB2-BD59-A6C34878D82A}">
                    <a16:rowId xmlns:a16="http://schemas.microsoft.com/office/drawing/2014/main" val="10002"/>
                  </a:ext>
                </a:extLst>
              </a:tr>
              <a:tr h="370840">
                <a:tc>
                  <a:txBody>
                    <a:bodyPr/>
                    <a:lstStyle/>
                    <a:p>
                      <a:r>
                        <a:rPr lang="en-US" sz="1600" dirty="0"/>
                        <a:t>Reserved</a:t>
                      </a:r>
                    </a:p>
                  </a:txBody>
                  <a:tcPr/>
                </a:tc>
                <a:tc>
                  <a:txBody>
                    <a:bodyPr/>
                    <a:lstStyle/>
                    <a:p>
                      <a:r>
                        <a:rPr lang="en-US" sz="1600" dirty="0"/>
                        <a:t>0x00000014</a:t>
                      </a:r>
                    </a:p>
                  </a:txBody>
                  <a:tcPr/>
                </a:tc>
                <a:tc>
                  <a:txBody>
                    <a:bodyPr/>
                    <a:lstStyle/>
                    <a:p>
                      <a:r>
                        <a:rPr lang="en-US" sz="1600" dirty="0"/>
                        <a:t>0x00000000</a:t>
                      </a:r>
                    </a:p>
                  </a:txBody>
                  <a:tcPr/>
                </a:tc>
                <a:extLst>
                  <a:ext uri="{0D108BD9-81ED-4DB2-BD59-A6C34878D82A}">
                    <a16:rowId xmlns:a16="http://schemas.microsoft.com/office/drawing/2014/main" val="10003"/>
                  </a:ext>
                </a:extLst>
              </a:tr>
              <a:tr h="370840">
                <a:tc>
                  <a:txBody>
                    <a:bodyPr/>
                    <a:lstStyle/>
                    <a:p>
                      <a:r>
                        <a:rPr lang="en-US" sz="1600" dirty="0"/>
                        <a:t>Data abort</a:t>
                      </a:r>
                    </a:p>
                  </a:txBody>
                  <a:tcPr/>
                </a:tc>
                <a:tc>
                  <a:txBody>
                    <a:bodyPr/>
                    <a:lstStyle/>
                    <a:p>
                      <a:r>
                        <a:rPr lang="en-US" sz="1600" dirty="0"/>
                        <a:t>0x00000010</a:t>
                      </a:r>
                    </a:p>
                  </a:txBody>
                  <a:tcPr/>
                </a:tc>
                <a:tc>
                  <a:txBody>
                    <a:bodyPr/>
                    <a:lstStyle/>
                    <a:p>
                      <a:r>
                        <a:rPr lang="en-US" sz="1600" dirty="0"/>
                        <a:t>B </a:t>
                      </a:r>
                      <a:r>
                        <a:rPr lang="en-US" sz="1600" dirty="0" err="1"/>
                        <a:t>dabt_handler</a:t>
                      </a:r>
                      <a:endParaRPr lang="en-US" sz="1600" dirty="0"/>
                    </a:p>
                  </a:txBody>
                  <a:tcPr/>
                </a:tc>
                <a:extLst>
                  <a:ext uri="{0D108BD9-81ED-4DB2-BD59-A6C34878D82A}">
                    <a16:rowId xmlns:a16="http://schemas.microsoft.com/office/drawing/2014/main" val="10004"/>
                  </a:ext>
                </a:extLst>
              </a:tr>
              <a:tr h="370840">
                <a:tc>
                  <a:txBody>
                    <a:bodyPr/>
                    <a:lstStyle/>
                    <a:p>
                      <a:r>
                        <a:rPr lang="en-US" sz="1600" dirty="0" err="1"/>
                        <a:t>Prefetch</a:t>
                      </a:r>
                      <a:r>
                        <a:rPr lang="en-US" sz="1600" dirty="0"/>
                        <a:t> abort</a:t>
                      </a:r>
                    </a:p>
                  </a:txBody>
                  <a:tcPr/>
                </a:tc>
                <a:tc>
                  <a:txBody>
                    <a:bodyPr/>
                    <a:lstStyle/>
                    <a:p>
                      <a:r>
                        <a:rPr lang="en-US" sz="1600" dirty="0"/>
                        <a:t>0x0000000C</a:t>
                      </a:r>
                    </a:p>
                  </a:txBody>
                  <a:tcPr/>
                </a:tc>
                <a:tc>
                  <a:txBody>
                    <a:bodyPr/>
                    <a:lstStyle/>
                    <a:p>
                      <a:r>
                        <a:rPr lang="en-US" sz="1600" dirty="0"/>
                        <a:t>B </a:t>
                      </a:r>
                      <a:r>
                        <a:rPr lang="en-US" sz="1600" dirty="0" err="1"/>
                        <a:t>pabt_handler</a:t>
                      </a:r>
                      <a:endParaRPr lang="en-US" sz="1600" dirty="0"/>
                    </a:p>
                  </a:txBody>
                  <a:tcPr/>
                </a:tc>
                <a:extLst>
                  <a:ext uri="{0D108BD9-81ED-4DB2-BD59-A6C34878D82A}">
                    <a16:rowId xmlns:a16="http://schemas.microsoft.com/office/drawing/2014/main" val="10005"/>
                  </a:ext>
                </a:extLst>
              </a:tr>
              <a:tr h="370840">
                <a:tc>
                  <a:txBody>
                    <a:bodyPr/>
                    <a:lstStyle/>
                    <a:p>
                      <a:r>
                        <a:rPr lang="en-US" sz="1600" dirty="0"/>
                        <a:t>Software</a:t>
                      </a:r>
                      <a:r>
                        <a:rPr lang="en-US" sz="1600" baseline="0" dirty="0"/>
                        <a:t> Interrupt</a:t>
                      </a:r>
                      <a:endParaRPr lang="en-US" sz="1600" dirty="0"/>
                    </a:p>
                  </a:txBody>
                  <a:tcPr/>
                </a:tc>
                <a:tc>
                  <a:txBody>
                    <a:bodyPr/>
                    <a:lstStyle/>
                    <a:p>
                      <a:r>
                        <a:rPr lang="en-US" sz="1600" dirty="0"/>
                        <a:t>0x00000008</a:t>
                      </a:r>
                    </a:p>
                  </a:txBody>
                  <a:tcPr/>
                </a:tc>
                <a:tc>
                  <a:txBody>
                    <a:bodyPr/>
                    <a:lstStyle/>
                    <a:p>
                      <a:r>
                        <a:rPr lang="en-US" sz="1600" dirty="0"/>
                        <a:t>B </a:t>
                      </a:r>
                      <a:r>
                        <a:rPr lang="en-US" sz="1600" dirty="0" err="1"/>
                        <a:t>swi_handler</a:t>
                      </a:r>
                      <a:endParaRPr lang="en-US" sz="1600" dirty="0"/>
                    </a:p>
                  </a:txBody>
                  <a:tcPr/>
                </a:tc>
                <a:extLst>
                  <a:ext uri="{0D108BD9-81ED-4DB2-BD59-A6C34878D82A}">
                    <a16:rowId xmlns:a16="http://schemas.microsoft.com/office/drawing/2014/main" val="10006"/>
                  </a:ext>
                </a:extLst>
              </a:tr>
              <a:tr h="370840">
                <a:tc>
                  <a:txBody>
                    <a:bodyPr/>
                    <a:lstStyle/>
                    <a:p>
                      <a:r>
                        <a:rPr lang="en-US" sz="1600" dirty="0"/>
                        <a:t>Undefined Inst.</a:t>
                      </a:r>
                    </a:p>
                  </a:txBody>
                  <a:tcPr/>
                </a:tc>
                <a:tc>
                  <a:txBody>
                    <a:bodyPr/>
                    <a:lstStyle/>
                    <a:p>
                      <a:r>
                        <a:rPr lang="en-US" sz="1600" dirty="0"/>
                        <a:t>0x00000004</a:t>
                      </a:r>
                    </a:p>
                  </a:txBody>
                  <a:tcPr/>
                </a:tc>
                <a:tc>
                  <a:txBody>
                    <a:bodyPr/>
                    <a:lstStyle/>
                    <a:p>
                      <a:r>
                        <a:rPr lang="en-US" sz="1600" dirty="0"/>
                        <a:t>B </a:t>
                      </a:r>
                      <a:r>
                        <a:rPr lang="en-US" sz="1600" dirty="0" err="1"/>
                        <a:t>undef_handler</a:t>
                      </a:r>
                      <a:endParaRPr lang="en-US" sz="1600" dirty="0"/>
                    </a:p>
                  </a:txBody>
                  <a:tcPr/>
                </a:tc>
                <a:extLst>
                  <a:ext uri="{0D108BD9-81ED-4DB2-BD59-A6C34878D82A}">
                    <a16:rowId xmlns:a16="http://schemas.microsoft.com/office/drawing/2014/main" val="10007"/>
                  </a:ext>
                </a:extLst>
              </a:tr>
              <a:tr h="370840">
                <a:tc>
                  <a:txBody>
                    <a:bodyPr/>
                    <a:lstStyle/>
                    <a:p>
                      <a:r>
                        <a:rPr lang="en-US" sz="1600" dirty="0"/>
                        <a:t>Reset</a:t>
                      </a:r>
                    </a:p>
                  </a:txBody>
                  <a:tcPr/>
                </a:tc>
                <a:tc>
                  <a:txBody>
                    <a:bodyPr/>
                    <a:lstStyle/>
                    <a:p>
                      <a:r>
                        <a:rPr lang="en-US" sz="1600" dirty="0"/>
                        <a:t>0x00000000</a:t>
                      </a:r>
                    </a:p>
                  </a:txBody>
                  <a:tcPr/>
                </a:tc>
                <a:tc>
                  <a:txBody>
                    <a:bodyPr/>
                    <a:lstStyle/>
                    <a:p>
                      <a:r>
                        <a:rPr lang="en-US" sz="1600" dirty="0"/>
                        <a:t>B </a:t>
                      </a:r>
                      <a:r>
                        <a:rPr lang="en-US" sz="1600" dirty="0" err="1"/>
                        <a:t>reset_handler</a:t>
                      </a:r>
                      <a:endParaRPr lang="en-US" sz="1600" dirty="0"/>
                    </a:p>
                  </a:txBody>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8498F53A-C161-3D49-96E1-2DF0E970DAF2}" type="slidenum">
              <a:rPr lang="en-US" smtClean="0"/>
              <a:t>57</a:t>
            </a:fld>
            <a:endParaRPr lang="en-US"/>
          </a:p>
        </p:txBody>
      </p:sp>
    </p:spTree>
    <p:extLst>
      <p:ext uri="{BB962C8B-B14F-4D97-AF65-F5344CB8AC3E}">
        <p14:creationId xmlns:p14="http://schemas.microsoft.com/office/powerpoint/2010/main" val="95376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Program Status Register (PSR) -ARMv3 onward</a:t>
            </a:r>
          </a:p>
        </p:txBody>
      </p:sp>
      <p:sp>
        <p:nvSpPr>
          <p:cNvPr id="3" name="Content Placeholder 2"/>
          <p:cNvSpPr>
            <a:spLocks noGrp="1"/>
          </p:cNvSpPr>
          <p:nvPr>
            <p:ph idx="1"/>
          </p:nvPr>
        </p:nvSpPr>
        <p:spPr>
          <a:xfrm>
            <a:off x="457200" y="1447800"/>
            <a:ext cx="8229600" cy="4525963"/>
          </a:xfrm>
        </p:spPr>
        <p:txBody>
          <a:bodyPr>
            <a:normAutofit/>
          </a:bodyPr>
          <a:lstStyle/>
          <a:p>
            <a:r>
              <a:rPr lang="en-US" dirty="0"/>
              <a:t>“PSR” contains information about the running state of the program </a:t>
            </a:r>
          </a:p>
          <a:p>
            <a:r>
              <a:rPr lang="en-US" dirty="0"/>
              <a:t>CPSR = current program status register</a:t>
            </a:r>
          </a:p>
          <a:p>
            <a:r>
              <a:rPr lang="en-US" dirty="0"/>
              <a:t>SPSR = saved program status register</a:t>
            </a:r>
          </a:p>
          <a:p>
            <a:pPr marL="0" indent="0">
              <a:buNone/>
            </a:pPr>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58</a:t>
            </a:fld>
            <a:endParaRPr lang="en-US"/>
          </a:p>
        </p:txBody>
      </p:sp>
    </p:spTree>
    <p:extLst>
      <p:ext uri="{BB962C8B-B14F-4D97-AF65-F5344CB8AC3E}">
        <p14:creationId xmlns:p14="http://schemas.microsoft.com/office/powerpoint/2010/main" val="343789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Status Register – ARMv4</a:t>
            </a:r>
          </a:p>
        </p:txBody>
      </p:sp>
      <p:sp>
        <p:nvSpPr>
          <p:cNvPr id="3" name="Content Placeholder 2"/>
          <p:cNvSpPr>
            <a:spLocks noGrp="1"/>
          </p:cNvSpPr>
          <p:nvPr>
            <p:ph idx="1"/>
          </p:nvPr>
        </p:nvSpPr>
        <p:spPr>
          <a:xfrm>
            <a:off x="660001" y="1874838"/>
            <a:ext cx="8229600" cy="4906962"/>
          </a:xfrm>
        </p:spPr>
        <p:txBody>
          <a:bodyPr>
            <a:normAutofit lnSpcReduction="10000"/>
          </a:bodyPr>
          <a:lstStyle/>
          <a:p>
            <a:pPr marL="0" indent="0">
              <a:buNone/>
            </a:pPr>
            <a:endParaRPr lang="en-US" dirty="0"/>
          </a:p>
          <a:p>
            <a:pPr marL="0" indent="0">
              <a:buNone/>
            </a:pPr>
            <a:endParaRPr lang="en-US" dirty="0"/>
          </a:p>
          <a:p>
            <a:pPr marL="0" indent="0">
              <a:buNone/>
            </a:pPr>
            <a:r>
              <a:rPr lang="en-US" dirty="0"/>
              <a:t>NZCV:  Condition code flags (set by CMP)</a:t>
            </a:r>
          </a:p>
          <a:p>
            <a:pPr marL="0" indent="0">
              <a:buNone/>
            </a:pPr>
            <a:endParaRPr lang="en-US" dirty="0"/>
          </a:p>
          <a:p>
            <a:pPr marL="0" indent="0">
              <a:buNone/>
            </a:pPr>
            <a:r>
              <a:rPr lang="en-US" dirty="0"/>
              <a:t>I  = 1 disables IRQ  (i.e., like “mask” but inverted)</a:t>
            </a:r>
          </a:p>
          <a:p>
            <a:pPr marL="0" indent="0">
              <a:buNone/>
            </a:pPr>
            <a:r>
              <a:rPr lang="en-US" dirty="0"/>
              <a:t>F = 1 disables FIRQ</a:t>
            </a:r>
          </a:p>
          <a:p>
            <a:pPr marL="0" indent="0">
              <a:buNone/>
            </a:pPr>
            <a:r>
              <a:rPr lang="en-US" dirty="0"/>
              <a:t>T = 1 processor in “Thumb” state (16-bit </a:t>
            </a:r>
            <a:r>
              <a:rPr lang="en-US" dirty="0" err="1"/>
              <a:t>inst</a:t>
            </a:r>
            <a:r>
              <a:rPr lang="en-US" dirty="0"/>
              <a:t>)</a:t>
            </a:r>
          </a:p>
          <a:p>
            <a:pPr marL="0" indent="0">
              <a:buNone/>
            </a:pPr>
            <a:endParaRPr lang="en-US" dirty="0"/>
          </a:p>
          <a:p>
            <a:pPr marL="0" indent="0">
              <a:buNone/>
            </a:pPr>
            <a:r>
              <a:rPr lang="en-US" dirty="0"/>
              <a:t>Mode = Processor Mode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8800"/>
            <a:ext cx="7617040" cy="715962"/>
          </a:xfrm>
          <a:prstGeom prst="rect">
            <a:avLst/>
          </a:prstGeom>
        </p:spPr>
      </p:pic>
      <p:sp>
        <p:nvSpPr>
          <p:cNvPr id="4" name="Slide Number Placeholder 3"/>
          <p:cNvSpPr>
            <a:spLocks noGrp="1"/>
          </p:cNvSpPr>
          <p:nvPr>
            <p:ph type="sldNum" sz="quarter" idx="12"/>
          </p:nvPr>
        </p:nvSpPr>
        <p:spPr/>
        <p:txBody>
          <a:bodyPr/>
          <a:lstStyle/>
          <a:p>
            <a:fld id="{8498F53A-C161-3D49-96E1-2DF0E970DAF2}" type="slidenum">
              <a:rPr lang="en-US" smtClean="0"/>
              <a:t>59</a:t>
            </a:fld>
            <a:endParaRPr lang="en-US"/>
          </a:p>
        </p:txBody>
      </p:sp>
    </p:spTree>
    <p:extLst>
      <p:ext uri="{BB962C8B-B14F-4D97-AF65-F5344CB8AC3E}">
        <p14:creationId xmlns:p14="http://schemas.microsoft.com/office/powerpoint/2010/main" val="47065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1"/>
            <a:ext cx="8229600" cy="1143000"/>
          </a:xfrm>
        </p:spPr>
        <p:txBody>
          <a:bodyPr/>
          <a:lstStyle/>
          <a:p>
            <a:r>
              <a:rPr lang="en-US" dirty="0"/>
              <a:t>Connecting I/O to the Computer</a:t>
            </a:r>
          </a:p>
        </p:txBody>
      </p:sp>
      <p:sp>
        <p:nvSpPr>
          <p:cNvPr id="3" name="Content Placeholder 2"/>
          <p:cNvSpPr>
            <a:spLocks noGrp="1"/>
          </p:cNvSpPr>
          <p:nvPr>
            <p:ph idx="1"/>
          </p:nvPr>
        </p:nvSpPr>
        <p:spPr>
          <a:xfrm>
            <a:off x="457200" y="1295400"/>
            <a:ext cx="8229600" cy="1933501"/>
          </a:xfrm>
        </p:spPr>
        <p:txBody>
          <a:bodyPr>
            <a:noAutofit/>
          </a:bodyPr>
          <a:lstStyle/>
          <a:p>
            <a:r>
              <a:rPr lang="en-US" sz="2400" dirty="0"/>
              <a:t>Recall from Lab 7:  I/O devices connected to processor using memory bus. </a:t>
            </a:r>
          </a:p>
          <a:p>
            <a:r>
              <a:rPr lang="en-US" sz="2400" dirty="0"/>
              <a:t>Access device using regular memory (LDR/STR) instructions.</a:t>
            </a:r>
          </a:p>
          <a:p>
            <a:r>
              <a:rPr lang="en-US" sz="2400" dirty="0"/>
              <a:t>Some processor use special instructions (x86 uses “in”/”out”).</a:t>
            </a:r>
          </a:p>
        </p:txBody>
      </p:sp>
      <p:sp>
        <p:nvSpPr>
          <p:cNvPr id="4" name="Slide Number Placeholder 3"/>
          <p:cNvSpPr>
            <a:spLocks noGrp="1"/>
          </p:cNvSpPr>
          <p:nvPr>
            <p:ph type="sldNum" sz="quarter" idx="12"/>
          </p:nvPr>
        </p:nvSpPr>
        <p:spPr/>
        <p:txBody>
          <a:bodyPr/>
          <a:lstStyle/>
          <a:p>
            <a:fld id="{8498F53A-C161-3D49-96E1-2DF0E970DAF2}" type="slidenum">
              <a:rPr lang="en-US" smtClean="0"/>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433419"/>
            <a:ext cx="5334000" cy="2774531"/>
          </a:xfrm>
          <a:prstGeom prst="rect">
            <a:avLst/>
          </a:prstGeom>
        </p:spPr>
      </p:pic>
      <p:sp>
        <p:nvSpPr>
          <p:cNvPr id="6" name="TextBox 5"/>
          <p:cNvSpPr txBox="1"/>
          <p:nvPr/>
        </p:nvSpPr>
        <p:spPr>
          <a:xfrm>
            <a:off x="5029200" y="6488668"/>
            <a:ext cx="3276600" cy="369332"/>
          </a:xfrm>
          <a:prstGeom prst="rect">
            <a:avLst/>
          </a:prstGeom>
          <a:noFill/>
        </p:spPr>
        <p:txBody>
          <a:bodyPr wrap="square" rtlCol="0">
            <a:spAutoFit/>
          </a:bodyPr>
          <a:lstStyle/>
          <a:p>
            <a:r>
              <a:rPr lang="en-US" dirty="0">
                <a:solidFill>
                  <a:schemeClr val="tx1">
                    <a:lumMod val="50000"/>
                    <a:lumOff val="50000"/>
                  </a:schemeClr>
                </a:solidFill>
              </a:rPr>
              <a:t>[</a:t>
            </a:r>
            <a:r>
              <a:rPr lang="en-US" dirty="0" err="1">
                <a:solidFill>
                  <a:schemeClr val="tx1">
                    <a:lumMod val="50000"/>
                    <a:lumOff val="50000"/>
                  </a:schemeClr>
                </a:solidFill>
              </a:rPr>
              <a:t>Hamacher</a:t>
            </a:r>
            <a:r>
              <a:rPr lang="en-US" dirty="0">
                <a:solidFill>
                  <a:schemeClr val="tx1">
                    <a:lumMod val="50000"/>
                    <a:lumOff val="50000"/>
                  </a:schemeClr>
                </a:solidFill>
              </a:rPr>
              <a:t>, </a:t>
            </a:r>
            <a:r>
              <a:rPr lang="en-US" dirty="0" err="1">
                <a:solidFill>
                  <a:schemeClr val="tx1">
                    <a:lumMod val="50000"/>
                    <a:lumOff val="50000"/>
                  </a:schemeClr>
                </a:solidFill>
              </a:rPr>
              <a:t>Vranesic</a:t>
            </a:r>
            <a:r>
              <a:rPr lang="en-US" dirty="0">
                <a:solidFill>
                  <a:schemeClr val="tx1">
                    <a:lumMod val="50000"/>
                    <a:lumOff val="50000"/>
                  </a:schemeClr>
                </a:solidFill>
              </a:rPr>
              <a:t>, </a:t>
            </a:r>
            <a:r>
              <a:rPr lang="en-US" dirty="0" err="1">
                <a:solidFill>
                  <a:schemeClr val="tx1">
                    <a:lumMod val="50000"/>
                    <a:lumOff val="50000"/>
                  </a:schemeClr>
                </a:solidFill>
              </a:rPr>
              <a:t>Zaky</a:t>
            </a:r>
            <a:r>
              <a:rPr lang="en-US" dirty="0">
                <a:solidFill>
                  <a:schemeClr val="tx1">
                    <a:lumMod val="50000"/>
                    <a:lumOff val="50000"/>
                  </a:schemeClr>
                </a:solidFill>
              </a:rPr>
              <a:t> §4.1]</a:t>
            </a:r>
          </a:p>
        </p:txBody>
      </p:sp>
    </p:spTree>
    <p:extLst>
      <p:ext uri="{BB962C8B-B14F-4D97-AF65-F5344CB8AC3E}">
        <p14:creationId xmlns:p14="http://schemas.microsoft.com/office/powerpoint/2010/main" val="1329475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Processor Modes</a:t>
            </a:r>
          </a:p>
        </p:txBody>
      </p:sp>
      <p:sp>
        <p:nvSpPr>
          <p:cNvPr id="4" name="Slide Number Placeholder 3"/>
          <p:cNvSpPr>
            <a:spLocks noGrp="1"/>
          </p:cNvSpPr>
          <p:nvPr>
            <p:ph type="sldNum" sz="quarter" idx="12"/>
          </p:nvPr>
        </p:nvSpPr>
        <p:spPr/>
        <p:txBody>
          <a:bodyPr/>
          <a:lstStyle/>
          <a:p>
            <a:fld id="{8498F53A-C161-3D49-96E1-2DF0E970DAF2}" type="slidenum">
              <a:rPr lang="en-US" smtClean="0"/>
              <a:t>60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03488622"/>
              </p:ext>
            </p:extLst>
          </p:nvPr>
        </p:nvGraphicFramePr>
        <p:xfrm>
          <a:off x="2789129" y="2209800"/>
          <a:ext cx="3733800" cy="29667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370840">
                <a:tc>
                  <a:txBody>
                    <a:bodyPr/>
                    <a:lstStyle/>
                    <a:p>
                      <a:r>
                        <a:rPr lang="en-US" dirty="0"/>
                        <a:t>Mode</a:t>
                      </a:r>
                    </a:p>
                  </a:txBody>
                  <a:tcPr/>
                </a:tc>
                <a:tc>
                  <a:txBody>
                    <a:bodyPr/>
                    <a:lstStyle/>
                    <a:p>
                      <a:r>
                        <a:rPr lang="en-US" dirty="0"/>
                        <a:t>CPSR Bits 4-0</a:t>
                      </a:r>
                    </a:p>
                  </a:txBody>
                  <a:tcPr/>
                </a:tc>
                <a:extLst>
                  <a:ext uri="{0D108BD9-81ED-4DB2-BD59-A6C34878D82A}">
                    <a16:rowId xmlns:a16="http://schemas.microsoft.com/office/drawing/2014/main" val="10000"/>
                  </a:ext>
                </a:extLst>
              </a:tr>
              <a:tr h="370840">
                <a:tc>
                  <a:txBody>
                    <a:bodyPr/>
                    <a:lstStyle/>
                    <a:p>
                      <a:r>
                        <a:rPr lang="en-US" dirty="0"/>
                        <a:t>User</a:t>
                      </a:r>
                    </a:p>
                  </a:txBody>
                  <a:tcPr/>
                </a:tc>
                <a:tc>
                  <a:txBody>
                    <a:bodyPr/>
                    <a:lstStyle/>
                    <a:p>
                      <a:r>
                        <a:rPr lang="en-US" sz="1800" b="0" i="0" u="none" strike="noStrike" kern="1200" baseline="0" dirty="0">
                          <a:solidFill>
                            <a:schemeClr val="dk1"/>
                          </a:solidFill>
                          <a:latin typeface="+mn-lt"/>
                          <a:ea typeface="+mn-ea"/>
                          <a:cs typeface="+mn-cs"/>
                        </a:rPr>
                        <a:t>10000</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dk1"/>
                          </a:solidFill>
                          <a:latin typeface="+mn-lt"/>
                          <a:ea typeface="+mn-ea"/>
                          <a:cs typeface="+mn-cs"/>
                        </a:rPr>
                        <a:t>FIQ</a:t>
                      </a:r>
                      <a:endParaRPr lang="en-US" dirty="0"/>
                    </a:p>
                  </a:txBody>
                  <a:tcPr/>
                </a:tc>
                <a:tc>
                  <a:txBody>
                    <a:bodyPr/>
                    <a:lstStyle/>
                    <a:p>
                      <a:r>
                        <a:rPr lang="en-US" sz="1800" b="0" i="0" u="none" strike="noStrike" kern="1200" baseline="0" dirty="0">
                          <a:solidFill>
                            <a:schemeClr val="dk1"/>
                          </a:solidFill>
                          <a:latin typeface="+mn-lt"/>
                          <a:ea typeface="+mn-ea"/>
                          <a:cs typeface="+mn-cs"/>
                        </a:rPr>
                        <a:t>10001</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dk1"/>
                          </a:solidFill>
                          <a:latin typeface="+mn-lt"/>
                          <a:ea typeface="+mn-ea"/>
                          <a:cs typeface="+mn-cs"/>
                        </a:rPr>
                        <a:t>IRQ</a:t>
                      </a:r>
                      <a:endParaRPr lang="en-US" dirty="0"/>
                    </a:p>
                  </a:txBody>
                  <a:tcPr/>
                </a:tc>
                <a:tc>
                  <a:txBody>
                    <a:bodyPr/>
                    <a:lstStyle/>
                    <a:p>
                      <a:r>
                        <a:rPr lang="en-US" sz="1800" b="0" i="0" u="none" strike="noStrike" kern="1200" baseline="0" dirty="0">
                          <a:solidFill>
                            <a:schemeClr val="dk1"/>
                          </a:solidFill>
                          <a:latin typeface="+mn-lt"/>
                          <a:ea typeface="+mn-ea"/>
                          <a:cs typeface="+mn-cs"/>
                        </a:rPr>
                        <a:t>10010</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dk1"/>
                          </a:solidFill>
                          <a:latin typeface="+mn-lt"/>
                          <a:ea typeface="+mn-ea"/>
                          <a:cs typeface="+mn-cs"/>
                        </a:rPr>
                        <a:t>Supervisor</a:t>
                      </a:r>
                      <a:endParaRPr lang="en-US" dirty="0"/>
                    </a:p>
                  </a:txBody>
                  <a:tcPr/>
                </a:tc>
                <a:tc>
                  <a:txBody>
                    <a:bodyPr/>
                    <a:lstStyle/>
                    <a:p>
                      <a:r>
                        <a:rPr lang="en-US" sz="1800" b="0" i="0" u="none" strike="noStrike" kern="1200" baseline="0" dirty="0">
                          <a:solidFill>
                            <a:schemeClr val="dk1"/>
                          </a:solidFill>
                          <a:latin typeface="+mn-lt"/>
                          <a:ea typeface="+mn-ea"/>
                          <a:cs typeface="+mn-cs"/>
                        </a:rPr>
                        <a:t>10011</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dk1"/>
                          </a:solidFill>
                          <a:latin typeface="+mn-lt"/>
                          <a:ea typeface="+mn-ea"/>
                          <a:cs typeface="+mn-cs"/>
                        </a:rPr>
                        <a:t>Abort</a:t>
                      </a:r>
                      <a:endParaRPr lang="en-US" dirty="0"/>
                    </a:p>
                  </a:txBody>
                  <a:tcPr/>
                </a:tc>
                <a:tc>
                  <a:txBody>
                    <a:bodyPr/>
                    <a:lstStyle/>
                    <a:p>
                      <a:r>
                        <a:rPr lang="en-US" sz="1800" b="0" i="0" u="none" strike="noStrike" kern="1200" baseline="0" dirty="0">
                          <a:solidFill>
                            <a:schemeClr val="dk1"/>
                          </a:solidFill>
                          <a:latin typeface="+mn-lt"/>
                          <a:ea typeface="+mn-ea"/>
                          <a:cs typeface="+mn-cs"/>
                        </a:rPr>
                        <a:t>10111</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dk1"/>
                          </a:solidFill>
                          <a:latin typeface="+mn-lt"/>
                          <a:ea typeface="+mn-ea"/>
                          <a:cs typeface="+mn-cs"/>
                        </a:rPr>
                        <a:t>Undefined</a:t>
                      </a:r>
                      <a:endParaRPr lang="en-US" dirty="0"/>
                    </a:p>
                  </a:txBody>
                  <a:tcPr/>
                </a:tc>
                <a:tc>
                  <a:txBody>
                    <a:bodyPr/>
                    <a:lstStyle/>
                    <a:p>
                      <a:r>
                        <a:rPr lang="en-US" sz="1800" b="0" i="0" u="none" strike="noStrike" kern="1200" baseline="0" dirty="0">
                          <a:solidFill>
                            <a:schemeClr val="dk1"/>
                          </a:solidFill>
                          <a:latin typeface="+mn-lt"/>
                          <a:ea typeface="+mn-ea"/>
                          <a:cs typeface="+mn-cs"/>
                        </a:rPr>
                        <a:t>11011</a:t>
                      </a:r>
                      <a:endParaRPr lang="en-US" dirty="0"/>
                    </a:p>
                  </a:txBody>
                  <a:tcPr/>
                </a:tc>
                <a:extLst>
                  <a:ext uri="{0D108BD9-81ED-4DB2-BD59-A6C34878D82A}">
                    <a16:rowId xmlns:a16="http://schemas.microsoft.com/office/drawing/2014/main" val="10006"/>
                  </a:ext>
                </a:extLst>
              </a:tr>
              <a:tr h="370840">
                <a:tc>
                  <a:txBody>
                    <a:bodyPr/>
                    <a:lstStyle/>
                    <a:p>
                      <a:r>
                        <a:rPr lang="en-US" sz="1800" b="0" i="0" u="none" strike="noStrike" kern="1200" baseline="0" dirty="0">
                          <a:solidFill>
                            <a:schemeClr val="dk1"/>
                          </a:solidFill>
                          <a:latin typeface="+mn-lt"/>
                          <a:ea typeface="+mn-ea"/>
                          <a:cs typeface="+mn-cs"/>
                        </a:rPr>
                        <a:t>System</a:t>
                      </a:r>
                      <a:endParaRPr lang="en-US" dirty="0"/>
                    </a:p>
                  </a:txBody>
                  <a:tcPr/>
                </a:tc>
                <a:tc>
                  <a:txBody>
                    <a:bodyPr/>
                    <a:lstStyle/>
                    <a:p>
                      <a:r>
                        <a:rPr lang="en-US" sz="1800" b="0" i="0" u="none" strike="noStrike" kern="1200" baseline="0" dirty="0">
                          <a:solidFill>
                            <a:schemeClr val="dk1"/>
                          </a:solidFill>
                          <a:latin typeface="+mn-lt"/>
                          <a:ea typeface="+mn-ea"/>
                          <a:cs typeface="+mn-cs"/>
                        </a:rPr>
                        <a:t>11111</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69507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766050" cy="1143000"/>
          </a:xfrm>
        </p:spPr>
        <p:txBody>
          <a:bodyPr/>
          <a:lstStyle/>
          <a:p>
            <a:pPr eaLnBrk="1" hangingPunct="1"/>
            <a:r>
              <a:rPr lang="en-US" dirty="0">
                <a:latin typeface="Arial  " charset="0"/>
                <a:cs typeface="Arial  " charset="0"/>
              </a:rPr>
              <a:t>Exceptions vs Interrupts</a:t>
            </a:r>
          </a:p>
        </p:txBody>
      </p:sp>
      <p:sp>
        <p:nvSpPr>
          <p:cNvPr id="47107" name="Rectangle 3"/>
          <p:cNvSpPr>
            <a:spLocks noGrp="1" noChangeArrowheads="1"/>
          </p:cNvSpPr>
          <p:nvPr>
            <p:ph type="body" idx="1"/>
          </p:nvPr>
        </p:nvSpPr>
        <p:spPr>
          <a:xfrm>
            <a:off x="711200" y="1143000"/>
            <a:ext cx="7772400" cy="4724400"/>
          </a:xfrm>
        </p:spPr>
        <p:txBody>
          <a:bodyPr>
            <a:normAutofit/>
          </a:bodyPr>
          <a:lstStyle/>
          <a:p>
            <a:pPr eaLnBrk="1" hangingPunct="1">
              <a:lnSpc>
                <a:spcPct val="90000"/>
              </a:lnSpc>
            </a:pPr>
            <a:r>
              <a:rPr lang="en-US" sz="2000" dirty="0">
                <a:latin typeface="Arial  " charset="0"/>
                <a:cs typeface="Arial  " charset="0"/>
              </a:rPr>
              <a:t>Interrupts are one form of “Exception”.</a:t>
            </a:r>
          </a:p>
          <a:p>
            <a:pPr>
              <a:lnSpc>
                <a:spcPct val="90000"/>
              </a:lnSpc>
            </a:pPr>
            <a:r>
              <a:rPr lang="en-US" sz="2000" dirty="0">
                <a:latin typeface="Arial  " charset="0"/>
                <a:cs typeface="Arial  " charset="0"/>
              </a:rPr>
              <a:t>More generally “exceptions” involve transfer of control away from the main program for some reason.</a:t>
            </a:r>
          </a:p>
          <a:p>
            <a:pPr eaLnBrk="1" hangingPunct="1">
              <a:lnSpc>
                <a:spcPct val="90000"/>
              </a:lnSpc>
            </a:pPr>
            <a:r>
              <a:rPr lang="en-US" sz="2000" dirty="0">
                <a:latin typeface="Arial  " charset="0"/>
                <a:cs typeface="Arial  " charset="0"/>
              </a:rPr>
              <a:t>Generally, exceptions require transfer of control to the operating system (OS) or  interrupt service routine.</a:t>
            </a:r>
          </a:p>
          <a:p>
            <a:pPr eaLnBrk="1" hangingPunct="1">
              <a:lnSpc>
                <a:spcPct val="90000"/>
              </a:lnSpc>
            </a:pPr>
            <a:r>
              <a:rPr lang="en-US" sz="2000" dirty="0">
                <a:latin typeface="Arial  " charset="0"/>
                <a:cs typeface="Arial  " charset="0"/>
              </a:rPr>
              <a:t>Causes:</a:t>
            </a:r>
          </a:p>
          <a:p>
            <a:pPr lvl="1" eaLnBrk="1" hangingPunct="1">
              <a:lnSpc>
                <a:spcPct val="90000"/>
              </a:lnSpc>
            </a:pPr>
            <a:r>
              <a:rPr lang="en-US" sz="1800" dirty="0">
                <a:latin typeface="Arial  " charset="0"/>
                <a:cs typeface="Arial  " charset="0"/>
              </a:rPr>
              <a:t>I/O device request (e.g., interrupt)</a:t>
            </a:r>
          </a:p>
          <a:p>
            <a:pPr lvl="1" eaLnBrk="1" hangingPunct="1">
              <a:lnSpc>
                <a:spcPct val="90000"/>
              </a:lnSpc>
            </a:pPr>
            <a:r>
              <a:rPr lang="en-US" sz="1800" dirty="0">
                <a:latin typeface="Arial  " charset="0"/>
                <a:cs typeface="Arial  " charset="0"/>
              </a:rPr>
              <a:t>Invoking an OS service from a user program</a:t>
            </a:r>
          </a:p>
          <a:p>
            <a:pPr lvl="1" eaLnBrk="1" hangingPunct="1">
              <a:lnSpc>
                <a:spcPct val="90000"/>
              </a:lnSpc>
            </a:pPr>
            <a:r>
              <a:rPr lang="en-US" sz="1800" dirty="0">
                <a:latin typeface="Arial  " charset="0"/>
                <a:cs typeface="Arial  " charset="0"/>
              </a:rPr>
              <a:t>Page fault (virtual memory – we’ll discuss this in Slide Set 14)</a:t>
            </a:r>
          </a:p>
          <a:p>
            <a:pPr lvl="1" eaLnBrk="1" hangingPunct="1">
              <a:lnSpc>
                <a:spcPct val="90000"/>
              </a:lnSpc>
            </a:pPr>
            <a:r>
              <a:rPr lang="en-US" sz="1800" dirty="0">
                <a:latin typeface="Arial  " charset="0"/>
                <a:cs typeface="Arial  " charset="0"/>
              </a:rPr>
              <a:t>Memory protection violation (again, virtual memory – Slide Set 14)</a:t>
            </a:r>
          </a:p>
          <a:p>
            <a:pPr lvl="1" eaLnBrk="1" hangingPunct="1">
              <a:lnSpc>
                <a:spcPct val="90000"/>
              </a:lnSpc>
            </a:pPr>
            <a:r>
              <a:rPr lang="en-US" sz="1800" dirty="0">
                <a:latin typeface="Arial  " charset="0"/>
                <a:cs typeface="Arial  " charset="0"/>
              </a:rPr>
              <a:t>Floating-point arithmetic anomaly (we’ll discuss floating-point in Slide Set 11)</a:t>
            </a:r>
          </a:p>
          <a:p>
            <a:pPr lvl="1" eaLnBrk="1" hangingPunct="1">
              <a:lnSpc>
                <a:spcPct val="90000"/>
              </a:lnSpc>
            </a:pPr>
            <a:r>
              <a:rPr lang="en-US" sz="1800" dirty="0">
                <a:latin typeface="Arial  " charset="0"/>
                <a:cs typeface="Arial  " charset="0"/>
              </a:rPr>
              <a:t>Integer arithmetic overflow</a:t>
            </a:r>
          </a:p>
          <a:p>
            <a:pPr lvl="1" eaLnBrk="1" hangingPunct="1">
              <a:lnSpc>
                <a:spcPct val="90000"/>
              </a:lnSpc>
            </a:pPr>
            <a:r>
              <a:rPr lang="en-US" sz="1800" dirty="0">
                <a:latin typeface="Arial  " charset="0"/>
                <a:cs typeface="Arial  " charset="0"/>
              </a:rPr>
              <a:t>etc...</a:t>
            </a:r>
            <a:endParaRPr lang="en-US" sz="2000" dirty="0">
              <a:latin typeface="Arial  " charset="0"/>
              <a:cs typeface="Arial  " charset="0"/>
            </a:endParaRPr>
          </a:p>
          <a:p>
            <a:pPr eaLnBrk="1" hangingPunct="1">
              <a:lnSpc>
                <a:spcPct val="90000"/>
              </a:lnSpc>
            </a:pPr>
            <a:endParaRPr lang="en-US" sz="2400" dirty="0">
              <a:latin typeface="Arial  " charset="0"/>
              <a:cs typeface="Arial  " charset="0"/>
            </a:endParaRPr>
          </a:p>
        </p:txBody>
      </p:sp>
      <p:sp>
        <p:nvSpPr>
          <p:cNvPr id="47108" name="Slide Number Placeholder 4"/>
          <p:cNvSpPr>
            <a:spLocks noGrp="1"/>
          </p:cNvSpPr>
          <p:nvPr>
            <p:ph type="sldNum" sz="quarter" idx="12"/>
          </p:nvPr>
        </p:nvSpPr>
        <p:spPr>
          <a:noFill/>
        </p:spPr>
        <p:txBody>
          <a:bodyPr/>
          <a:lstStyle/>
          <a:p>
            <a:fld id="{35608EC3-F9E4-45A7-8CEA-83F35401F1EC}" type="slidenum">
              <a:rPr lang="en-US" smtClean="0"/>
              <a:pPr/>
              <a:t>61</a:t>
            </a:fld>
            <a:r>
              <a:rPr lang="en-US"/>
              <a:t> </a:t>
            </a:r>
          </a:p>
        </p:txBody>
      </p:sp>
    </p:spTree>
    <p:extLst>
      <p:ext uri="{BB962C8B-B14F-4D97-AF65-F5344CB8AC3E}">
        <p14:creationId xmlns:p14="http://schemas.microsoft.com/office/powerpoint/2010/main" val="1753026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3242" y="0"/>
            <a:ext cx="8229600" cy="1143000"/>
          </a:xfrm>
        </p:spPr>
        <p:txBody>
          <a:bodyPr/>
          <a:lstStyle/>
          <a:p>
            <a:pPr eaLnBrk="1" hangingPunct="1"/>
            <a:r>
              <a:rPr lang="en-US" dirty="0">
                <a:latin typeface="Arial  " charset="0"/>
                <a:cs typeface="Arial  " charset="0"/>
              </a:rPr>
              <a:t>Categories of Exceptions</a:t>
            </a:r>
          </a:p>
        </p:txBody>
      </p:sp>
      <p:sp>
        <p:nvSpPr>
          <p:cNvPr id="48131" name="Rectangle 3"/>
          <p:cNvSpPr>
            <a:spLocks noGrp="1" noChangeArrowheads="1"/>
          </p:cNvSpPr>
          <p:nvPr>
            <p:ph type="body" idx="1"/>
          </p:nvPr>
        </p:nvSpPr>
        <p:spPr>
          <a:xfrm>
            <a:off x="685800" y="1181100"/>
            <a:ext cx="7772400" cy="4203700"/>
          </a:xfrm>
        </p:spPr>
        <p:txBody>
          <a:bodyPr/>
          <a:lstStyle/>
          <a:p>
            <a:pPr eaLnBrk="1" hangingPunct="1"/>
            <a:r>
              <a:rPr lang="en-US" sz="2000" dirty="0">
                <a:latin typeface="Arial  " charset="0"/>
                <a:cs typeface="Arial  " charset="0"/>
              </a:rPr>
              <a:t>Synchronous versus Asynchronous</a:t>
            </a:r>
          </a:p>
          <a:p>
            <a:pPr lvl="1" eaLnBrk="1" hangingPunct="1"/>
            <a:r>
              <a:rPr lang="en-US" sz="1800" dirty="0" err="1">
                <a:latin typeface="Arial  " charset="0"/>
                <a:cs typeface="Arial  " charset="0"/>
              </a:rPr>
              <a:t>Async</a:t>
            </a:r>
            <a:r>
              <a:rPr lang="en-US" sz="1800" dirty="0">
                <a:latin typeface="Arial  " charset="0"/>
                <a:cs typeface="Arial  " charset="0"/>
              </a:rPr>
              <a:t>: external device or hardware failure.</a:t>
            </a:r>
          </a:p>
          <a:p>
            <a:pPr eaLnBrk="1" hangingPunct="1"/>
            <a:r>
              <a:rPr lang="en-US" sz="2000" dirty="0">
                <a:latin typeface="Arial  " charset="0"/>
                <a:cs typeface="Arial  " charset="0"/>
              </a:rPr>
              <a:t>User requested versus coerced</a:t>
            </a:r>
          </a:p>
          <a:p>
            <a:pPr lvl="1" eaLnBrk="1" hangingPunct="1"/>
            <a:r>
              <a:rPr lang="en-US" sz="1800" dirty="0">
                <a:latin typeface="Arial  " charset="0"/>
                <a:cs typeface="Arial  " charset="0"/>
              </a:rPr>
              <a:t>user requested =&gt; handle after instruction</a:t>
            </a:r>
          </a:p>
          <a:p>
            <a:pPr eaLnBrk="1" hangingPunct="1"/>
            <a:r>
              <a:rPr lang="en-US" sz="2000" dirty="0">
                <a:latin typeface="Arial  " charset="0"/>
                <a:cs typeface="Arial  " charset="0"/>
              </a:rPr>
              <a:t>User maskable versus user </a:t>
            </a:r>
            <a:r>
              <a:rPr lang="en-US" sz="2000" dirty="0" err="1">
                <a:latin typeface="Arial  " charset="0"/>
                <a:cs typeface="Arial  " charset="0"/>
              </a:rPr>
              <a:t>nonmaskable</a:t>
            </a:r>
            <a:endParaRPr lang="en-US" sz="2000" dirty="0">
              <a:latin typeface="Arial  " charset="0"/>
              <a:cs typeface="Arial  " charset="0"/>
            </a:endParaRPr>
          </a:p>
          <a:p>
            <a:pPr lvl="1" eaLnBrk="1" hangingPunct="1"/>
            <a:r>
              <a:rPr lang="en-US" sz="1800" dirty="0">
                <a:latin typeface="Arial  " charset="0"/>
                <a:cs typeface="Arial  " charset="0"/>
              </a:rPr>
              <a:t>e.g., overflow can be masked (ignored) by user.</a:t>
            </a:r>
          </a:p>
          <a:p>
            <a:pPr eaLnBrk="1" hangingPunct="1"/>
            <a:r>
              <a:rPr lang="en-US" sz="2000" dirty="0">
                <a:latin typeface="Arial  " charset="0"/>
                <a:cs typeface="Arial  " charset="0"/>
              </a:rPr>
              <a:t>Within versus between instructions</a:t>
            </a:r>
          </a:p>
          <a:p>
            <a:pPr lvl="1" eaLnBrk="1" hangingPunct="1"/>
            <a:r>
              <a:rPr lang="en-US" sz="1800" dirty="0">
                <a:latin typeface="Arial  " charset="0"/>
                <a:cs typeface="Arial  " charset="0"/>
              </a:rPr>
              <a:t>within =&gt; hard </a:t>
            </a:r>
          </a:p>
          <a:p>
            <a:pPr eaLnBrk="1" hangingPunct="1"/>
            <a:r>
              <a:rPr lang="en-US" sz="2000" dirty="0">
                <a:latin typeface="Arial  " charset="0"/>
                <a:cs typeface="Arial  " charset="0"/>
              </a:rPr>
              <a:t>Resume versus terminate</a:t>
            </a:r>
          </a:p>
          <a:p>
            <a:pPr lvl="1" eaLnBrk="1" hangingPunct="1"/>
            <a:r>
              <a:rPr lang="en-US" sz="1800" dirty="0">
                <a:latin typeface="Arial  " charset="0"/>
                <a:cs typeface="Arial  " charset="0"/>
              </a:rPr>
              <a:t>terminate =&gt; easier</a:t>
            </a:r>
            <a:endParaRPr lang="en-US" sz="2000" dirty="0">
              <a:latin typeface="Arial  " charset="0"/>
              <a:cs typeface="Arial  " charset="0"/>
            </a:endParaRPr>
          </a:p>
        </p:txBody>
      </p:sp>
      <p:sp>
        <p:nvSpPr>
          <p:cNvPr id="48135" name="Slide Number Placeholder 7"/>
          <p:cNvSpPr>
            <a:spLocks noGrp="1"/>
          </p:cNvSpPr>
          <p:nvPr>
            <p:ph type="sldNum" sz="quarter" idx="12"/>
          </p:nvPr>
        </p:nvSpPr>
        <p:spPr>
          <a:noFill/>
        </p:spPr>
        <p:txBody>
          <a:bodyPr/>
          <a:lstStyle/>
          <a:p>
            <a:fld id="{86A7A5A0-4C49-4365-B222-6813EA373773}" type="slidenum">
              <a:rPr lang="en-US" smtClean="0"/>
              <a:pPr/>
              <a:t>62</a:t>
            </a:fld>
            <a:r>
              <a:rPr lang="en-US"/>
              <a:t> </a:t>
            </a:r>
          </a:p>
        </p:txBody>
      </p:sp>
    </p:spTree>
    <p:extLst>
      <p:ext uri="{BB962C8B-B14F-4D97-AF65-F5344CB8AC3E}">
        <p14:creationId xmlns:p14="http://schemas.microsoft.com/office/powerpoint/2010/main" val="3756701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Program Status Register</a:t>
            </a:r>
          </a:p>
        </p:txBody>
      </p:sp>
      <p:sp>
        <p:nvSpPr>
          <p:cNvPr id="3" name="Content Placeholder 2"/>
          <p:cNvSpPr>
            <a:spLocks noGrp="1"/>
          </p:cNvSpPr>
          <p:nvPr>
            <p:ph idx="1"/>
          </p:nvPr>
        </p:nvSpPr>
        <p:spPr>
          <a:xfrm>
            <a:off x="457200" y="1600201"/>
            <a:ext cx="8229600" cy="2514600"/>
          </a:xfrm>
        </p:spPr>
        <p:txBody>
          <a:bodyPr/>
          <a:lstStyle/>
          <a:p>
            <a:r>
              <a:rPr lang="en-US" dirty="0"/>
              <a:t>ARM versions after v3 include instructions to read/write CPSR directly</a:t>
            </a:r>
          </a:p>
          <a:p>
            <a:pPr marL="0" indent="0">
              <a:buNone/>
            </a:pPr>
            <a:endParaRPr lang="en-US" sz="28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MRS Rd, </a:t>
            </a:r>
            <a:r>
              <a:rPr lang="en-US" sz="2000" dirty="0" err="1">
                <a:latin typeface="Consolas" panose="020B0609020204030204" pitchFamily="49" charset="0"/>
                <a:cs typeface="Consolas" panose="020B0609020204030204" pitchFamily="49" charset="0"/>
              </a:rPr>
              <a:t>cpsr</a:t>
            </a:r>
            <a:r>
              <a:rPr lang="en-US" sz="2000" dirty="0">
                <a:latin typeface="Consolas" panose="020B0609020204030204" pitchFamily="49" charset="0"/>
                <a:cs typeface="Consolas" panose="020B0609020204030204" pitchFamily="49" charset="0"/>
              </a:rPr>
              <a:t>  // read status register</a:t>
            </a:r>
          </a:p>
          <a:p>
            <a:pPr marL="0" indent="0">
              <a:buNone/>
            </a:pPr>
            <a:r>
              <a:rPr lang="en-US" sz="2000" dirty="0">
                <a:latin typeface="Consolas" panose="020B0609020204030204" pitchFamily="49" charset="0"/>
                <a:cs typeface="Consolas" panose="020B0609020204030204" pitchFamily="49" charset="0"/>
              </a:rPr>
              <a:t>   MSR </a:t>
            </a:r>
            <a:r>
              <a:rPr lang="en-US" sz="2000" dirty="0" err="1">
                <a:latin typeface="Consolas" panose="020B0609020204030204" pitchFamily="49" charset="0"/>
                <a:cs typeface="Consolas" panose="020B0609020204030204" pitchFamily="49" charset="0"/>
              </a:rPr>
              <a:t>cpsr</a:t>
            </a:r>
            <a:r>
              <a:rPr lang="en-US" sz="2000" dirty="0">
                <a:latin typeface="Consolas" panose="020B0609020204030204" pitchFamily="49" charset="0"/>
                <a:cs typeface="Consolas" panose="020B0609020204030204" pitchFamily="49" charset="0"/>
              </a:rPr>
              <a:t>_&lt;fields&gt;, Rm  // update status register</a:t>
            </a:r>
          </a:p>
        </p:txBody>
      </p:sp>
      <p:sp>
        <p:nvSpPr>
          <p:cNvPr id="4" name="Slide Number Placeholder 3"/>
          <p:cNvSpPr>
            <a:spLocks noGrp="1"/>
          </p:cNvSpPr>
          <p:nvPr>
            <p:ph type="sldNum" sz="quarter" idx="12"/>
          </p:nvPr>
        </p:nvSpPr>
        <p:spPr/>
        <p:txBody>
          <a:bodyPr/>
          <a:lstStyle/>
          <a:p>
            <a:fld id="{8498F53A-C161-3D49-96E1-2DF0E970DAF2}"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41049002"/>
              </p:ext>
            </p:extLst>
          </p:nvPr>
        </p:nvGraphicFramePr>
        <p:xfrm>
          <a:off x="838200" y="4493431"/>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&lt;fields&gt; letter</a:t>
                      </a:r>
                    </a:p>
                  </a:txBody>
                  <a:tcPr/>
                </a:tc>
                <a:tc>
                  <a:txBody>
                    <a:bodyPr/>
                    <a:lstStyle/>
                    <a:p>
                      <a:r>
                        <a:rPr lang="en-US" dirty="0"/>
                        <a:t>Meaning</a:t>
                      </a:r>
                    </a:p>
                  </a:txBody>
                  <a:tcPr/>
                </a:tc>
                <a:tc>
                  <a:txBody>
                    <a:bodyPr/>
                    <a:lstStyle/>
                    <a:p>
                      <a:r>
                        <a:rPr lang="en-US" dirty="0"/>
                        <a:t>Bits set in &lt;mask&gt;</a:t>
                      </a:r>
                    </a:p>
                  </a:txBody>
                  <a:tcPr/>
                </a:tc>
                <a:extLst>
                  <a:ext uri="{0D108BD9-81ED-4DB2-BD59-A6C34878D82A}">
                    <a16:rowId xmlns:a16="http://schemas.microsoft.com/office/drawing/2014/main" val="10000"/>
                  </a:ext>
                </a:extLst>
              </a:tr>
              <a:tr h="370840">
                <a:tc>
                  <a:txBody>
                    <a:bodyPr/>
                    <a:lstStyle/>
                    <a:p>
                      <a:r>
                        <a:rPr lang="en-US" dirty="0"/>
                        <a:t>C</a:t>
                      </a:r>
                    </a:p>
                  </a:txBody>
                  <a:tcPr/>
                </a:tc>
                <a:tc>
                  <a:txBody>
                    <a:bodyPr/>
                    <a:lstStyle/>
                    <a:p>
                      <a:r>
                        <a:rPr lang="en-US" dirty="0"/>
                        <a:t>Control byte</a:t>
                      </a:r>
                    </a:p>
                  </a:txBody>
                  <a:tcPr/>
                </a:tc>
                <a:tc>
                  <a:txBody>
                    <a:bodyPr/>
                    <a:lstStyle/>
                    <a:p>
                      <a:pPr algn="ctr"/>
                      <a:r>
                        <a:rPr lang="en-US" dirty="0"/>
                        <a:t>0x000000FF</a:t>
                      </a:r>
                    </a:p>
                  </a:txBody>
                  <a:tcPr/>
                </a:tc>
                <a:extLst>
                  <a:ext uri="{0D108BD9-81ED-4DB2-BD59-A6C34878D82A}">
                    <a16:rowId xmlns:a16="http://schemas.microsoft.com/office/drawing/2014/main" val="10001"/>
                  </a:ext>
                </a:extLst>
              </a:tr>
              <a:tr h="370840">
                <a:tc>
                  <a:txBody>
                    <a:bodyPr/>
                    <a:lstStyle/>
                    <a:p>
                      <a:r>
                        <a:rPr lang="en-US" dirty="0"/>
                        <a:t>X</a:t>
                      </a:r>
                    </a:p>
                  </a:txBody>
                  <a:tcPr/>
                </a:tc>
                <a:tc>
                  <a:txBody>
                    <a:bodyPr/>
                    <a:lstStyle/>
                    <a:p>
                      <a:r>
                        <a:rPr lang="en-US" dirty="0" err="1"/>
                        <a:t>eXtension</a:t>
                      </a:r>
                      <a:r>
                        <a:rPr lang="en-US" dirty="0"/>
                        <a:t> byte</a:t>
                      </a:r>
                    </a:p>
                  </a:txBody>
                  <a:tcPr/>
                </a:tc>
                <a:tc>
                  <a:txBody>
                    <a:bodyPr/>
                    <a:lstStyle/>
                    <a:p>
                      <a:pPr algn="ctr"/>
                      <a:r>
                        <a:rPr lang="en-US" dirty="0"/>
                        <a:t>0x0000FF00</a:t>
                      </a:r>
                    </a:p>
                  </a:txBody>
                  <a:tcPr/>
                </a:tc>
                <a:extLst>
                  <a:ext uri="{0D108BD9-81ED-4DB2-BD59-A6C34878D82A}">
                    <a16:rowId xmlns:a16="http://schemas.microsoft.com/office/drawing/2014/main" val="10002"/>
                  </a:ext>
                </a:extLst>
              </a:tr>
              <a:tr h="370840">
                <a:tc>
                  <a:txBody>
                    <a:bodyPr/>
                    <a:lstStyle/>
                    <a:p>
                      <a:r>
                        <a:rPr lang="en-US" dirty="0"/>
                        <a:t>S</a:t>
                      </a:r>
                    </a:p>
                  </a:txBody>
                  <a:tcPr/>
                </a:tc>
                <a:tc>
                  <a:txBody>
                    <a:bodyPr/>
                    <a:lstStyle/>
                    <a:p>
                      <a:r>
                        <a:rPr lang="en-US" dirty="0"/>
                        <a:t>Status byte</a:t>
                      </a:r>
                    </a:p>
                  </a:txBody>
                  <a:tcPr/>
                </a:tc>
                <a:tc>
                  <a:txBody>
                    <a:bodyPr/>
                    <a:lstStyle/>
                    <a:p>
                      <a:pPr algn="ctr"/>
                      <a:r>
                        <a:rPr lang="en-US" dirty="0"/>
                        <a:t>0x00FF0000</a:t>
                      </a:r>
                    </a:p>
                  </a:txBody>
                  <a:tcPr/>
                </a:tc>
                <a:extLst>
                  <a:ext uri="{0D108BD9-81ED-4DB2-BD59-A6C34878D82A}">
                    <a16:rowId xmlns:a16="http://schemas.microsoft.com/office/drawing/2014/main" val="10003"/>
                  </a:ext>
                </a:extLst>
              </a:tr>
              <a:tr h="370840">
                <a:tc>
                  <a:txBody>
                    <a:bodyPr/>
                    <a:lstStyle/>
                    <a:p>
                      <a:r>
                        <a:rPr lang="en-US" dirty="0"/>
                        <a:t>F</a:t>
                      </a:r>
                    </a:p>
                  </a:txBody>
                  <a:tcPr/>
                </a:tc>
                <a:tc>
                  <a:txBody>
                    <a:bodyPr/>
                    <a:lstStyle/>
                    <a:p>
                      <a:r>
                        <a:rPr lang="en-US" dirty="0"/>
                        <a:t>Flags byte</a:t>
                      </a:r>
                    </a:p>
                  </a:txBody>
                  <a:tcPr/>
                </a:tc>
                <a:tc>
                  <a:txBody>
                    <a:bodyPr/>
                    <a:lstStyle/>
                    <a:p>
                      <a:pPr algn="ctr"/>
                      <a:r>
                        <a:rPr lang="en-US" dirty="0"/>
                        <a:t>0xFF000000</a:t>
                      </a:r>
                    </a:p>
                  </a:txBody>
                  <a:tcPr/>
                </a:tc>
                <a:extLst>
                  <a:ext uri="{0D108BD9-81ED-4DB2-BD59-A6C34878D82A}">
                    <a16:rowId xmlns:a16="http://schemas.microsoft.com/office/drawing/2014/main" val="10004"/>
                  </a:ext>
                </a:extLst>
              </a:tr>
            </a:tbl>
          </a:graphicData>
        </a:graphic>
      </p:graphicFrame>
      <p:sp>
        <p:nvSpPr>
          <p:cNvPr id="8" name="TextBox 7"/>
          <p:cNvSpPr txBox="1">
            <a:spLocks noChangeArrowheads="1"/>
          </p:cNvSpPr>
          <p:nvPr/>
        </p:nvSpPr>
        <p:spPr bwMode="auto">
          <a:xfrm>
            <a:off x="5562600" y="26075"/>
            <a:ext cx="3581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Arial  " charset="0"/>
              </a:rPr>
              <a:t>Do you need to use MSR to </a:t>
            </a:r>
            <a:r>
              <a:rPr lang="en-US" altLang="en-US" sz="1800" u="sng" dirty="0">
                <a:latin typeface="Arial  " charset="0"/>
              </a:rPr>
              <a:t>disable interrupts</a:t>
            </a:r>
            <a:r>
              <a:rPr lang="en-US" altLang="en-US" sz="1800" dirty="0">
                <a:latin typeface="Arial  " charset="0"/>
              </a:rPr>
              <a:t> inside your interrupt service routines (ISR)?</a:t>
            </a:r>
          </a:p>
          <a:p>
            <a:endParaRPr lang="en-US" altLang="en-US" sz="1800" u="sng" dirty="0">
              <a:latin typeface="Arial  " charset="0"/>
            </a:endParaRPr>
          </a:p>
          <a:p>
            <a:r>
              <a:rPr lang="en-US" altLang="en-US" sz="1800" dirty="0">
                <a:solidFill>
                  <a:schemeClr val="bg1">
                    <a:lumMod val="50000"/>
                  </a:schemeClr>
                </a:solidFill>
                <a:latin typeface="Arial  " charset="0"/>
              </a:rPr>
              <a:t>A:  Yes</a:t>
            </a:r>
          </a:p>
          <a:p>
            <a:r>
              <a:rPr lang="en-US" altLang="en-US" sz="1800" dirty="0">
                <a:solidFill>
                  <a:srgbClr val="0000FF"/>
                </a:solidFill>
                <a:latin typeface="Arial  " charset="0"/>
              </a:rPr>
              <a:t>B:  No </a:t>
            </a:r>
            <a:r>
              <a:rPr lang="en-US" altLang="en-US" sz="1800" dirty="0">
                <a:solidFill>
                  <a:srgbClr val="0000FF"/>
                </a:solidFill>
                <a:latin typeface="Zapf Dingbats" pitchFamily="-109" charset="2"/>
              </a:rPr>
              <a:t>✔</a:t>
            </a:r>
            <a:endParaRPr lang="en-US" altLang="en-US" sz="1800" dirty="0">
              <a:solidFill>
                <a:srgbClr val="0000FF"/>
              </a:solidFill>
              <a:latin typeface="Arial  " charset="0"/>
            </a:endParaRPr>
          </a:p>
          <a:p>
            <a:r>
              <a:rPr lang="en-US" altLang="en-US" sz="1800" dirty="0">
                <a:solidFill>
                  <a:schemeClr val="bg1">
                    <a:lumMod val="50000"/>
                  </a:schemeClr>
                </a:solidFill>
                <a:latin typeface="Arial  " charset="0"/>
              </a:rPr>
              <a:t>C:  Not sure</a:t>
            </a:r>
          </a:p>
        </p:txBody>
      </p:sp>
      <p:sp>
        <p:nvSpPr>
          <p:cNvPr id="7" name="TextBox 6"/>
          <p:cNvSpPr txBox="1">
            <a:spLocks noChangeArrowheads="1"/>
          </p:cNvSpPr>
          <p:nvPr/>
        </p:nvSpPr>
        <p:spPr bwMode="auto">
          <a:xfrm>
            <a:off x="5562600" y="0"/>
            <a:ext cx="3581400" cy="2031325"/>
          </a:xfrm>
          <a:prstGeom prst="rect">
            <a:avLst/>
          </a:prstGeom>
          <a:solidFill>
            <a:srgbClr val="CCFFCC"/>
          </a:solidFill>
          <a:ln w="76200">
            <a:solidFill>
              <a:srgbClr val="FF0000"/>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Arial  " charset="0"/>
              </a:rPr>
              <a:t>Do you need to use MSR to </a:t>
            </a:r>
            <a:r>
              <a:rPr lang="en-US" altLang="en-US" sz="1800" u="sng" dirty="0">
                <a:latin typeface="Arial  " charset="0"/>
              </a:rPr>
              <a:t>disable interrupts</a:t>
            </a:r>
            <a:r>
              <a:rPr lang="en-US" altLang="en-US" sz="1800" dirty="0">
                <a:latin typeface="Arial  " charset="0"/>
              </a:rPr>
              <a:t> inside your interrupt service routines (ISR)?</a:t>
            </a:r>
          </a:p>
          <a:p>
            <a:endParaRPr lang="en-US" altLang="en-US" sz="1800" u="sng" dirty="0">
              <a:latin typeface="Arial  " charset="0"/>
            </a:endParaRPr>
          </a:p>
          <a:p>
            <a:r>
              <a:rPr lang="en-US" altLang="en-US" sz="1800" dirty="0">
                <a:latin typeface="Arial  " charset="0"/>
              </a:rPr>
              <a:t>A:  Yes</a:t>
            </a:r>
          </a:p>
          <a:p>
            <a:r>
              <a:rPr lang="en-US" altLang="en-US" sz="1800" dirty="0">
                <a:latin typeface="Arial  " charset="0"/>
              </a:rPr>
              <a:t>B:  No</a:t>
            </a:r>
          </a:p>
          <a:p>
            <a:r>
              <a:rPr lang="en-US" altLang="en-US" sz="1800" dirty="0">
                <a:latin typeface="Arial  " charset="0"/>
              </a:rPr>
              <a:t>C:  Not sure</a:t>
            </a:r>
          </a:p>
        </p:txBody>
      </p:sp>
    </p:spTree>
    <p:extLst>
      <p:ext uri="{BB962C8B-B14F-4D97-AF65-F5344CB8AC3E}">
        <p14:creationId xmlns:p14="http://schemas.microsoft.com/office/powerpoint/2010/main" val="294040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Recall: Vector Table</a:t>
            </a:r>
          </a:p>
        </p:txBody>
      </p:sp>
      <p:sp>
        <p:nvSpPr>
          <p:cNvPr id="4" name="Slide Number Placeholder 3"/>
          <p:cNvSpPr>
            <a:spLocks noGrp="1"/>
          </p:cNvSpPr>
          <p:nvPr>
            <p:ph type="sldNum" sz="quarter" idx="12"/>
          </p:nvPr>
        </p:nvSpPr>
        <p:spPr/>
        <p:txBody>
          <a:bodyPr/>
          <a:lstStyle/>
          <a:p>
            <a:fld id="{8498F53A-C161-3D49-96E1-2DF0E970DAF2}" type="slidenum">
              <a:rPr lang="en-US" smtClean="0"/>
              <a:t>64</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2600"/>
            <a:ext cx="5952744" cy="4009644"/>
          </a:xfrm>
          <a:prstGeom prst="rect">
            <a:avLst/>
          </a:prstGeom>
        </p:spPr>
      </p:pic>
      <p:sp>
        <p:nvSpPr>
          <p:cNvPr id="3" name="TextBox 2">
            <a:extLst>
              <a:ext uri="{FF2B5EF4-FFF2-40B4-BE49-F238E27FC236}">
                <a16:creationId xmlns:a16="http://schemas.microsoft.com/office/drawing/2014/main" id="{D5F808E6-C6C2-4541-A2A9-D6310A8797DF}"/>
              </a:ext>
            </a:extLst>
          </p:cNvPr>
          <p:cNvSpPr txBox="1"/>
          <p:nvPr/>
        </p:nvSpPr>
        <p:spPr>
          <a:xfrm>
            <a:off x="3657600" y="2362200"/>
            <a:ext cx="1053494" cy="923330"/>
          </a:xfrm>
          <a:prstGeom prst="rect">
            <a:avLst/>
          </a:prstGeom>
          <a:solidFill>
            <a:schemeClr val="bg1"/>
          </a:solidFill>
        </p:spPr>
        <p:txBody>
          <a:bodyPr wrap="none" rtlCol="0">
            <a:spAutoFit/>
          </a:bodyPr>
          <a:lstStyle/>
          <a:p>
            <a:r>
              <a:rPr lang="en-US" sz="1350" dirty="0"/>
              <a:t>0x00000018</a:t>
            </a:r>
          </a:p>
          <a:p>
            <a:r>
              <a:rPr lang="en-US" sz="1350" dirty="0"/>
              <a:t>          …</a:t>
            </a:r>
          </a:p>
          <a:p>
            <a:r>
              <a:rPr lang="en-US" sz="1350" dirty="0"/>
              <a:t>0x00000004</a:t>
            </a:r>
          </a:p>
          <a:p>
            <a:r>
              <a:rPr lang="en-US" sz="1350" dirty="0"/>
              <a:t>0x00000000</a:t>
            </a:r>
          </a:p>
        </p:txBody>
      </p:sp>
      <p:sp>
        <p:nvSpPr>
          <p:cNvPr id="5" name="Rectangle 4">
            <a:extLst>
              <a:ext uri="{FF2B5EF4-FFF2-40B4-BE49-F238E27FC236}">
                <a16:creationId xmlns:a16="http://schemas.microsoft.com/office/drawing/2014/main" id="{AE5C51B5-02D0-2040-907D-2440C0FC5E44}"/>
              </a:ext>
            </a:extLst>
          </p:cNvPr>
          <p:cNvSpPr/>
          <p:nvPr/>
        </p:nvSpPr>
        <p:spPr>
          <a:xfrm>
            <a:off x="3200400" y="2286000"/>
            <a:ext cx="533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E009A0-658A-4042-89A7-02F8462DC489}"/>
              </a:ext>
            </a:extLst>
          </p:cNvPr>
          <p:cNvSpPr txBox="1"/>
          <p:nvPr/>
        </p:nvSpPr>
        <p:spPr>
          <a:xfrm>
            <a:off x="4855464" y="2404872"/>
            <a:ext cx="684483" cy="161583"/>
          </a:xfrm>
          <a:prstGeom prst="rect">
            <a:avLst/>
          </a:prstGeom>
          <a:solidFill>
            <a:schemeClr val="bg1">
              <a:lumMod val="85000"/>
            </a:schemeClr>
          </a:solidFill>
        </p:spPr>
        <p:txBody>
          <a:bodyPr wrap="none" lIns="0" tIns="0" rIns="0" bIns="0" rtlCol="0">
            <a:spAutoFit/>
          </a:bodyPr>
          <a:lstStyle/>
          <a:p>
            <a:r>
              <a:rPr lang="en-US" sz="1050" dirty="0"/>
              <a:t>0xEA000100</a:t>
            </a:r>
          </a:p>
        </p:txBody>
      </p:sp>
      <p:sp>
        <p:nvSpPr>
          <p:cNvPr id="8" name="TextBox 7">
            <a:extLst>
              <a:ext uri="{FF2B5EF4-FFF2-40B4-BE49-F238E27FC236}">
                <a16:creationId xmlns:a16="http://schemas.microsoft.com/office/drawing/2014/main" id="{E946834E-ECB3-C24E-8251-AE05042408CC}"/>
              </a:ext>
            </a:extLst>
          </p:cNvPr>
          <p:cNvSpPr txBox="1"/>
          <p:nvPr/>
        </p:nvSpPr>
        <p:spPr>
          <a:xfrm>
            <a:off x="4992624" y="2651760"/>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9" name="TextBox 8">
            <a:extLst>
              <a:ext uri="{FF2B5EF4-FFF2-40B4-BE49-F238E27FC236}">
                <a16:creationId xmlns:a16="http://schemas.microsoft.com/office/drawing/2014/main" id="{40D2C4CF-1394-A741-9521-3B3175A9BA7E}"/>
              </a:ext>
            </a:extLst>
          </p:cNvPr>
          <p:cNvSpPr txBox="1"/>
          <p:nvPr/>
        </p:nvSpPr>
        <p:spPr>
          <a:xfrm>
            <a:off x="5007700" y="2879563"/>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10" name="TextBox 9">
            <a:extLst>
              <a:ext uri="{FF2B5EF4-FFF2-40B4-BE49-F238E27FC236}">
                <a16:creationId xmlns:a16="http://schemas.microsoft.com/office/drawing/2014/main" id="{14191BBA-0B18-FC41-88FF-7FD9EFB2852A}"/>
              </a:ext>
            </a:extLst>
          </p:cNvPr>
          <p:cNvSpPr txBox="1"/>
          <p:nvPr/>
        </p:nvSpPr>
        <p:spPr>
          <a:xfrm>
            <a:off x="5007700" y="3082987"/>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7" name="TextBox 6">
            <a:extLst>
              <a:ext uri="{FF2B5EF4-FFF2-40B4-BE49-F238E27FC236}">
                <a16:creationId xmlns:a16="http://schemas.microsoft.com/office/drawing/2014/main" id="{770988CB-C729-2342-ADC8-2B6E6EF50870}"/>
              </a:ext>
            </a:extLst>
          </p:cNvPr>
          <p:cNvSpPr txBox="1"/>
          <p:nvPr/>
        </p:nvSpPr>
        <p:spPr>
          <a:xfrm>
            <a:off x="6376616" y="1752600"/>
            <a:ext cx="1830950"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B </a:t>
            </a:r>
            <a:r>
              <a:rPr lang="en-US" dirty="0" err="1">
                <a:latin typeface="Consolas" panose="020B0609020204030204" pitchFamily="49" charset="0"/>
                <a:cs typeface="Consolas" panose="020B0609020204030204" pitchFamily="49" charset="0"/>
              </a:rPr>
              <a:t>irq_handler</a:t>
            </a:r>
            <a:endParaRPr lang="en-US" dirty="0">
              <a:latin typeface="Consolas" panose="020B0609020204030204" pitchFamily="49" charset="0"/>
              <a:cs typeface="Consolas" panose="020B0609020204030204" pitchFamily="49" charset="0"/>
            </a:endParaRPr>
          </a:p>
        </p:txBody>
      </p:sp>
      <p:cxnSp>
        <p:nvCxnSpPr>
          <p:cNvPr id="12" name="Straight Arrow Connector 11">
            <a:extLst>
              <a:ext uri="{FF2B5EF4-FFF2-40B4-BE49-F238E27FC236}">
                <a16:creationId xmlns:a16="http://schemas.microsoft.com/office/drawing/2014/main" id="{DD7F4E61-48B7-3941-84B6-4F951A4D3341}"/>
              </a:ext>
            </a:extLst>
          </p:cNvPr>
          <p:cNvCxnSpPr>
            <a:stCxn id="7" idx="1"/>
          </p:cNvCxnSpPr>
          <p:nvPr/>
        </p:nvCxnSpPr>
        <p:spPr>
          <a:xfrm flipH="1">
            <a:off x="5550508" y="1937266"/>
            <a:ext cx="826108" cy="5483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ight Brace 12">
            <a:extLst>
              <a:ext uri="{FF2B5EF4-FFF2-40B4-BE49-F238E27FC236}">
                <a16:creationId xmlns:a16="http://schemas.microsoft.com/office/drawing/2014/main" id="{3500B6E2-D949-B848-8405-5E0BCFA728BC}"/>
              </a:ext>
            </a:extLst>
          </p:cNvPr>
          <p:cNvSpPr/>
          <p:nvPr/>
        </p:nvSpPr>
        <p:spPr>
          <a:xfrm>
            <a:off x="5943599" y="2362200"/>
            <a:ext cx="283523" cy="9233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6E08D7F-4B3F-9944-996D-D12B65B44675}"/>
              </a:ext>
            </a:extLst>
          </p:cNvPr>
          <p:cNvSpPr txBox="1"/>
          <p:nvPr/>
        </p:nvSpPr>
        <p:spPr>
          <a:xfrm>
            <a:off x="6332213" y="2378790"/>
            <a:ext cx="2310184" cy="923330"/>
          </a:xfrm>
          <a:prstGeom prst="rect">
            <a:avLst/>
          </a:prstGeom>
          <a:noFill/>
        </p:spPr>
        <p:txBody>
          <a:bodyPr wrap="square" rtlCol="0">
            <a:spAutoFit/>
          </a:bodyPr>
          <a:lstStyle/>
          <a:p>
            <a:r>
              <a:rPr lang="en-US" dirty="0"/>
              <a:t>Vector table:  Set of</a:t>
            </a:r>
          </a:p>
          <a:p>
            <a:r>
              <a:rPr lang="en-US" b="1" i="1" dirty="0"/>
              <a:t>branch instructions</a:t>
            </a:r>
          </a:p>
          <a:p>
            <a:r>
              <a:rPr lang="en-US" dirty="0"/>
              <a:t>to code for ISRs</a:t>
            </a:r>
          </a:p>
        </p:txBody>
      </p:sp>
    </p:spTree>
    <p:extLst>
      <p:ext uri="{BB962C8B-B14F-4D97-AF65-F5344CB8AC3E}">
        <p14:creationId xmlns:p14="http://schemas.microsoft.com/office/powerpoint/2010/main" val="1723077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a:t>Example ARM ISR (DE1-SoC)</a:t>
            </a:r>
            <a:br>
              <a:rPr lang="en-US" dirty="0"/>
            </a:br>
            <a:r>
              <a:rPr lang="en-US" sz="4000" i="1" dirty="0"/>
              <a:t>Part 1 of 2: Interrupt Vectors  </a:t>
            </a:r>
            <a:endParaRPr lang="en-US" i="1" dirty="0"/>
          </a:p>
        </p:txBody>
      </p:sp>
      <p:sp>
        <p:nvSpPr>
          <p:cNvPr id="3" name="Content Placeholder 2"/>
          <p:cNvSpPr>
            <a:spLocks noGrp="1"/>
          </p:cNvSpPr>
          <p:nvPr>
            <p:ph idx="1"/>
          </p:nvPr>
        </p:nvSpPr>
        <p:spPr>
          <a:xfrm>
            <a:off x="1524000" y="1676400"/>
            <a:ext cx="9144000" cy="5181600"/>
          </a:xfrm>
        </p:spPr>
        <p:txBody>
          <a:bodyPr>
            <a:noAutofit/>
          </a:bodyPr>
          <a:lstStyle/>
          <a:p>
            <a:pPr marL="0" indent="0">
              <a:buNone/>
            </a:pPr>
            <a:r>
              <a:rPr lang="en-US" sz="1800" dirty="0">
                <a:latin typeface="Consolas" panose="020B0609020204030204" pitchFamily="49" charset="0"/>
                <a:cs typeface="Consolas" panose="020B0609020204030204" pitchFamily="49" charset="0"/>
              </a:rPr>
              <a:t>    .section .vectors, "ax"      </a:t>
            </a:r>
          </a:p>
          <a:p>
            <a:pPr marL="0" indent="0">
              <a:buNone/>
            </a:pPr>
            <a:r>
              <a:rPr lang="en-US" sz="1800" dirty="0">
                <a:latin typeface="Consolas" panose="020B0609020204030204" pitchFamily="49" charset="0"/>
                <a:cs typeface="Consolas" panose="020B0609020204030204" pitchFamily="49" charset="0"/>
              </a:rPr>
              <a:t>    B   _start               // reset vector</a:t>
            </a:r>
          </a:p>
          <a:p>
            <a:pPr marL="0" indent="0">
              <a:buNone/>
            </a:pPr>
            <a:r>
              <a:rPr lang="en-US" sz="1800" dirty="0">
                <a:latin typeface="Consolas" panose="020B0609020204030204" pitchFamily="49" charset="0"/>
                <a:cs typeface="Consolas" panose="020B0609020204030204" pitchFamily="49" charset="0"/>
              </a:rPr>
              <a:t>    B   SERVICE_UND          // undefined instruction vector</a:t>
            </a:r>
          </a:p>
          <a:p>
            <a:pPr marL="0" indent="0">
              <a:buNone/>
            </a:pPr>
            <a:r>
              <a:rPr lang="en-US" sz="1800" dirty="0">
                <a:latin typeface="Consolas" panose="020B0609020204030204" pitchFamily="49" charset="0"/>
                <a:cs typeface="Consolas" panose="020B0609020204030204" pitchFamily="49" charset="0"/>
              </a:rPr>
              <a:t>    B   SERVICE_SVC          // software </a:t>
            </a:r>
            <a:r>
              <a:rPr lang="en-US" sz="1800" dirty="0" err="1">
                <a:latin typeface="Consolas" panose="020B0609020204030204" pitchFamily="49" charset="0"/>
                <a:cs typeface="Consolas" panose="020B0609020204030204" pitchFamily="49" charset="0"/>
              </a:rPr>
              <a:t>interrrupt</a:t>
            </a:r>
            <a:r>
              <a:rPr lang="en-US" sz="1800" dirty="0">
                <a:latin typeface="Consolas" panose="020B0609020204030204" pitchFamily="49" charset="0"/>
                <a:cs typeface="Consolas" panose="020B0609020204030204" pitchFamily="49" charset="0"/>
              </a:rPr>
              <a:t> vector</a:t>
            </a:r>
          </a:p>
          <a:p>
            <a:pPr marL="0" indent="0">
              <a:buNone/>
            </a:pPr>
            <a:r>
              <a:rPr lang="en-US" sz="1800" dirty="0">
                <a:latin typeface="Consolas" panose="020B0609020204030204" pitchFamily="49" charset="0"/>
                <a:cs typeface="Consolas" panose="020B0609020204030204" pitchFamily="49" charset="0"/>
              </a:rPr>
              <a:t>    B   SERVICE_ABT_INST     // aborted </a:t>
            </a:r>
            <a:r>
              <a:rPr lang="en-US" sz="1800" dirty="0" err="1">
                <a:latin typeface="Consolas" panose="020B0609020204030204" pitchFamily="49" charset="0"/>
                <a:cs typeface="Consolas" panose="020B0609020204030204" pitchFamily="49" charset="0"/>
              </a:rPr>
              <a:t>prefetch</a:t>
            </a:r>
            <a:r>
              <a:rPr lang="en-US" sz="1800" dirty="0">
                <a:latin typeface="Consolas" panose="020B0609020204030204" pitchFamily="49" charset="0"/>
                <a:cs typeface="Consolas" panose="020B0609020204030204" pitchFamily="49" charset="0"/>
              </a:rPr>
              <a:t> vector</a:t>
            </a:r>
          </a:p>
          <a:p>
            <a:pPr marL="0" indent="0">
              <a:buNone/>
            </a:pPr>
            <a:r>
              <a:rPr lang="en-US" sz="1800" dirty="0">
                <a:latin typeface="Consolas" panose="020B0609020204030204" pitchFamily="49" charset="0"/>
                <a:cs typeface="Consolas" panose="020B0609020204030204" pitchFamily="49" charset="0"/>
              </a:rPr>
              <a:t>    B   SERVICE_ABT_DATA     // aborted data vector</a:t>
            </a:r>
          </a:p>
          <a:p>
            <a:pPr marL="0" indent="0">
              <a:buNone/>
            </a:pPr>
            <a:r>
              <a:rPr lang="en-US" sz="1800" dirty="0">
                <a:latin typeface="Consolas" panose="020B0609020204030204" pitchFamily="49" charset="0"/>
                <a:cs typeface="Consolas" panose="020B0609020204030204" pitchFamily="49" charset="0"/>
              </a:rPr>
              <a:t>    .word    0               // unused vector</a:t>
            </a:r>
          </a:p>
          <a:p>
            <a:pPr marL="0" indent="0">
              <a:buNone/>
            </a:pPr>
            <a:r>
              <a:rPr lang="en-US" sz="1800" dirty="0">
                <a:solidFill>
                  <a:srgbClr val="0000FF"/>
                </a:solidFill>
                <a:latin typeface="Consolas" panose="020B0609020204030204" pitchFamily="49" charset="0"/>
                <a:cs typeface="Consolas" panose="020B0609020204030204" pitchFamily="49" charset="0"/>
              </a:rPr>
              <a:t>    B   SERVICE_IRQ          // IRQ interrupt vector</a:t>
            </a:r>
          </a:p>
          <a:p>
            <a:pPr marL="0" indent="0">
              <a:buNone/>
            </a:pPr>
            <a:r>
              <a:rPr lang="en-US" sz="1800" dirty="0">
                <a:latin typeface="Consolas" panose="020B0609020204030204" pitchFamily="49" charset="0"/>
                <a:cs typeface="Consolas" panose="020B0609020204030204" pitchFamily="49" charset="0"/>
              </a:rPr>
              <a:t>    B   SERVICE_FIQ          // FIQ interrupt vector</a:t>
            </a:r>
          </a:p>
          <a:p>
            <a:pPr marL="0" indent="0">
              <a:buNone/>
            </a:pPr>
            <a:r>
              <a:rPr lang="en-US" sz="1800" dirty="0">
                <a:latin typeface="Consolas" panose="020B0609020204030204" pitchFamily="49" charset="0"/>
                <a:cs typeface="Consolas" panose="020B0609020204030204" pitchFamily="49" charset="0"/>
              </a:rPr>
              <a:t> </a:t>
            </a:r>
          </a:p>
        </p:txBody>
      </p:sp>
      <p:sp>
        <p:nvSpPr>
          <p:cNvPr id="4" name="Slide Number Placeholder 3"/>
          <p:cNvSpPr>
            <a:spLocks noGrp="1"/>
          </p:cNvSpPr>
          <p:nvPr>
            <p:ph type="sldNum" sz="quarter" idx="12"/>
          </p:nvPr>
        </p:nvSpPr>
        <p:spPr/>
        <p:txBody>
          <a:bodyPr/>
          <a:lstStyle/>
          <a:p>
            <a:fld id="{8498F53A-C161-3D49-96E1-2DF0E970DAF2}" type="slidenum">
              <a:rPr lang="en-US" smtClean="0"/>
              <a:t>65</a:t>
            </a:fld>
            <a:endParaRPr lang="en-US"/>
          </a:p>
        </p:txBody>
      </p:sp>
      <p:sp>
        <p:nvSpPr>
          <p:cNvPr id="5" name="Content Placeholder 2">
            <a:extLst>
              <a:ext uri="{FF2B5EF4-FFF2-40B4-BE49-F238E27FC236}">
                <a16:creationId xmlns:a16="http://schemas.microsoft.com/office/drawing/2014/main" id="{06A39513-B397-5444-B311-8B2F86A550CA}"/>
              </a:ext>
            </a:extLst>
          </p:cNvPr>
          <p:cNvSpPr txBox="1">
            <a:spLocks/>
          </p:cNvSpPr>
          <p:nvPr/>
        </p:nvSpPr>
        <p:spPr>
          <a:xfrm>
            <a:off x="13648" y="1676400"/>
            <a:ext cx="2438400" cy="3048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i="1" u="sng" dirty="0">
                <a:solidFill>
                  <a:srgbClr val="0000FF"/>
                </a:solidFill>
                <a:latin typeface="Consolas" panose="020B0609020204030204" pitchFamily="49" charset="0"/>
                <a:cs typeface="Consolas" panose="020B0609020204030204" pitchFamily="49" charset="0"/>
              </a:rPr>
              <a:t>Memory </a:t>
            </a:r>
            <a:r>
              <a:rPr lang="en-US" sz="1800" i="1" u="sng" dirty="0" err="1">
                <a:solidFill>
                  <a:srgbClr val="0000FF"/>
                </a:solidFill>
                <a:latin typeface="Consolas" panose="020B0609020204030204" pitchFamily="49" charset="0"/>
                <a:cs typeface="Consolas" panose="020B0609020204030204" pitchFamily="49" charset="0"/>
              </a:rPr>
              <a:t>addr</a:t>
            </a:r>
            <a:r>
              <a:rPr lang="en-US" sz="1800" i="1" u="sng" dirty="0">
                <a:solidFill>
                  <a:srgbClr val="0000FF"/>
                </a:solidFill>
                <a:latin typeface="Consolas" panose="020B0609020204030204" pitchFamily="49" charset="0"/>
                <a:cs typeface="Consolas" panose="020B0609020204030204" pitchFamily="49" charset="0"/>
              </a:rPr>
              <a:t>.</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0x00000000</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0x00000004</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0x00000008</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0x0000000C</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0x00000010</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0x00000014</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0x00000018</a:t>
            </a:r>
          </a:p>
          <a:p>
            <a:pPr marL="0" indent="0">
              <a:buFont typeface="Arial"/>
              <a:buNone/>
            </a:pPr>
            <a:r>
              <a:rPr lang="en-US" sz="1800" dirty="0">
                <a:solidFill>
                  <a:srgbClr val="0000FF"/>
                </a:solidFill>
                <a:latin typeface="Consolas" panose="020B0609020204030204" pitchFamily="49" charset="0"/>
                <a:cs typeface="Consolas" panose="020B0609020204030204" pitchFamily="49" charset="0"/>
              </a:rPr>
              <a:t>0x0000001C</a:t>
            </a:r>
          </a:p>
        </p:txBody>
      </p:sp>
    </p:spTree>
    <p:extLst>
      <p:ext uri="{BB962C8B-B14F-4D97-AF65-F5344CB8AC3E}">
        <p14:creationId xmlns:p14="http://schemas.microsoft.com/office/powerpoint/2010/main" val="156106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76400"/>
          </a:xfrm>
        </p:spPr>
        <p:txBody>
          <a:bodyPr>
            <a:normAutofit fontScale="90000"/>
          </a:bodyPr>
          <a:lstStyle/>
          <a:p>
            <a:br>
              <a:rPr lang="en-US" dirty="0"/>
            </a:br>
            <a:r>
              <a:rPr lang="en-US" dirty="0"/>
              <a:t>Example ARM ISR on DE1-SoC using</a:t>
            </a:r>
            <a:br>
              <a:rPr lang="en-US" dirty="0"/>
            </a:br>
            <a:r>
              <a:rPr lang="en-US" dirty="0"/>
              <a:t>“DE1-SoC Computer”</a:t>
            </a:r>
          </a:p>
        </p:txBody>
      </p:sp>
      <p:sp>
        <p:nvSpPr>
          <p:cNvPr id="5" name="Slide Number Placeholder 4"/>
          <p:cNvSpPr>
            <a:spLocks noGrp="1"/>
          </p:cNvSpPr>
          <p:nvPr>
            <p:ph type="sldNum" sz="quarter" idx="12"/>
          </p:nvPr>
        </p:nvSpPr>
        <p:spPr/>
        <p:txBody>
          <a:bodyPr/>
          <a:lstStyle/>
          <a:p>
            <a:fld id="{8498F53A-C161-3D49-96E1-2DF0E970DAF2}" type="slidenum">
              <a:rPr lang="en-US" smtClean="0"/>
              <a:t>66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438400"/>
            <a:ext cx="6324600" cy="3812192"/>
          </a:xfrm>
          <a:prstGeom prst="rect">
            <a:avLst/>
          </a:prstGeom>
        </p:spPr>
      </p:pic>
    </p:spTree>
    <p:extLst>
      <p:ext uri="{BB962C8B-B14F-4D97-AF65-F5344CB8AC3E}">
        <p14:creationId xmlns:p14="http://schemas.microsoft.com/office/powerpoint/2010/main" val="1872414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770372"/>
            <a:ext cx="8991600" cy="1782828"/>
          </a:xfrm>
        </p:spPr>
        <p:txBody>
          <a:bodyPr>
            <a:noAutofit/>
          </a:bodyPr>
          <a:lstStyle/>
          <a:p>
            <a:pPr marL="0" indent="0">
              <a:buNone/>
            </a:pPr>
            <a:r>
              <a:rPr lang="en-US" sz="2000" i="1" dirty="0"/>
              <a:t>“Each bit in [the </a:t>
            </a:r>
            <a:r>
              <a:rPr lang="en-US" sz="2000" i="1" dirty="0" err="1"/>
              <a:t>Edgecapture</a:t>
            </a:r>
            <a:r>
              <a:rPr lang="en-US" sz="2000" i="1" dirty="0"/>
              <a:t> register] has the value 1 if the corresponding bit location in the parallel port has changed its value from 0 to 1 since it was last read. Performing a write operation to the </a:t>
            </a:r>
            <a:r>
              <a:rPr lang="en-US" sz="2000" i="1" dirty="0" err="1"/>
              <a:t>Edgecapture</a:t>
            </a:r>
            <a:r>
              <a:rPr lang="en-US" sz="2000" i="1" dirty="0"/>
              <a:t> register sets all bits in the register to 0, and </a:t>
            </a:r>
            <a:r>
              <a:rPr lang="en-US" sz="2000" i="1" dirty="0">
                <a:solidFill>
                  <a:srgbClr val="FF00FF"/>
                </a:solidFill>
              </a:rPr>
              <a:t>clears any associated interrupts.” </a:t>
            </a:r>
          </a:p>
          <a:p>
            <a:pPr marL="0" indent="0">
              <a:buNone/>
            </a:pPr>
            <a:r>
              <a:rPr lang="en-US" sz="2000" dirty="0"/>
              <a:t>						[page 10, DE1-SoC Computer System with ARM Cortex-A9]</a:t>
            </a:r>
          </a:p>
        </p:txBody>
      </p:sp>
      <p:sp>
        <p:nvSpPr>
          <p:cNvPr id="4" name="Slide Number Placeholder 3"/>
          <p:cNvSpPr>
            <a:spLocks noGrp="1"/>
          </p:cNvSpPr>
          <p:nvPr>
            <p:ph type="sldNum" sz="quarter" idx="12"/>
          </p:nvPr>
        </p:nvSpPr>
        <p:spPr/>
        <p:txBody>
          <a:bodyPr/>
          <a:lstStyle/>
          <a:p>
            <a:fld id="{8498F53A-C161-3D49-96E1-2DF0E970DAF2}" type="slidenum">
              <a:rPr lang="en-US" smtClean="0"/>
              <a:t>67</a:t>
            </a:fld>
            <a:endParaRPr lang="en-US"/>
          </a:p>
        </p:txBody>
      </p:sp>
      <p:sp>
        <p:nvSpPr>
          <p:cNvPr id="5" name="Title 1"/>
          <p:cNvSpPr>
            <a:spLocks noGrp="1"/>
          </p:cNvSpPr>
          <p:nvPr>
            <p:ph type="title"/>
          </p:nvPr>
        </p:nvSpPr>
        <p:spPr>
          <a:xfrm>
            <a:off x="457200" y="0"/>
            <a:ext cx="8229600" cy="1219200"/>
          </a:xfrm>
        </p:spPr>
        <p:txBody>
          <a:bodyPr>
            <a:normAutofit fontScale="90000"/>
          </a:bodyPr>
          <a:lstStyle/>
          <a:p>
            <a:r>
              <a:rPr lang="en-US" dirty="0"/>
              <a:t>Example ARM ISR (DE1-SoC)</a:t>
            </a:r>
            <a:br>
              <a:rPr lang="en-US" dirty="0"/>
            </a:br>
            <a:r>
              <a:rPr lang="en-US" i="1" dirty="0"/>
              <a:t>Pushbutton Keys Interface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3627372"/>
          </a:xfrm>
          <a:prstGeom prst="rect">
            <a:avLst/>
          </a:prstGeom>
        </p:spPr>
      </p:pic>
    </p:spTree>
    <p:extLst>
      <p:ext uri="{BB962C8B-B14F-4D97-AF65-F5344CB8AC3E}">
        <p14:creationId xmlns:p14="http://schemas.microsoft.com/office/powerpoint/2010/main" val="2637044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a:t>Example ARM ISR (DE1-SoC)</a:t>
            </a:r>
            <a:br>
              <a:rPr lang="en-US" dirty="0"/>
            </a:br>
            <a:r>
              <a:rPr lang="en-US" sz="4000" i="1" dirty="0"/>
              <a:t>Part 2 of 2: Interrupt Service Routine</a:t>
            </a:r>
          </a:p>
        </p:txBody>
      </p:sp>
      <p:sp>
        <p:nvSpPr>
          <p:cNvPr id="3" name="Content Placeholder 2"/>
          <p:cNvSpPr>
            <a:spLocks noGrp="1"/>
          </p:cNvSpPr>
          <p:nvPr>
            <p:ph idx="1"/>
          </p:nvPr>
        </p:nvSpPr>
        <p:spPr>
          <a:xfrm>
            <a:off x="0" y="1174750"/>
            <a:ext cx="9144000" cy="6216650"/>
          </a:xfrm>
        </p:spPr>
        <p:txBody>
          <a:bodyPr>
            <a:noAutofit/>
          </a:bodyPr>
          <a:lstStyle/>
          <a:p>
            <a:pPr marL="0" indent="0">
              <a:buNone/>
            </a:pPr>
            <a:r>
              <a:rPr lang="en-US" sz="1800" dirty="0">
                <a:latin typeface="Consolas" panose="020B0609020204030204" pitchFamily="49" charset="0"/>
                <a:cs typeface="Consolas" panose="020B0609020204030204" pitchFamily="49" charset="0"/>
              </a:rPr>
              <a:t>     .text</a:t>
            </a:r>
          </a:p>
          <a:p>
            <a:pPr marL="0" indent="0">
              <a:buNone/>
            </a:pPr>
            <a:r>
              <a:rPr lang="en-US" sz="1800" dirty="0">
                <a:latin typeface="Consolas" panose="020B0609020204030204" pitchFamily="49" charset="0"/>
                <a:cs typeface="Consolas" panose="020B0609020204030204" pitchFamily="49" charset="0"/>
              </a:rPr>
              <a:t>     .global _start</a:t>
            </a:r>
          </a:p>
          <a:p>
            <a:pPr marL="0" indent="0">
              <a:buNone/>
            </a:pPr>
            <a:r>
              <a:rPr lang="en-US" sz="1800" dirty="0">
                <a:latin typeface="Consolas" panose="020B0609020204030204" pitchFamily="49" charset="0"/>
                <a:cs typeface="Consolas" panose="020B0609020204030204" pitchFamily="49" charset="0"/>
              </a:rPr>
              <a:t>     ...                     // configuration interrupts here</a:t>
            </a:r>
          </a:p>
          <a:p>
            <a:pPr marL="0" indent="0">
              <a:buNone/>
            </a:pPr>
            <a:r>
              <a:rPr lang="en-US" sz="1800" dirty="0">
                <a:latin typeface="Consolas" panose="020B0609020204030204" pitchFamily="49" charset="0"/>
                <a:cs typeface="Consolas" panose="020B0609020204030204" pitchFamily="49" charset="0"/>
              </a:rPr>
              <a:t>SERVICE_IRQ:</a:t>
            </a:r>
          </a:p>
          <a:p>
            <a:pPr marL="0" indent="0">
              <a:buNone/>
            </a:pPr>
            <a:r>
              <a:rPr lang="en-US" sz="1800" dirty="0">
                <a:latin typeface="Consolas" panose="020B0609020204030204" pitchFamily="49" charset="0"/>
                <a:cs typeface="Consolas" panose="020B0609020204030204" pitchFamily="49" charset="0"/>
              </a:rPr>
              <a:t>     </a:t>
            </a:r>
            <a:r>
              <a:rPr lang="en-US" sz="1800" dirty="0">
                <a:solidFill>
                  <a:srgbClr val="0000FF"/>
                </a:solidFill>
                <a:latin typeface="Consolas" panose="020B0609020204030204" pitchFamily="49" charset="0"/>
                <a:cs typeface="Consolas" panose="020B0609020204030204" pitchFamily="49" charset="0"/>
              </a:rPr>
              <a:t>STMFD R13!, {R0-R7,R14} // store multiple; also: “PUSH {R0-R7,LR}”</a:t>
            </a:r>
          </a:p>
          <a:p>
            <a:pPr marL="0" indent="0">
              <a:buNone/>
            </a:pPr>
            <a:r>
              <a:rPr lang="en-US" sz="1800" dirty="0">
                <a:solidFill>
                  <a:schemeClr val="bg1">
                    <a:lumMod val="50000"/>
                  </a:schemeClr>
                </a:solidFill>
                <a:latin typeface="Consolas" panose="020B0609020204030204" pitchFamily="49" charset="0"/>
                <a:cs typeface="Consolas" panose="020B0609020204030204" pitchFamily="49" charset="0"/>
              </a:rPr>
              <a:t>     </a:t>
            </a:r>
            <a:r>
              <a:rPr lang="en-US" sz="1800" dirty="0">
                <a:solidFill>
                  <a:schemeClr val="bg1">
                    <a:lumMod val="75000"/>
                  </a:schemeClr>
                </a:solidFill>
                <a:latin typeface="Consolas" panose="020B0609020204030204" pitchFamily="49" charset="0"/>
                <a:cs typeface="Consolas" panose="020B0609020204030204" pitchFamily="49" charset="0"/>
              </a:rPr>
              <a:t>LDR   R4, =0xFFFEC100   // interrupt controller (IC) base address</a:t>
            </a:r>
          </a:p>
          <a:p>
            <a:pPr marL="0" indent="0">
              <a:buNone/>
            </a:pPr>
            <a:r>
              <a:rPr lang="en-US" sz="1800" dirty="0">
                <a:solidFill>
                  <a:schemeClr val="bg1">
                    <a:lumMod val="75000"/>
                  </a:schemeClr>
                </a:solidFill>
                <a:latin typeface="Consolas" panose="020B0609020204030204" pitchFamily="49" charset="0"/>
                <a:cs typeface="Consolas" panose="020B0609020204030204" pitchFamily="49" charset="0"/>
              </a:rPr>
              <a:t>     LDR   R5, [R4, #0xC]    // determine source of interrupt</a:t>
            </a:r>
          </a:p>
          <a:p>
            <a:pPr marL="0" indent="0">
              <a:buNone/>
            </a:pPr>
            <a:r>
              <a:rPr lang="en-US" sz="1800" dirty="0">
                <a:solidFill>
                  <a:schemeClr val="bg1">
                    <a:lumMod val="75000"/>
                  </a:schemeClr>
                </a:solidFill>
                <a:latin typeface="Consolas" panose="020B0609020204030204" pitchFamily="49" charset="0"/>
                <a:cs typeface="Consolas" panose="020B0609020204030204" pitchFamily="49" charset="0"/>
              </a:rPr>
              <a:t>     CMP   R5, #73           // 73 is interrupt ID for push KEYs</a:t>
            </a:r>
          </a:p>
          <a:p>
            <a:pPr marL="0" indent="0">
              <a:buNone/>
            </a:pPr>
            <a:r>
              <a:rPr lang="en-US" sz="1800" dirty="0">
                <a:solidFill>
                  <a:schemeClr val="bg1">
                    <a:lumMod val="75000"/>
                  </a:schemeClr>
                </a:solidFill>
                <a:latin typeface="Consolas" panose="020B0609020204030204" pitchFamily="49" charset="0"/>
                <a:cs typeface="Consolas" panose="020B0609020204030204" pitchFamily="49" charset="0"/>
              </a:rPr>
              <a:t>STOP:BNE   STOP              // if not recognized, stop here</a:t>
            </a:r>
          </a:p>
          <a:p>
            <a:pPr marL="0" indent="0">
              <a:buNone/>
            </a:pPr>
            <a:r>
              <a:rPr lang="en-US" sz="1800" dirty="0">
                <a:latin typeface="Consolas" panose="020B0609020204030204" pitchFamily="49" charset="0"/>
                <a:cs typeface="Consolas" panose="020B0609020204030204" pitchFamily="49" charset="0"/>
              </a:rPr>
              <a:t>     LDR   R0, =0xFF200050   // base </a:t>
            </a:r>
            <a:r>
              <a:rPr lang="en-US" sz="1800" dirty="0" err="1">
                <a:latin typeface="Consolas" panose="020B0609020204030204" pitchFamily="49" charset="0"/>
                <a:cs typeface="Consolas" panose="020B0609020204030204" pitchFamily="49" charset="0"/>
              </a:rPr>
              <a:t>addr</a:t>
            </a:r>
            <a:r>
              <a:rPr lang="en-US" sz="1800" dirty="0">
                <a:latin typeface="Consolas" panose="020B0609020204030204" pitchFamily="49" charset="0"/>
                <a:cs typeface="Consolas" panose="020B0609020204030204" pitchFamily="49" charset="0"/>
              </a:rPr>
              <a:t> of pushbutton KEY port</a:t>
            </a:r>
          </a:p>
          <a:p>
            <a:pPr marL="0" indent="0">
              <a:buNone/>
            </a:pPr>
            <a:r>
              <a:rPr lang="en-US" sz="1800" dirty="0">
                <a:latin typeface="Consolas" panose="020B0609020204030204" pitchFamily="49" charset="0"/>
                <a:cs typeface="Consolas" panose="020B0609020204030204" pitchFamily="49" charset="0"/>
              </a:rPr>
              <a:t>     LDR   R1, [R0, #0xC]    // R1 indicates KEY(s) pressed</a:t>
            </a:r>
          </a:p>
          <a:p>
            <a:pPr marL="0" indent="0">
              <a:buNone/>
            </a:pPr>
            <a:r>
              <a:rPr lang="en-US" sz="1800" dirty="0">
                <a:latin typeface="Consolas" panose="020B0609020204030204" pitchFamily="49" charset="0"/>
                <a:cs typeface="Consolas" panose="020B0609020204030204" pitchFamily="49" charset="0"/>
              </a:rPr>
              <a:t>     MOV   R2, #0xF</a:t>
            </a:r>
          </a:p>
          <a:p>
            <a:pPr marL="0" indent="0">
              <a:buNone/>
            </a:pPr>
            <a:r>
              <a:rPr lang="en-US" sz="1800" dirty="0">
                <a:latin typeface="Consolas" panose="020B0609020204030204" pitchFamily="49" charset="0"/>
                <a:cs typeface="Consolas" panose="020B0609020204030204" pitchFamily="49" charset="0"/>
              </a:rPr>
              <a:t>     STR   R2, [R0, #0xC]    // clear source of interrupt</a:t>
            </a:r>
          </a:p>
          <a:p>
            <a:pPr marL="0" indent="0">
              <a:buNone/>
            </a:pPr>
            <a:r>
              <a:rPr lang="en-US" sz="1800" dirty="0">
                <a:latin typeface="Consolas" panose="020B0609020204030204" pitchFamily="49" charset="0"/>
                <a:cs typeface="Consolas" panose="020B0609020204030204" pitchFamily="49" charset="0"/>
              </a:rPr>
              <a:t>     </a:t>
            </a:r>
            <a:r>
              <a:rPr lang="en-US" sz="1800" dirty="0">
                <a:solidFill>
                  <a:schemeClr val="bg1">
                    <a:lumMod val="75000"/>
                  </a:schemeClr>
                </a:solidFill>
                <a:latin typeface="Consolas" panose="020B0609020204030204" pitchFamily="49" charset="0"/>
                <a:cs typeface="Consolas" panose="020B0609020204030204" pitchFamily="49" charset="0"/>
              </a:rPr>
              <a:t>STR   R5, [R4, #0x10]   // clear interrupt from CPU interface</a:t>
            </a:r>
          </a:p>
          <a:p>
            <a:pPr marL="0" indent="0">
              <a:buNone/>
            </a:pPr>
            <a:r>
              <a:rPr lang="en-US" sz="1800" dirty="0">
                <a:latin typeface="Consolas" panose="020B0609020204030204" pitchFamily="49" charset="0"/>
                <a:cs typeface="Consolas" panose="020B0609020204030204" pitchFamily="49" charset="0"/>
              </a:rPr>
              <a:t>     ...                     // do something given KEY(s) pressed</a:t>
            </a:r>
          </a:p>
          <a:p>
            <a:pPr marL="0" indent="0">
              <a:buNone/>
            </a:pPr>
            <a:r>
              <a:rPr lang="en-US" sz="1800" dirty="0">
                <a:latin typeface="Consolas" panose="020B0609020204030204" pitchFamily="49" charset="0"/>
                <a:cs typeface="Consolas" panose="020B0609020204030204" pitchFamily="49" charset="0"/>
              </a:rPr>
              <a:t>     POP   {R0-R7, LR}       // load multiple (LDMFD SP!,{R0-R7,LR})</a:t>
            </a:r>
          </a:p>
          <a:p>
            <a:pPr marL="0" indent="0">
              <a:buNone/>
            </a:pPr>
            <a:r>
              <a:rPr lang="en-US" sz="1800" dirty="0">
                <a:latin typeface="Consolas" panose="020B0609020204030204" pitchFamily="49" charset="0"/>
                <a:cs typeface="Consolas" panose="020B0609020204030204" pitchFamily="49" charset="0"/>
              </a:rPr>
              <a:t>     SUBS  PC, LR, #4        // return from interrupt</a:t>
            </a:r>
          </a:p>
        </p:txBody>
      </p:sp>
      <p:sp>
        <p:nvSpPr>
          <p:cNvPr id="4" name="Slide Number Placeholder 3"/>
          <p:cNvSpPr>
            <a:spLocks noGrp="1"/>
          </p:cNvSpPr>
          <p:nvPr>
            <p:ph type="sldNum" sz="quarter" idx="12"/>
          </p:nvPr>
        </p:nvSpPr>
        <p:spPr/>
        <p:txBody>
          <a:bodyPr/>
          <a:lstStyle/>
          <a:p>
            <a:fld id="{8498F53A-C161-3D49-96E1-2DF0E970DAF2}" type="slidenum">
              <a:rPr lang="en-US" smtClean="0"/>
              <a:t>68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44236"/>
            <a:ext cx="8839200" cy="3506461"/>
          </a:xfrm>
          <a:prstGeom prst="rect">
            <a:avLst/>
          </a:prstGeom>
          <a:ln>
            <a:solidFill>
              <a:srgbClr val="0000FF"/>
            </a:solidFill>
          </a:ln>
        </p:spPr>
      </p:pic>
    </p:spTree>
    <p:extLst>
      <p:ext uri="{BB962C8B-B14F-4D97-AF65-F5344CB8AC3E}">
        <p14:creationId xmlns:p14="http://schemas.microsoft.com/office/powerpoint/2010/main" val="108420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From ISR</a:t>
            </a:r>
          </a:p>
        </p:txBody>
      </p:sp>
      <p:sp>
        <p:nvSpPr>
          <p:cNvPr id="3" name="Content Placeholder 2"/>
          <p:cNvSpPr>
            <a:spLocks noGrp="1"/>
          </p:cNvSpPr>
          <p:nvPr>
            <p:ph idx="1"/>
          </p:nvPr>
        </p:nvSpPr>
        <p:spPr/>
        <p:txBody>
          <a:bodyPr/>
          <a:lstStyle/>
          <a:p>
            <a:r>
              <a:rPr lang="en-US" dirty="0"/>
              <a:t>To return from an interrupt handler:</a:t>
            </a:r>
          </a:p>
          <a:p>
            <a:endParaRPr lang="en-US" dirty="0"/>
          </a:p>
          <a:p>
            <a:pPr marL="0" indent="0">
              <a:buNone/>
            </a:pPr>
            <a:r>
              <a:rPr lang="en-US" dirty="0"/>
              <a:t>	</a:t>
            </a:r>
            <a:r>
              <a:rPr lang="en-US" dirty="0">
                <a:latin typeface="Consolas" panose="020B0609020204030204" pitchFamily="49" charset="0"/>
                <a:cs typeface="Consolas" panose="020B0609020204030204" pitchFamily="49" charset="0"/>
              </a:rPr>
              <a:t>SUBS pc,lr,#4 </a:t>
            </a:r>
          </a:p>
          <a:p>
            <a:pPr marL="0" indent="0">
              <a:buNone/>
            </a:pPr>
            <a:endParaRPr lang="en-US" dirty="0">
              <a:latin typeface="Consolas" panose="020B0609020204030204" pitchFamily="49" charset="0"/>
              <a:cs typeface="Consolas" panose="020B0609020204030204" pitchFamily="49" charset="0"/>
            </a:endParaRPr>
          </a:p>
          <a:p>
            <a:r>
              <a:rPr lang="en-US" dirty="0"/>
              <a:t>ARMv6 and later also support an “RFE” instruction that provides similar functionality (similar to LDM but restores only PC and CPSR).  See COD4e Appendix B1 on Canvas.</a:t>
            </a:r>
          </a:p>
          <a:p>
            <a:pPr marL="0" indent="0">
              <a:buNone/>
            </a:pPr>
            <a:endParaRPr lang="en-US" dirty="0">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fld id="{8498F53A-C161-3D49-96E1-2DF0E970DAF2}" type="slidenum">
              <a:rPr lang="en-US" smtClean="0"/>
              <a:t>69</a:t>
            </a:fld>
            <a:endParaRPr lang="en-US"/>
          </a:p>
        </p:txBody>
      </p:sp>
    </p:spTree>
    <p:extLst>
      <p:ext uri="{BB962C8B-B14F-4D97-AF65-F5344CB8AC3E}">
        <p14:creationId xmlns:p14="http://schemas.microsoft.com/office/powerpoint/2010/main" val="181820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Mapped Registers</a:t>
            </a:r>
          </a:p>
        </p:txBody>
      </p:sp>
      <p:sp>
        <p:nvSpPr>
          <p:cNvPr id="3" name="Content Placeholder 2"/>
          <p:cNvSpPr>
            <a:spLocks noGrp="1"/>
          </p:cNvSpPr>
          <p:nvPr>
            <p:ph idx="1"/>
          </p:nvPr>
        </p:nvSpPr>
        <p:spPr/>
        <p:txBody>
          <a:bodyPr>
            <a:normAutofit/>
          </a:bodyPr>
          <a:lstStyle/>
          <a:p>
            <a:r>
              <a:rPr lang="en-US" dirty="0"/>
              <a:t>How to interact with I/O device using LDR/STR?   Memory mapped registers.</a:t>
            </a:r>
          </a:p>
          <a:p>
            <a:r>
              <a:rPr lang="en-US" dirty="0"/>
              <a:t>These are registers inside the I/O device.</a:t>
            </a:r>
          </a:p>
          <a:p>
            <a:r>
              <a:rPr lang="en-US" dirty="0"/>
              <a:t>Each register associated with an address that is outside range of normal memory addresses.</a:t>
            </a:r>
          </a:p>
          <a:p>
            <a:endParaRPr lang="en-US" dirty="0"/>
          </a:p>
          <a:p>
            <a:r>
              <a:rPr lang="en-US" dirty="0"/>
              <a:t>How does this work at hardware/software level?</a:t>
            </a:r>
          </a:p>
        </p:txBody>
      </p:sp>
      <p:sp>
        <p:nvSpPr>
          <p:cNvPr id="4" name="Slide Number Placeholder 3"/>
          <p:cNvSpPr>
            <a:spLocks noGrp="1"/>
          </p:cNvSpPr>
          <p:nvPr>
            <p:ph type="sldNum" sz="quarter" idx="12"/>
          </p:nvPr>
        </p:nvSpPr>
        <p:spPr/>
        <p:txBody>
          <a:bodyPr/>
          <a:lstStyle/>
          <a:p>
            <a:fld id="{8498F53A-C161-3D49-96E1-2DF0E970DAF2}" type="slidenum">
              <a:rPr lang="en-US" smtClean="0"/>
              <a:t>7</a:t>
            </a:fld>
            <a:endParaRPr lang="en-US"/>
          </a:p>
        </p:txBody>
      </p:sp>
    </p:spTree>
    <p:extLst>
      <p:ext uri="{BB962C8B-B14F-4D97-AF65-F5344CB8AC3E}">
        <p14:creationId xmlns:p14="http://schemas.microsoft.com/office/powerpoint/2010/main" val="1014668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Determining Source of Interrupt</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Multiple I/O devices send signal to interrupt controller which then passes a single interrupt to CPU.</a:t>
            </a:r>
          </a:p>
          <a:p>
            <a:r>
              <a:rPr lang="en-US" sz="2800" dirty="0"/>
              <a:t>How to know which device to service?</a:t>
            </a:r>
          </a:p>
        </p:txBody>
      </p:sp>
      <p:sp>
        <p:nvSpPr>
          <p:cNvPr id="4" name="Rectangle 3"/>
          <p:cNvSpPr/>
          <p:nvPr/>
        </p:nvSpPr>
        <p:spPr>
          <a:xfrm>
            <a:off x="381000" y="4361234"/>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ARM</a:t>
            </a:r>
          </a:p>
          <a:p>
            <a:pPr algn="ctr"/>
            <a:r>
              <a:rPr lang="en-US" sz="3600" dirty="0"/>
              <a:t>CPU</a:t>
            </a:r>
            <a:endParaRPr lang="en-US" sz="3200" dirty="0"/>
          </a:p>
        </p:txBody>
      </p:sp>
      <p:cxnSp>
        <p:nvCxnSpPr>
          <p:cNvPr id="6" name="Straight Arrow Connector 5"/>
          <p:cNvCxnSpPr/>
          <p:nvPr/>
        </p:nvCxnSpPr>
        <p:spPr>
          <a:xfrm>
            <a:off x="2209800" y="4632904"/>
            <a:ext cx="21436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09800" y="4263572"/>
            <a:ext cx="1690656" cy="369332"/>
          </a:xfrm>
          <a:prstGeom prst="rect">
            <a:avLst/>
          </a:prstGeom>
          <a:noFill/>
        </p:spPr>
        <p:txBody>
          <a:bodyPr wrap="none" rtlCol="0">
            <a:spAutoFit/>
          </a:bodyPr>
          <a:lstStyle/>
          <a:p>
            <a:r>
              <a:rPr lang="en-US" dirty="0"/>
              <a:t>Interrupt  Signal</a:t>
            </a:r>
          </a:p>
        </p:txBody>
      </p:sp>
      <p:sp>
        <p:nvSpPr>
          <p:cNvPr id="12" name="Cloud 11"/>
          <p:cNvSpPr/>
          <p:nvPr/>
        </p:nvSpPr>
        <p:spPr>
          <a:xfrm>
            <a:off x="5737333" y="4079132"/>
            <a:ext cx="1425467" cy="1600200"/>
          </a:xfrm>
          <a:prstGeom prst="cloud">
            <a:avLst/>
          </a:prstGeom>
          <a:gradFill>
            <a:gsLst>
              <a:gs pos="50000">
                <a:srgbClr val="6DA1E6"/>
              </a:gs>
              <a:gs pos="0">
                <a:srgbClr val="008000"/>
              </a:gs>
              <a:gs pos="100000">
                <a:srgbClr val="0000FF"/>
              </a:gs>
            </a:gsLst>
          </a:gra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I/O devices</a:t>
            </a:r>
          </a:p>
          <a:p>
            <a:pPr algn="ctr"/>
            <a:r>
              <a:rPr lang="en-US" sz="1200" dirty="0"/>
              <a:t>(keyboard, mouse, disk, network …)</a:t>
            </a:r>
          </a:p>
        </p:txBody>
      </p:sp>
      <p:cxnSp>
        <p:nvCxnSpPr>
          <p:cNvPr id="10" name="Straight Connector 9"/>
          <p:cNvCxnSpPr/>
          <p:nvPr/>
        </p:nvCxnSpPr>
        <p:spPr>
          <a:xfrm>
            <a:off x="762000" y="6248400"/>
            <a:ext cx="73914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p:cNvCxnSpPr>
          <p:nvPr/>
        </p:nvCxnSpPr>
        <p:spPr>
          <a:xfrm>
            <a:off x="12954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00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315200" y="4079132"/>
            <a:ext cx="1219200" cy="1653702"/>
          </a:xfrm>
          <a:prstGeom prst="rect">
            <a:avLst/>
          </a:prstGeom>
          <a:gradFill>
            <a:gsLst>
              <a:gs pos="0">
                <a:schemeClr val="accent1">
                  <a:tint val="100000"/>
                  <a:shade val="100000"/>
                  <a:satMod val="130000"/>
                </a:schemeClr>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a:t>
            </a:r>
          </a:p>
        </p:txBody>
      </p:sp>
      <p:cxnSp>
        <p:nvCxnSpPr>
          <p:cNvPr id="16" name="Straight Arrow Connector 15"/>
          <p:cNvCxnSpPr/>
          <p:nvPr/>
        </p:nvCxnSpPr>
        <p:spPr>
          <a:xfrm>
            <a:off x="7924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53400" y="4267200"/>
            <a:ext cx="1133000" cy="1125166"/>
          </a:xfrm>
          <a:prstGeom prst="rect">
            <a:avLst/>
          </a:prstGeom>
          <a:solidFill>
            <a:schemeClr val="accent5">
              <a:lumMod val="20000"/>
              <a:lumOff val="80000"/>
            </a:schemeClr>
          </a:solid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FF"/>
                </a:solidFill>
              </a:rPr>
              <a:t>Interrupt</a:t>
            </a:r>
          </a:p>
          <a:p>
            <a:pPr algn="ctr"/>
            <a:r>
              <a:rPr lang="en-US" b="1" dirty="0">
                <a:solidFill>
                  <a:srgbClr val="0000FF"/>
                </a:solidFill>
              </a:rPr>
              <a:t>Controller</a:t>
            </a:r>
          </a:p>
        </p:txBody>
      </p:sp>
      <p:cxnSp>
        <p:nvCxnSpPr>
          <p:cNvPr id="22" name="Straight Arrow Connector 21"/>
          <p:cNvCxnSpPr>
            <a:stCxn id="19" idx="2"/>
          </p:cNvCxnSpPr>
          <p:nvPr/>
        </p:nvCxnSpPr>
        <p:spPr>
          <a:xfrm>
            <a:off x="4919900" y="5392366"/>
            <a:ext cx="0" cy="85603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4600" y="5791200"/>
            <a:ext cx="1375248" cy="369332"/>
          </a:xfrm>
          <a:prstGeom prst="rect">
            <a:avLst/>
          </a:prstGeom>
          <a:noFill/>
        </p:spPr>
        <p:txBody>
          <a:bodyPr wrap="none" rtlCol="0">
            <a:spAutoFit/>
          </a:bodyPr>
          <a:lstStyle/>
          <a:p>
            <a:r>
              <a:rPr lang="en-US" dirty="0"/>
              <a:t>Memory bus</a:t>
            </a:r>
          </a:p>
        </p:txBody>
      </p:sp>
      <p:cxnSp>
        <p:nvCxnSpPr>
          <p:cNvPr id="27" name="Straight Arrow Connector 26"/>
          <p:cNvCxnSpPr/>
          <p:nvPr/>
        </p:nvCxnSpPr>
        <p:spPr>
          <a:xfrm>
            <a:off x="5486400" y="4648200"/>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89279" y="4412410"/>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79579" y="5334000"/>
            <a:ext cx="311621"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86400" y="5029200"/>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486400" y="5199117"/>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479579" y="4516088"/>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486400" y="4299438"/>
            <a:ext cx="440651" cy="2403"/>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470634" y="4831828"/>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87924" y="6151119"/>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01498" y="6397504"/>
            <a:ext cx="2248051" cy="369332"/>
          </a:xfrm>
          <a:prstGeom prst="rect">
            <a:avLst/>
          </a:prstGeom>
          <a:noFill/>
        </p:spPr>
        <p:txBody>
          <a:bodyPr wrap="none" rtlCol="0">
            <a:spAutoFit/>
          </a:bodyPr>
          <a:lstStyle/>
          <a:p>
            <a:r>
              <a:rPr lang="en-US" dirty="0"/>
              <a:t>(</a:t>
            </a:r>
            <a:r>
              <a:rPr lang="en-US" dirty="0" err="1"/>
              <a:t>address,data,control</a:t>
            </a:r>
            <a:r>
              <a:rPr lang="en-US" dirty="0"/>
              <a:t>)</a:t>
            </a:r>
          </a:p>
        </p:txBody>
      </p:sp>
      <p:sp>
        <p:nvSpPr>
          <p:cNvPr id="5" name="Slide Number Placeholder 4"/>
          <p:cNvSpPr>
            <a:spLocks noGrp="1"/>
          </p:cNvSpPr>
          <p:nvPr>
            <p:ph type="sldNum" sz="quarter" idx="12"/>
          </p:nvPr>
        </p:nvSpPr>
        <p:spPr/>
        <p:txBody>
          <a:bodyPr/>
          <a:lstStyle/>
          <a:p>
            <a:fld id="{8498F53A-C161-3D49-96E1-2DF0E970DAF2}" type="slidenum">
              <a:rPr lang="en-US" smtClean="0"/>
              <a:t>70</a:t>
            </a:fld>
            <a:endParaRPr lang="en-US"/>
          </a:p>
        </p:txBody>
      </p:sp>
    </p:spTree>
    <p:extLst>
      <p:ext uri="{BB962C8B-B14F-4D97-AF65-F5344CB8AC3E}">
        <p14:creationId xmlns:p14="http://schemas.microsoft.com/office/powerpoint/2010/main" val="1614404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1295400"/>
            <a:ext cx="7924800" cy="17526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t>Interrupt Controller</a:t>
            </a:r>
          </a:p>
        </p:txBody>
      </p:sp>
      <p:sp>
        <p:nvSpPr>
          <p:cNvPr id="2" name="Title 1"/>
          <p:cNvSpPr>
            <a:spLocks noGrp="1"/>
          </p:cNvSpPr>
          <p:nvPr>
            <p:ph type="title"/>
          </p:nvPr>
        </p:nvSpPr>
        <p:spPr/>
        <p:txBody>
          <a:bodyPr/>
          <a:lstStyle/>
          <a:p>
            <a:r>
              <a:rPr lang="en-US" dirty="0"/>
              <a:t>Interrupt Controller Pending Mask</a:t>
            </a:r>
          </a:p>
        </p:txBody>
      </p:sp>
      <p:sp>
        <p:nvSpPr>
          <p:cNvPr id="3" name="Content Placeholder 2"/>
          <p:cNvSpPr>
            <a:spLocks noGrp="1"/>
          </p:cNvSpPr>
          <p:nvPr>
            <p:ph idx="1"/>
          </p:nvPr>
        </p:nvSpPr>
        <p:spPr>
          <a:xfrm>
            <a:off x="457200" y="4465637"/>
            <a:ext cx="8229600" cy="1890713"/>
          </a:xfrm>
        </p:spPr>
        <p:txBody>
          <a:bodyPr>
            <a:normAutofit fontScale="85000" lnSpcReduction="20000"/>
          </a:bodyPr>
          <a:lstStyle/>
          <a:p>
            <a:r>
              <a:rPr lang="en-US" dirty="0"/>
              <a:t>Like any other I/O device Interrupt Controller will have various memory mapped registers</a:t>
            </a:r>
          </a:p>
          <a:p>
            <a:r>
              <a:rPr lang="en-US" dirty="0"/>
              <a:t>At least one memory mapped register, often called a “pending mask”,  will indicate which device raised interrupt</a:t>
            </a:r>
          </a:p>
          <a:p>
            <a:endParaRPr lang="en-US" dirty="0"/>
          </a:p>
          <a:p>
            <a:endParaRPr lang="en-US" dirty="0"/>
          </a:p>
        </p:txBody>
      </p:sp>
      <p:sp>
        <p:nvSpPr>
          <p:cNvPr id="4" name="Slide Number Placeholder 3"/>
          <p:cNvSpPr>
            <a:spLocks noGrp="1"/>
          </p:cNvSpPr>
          <p:nvPr>
            <p:ph type="sldNum" sz="quarter" idx="12"/>
          </p:nvPr>
        </p:nvSpPr>
        <p:spPr/>
        <p:txBody>
          <a:bodyPr/>
          <a:lstStyle/>
          <a:p>
            <a:fld id="{8498F53A-C161-3D49-96E1-2DF0E970DAF2}" type="slidenum">
              <a:rPr lang="en-US" smtClean="0"/>
              <a:t>71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900" y="1752600"/>
            <a:ext cx="6752001" cy="940668"/>
          </a:xfrm>
          <a:prstGeom prst="rect">
            <a:avLst/>
          </a:prstGeom>
        </p:spPr>
      </p:pic>
      <p:cxnSp>
        <p:nvCxnSpPr>
          <p:cNvPr id="8" name="Straight Arrow Connector 7"/>
          <p:cNvCxnSpPr/>
          <p:nvPr/>
        </p:nvCxnSpPr>
        <p:spPr>
          <a:xfrm flipH="1" flipV="1">
            <a:off x="4724400" y="2362200"/>
            <a:ext cx="533400" cy="1295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682700" y="2362200"/>
            <a:ext cx="565700" cy="1295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52110" y="3810000"/>
            <a:ext cx="5039841" cy="400110"/>
          </a:xfrm>
          <a:prstGeom prst="rect">
            <a:avLst/>
          </a:prstGeom>
          <a:noFill/>
        </p:spPr>
        <p:txBody>
          <a:bodyPr wrap="none" rtlCol="0">
            <a:spAutoFit/>
          </a:bodyPr>
          <a:lstStyle/>
          <a:p>
            <a:r>
              <a:rPr lang="en-US" sz="2000" dirty="0"/>
              <a:t>Devices 5 and 2 have raised their interrupt flag</a:t>
            </a:r>
          </a:p>
        </p:txBody>
      </p:sp>
    </p:spTree>
    <p:extLst>
      <p:ext uri="{BB962C8B-B14F-4D97-AF65-F5344CB8AC3E}">
        <p14:creationId xmlns:p14="http://schemas.microsoft.com/office/powerpoint/2010/main" val="1110170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Edge versus Level Sensitive Interrupts</a:t>
            </a:r>
          </a:p>
        </p:txBody>
      </p:sp>
      <p:sp>
        <p:nvSpPr>
          <p:cNvPr id="3" name="Content Placeholder 2"/>
          <p:cNvSpPr>
            <a:spLocks noGrp="1"/>
          </p:cNvSpPr>
          <p:nvPr>
            <p:ph idx="1"/>
          </p:nvPr>
        </p:nvSpPr>
        <p:spPr>
          <a:xfrm>
            <a:off x="457200" y="1219200"/>
            <a:ext cx="8229600" cy="4525963"/>
          </a:xfrm>
        </p:spPr>
        <p:txBody>
          <a:bodyPr>
            <a:normAutofit/>
          </a:bodyPr>
          <a:lstStyle/>
          <a:p>
            <a:r>
              <a:rPr lang="en-US" sz="2400" dirty="0"/>
              <a:t>Question: When I/O device sends interrupt how is interrupt cleared?</a:t>
            </a:r>
          </a:p>
          <a:p>
            <a:r>
              <a:rPr lang="en-US" sz="2400" dirty="0"/>
              <a:t>Level-Sensitive: Perform (device specific) operation that causes I/O device to lower it’s request.  E.g., read character from keyboard.</a:t>
            </a:r>
          </a:p>
          <a:p>
            <a:r>
              <a:rPr lang="en-US" sz="2400" dirty="0"/>
              <a:t>Edge-Sensitive: Interrupt controller remembers request.  So, need to also reset flag in interrupt controllers (IC specific)</a:t>
            </a:r>
          </a:p>
        </p:txBody>
      </p:sp>
      <p:sp>
        <p:nvSpPr>
          <p:cNvPr id="4" name="Rectangle 3"/>
          <p:cNvSpPr/>
          <p:nvPr/>
        </p:nvSpPr>
        <p:spPr>
          <a:xfrm>
            <a:off x="381000" y="4361234"/>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ARM</a:t>
            </a:r>
          </a:p>
          <a:p>
            <a:pPr algn="ctr"/>
            <a:r>
              <a:rPr lang="en-US" sz="3600" dirty="0"/>
              <a:t>CPU</a:t>
            </a:r>
            <a:endParaRPr lang="en-US" sz="3200" dirty="0"/>
          </a:p>
        </p:txBody>
      </p:sp>
      <p:cxnSp>
        <p:nvCxnSpPr>
          <p:cNvPr id="6" name="Straight Arrow Connector 5"/>
          <p:cNvCxnSpPr/>
          <p:nvPr/>
        </p:nvCxnSpPr>
        <p:spPr>
          <a:xfrm>
            <a:off x="2209800" y="4632904"/>
            <a:ext cx="21436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209800" y="5040088"/>
            <a:ext cx="2143600" cy="6946"/>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09800" y="4263572"/>
            <a:ext cx="1698735" cy="369332"/>
          </a:xfrm>
          <a:prstGeom prst="rect">
            <a:avLst/>
          </a:prstGeom>
          <a:noFill/>
        </p:spPr>
        <p:txBody>
          <a:bodyPr wrap="none" rtlCol="0">
            <a:spAutoFit/>
          </a:bodyPr>
          <a:lstStyle/>
          <a:p>
            <a:r>
              <a:rPr lang="en-US" dirty="0"/>
              <a:t>Interrupt  (</a:t>
            </a:r>
            <a:r>
              <a:rPr lang="en-US" dirty="0" err="1"/>
              <a:t>irq_i</a:t>
            </a:r>
            <a:r>
              <a:rPr lang="en-US" dirty="0"/>
              <a:t>)</a:t>
            </a:r>
          </a:p>
        </p:txBody>
      </p:sp>
      <p:sp>
        <p:nvSpPr>
          <p:cNvPr id="9" name="TextBox 8"/>
          <p:cNvSpPr txBox="1"/>
          <p:nvPr/>
        </p:nvSpPr>
        <p:spPr>
          <a:xfrm>
            <a:off x="2209800" y="4670755"/>
            <a:ext cx="2143600" cy="369332"/>
          </a:xfrm>
          <a:prstGeom prst="rect">
            <a:avLst/>
          </a:prstGeom>
          <a:noFill/>
        </p:spPr>
        <p:txBody>
          <a:bodyPr wrap="none" rtlCol="0">
            <a:spAutoFit/>
          </a:bodyPr>
          <a:lstStyle/>
          <a:p>
            <a:r>
              <a:rPr lang="en-US" dirty="0"/>
              <a:t>Fast Interrupt (</a:t>
            </a:r>
            <a:r>
              <a:rPr lang="en-US" dirty="0" err="1"/>
              <a:t>firq_i</a:t>
            </a:r>
            <a:r>
              <a:rPr lang="en-US" dirty="0"/>
              <a:t>)</a:t>
            </a:r>
          </a:p>
        </p:txBody>
      </p:sp>
      <p:sp>
        <p:nvSpPr>
          <p:cNvPr id="12" name="Cloud 11"/>
          <p:cNvSpPr/>
          <p:nvPr/>
        </p:nvSpPr>
        <p:spPr>
          <a:xfrm>
            <a:off x="5737333" y="4079132"/>
            <a:ext cx="1425467" cy="1600200"/>
          </a:xfrm>
          <a:prstGeom prst="cloud">
            <a:avLst/>
          </a:prstGeom>
          <a:gradFill>
            <a:gsLst>
              <a:gs pos="50000">
                <a:srgbClr val="6DA1E6"/>
              </a:gs>
              <a:gs pos="0">
                <a:srgbClr val="008000"/>
              </a:gs>
              <a:gs pos="100000">
                <a:srgbClr val="0000FF"/>
              </a:gs>
            </a:gsLst>
          </a:gra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I/O devices</a:t>
            </a:r>
          </a:p>
          <a:p>
            <a:pPr algn="ctr"/>
            <a:r>
              <a:rPr lang="en-US" sz="1200" dirty="0"/>
              <a:t>(keyboard, mouse, disk, network …)</a:t>
            </a:r>
          </a:p>
        </p:txBody>
      </p:sp>
      <p:cxnSp>
        <p:nvCxnSpPr>
          <p:cNvPr id="10" name="Straight Connector 9"/>
          <p:cNvCxnSpPr/>
          <p:nvPr/>
        </p:nvCxnSpPr>
        <p:spPr>
          <a:xfrm>
            <a:off x="762000" y="6248400"/>
            <a:ext cx="73914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p:cNvCxnSpPr>
          <p:nvPr/>
        </p:nvCxnSpPr>
        <p:spPr>
          <a:xfrm>
            <a:off x="12954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00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315200" y="4079132"/>
            <a:ext cx="1219200" cy="1653702"/>
          </a:xfrm>
          <a:prstGeom prst="rect">
            <a:avLst/>
          </a:prstGeom>
          <a:gradFill>
            <a:gsLst>
              <a:gs pos="0">
                <a:schemeClr val="accent1">
                  <a:tint val="100000"/>
                  <a:shade val="100000"/>
                  <a:satMod val="130000"/>
                </a:schemeClr>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a:t>
            </a:r>
          </a:p>
        </p:txBody>
      </p:sp>
      <p:cxnSp>
        <p:nvCxnSpPr>
          <p:cNvPr id="16" name="Straight Arrow Connector 15"/>
          <p:cNvCxnSpPr/>
          <p:nvPr/>
        </p:nvCxnSpPr>
        <p:spPr>
          <a:xfrm>
            <a:off x="7924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53400" y="4267200"/>
            <a:ext cx="1133000" cy="1125166"/>
          </a:xfrm>
          <a:prstGeom prst="rect">
            <a:avLst/>
          </a:prstGeom>
          <a:solidFill>
            <a:schemeClr val="accent5">
              <a:lumMod val="20000"/>
              <a:lumOff val="80000"/>
            </a:schemeClr>
          </a:solid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FF"/>
                </a:solidFill>
              </a:rPr>
              <a:t>Interrupt</a:t>
            </a:r>
          </a:p>
          <a:p>
            <a:pPr algn="ctr"/>
            <a:r>
              <a:rPr lang="en-US" b="1" dirty="0">
                <a:solidFill>
                  <a:srgbClr val="0000FF"/>
                </a:solidFill>
              </a:rPr>
              <a:t>Controller</a:t>
            </a:r>
          </a:p>
        </p:txBody>
      </p:sp>
      <p:cxnSp>
        <p:nvCxnSpPr>
          <p:cNvPr id="22" name="Straight Arrow Connector 21"/>
          <p:cNvCxnSpPr>
            <a:stCxn id="19" idx="2"/>
          </p:cNvCxnSpPr>
          <p:nvPr/>
        </p:nvCxnSpPr>
        <p:spPr>
          <a:xfrm>
            <a:off x="4919900" y="5392366"/>
            <a:ext cx="0" cy="85603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4600" y="5791200"/>
            <a:ext cx="1375248" cy="369332"/>
          </a:xfrm>
          <a:prstGeom prst="rect">
            <a:avLst/>
          </a:prstGeom>
          <a:noFill/>
        </p:spPr>
        <p:txBody>
          <a:bodyPr wrap="none" rtlCol="0">
            <a:spAutoFit/>
          </a:bodyPr>
          <a:lstStyle/>
          <a:p>
            <a:r>
              <a:rPr lang="en-US" dirty="0"/>
              <a:t>Memory bus</a:t>
            </a:r>
          </a:p>
        </p:txBody>
      </p:sp>
      <p:cxnSp>
        <p:nvCxnSpPr>
          <p:cNvPr id="27" name="Straight Arrow Connector 26"/>
          <p:cNvCxnSpPr/>
          <p:nvPr/>
        </p:nvCxnSpPr>
        <p:spPr>
          <a:xfrm>
            <a:off x="5486400" y="4648200"/>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89279" y="4412410"/>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79579" y="5334000"/>
            <a:ext cx="311621"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86400" y="5029200"/>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486400" y="5199117"/>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479579" y="4516088"/>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486400" y="4299438"/>
            <a:ext cx="440651" cy="2403"/>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470634" y="4831828"/>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87924" y="6151119"/>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01498" y="6397504"/>
            <a:ext cx="2248051" cy="369332"/>
          </a:xfrm>
          <a:prstGeom prst="rect">
            <a:avLst/>
          </a:prstGeom>
          <a:noFill/>
        </p:spPr>
        <p:txBody>
          <a:bodyPr wrap="none" rtlCol="0">
            <a:spAutoFit/>
          </a:bodyPr>
          <a:lstStyle/>
          <a:p>
            <a:r>
              <a:rPr lang="en-US" dirty="0"/>
              <a:t>(</a:t>
            </a:r>
            <a:r>
              <a:rPr lang="en-US" dirty="0" err="1"/>
              <a:t>address,data,control</a:t>
            </a:r>
            <a:r>
              <a:rPr lang="en-US" dirty="0"/>
              <a:t>)</a:t>
            </a:r>
          </a:p>
        </p:txBody>
      </p:sp>
      <p:sp>
        <p:nvSpPr>
          <p:cNvPr id="5" name="Slide Number Placeholder 4"/>
          <p:cNvSpPr>
            <a:spLocks noGrp="1"/>
          </p:cNvSpPr>
          <p:nvPr>
            <p:ph type="sldNum" sz="quarter" idx="12"/>
          </p:nvPr>
        </p:nvSpPr>
        <p:spPr/>
        <p:txBody>
          <a:bodyPr/>
          <a:lstStyle/>
          <a:p>
            <a:fld id="{8498F53A-C161-3D49-96E1-2DF0E970DAF2}" type="slidenum">
              <a:rPr lang="en-US" smtClean="0"/>
              <a:t>72</a:t>
            </a:fld>
            <a:endParaRPr lang="en-US"/>
          </a:p>
        </p:txBody>
      </p:sp>
    </p:spTree>
    <p:extLst>
      <p:ext uri="{BB962C8B-B14F-4D97-AF65-F5344CB8AC3E}">
        <p14:creationId xmlns:p14="http://schemas.microsoft.com/office/powerpoint/2010/main" val="905339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Generic Interrupt Controller</a:t>
            </a:r>
          </a:p>
        </p:txBody>
      </p:sp>
      <p:sp>
        <p:nvSpPr>
          <p:cNvPr id="4" name="Slide Number Placeholder 3"/>
          <p:cNvSpPr>
            <a:spLocks noGrp="1"/>
          </p:cNvSpPr>
          <p:nvPr>
            <p:ph type="sldNum" sz="quarter" idx="12"/>
          </p:nvPr>
        </p:nvSpPr>
        <p:spPr/>
        <p:txBody>
          <a:bodyPr/>
          <a:lstStyle/>
          <a:p>
            <a:fld id="{8498F53A-C161-3D49-96E1-2DF0E970DAF2}" type="slidenum">
              <a:rPr lang="en-US" smtClean="0"/>
              <a:t>73</a:t>
            </a:fld>
            <a:endParaRPr lang="en-US"/>
          </a:p>
        </p:txBody>
      </p:sp>
      <p:sp>
        <p:nvSpPr>
          <p:cNvPr id="5" name="Content Placeholder 4"/>
          <p:cNvSpPr>
            <a:spLocks noGrp="1"/>
          </p:cNvSpPr>
          <p:nvPr>
            <p:ph idx="1"/>
          </p:nvPr>
        </p:nvSpPr>
        <p:spPr>
          <a:xfrm>
            <a:off x="457200" y="1600200"/>
            <a:ext cx="8229600" cy="4525963"/>
          </a:xfrm>
        </p:spPr>
        <p:txBody>
          <a:bodyPr/>
          <a:lstStyle/>
          <a:p>
            <a:r>
              <a:rPr lang="en-US" dirty="0"/>
              <a:t>All computer systems require interrupts</a:t>
            </a:r>
          </a:p>
          <a:p>
            <a:r>
              <a:rPr lang="en-US" dirty="0"/>
              <a:t>ARM “Generic Interrupt Controller” (GIC) provided by ARM and used in many systems including Cyclone V inside your DE1-SoC.</a:t>
            </a:r>
          </a:p>
          <a:p>
            <a:r>
              <a:rPr lang="en-US" dirty="0"/>
              <a:t>You will use the GIC during Lab 10.</a:t>
            </a:r>
          </a:p>
        </p:txBody>
      </p:sp>
    </p:spTree>
    <p:extLst>
      <p:ext uri="{BB962C8B-B14F-4D97-AF65-F5344CB8AC3E}">
        <p14:creationId xmlns:p14="http://schemas.microsoft.com/office/powerpoint/2010/main" val="2129401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ARM GIC Overview</a:t>
            </a:r>
          </a:p>
        </p:txBody>
      </p:sp>
      <p:sp>
        <p:nvSpPr>
          <p:cNvPr id="3" name="Content Placeholder 2"/>
          <p:cNvSpPr>
            <a:spLocks noGrp="1"/>
          </p:cNvSpPr>
          <p:nvPr>
            <p:ph idx="1"/>
          </p:nvPr>
        </p:nvSpPr>
        <p:spPr>
          <a:xfrm>
            <a:off x="457200" y="1447800"/>
            <a:ext cx="8229600" cy="4678363"/>
          </a:xfrm>
        </p:spPr>
        <p:txBody>
          <a:bodyPr/>
          <a:lstStyle/>
          <a:p>
            <a:pPr marL="0" indent="0">
              <a:buNone/>
            </a:pPr>
            <a:r>
              <a:rPr lang="en-US" dirty="0"/>
              <a:t>Generic Interrupt Controller and 2 ARM cores:</a:t>
            </a:r>
          </a:p>
        </p:txBody>
      </p:sp>
      <p:sp>
        <p:nvSpPr>
          <p:cNvPr id="4" name="Slide Number Placeholder 3"/>
          <p:cNvSpPr>
            <a:spLocks noGrp="1"/>
          </p:cNvSpPr>
          <p:nvPr>
            <p:ph type="sldNum" sz="quarter" idx="12"/>
          </p:nvPr>
        </p:nvSpPr>
        <p:spPr/>
        <p:txBody>
          <a:bodyPr/>
          <a:lstStyle/>
          <a:p>
            <a:fld id="{8498F53A-C161-3D49-96E1-2DF0E970DAF2}" type="slidenum">
              <a:rPr lang="en-US" smtClean="0"/>
              <a:t>74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581" y="2286000"/>
            <a:ext cx="6743019" cy="3675389"/>
          </a:xfrm>
          <a:prstGeom prst="rect">
            <a:avLst/>
          </a:prstGeom>
        </p:spPr>
      </p:pic>
      <p:sp>
        <p:nvSpPr>
          <p:cNvPr id="6" name="TextBox 5"/>
          <p:cNvSpPr txBox="1"/>
          <p:nvPr/>
        </p:nvSpPr>
        <p:spPr>
          <a:xfrm>
            <a:off x="4218760" y="5929465"/>
            <a:ext cx="3629840" cy="276999"/>
          </a:xfrm>
          <a:prstGeom prst="rect">
            <a:avLst/>
          </a:prstGeom>
          <a:noFill/>
        </p:spPr>
        <p:txBody>
          <a:bodyPr wrap="none" rtlCol="0">
            <a:spAutoFit/>
          </a:bodyPr>
          <a:lstStyle/>
          <a:p>
            <a:r>
              <a:rPr lang="en-US" sz="1200" dirty="0"/>
              <a:t>[Altera, “Using the ARM Generic Interrupt Controller”]</a:t>
            </a:r>
          </a:p>
        </p:txBody>
      </p:sp>
      <p:sp>
        <p:nvSpPr>
          <p:cNvPr id="7" name="TextBox 6"/>
          <p:cNvSpPr txBox="1"/>
          <p:nvPr/>
        </p:nvSpPr>
        <p:spPr>
          <a:xfrm>
            <a:off x="5029200" y="6488668"/>
            <a:ext cx="3276600" cy="369332"/>
          </a:xfrm>
          <a:prstGeom prst="rect">
            <a:avLst/>
          </a:prstGeom>
          <a:noFill/>
        </p:spPr>
        <p:txBody>
          <a:bodyPr wrap="square" rtlCol="0">
            <a:spAutoFit/>
          </a:bodyPr>
          <a:lstStyle/>
          <a:p>
            <a:r>
              <a:rPr lang="en-US">
                <a:solidFill>
                  <a:schemeClr val="tx1">
                    <a:lumMod val="50000"/>
                    <a:lumOff val="50000"/>
                  </a:schemeClr>
                </a:solidFill>
              </a:rPr>
              <a:t>[Altera, Using ARM GIC, §4]</a:t>
            </a:r>
            <a:endParaRPr lang="en-US" dirty="0">
              <a:solidFill>
                <a:schemeClr val="tx1">
                  <a:lumMod val="50000"/>
                  <a:lumOff val="50000"/>
                </a:schemeClr>
              </a:solidFill>
            </a:endParaRPr>
          </a:p>
        </p:txBody>
      </p:sp>
    </p:spTree>
    <p:extLst>
      <p:ext uri="{BB962C8B-B14F-4D97-AF65-F5344CB8AC3E}">
        <p14:creationId xmlns:p14="http://schemas.microsoft.com/office/powerpoint/2010/main" val="24357177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GIC Architecture</a:t>
            </a:r>
          </a:p>
        </p:txBody>
      </p:sp>
      <p:sp>
        <p:nvSpPr>
          <p:cNvPr id="3" name="Content Placeholder 2"/>
          <p:cNvSpPr>
            <a:spLocks noGrp="1"/>
          </p:cNvSpPr>
          <p:nvPr>
            <p:ph idx="1"/>
          </p:nvPr>
        </p:nvSpPr>
        <p:spPr/>
        <p:txBody>
          <a:bodyPr/>
          <a:lstStyle/>
          <a:p>
            <a:r>
              <a:rPr lang="en-US" dirty="0"/>
              <a:t>SPIs = shared peripheral interrupts</a:t>
            </a:r>
          </a:p>
          <a:p>
            <a:r>
              <a:rPr lang="en-US" dirty="0"/>
              <a:t>PPIs = private peripherals interrupts</a:t>
            </a:r>
          </a:p>
        </p:txBody>
      </p:sp>
      <p:sp>
        <p:nvSpPr>
          <p:cNvPr id="4" name="Slide Number Placeholder 3"/>
          <p:cNvSpPr>
            <a:spLocks noGrp="1"/>
          </p:cNvSpPr>
          <p:nvPr>
            <p:ph type="sldNum" sz="quarter" idx="12"/>
          </p:nvPr>
        </p:nvSpPr>
        <p:spPr/>
        <p:txBody>
          <a:bodyPr/>
          <a:lstStyle/>
          <a:p>
            <a:fld id="{8498F53A-C161-3D49-96E1-2DF0E970DAF2}" type="slidenum">
              <a:rPr lang="en-US" smtClean="0"/>
              <a:t>75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19400"/>
            <a:ext cx="5867400" cy="3544300"/>
          </a:xfrm>
          <a:prstGeom prst="rect">
            <a:avLst/>
          </a:prstGeom>
        </p:spPr>
      </p:pic>
      <p:cxnSp>
        <p:nvCxnSpPr>
          <p:cNvPr id="7" name="Straight Arrow Connector 6"/>
          <p:cNvCxnSpPr/>
          <p:nvPr/>
        </p:nvCxnSpPr>
        <p:spPr>
          <a:xfrm flipH="1" flipV="1">
            <a:off x="6324600" y="5791200"/>
            <a:ext cx="1219200" cy="334963"/>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04360" y="6170225"/>
            <a:ext cx="3629840" cy="276999"/>
          </a:xfrm>
          <a:prstGeom prst="rect">
            <a:avLst/>
          </a:prstGeom>
          <a:noFill/>
        </p:spPr>
        <p:txBody>
          <a:bodyPr wrap="none" rtlCol="0">
            <a:spAutoFit/>
          </a:bodyPr>
          <a:lstStyle/>
          <a:p>
            <a:r>
              <a:rPr lang="en-US" sz="1200" dirty="0"/>
              <a:t>[Altera, “Using the ARM Generic Interrupt Controller”]</a:t>
            </a:r>
          </a:p>
        </p:txBody>
      </p:sp>
      <p:sp>
        <p:nvSpPr>
          <p:cNvPr id="9" name="TextBox 8"/>
          <p:cNvSpPr txBox="1"/>
          <p:nvPr/>
        </p:nvSpPr>
        <p:spPr>
          <a:xfrm>
            <a:off x="5029200" y="6488668"/>
            <a:ext cx="3276600" cy="369332"/>
          </a:xfrm>
          <a:prstGeom prst="rect">
            <a:avLst/>
          </a:prstGeom>
          <a:noFill/>
        </p:spPr>
        <p:txBody>
          <a:bodyPr wrap="square" rtlCol="0">
            <a:spAutoFit/>
          </a:bodyPr>
          <a:lstStyle/>
          <a:p>
            <a:r>
              <a:rPr lang="en-US">
                <a:solidFill>
                  <a:schemeClr val="tx1">
                    <a:lumMod val="50000"/>
                    <a:lumOff val="50000"/>
                  </a:schemeClr>
                </a:solidFill>
              </a:rPr>
              <a:t>[Altera, Using ARM GIC, §4]</a:t>
            </a:r>
            <a:endParaRPr lang="en-US" dirty="0">
              <a:solidFill>
                <a:schemeClr val="tx1">
                  <a:lumMod val="50000"/>
                  <a:lumOff val="50000"/>
                </a:schemeClr>
              </a:solidFill>
            </a:endParaRPr>
          </a:p>
        </p:txBody>
      </p:sp>
    </p:spTree>
    <p:extLst>
      <p:ext uri="{BB962C8B-B14F-4D97-AF65-F5344CB8AC3E}">
        <p14:creationId xmlns:p14="http://schemas.microsoft.com/office/powerpoint/2010/main" val="3187609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 Controller Interface</a:t>
            </a:r>
          </a:p>
        </p:txBody>
      </p:sp>
      <p:sp>
        <p:nvSpPr>
          <p:cNvPr id="4" name="Rectangle 3"/>
          <p:cNvSpPr/>
          <p:nvPr/>
        </p:nvSpPr>
        <p:spPr>
          <a:xfrm>
            <a:off x="381000" y="4361234"/>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ARM</a:t>
            </a:r>
          </a:p>
          <a:p>
            <a:pPr algn="ctr"/>
            <a:r>
              <a:rPr lang="en-US" sz="3600" dirty="0"/>
              <a:t>CPU</a:t>
            </a:r>
            <a:endParaRPr lang="en-US" sz="3200" dirty="0"/>
          </a:p>
        </p:txBody>
      </p:sp>
      <p:cxnSp>
        <p:nvCxnSpPr>
          <p:cNvPr id="6" name="Straight Arrow Connector 5"/>
          <p:cNvCxnSpPr/>
          <p:nvPr/>
        </p:nvCxnSpPr>
        <p:spPr>
          <a:xfrm>
            <a:off x="2209800" y="4632904"/>
            <a:ext cx="21436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09800" y="4263572"/>
            <a:ext cx="1690656" cy="369332"/>
          </a:xfrm>
          <a:prstGeom prst="rect">
            <a:avLst/>
          </a:prstGeom>
          <a:noFill/>
        </p:spPr>
        <p:txBody>
          <a:bodyPr wrap="none" rtlCol="0">
            <a:spAutoFit/>
          </a:bodyPr>
          <a:lstStyle/>
          <a:p>
            <a:r>
              <a:rPr lang="en-US" dirty="0"/>
              <a:t>Interrupt  Signal</a:t>
            </a:r>
          </a:p>
        </p:txBody>
      </p:sp>
      <p:sp>
        <p:nvSpPr>
          <p:cNvPr id="12" name="Cloud 11"/>
          <p:cNvSpPr/>
          <p:nvPr/>
        </p:nvSpPr>
        <p:spPr>
          <a:xfrm>
            <a:off x="5737333" y="4079132"/>
            <a:ext cx="1425467" cy="1600200"/>
          </a:xfrm>
          <a:prstGeom prst="cloud">
            <a:avLst/>
          </a:prstGeom>
          <a:gradFill>
            <a:gsLst>
              <a:gs pos="50000">
                <a:srgbClr val="6DA1E6"/>
              </a:gs>
              <a:gs pos="0">
                <a:srgbClr val="008000"/>
              </a:gs>
              <a:gs pos="100000">
                <a:srgbClr val="0000FF"/>
              </a:gs>
            </a:gsLst>
          </a:gra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I/O devices</a:t>
            </a:r>
          </a:p>
          <a:p>
            <a:pPr algn="ctr"/>
            <a:r>
              <a:rPr lang="en-US" sz="1200" dirty="0"/>
              <a:t>(keyboard, mouse, disk, network …)</a:t>
            </a:r>
          </a:p>
        </p:txBody>
      </p:sp>
      <p:cxnSp>
        <p:nvCxnSpPr>
          <p:cNvPr id="10" name="Straight Connector 9"/>
          <p:cNvCxnSpPr/>
          <p:nvPr/>
        </p:nvCxnSpPr>
        <p:spPr>
          <a:xfrm>
            <a:off x="762000" y="6248400"/>
            <a:ext cx="73914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p:cNvCxnSpPr>
          <p:nvPr/>
        </p:nvCxnSpPr>
        <p:spPr>
          <a:xfrm>
            <a:off x="12954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00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315200" y="4079132"/>
            <a:ext cx="1219200" cy="1653702"/>
          </a:xfrm>
          <a:prstGeom prst="rect">
            <a:avLst/>
          </a:prstGeom>
          <a:gradFill>
            <a:gsLst>
              <a:gs pos="0">
                <a:schemeClr val="accent1">
                  <a:tint val="100000"/>
                  <a:shade val="100000"/>
                  <a:satMod val="130000"/>
                </a:schemeClr>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a:t>
            </a:r>
          </a:p>
        </p:txBody>
      </p:sp>
      <p:cxnSp>
        <p:nvCxnSpPr>
          <p:cNvPr id="16" name="Straight Arrow Connector 15"/>
          <p:cNvCxnSpPr/>
          <p:nvPr/>
        </p:nvCxnSpPr>
        <p:spPr>
          <a:xfrm>
            <a:off x="7924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53400" y="4267200"/>
            <a:ext cx="1133000" cy="1125166"/>
          </a:xfrm>
          <a:prstGeom prst="rect">
            <a:avLst/>
          </a:prstGeom>
          <a:solidFill>
            <a:schemeClr val="accent5">
              <a:lumMod val="20000"/>
              <a:lumOff val="80000"/>
            </a:schemeClr>
          </a:solid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FF"/>
                </a:solidFill>
              </a:rPr>
              <a:t>Interrupt</a:t>
            </a:r>
          </a:p>
          <a:p>
            <a:pPr algn="ctr"/>
            <a:r>
              <a:rPr lang="en-US" b="1" dirty="0">
                <a:solidFill>
                  <a:srgbClr val="0000FF"/>
                </a:solidFill>
              </a:rPr>
              <a:t>Controller</a:t>
            </a:r>
          </a:p>
        </p:txBody>
      </p:sp>
      <p:cxnSp>
        <p:nvCxnSpPr>
          <p:cNvPr id="22" name="Straight Arrow Connector 21"/>
          <p:cNvCxnSpPr>
            <a:stCxn id="19" idx="2"/>
          </p:cNvCxnSpPr>
          <p:nvPr/>
        </p:nvCxnSpPr>
        <p:spPr>
          <a:xfrm>
            <a:off x="4919900" y="5392366"/>
            <a:ext cx="0" cy="85603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4600" y="5791200"/>
            <a:ext cx="1375248" cy="369332"/>
          </a:xfrm>
          <a:prstGeom prst="rect">
            <a:avLst/>
          </a:prstGeom>
          <a:noFill/>
        </p:spPr>
        <p:txBody>
          <a:bodyPr wrap="none" rtlCol="0">
            <a:spAutoFit/>
          </a:bodyPr>
          <a:lstStyle/>
          <a:p>
            <a:r>
              <a:rPr lang="en-US" dirty="0"/>
              <a:t>Memory bus</a:t>
            </a:r>
          </a:p>
        </p:txBody>
      </p:sp>
      <p:cxnSp>
        <p:nvCxnSpPr>
          <p:cNvPr id="27" name="Straight Arrow Connector 26"/>
          <p:cNvCxnSpPr/>
          <p:nvPr/>
        </p:nvCxnSpPr>
        <p:spPr>
          <a:xfrm>
            <a:off x="5486400" y="4648200"/>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89279" y="4412410"/>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79579" y="5334000"/>
            <a:ext cx="311621"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86400" y="5029200"/>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486400" y="5199117"/>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479579" y="4516088"/>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486400" y="4299438"/>
            <a:ext cx="440651" cy="2403"/>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470634" y="4831828"/>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87924" y="6151119"/>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01498" y="6397504"/>
            <a:ext cx="2248051" cy="369332"/>
          </a:xfrm>
          <a:prstGeom prst="rect">
            <a:avLst/>
          </a:prstGeom>
          <a:noFill/>
        </p:spPr>
        <p:txBody>
          <a:bodyPr wrap="none" rtlCol="0">
            <a:spAutoFit/>
          </a:bodyPr>
          <a:lstStyle/>
          <a:p>
            <a:r>
              <a:rPr lang="en-US" dirty="0"/>
              <a:t>(</a:t>
            </a:r>
            <a:r>
              <a:rPr lang="en-US" dirty="0" err="1"/>
              <a:t>address,data,control</a:t>
            </a:r>
            <a:r>
              <a:rPr lang="en-US" dirty="0"/>
              <a:t>)</a:t>
            </a:r>
          </a:p>
        </p:txBody>
      </p:sp>
      <p:sp>
        <p:nvSpPr>
          <p:cNvPr id="5" name="Slide Number Placeholder 4"/>
          <p:cNvSpPr>
            <a:spLocks noGrp="1"/>
          </p:cNvSpPr>
          <p:nvPr>
            <p:ph type="sldNum" sz="quarter" idx="12"/>
          </p:nvPr>
        </p:nvSpPr>
        <p:spPr/>
        <p:txBody>
          <a:bodyPr/>
          <a:lstStyle/>
          <a:p>
            <a:fld id="{8498F53A-C161-3D49-96E1-2DF0E970DAF2}" type="slidenum">
              <a:rPr lang="en-US" smtClean="0"/>
              <a:t>76</a:t>
            </a:fld>
            <a:endParaRPr lang="en-US"/>
          </a:p>
        </p:txBody>
      </p:sp>
      <p:sp>
        <p:nvSpPr>
          <p:cNvPr id="7" name="Rectangle 6">
            <a:extLst>
              <a:ext uri="{FF2B5EF4-FFF2-40B4-BE49-F238E27FC236}">
                <a16:creationId xmlns:a16="http://schemas.microsoft.com/office/drawing/2014/main" id="{E9F9E303-2CA4-3A49-87B5-79437AEE2B39}"/>
              </a:ext>
            </a:extLst>
          </p:cNvPr>
          <p:cNvSpPr/>
          <p:nvPr/>
        </p:nvSpPr>
        <p:spPr>
          <a:xfrm>
            <a:off x="4653200" y="5146108"/>
            <a:ext cx="533400" cy="13488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3C970C-63A5-9340-86D1-0C579FF71BAF}"/>
              </a:ext>
            </a:extLst>
          </p:cNvPr>
          <p:cNvSpPr txBox="1"/>
          <p:nvPr/>
        </p:nvSpPr>
        <p:spPr>
          <a:xfrm>
            <a:off x="544795" y="1843320"/>
            <a:ext cx="5905271" cy="369332"/>
          </a:xfrm>
          <a:prstGeom prst="rect">
            <a:avLst/>
          </a:prstGeom>
          <a:noFill/>
        </p:spPr>
        <p:txBody>
          <a:bodyPr wrap="none" rtlCol="0">
            <a:spAutoFit/>
          </a:bodyPr>
          <a:lstStyle/>
          <a:p>
            <a:r>
              <a:rPr lang="en-US" dirty="0"/>
              <a:t>Configure Interrupt Controller via Memory Mapped Registers</a:t>
            </a:r>
          </a:p>
        </p:txBody>
      </p:sp>
      <p:cxnSp>
        <p:nvCxnSpPr>
          <p:cNvPr id="17" name="Straight Arrow Connector 16">
            <a:extLst>
              <a:ext uri="{FF2B5EF4-FFF2-40B4-BE49-F238E27FC236}">
                <a16:creationId xmlns:a16="http://schemas.microsoft.com/office/drawing/2014/main" id="{6EB6BD23-1F03-DB41-A834-27A6C6FB8D7F}"/>
              </a:ext>
            </a:extLst>
          </p:cNvPr>
          <p:cNvCxnSpPr>
            <a:stCxn id="9" idx="2"/>
            <a:endCxn id="7" idx="0"/>
          </p:cNvCxnSpPr>
          <p:nvPr/>
        </p:nvCxnSpPr>
        <p:spPr>
          <a:xfrm>
            <a:off x="3497431" y="2212652"/>
            <a:ext cx="1422469" cy="29334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8560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normAutofit/>
          </a:bodyPr>
          <a:lstStyle/>
          <a:p>
            <a:r>
              <a:rPr lang="it-IT" sz="2800" i="1" dirty="0"/>
              <a:t>CPU Interface Control Register (ICCICR)</a:t>
            </a:r>
            <a:r>
              <a:rPr lang="it-IT" sz="2800" dirty="0"/>
              <a:t>: 1=enable interupts on this interface</a:t>
            </a:r>
          </a:p>
          <a:p>
            <a:r>
              <a:rPr lang="en-US" sz="2800" i="1" dirty="0"/>
              <a:t>Interrupt Priority Mask Register (ICCPMR): </a:t>
            </a:r>
            <a:r>
              <a:rPr lang="en-US" sz="2800" dirty="0"/>
              <a:t>0-255 interrupts with higher priority (lower value) sent to CPU</a:t>
            </a:r>
          </a:p>
          <a:p>
            <a:r>
              <a:rPr lang="en-US" sz="2800" i="1" dirty="0"/>
              <a:t>Interrupt Acknowledge Register (ICCIAR): </a:t>
            </a:r>
            <a:r>
              <a:rPr lang="en-US" sz="2800" dirty="0"/>
              <a:t>holds the ID of peripheral causing current interrupt</a:t>
            </a:r>
          </a:p>
          <a:p>
            <a:r>
              <a:rPr lang="en-US" sz="2800" i="1" dirty="0"/>
              <a:t>End of Interrupt Register (ICCEOIR): </a:t>
            </a:r>
            <a:r>
              <a:rPr lang="en-US" sz="2800" dirty="0"/>
              <a:t>Write ID of interrupt to clear.</a:t>
            </a:r>
          </a:p>
        </p:txBody>
      </p:sp>
      <p:sp>
        <p:nvSpPr>
          <p:cNvPr id="4" name="Slide Number Placeholder 3"/>
          <p:cNvSpPr>
            <a:spLocks noGrp="1"/>
          </p:cNvSpPr>
          <p:nvPr>
            <p:ph type="sldNum" sz="quarter" idx="12"/>
          </p:nvPr>
        </p:nvSpPr>
        <p:spPr/>
        <p:txBody>
          <a:bodyPr/>
          <a:lstStyle/>
          <a:p>
            <a:fld id="{8498F53A-C161-3D49-96E1-2DF0E970DAF2}" type="slidenum">
              <a:rPr lang="en-US" smtClean="0"/>
              <a:t>77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267200"/>
            <a:ext cx="8110438" cy="2514600"/>
          </a:xfrm>
          <a:prstGeom prst="rect">
            <a:avLst/>
          </a:prstGeom>
        </p:spPr>
      </p:pic>
      <p:sp>
        <p:nvSpPr>
          <p:cNvPr id="6" name="TextBox 5"/>
          <p:cNvSpPr txBox="1"/>
          <p:nvPr/>
        </p:nvSpPr>
        <p:spPr>
          <a:xfrm>
            <a:off x="3581400" y="6474638"/>
            <a:ext cx="3629840" cy="276999"/>
          </a:xfrm>
          <a:prstGeom prst="rect">
            <a:avLst/>
          </a:prstGeom>
          <a:noFill/>
        </p:spPr>
        <p:txBody>
          <a:bodyPr wrap="none" rtlCol="0">
            <a:spAutoFit/>
          </a:bodyPr>
          <a:lstStyle/>
          <a:p>
            <a:r>
              <a:rPr lang="en-US" sz="1200" dirty="0"/>
              <a:t>[Altera, “Using the ARM Generic Interrupt Controller”]</a:t>
            </a:r>
          </a:p>
        </p:txBody>
      </p:sp>
    </p:spTree>
    <p:extLst>
      <p:ext uri="{BB962C8B-B14F-4D97-AF65-F5344CB8AC3E}">
        <p14:creationId xmlns:p14="http://schemas.microsoft.com/office/powerpoint/2010/main" val="15331082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a:t>DE1-SoC Computer</a:t>
            </a:r>
          </a:p>
        </p:txBody>
      </p:sp>
      <p:sp>
        <p:nvSpPr>
          <p:cNvPr id="5" name="Slide Number Placeholder 4"/>
          <p:cNvSpPr>
            <a:spLocks noGrp="1"/>
          </p:cNvSpPr>
          <p:nvPr>
            <p:ph type="sldNum" sz="quarter" idx="12"/>
          </p:nvPr>
        </p:nvSpPr>
        <p:spPr/>
        <p:txBody>
          <a:bodyPr/>
          <a:lstStyle/>
          <a:p>
            <a:fld id="{8498F53A-C161-3D49-96E1-2DF0E970DAF2}" type="slidenum">
              <a:rPr lang="en-US" smtClean="0"/>
              <a:t>78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438400"/>
            <a:ext cx="6324600" cy="3812192"/>
          </a:xfrm>
          <a:prstGeom prst="rect">
            <a:avLst/>
          </a:prstGeom>
        </p:spPr>
      </p:pic>
    </p:spTree>
    <p:extLst>
      <p:ext uri="{BB962C8B-B14F-4D97-AF65-F5344CB8AC3E}">
        <p14:creationId xmlns:p14="http://schemas.microsoft.com/office/powerpoint/2010/main" val="440987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a:t>Example ARM ISR (DE1-SoC)</a:t>
            </a:r>
            <a:br>
              <a:rPr lang="en-US" dirty="0"/>
            </a:br>
            <a:r>
              <a:rPr lang="en-US" sz="4000" i="1" dirty="0"/>
              <a:t>Part 2 of 2: Interrupt Service Routine</a:t>
            </a:r>
          </a:p>
        </p:txBody>
      </p:sp>
      <p:sp>
        <p:nvSpPr>
          <p:cNvPr id="3" name="Content Placeholder 2"/>
          <p:cNvSpPr>
            <a:spLocks noGrp="1"/>
          </p:cNvSpPr>
          <p:nvPr>
            <p:ph idx="1"/>
          </p:nvPr>
        </p:nvSpPr>
        <p:spPr>
          <a:xfrm>
            <a:off x="0" y="1174750"/>
            <a:ext cx="9144000" cy="6216650"/>
          </a:xfrm>
        </p:spPr>
        <p:txBody>
          <a:bodyPr>
            <a:noAutofit/>
          </a:bodyPr>
          <a:lstStyle/>
          <a:p>
            <a:pPr marL="0" indent="0">
              <a:buNone/>
            </a:pPr>
            <a:r>
              <a:rPr lang="en-US" sz="1800" dirty="0">
                <a:latin typeface="Consolas" panose="020B0609020204030204" pitchFamily="49" charset="0"/>
                <a:cs typeface="Consolas" panose="020B0609020204030204" pitchFamily="49" charset="0"/>
              </a:rPr>
              <a:t>     .text</a:t>
            </a:r>
          </a:p>
          <a:p>
            <a:pPr marL="0" indent="0">
              <a:buNone/>
            </a:pPr>
            <a:r>
              <a:rPr lang="en-US" sz="1800" dirty="0">
                <a:latin typeface="Consolas" panose="020B0609020204030204" pitchFamily="49" charset="0"/>
                <a:cs typeface="Consolas" panose="020B0609020204030204" pitchFamily="49" charset="0"/>
              </a:rPr>
              <a:t>     .global _start</a:t>
            </a:r>
          </a:p>
          <a:p>
            <a:pPr marL="0" indent="0">
              <a:buNone/>
            </a:pPr>
            <a:r>
              <a:rPr lang="en-US" sz="1800" dirty="0">
                <a:latin typeface="Consolas" panose="020B0609020204030204" pitchFamily="49" charset="0"/>
                <a:cs typeface="Consolas" panose="020B0609020204030204" pitchFamily="49" charset="0"/>
              </a:rPr>
              <a:t>     ...                     // configuration interrupts here</a:t>
            </a:r>
          </a:p>
          <a:p>
            <a:pPr marL="0" indent="0">
              <a:buNone/>
            </a:pPr>
            <a:r>
              <a:rPr lang="en-US" sz="1800" dirty="0">
                <a:latin typeface="Consolas" panose="020B0609020204030204" pitchFamily="49" charset="0"/>
                <a:cs typeface="Consolas" panose="020B0609020204030204" pitchFamily="49" charset="0"/>
              </a:rPr>
              <a:t>SERVICE_IRQ:</a:t>
            </a:r>
          </a:p>
          <a:p>
            <a:pPr marL="0" indent="0">
              <a:buNone/>
            </a:pPr>
            <a:r>
              <a:rPr lang="en-US" sz="1800" dirty="0">
                <a:latin typeface="Consolas" panose="020B0609020204030204" pitchFamily="49" charset="0"/>
                <a:cs typeface="Consolas" panose="020B0609020204030204" pitchFamily="49" charset="0"/>
              </a:rPr>
              <a:t>     STMFD R13!, {R0-R7,R14} // store multiple; also: “PUSH {R0-R7,LR}”</a:t>
            </a:r>
          </a:p>
          <a:p>
            <a:pPr marL="0" indent="0">
              <a:buNone/>
            </a:pPr>
            <a:r>
              <a:rPr lang="en-US" sz="1800" dirty="0">
                <a:latin typeface="Consolas" panose="020B0609020204030204" pitchFamily="49" charset="0"/>
                <a:cs typeface="Consolas" panose="020B0609020204030204" pitchFamily="49" charset="0"/>
              </a:rPr>
              <a:t>     </a:t>
            </a:r>
            <a:r>
              <a:rPr lang="en-US" sz="1800" dirty="0">
                <a:solidFill>
                  <a:srgbClr val="0000FF"/>
                </a:solidFill>
                <a:latin typeface="Consolas" panose="020B0609020204030204" pitchFamily="49" charset="0"/>
                <a:cs typeface="Consolas" panose="020B0609020204030204" pitchFamily="49" charset="0"/>
              </a:rPr>
              <a:t>LDR   R4, =0xFFFEC100   // interrupt controller (IC) base address</a:t>
            </a:r>
          </a:p>
          <a:p>
            <a:pPr marL="0" indent="0">
              <a:buNone/>
            </a:pPr>
            <a:r>
              <a:rPr lang="en-US" sz="1800" dirty="0">
                <a:solidFill>
                  <a:srgbClr val="0000FF"/>
                </a:solidFill>
                <a:latin typeface="Consolas" panose="020B0609020204030204" pitchFamily="49" charset="0"/>
                <a:cs typeface="Consolas" panose="020B0609020204030204" pitchFamily="49" charset="0"/>
              </a:rPr>
              <a:t>     LDR   R5, [R4, #0xC]    // determine source of interrupt</a:t>
            </a:r>
          </a:p>
          <a:p>
            <a:pPr marL="0" indent="0">
              <a:buNone/>
            </a:pPr>
            <a:r>
              <a:rPr lang="en-US" sz="1800" dirty="0">
                <a:latin typeface="Consolas" panose="020B0609020204030204" pitchFamily="49" charset="0"/>
                <a:cs typeface="Consolas" panose="020B0609020204030204" pitchFamily="49" charset="0"/>
              </a:rPr>
              <a:t>     CMP   R5, #73           // 73 is interrupt ID for push KEYs</a:t>
            </a:r>
          </a:p>
          <a:p>
            <a:pPr marL="0" indent="0">
              <a:buNone/>
            </a:pPr>
            <a:r>
              <a:rPr lang="en-US" sz="1800" dirty="0">
                <a:latin typeface="Consolas" panose="020B0609020204030204" pitchFamily="49" charset="0"/>
                <a:cs typeface="Consolas" panose="020B0609020204030204" pitchFamily="49" charset="0"/>
              </a:rPr>
              <a:t>STOP:BNE   STOP              // if not recognized, stop here</a:t>
            </a:r>
          </a:p>
          <a:p>
            <a:pPr marL="0" indent="0">
              <a:buNone/>
            </a:pPr>
            <a:r>
              <a:rPr lang="en-US" sz="1800" dirty="0">
                <a:latin typeface="Consolas" panose="020B0609020204030204" pitchFamily="49" charset="0"/>
                <a:cs typeface="Consolas" panose="020B0609020204030204" pitchFamily="49" charset="0"/>
              </a:rPr>
              <a:t>     LDR   R0, =0xFF200050   // base </a:t>
            </a:r>
            <a:r>
              <a:rPr lang="en-US" sz="1800" dirty="0" err="1">
                <a:latin typeface="Consolas" panose="020B0609020204030204" pitchFamily="49" charset="0"/>
                <a:cs typeface="Consolas" panose="020B0609020204030204" pitchFamily="49" charset="0"/>
              </a:rPr>
              <a:t>addr</a:t>
            </a:r>
            <a:r>
              <a:rPr lang="en-US" sz="1800" dirty="0">
                <a:latin typeface="Consolas" panose="020B0609020204030204" pitchFamily="49" charset="0"/>
                <a:cs typeface="Consolas" panose="020B0609020204030204" pitchFamily="49" charset="0"/>
              </a:rPr>
              <a:t> of pushbutton KEY port</a:t>
            </a:r>
          </a:p>
          <a:p>
            <a:pPr marL="0" indent="0">
              <a:buNone/>
            </a:pPr>
            <a:r>
              <a:rPr lang="en-US" sz="1800" dirty="0">
                <a:latin typeface="Consolas" panose="020B0609020204030204" pitchFamily="49" charset="0"/>
                <a:cs typeface="Consolas" panose="020B0609020204030204" pitchFamily="49" charset="0"/>
              </a:rPr>
              <a:t>     LDR   R1, [R0, #0xC]    // R1 indicates KEY(s) pressed</a:t>
            </a:r>
          </a:p>
          <a:p>
            <a:pPr marL="0" indent="0">
              <a:buNone/>
            </a:pPr>
            <a:r>
              <a:rPr lang="en-US" sz="1800" dirty="0">
                <a:latin typeface="Consolas" panose="020B0609020204030204" pitchFamily="49" charset="0"/>
                <a:cs typeface="Consolas" panose="020B0609020204030204" pitchFamily="49" charset="0"/>
              </a:rPr>
              <a:t>     MOV   R2, #0xF</a:t>
            </a:r>
          </a:p>
          <a:p>
            <a:pPr marL="0" indent="0">
              <a:buNone/>
            </a:pPr>
            <a:r>
              <a:rPr lang="en-US" sz="1800" dirty="0">
                <a:latin typeface="Consolas" panose="020B0609020204030204" pitchFamily="49" charset="0"/>
                <a:cs typeface="Consolas" panose="020B0609020204030204" pitchFamily="49" charset="0"/>
              </a:rPr>
              <a:t>     STR   R2, [R0, #0xC]    // clear source of interrupt</a:t>
            </a:r>
          </a:p>
          <a:p>
            <a:pPr marL="0" indent="0">
              <a:buNone/>
            </a:pPr>
            <a:r>
              <a:rPr lang="en-US" sz="1800" dirty="0">
                <a:latin typeface="Consolas" panose="020B0609020204030204" pitchFamily="49" charset="0"/>
                <a:cs typeface="Consolas" panose="020B0609020204030204" pitchFamily="49" charset="0"/>
              </a:rPr>
              <a:t>     </a:t>
            </a:r>
            <a:r>
              <a:rPr lang="en-US" sz="1800" dirty="0">
                <a:solidFill>
                  <a:srgbClr val="0000FF"/>
                </a:solidFill>
                <a:latin typeface="Consolas" panose="020B0609020204030204" pitchFamily="49" charset="0"/>
                <a:cs typeface="Consolas" panose="020B0609020204030204" pitchFamily="49" charset="0"/>
              </a:rPr>
              <a:t>STR   R5, [R4, #0x10]   // clear interrupt from CPU interface</a:t>
            </a:r>
          </a:p>
          <a:p>
            <a:pPr marL="0" indent="0">
              <a:buNone/>
            </a:pPr>
            <a:r>
              <a:rPr lang="en-US" sz="1800" dirty="0">
                <a:latin typeface="Consolas" panose="020B0609020204030204" pitchFamily="49" charset="0"/>
                <a:cs typeface="Consolas" panose="020B0609020204030204" pitchFamily="49" charset="0"/>
              </a:rPr>
              <a:t>     ...                     // do something given KEY(s) pressed</a:t>
            </a:r>
          </a:p>
          <a:p>
            <a:pPr marL="0" indent="0">
              <a:buNone/>
            </a:pPr>
            <a:r>
              <a:rPr lang="en-US" sz="1800" dirty="0">
                <a:latin typeface="Consolas" panose="020B0609020204030204" pitchFamily="49" charset="0"/>
                <a:cs typeface="Consolas" panose="020B0609020204030204" pitchFamily="49" charset="0"/>
              </a:rPr>
              <a:t>     POP   {R0-R7, LR}       // load multiple (LDMFD SP!,{R0-R7,LR})</a:t>
            </a:r>
          </a:p>
          <a:p>
            <a:pPr marL="0" indent="0">
              <a:buNone/>
            </a:pPr>
            <a:r>
              <a:rPr lang="en-US" sz="1800" dirty="0">
                <a:latin typeface="Consolas" panose="020B0609020204030204" pitchFamily="49" charset="0"/>
                <a:cs typeface="Consolas" panose="020B0609020204030204" pitchFamily="49" charset="0"/>
              </a:rPr>
              <a:t>     SUBS  PC, LR, #4        // return from interrupt</a:t>
            </a:r>
          </a:p>
        </p:txBody>
      </p:sp>
      <p:sp>
        <p:nvSpPr>
          <p:cNvPr id="4" name="Slide Number Placeholder 3"/>
          <p:cNvSpPr>
            <a:spLocks noGrp="1"/>
          </p:cNvSpPr>
          <p:nvPr>
            <p:ph type="sldNum" sz="quarter" idx="12"/>
          </p:nvPr>
        </p:nvSpPr>
        <p:spPr/>
        <p:txBody>
          <a:bodyPr/>
          <a:lstStyle/>
          <a:p>
            <a:fld id="{8498F53A-C161-3D49-96E1-2DF0E970DAF2}" type="slidenum">
              <a:rPr lang="en-US" smtClean="0"/>
              <a:t>79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7411192" cy="2297802"/>
          </a:xfrm>
          <a:prstGeom prst="rect">
            <a:avLst/>
          </a:prstGeom>
        </p:spPr>
      </p:pic>
    </p:spTree>
    <p:extLst>
      <p:ext uri="{BB962C8B-B14F-4D97-AF65-F5344CB8AC3E}">
        <p14:creationId xmlns:p14="http://schemas.microsoft.com/office/powerpoint/2010/main" val="107921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646846" y="1444142"/>
            <a:ext cx="4177728" cy="4050272"/>
          </a:xfrm>
          <a:prstGeom prst="rect">
            <a:avLst/>
          </a:prstGeom>
        </p:spPr>
      </p:pic>
      <p:sp>
        <p:nvSpPr>
          <p:cNvPr id="2" name="Title 1"/>
          <p:cNvSpPr>
            <a:spLocks noGrp="1"/>
          </p:cNvSpPr>
          <p:nvPr>
            <p:ph type="title"/>
          </p:nvPr>
        </p:nvSpPr>
        <p:spPr>
          <a:xfrm>
            <a:off x="0" y="274638"/>
            <a:ext cx="9144000" cy="1143000"/>
          </a:xfrm>
        </p:spPr>
        <p:txBody>
          <a:bodyPr>
            <a:normAutofit/>
          </a:bodyPr>
          <a:lstStyle/>
          <a:p>
            <a:r>
              <a:rPr lang="en-US" dirty="0"/>
              <a:t>Memory Mapped Registers: Software</a:t>
            </a:r>
          </a:p>
        </p:txBody>
      </p:sp>
      <p:sp>
        <p:nvSpPr>
          <p:cNvPr id="3" name="Slide Number Placeholder 2"/>
          <p:cNvSpPr>
            <a:spLocks noGrp="1"/>
          </p:cNvSpPr>
          <p:nvPr>
            <p:ph type="sldNum" sz="quarter" idx="12"/>
          </p:nvPr>
        </p:nvSpPr>
        <p:spPr/>
        <p:txBody>
          <a:bodyPr/>
          <a:lstStyle/>
          <a:p>
            <a:fld id="{94A44075-CB16-5A4C-A36B-DC972FDB6AB8}" type="slidenum">
              <a:rPr lang="en-US" smtClean="0"/>
              <a:t>8</a:t>
            </a:fld>
            <a:endParaRPr lang="en-US"/>
          </a:p>
        </p:txBody>
      </p:sp>
      <p:sp>
        <p:nvSpPr>
          <p:cNvPr id="15" name="Freeform 14"/>
          <p:cNvSpPr/>
          <p:nvPr/>
        </p:nvSpPr>
        <p:spPr>
          <a:xfrm>
            <a:off x="2832100" y="5304956"/>
            <a:ext cx="3086189" cy="768413"/>
          </a:xfrm>
          <a:custGeom>
            <a:avLst/>
            <a:gdLst>
              <a:gd name="connsiteX0" fmla="*/ 0 w 3086189"/>
              <a:gd name="connsiteY0" fmla="*/ 171450 h 768413"/>
              <a:gd name="connsiteX1" fmla="*/ 19050 w 3086189"/>
              <a:gd name="connsiteY1" fmla="*/ 222250 h 768413"/>
              <a:gd name="connsiteX2" fmla="*/ 63500 w 3086189"/>
              <a:gd name="connsiteY2" fmla="*/ 260350 h 768413"/>
              <a:gd name="connsiteX3" fmla="*/ 152400 w 3086189"/>
              <a:gd name="connsiteY3" fmla="*/ 342900 h 768413"/>
              <a:gd name="connsiteX4" fmla="*/ 260350 w 3086189"/>
              <a:gd name="connsiteY4" fmla="*/ 425450 h 768413"/>
              <a:gd name="connsiteX5" fmla="*/ 311150 w 3086189"/>
              <a:gd name="connsiteY5" fmla="*/ 469900 h 768413"/>
              <a:gd name="connsiteX6" fmla="*/ 361950 w 3086189"/>
              <a:gd name="connsiteY6" fmla="*/ 495300 h 768413"/>
              <a:gd name="connsiteX7" fmla="*/ 520700 w 3086189"/>
              <a:gd name="connsiteY7" fmla="*/ 584200 h 768413"/>
              <a:gd name="connsiteX8" fmla="*/ 654050 w 3086189"/>
              <a:gd name="connsiteY8" fmla="*/ 622300 h 768413"/>
              <a:gd name="connsiteX9" fmla="*/ 844550 w 3086189"/>
              <a:gd name="connsiteY9" fmla="*/ 679450 h 768413"/>
              <a:gd name="connsiteX10" fmla="*/ 1047750 w 3086189"/>
              <a:gd name="connsiteY10" fmla="*/ 717550 h 768413"/>
              <a:gd name="connsiteX11" fmla="*/ 1212850 w 3086189"/>
              <a:gd name="connsiteY11" fmla="*/ 742950 h 768413"/>
              <a:gd name="connsiteX12" fmla="*/ 1371600 w 3086189"/>
              <a:gd name="connsiteY12" fmla="*/ 768350 h 768413"/>
              <a:gd name="connsiteX13" fmla="*/ 2222500 w 3086189"/>
              <a:gd name="connsiteY13" fmla="*/ 762000 h 768413"/>
              <a:gd name="connsiteX14" fmla="*/ 2266950 w 3086189"/>
              <a:gd name="connsiteY14" fmla="*/ 742950 h 768413"/>
              <a:gd name="connsiteX15" fmla="*/ 2292350 w 3086189"/>
              <a:gd name="connsiteY15" fmla="*/ 736600 h 768413"/>
              <a:gd name="connsiteX16" fmla="*/ 2311400 w 3086189"/>
              <a:gd name="connsiteY16" fmla="*/ 723900 h 768413"/>
              <a:gd name="connsiteX17" fmla="*/ 2362200 w 3086189"/>
              <a:gd name="connsiteY17" fmla="*/ 711200 h 768413"/>
              <a:gd name="connsiteX18" fmla="*/ 2400300 w 3086189"/>
              <a:gd name="connsiteY18" fmla="*/ 685800 h 768413"/>
              <a:gd name="connsiteX19" fmla="*/ 2514600 w 3086189"/>
              <a:gd name="connsiteY19" fmla="*/ 635000 h 768413"/>
              <a:gd name="connsiteX20" fmla="*/ 2571750 w 3086189"/>
              <a:gd name="connsiteY20" fmla="*/ 596900 h 768413"/>
              <a:gd name="connsiteX21" fmla="*/ 2628900 w 3086189"/>
              <a:gd name="connsiteY21" fmla="*/ 571500 h 768413"/>
              <a:gd name="connsiteX22" fmla="*/ 2679700 w 3086189"/>
              <a:gd name="connsiteY22" fmla="*/ 552450 h 768413"/>
              <a:gd name="connsiteX23" fmla="*/ 2736850 w 3086189"/>
              <a:gd name="connsiteY23" fmla="*/ 514350 h 768413"/>
              <a:gd name="connsiteX24" fmla="*/ 2806700 w 3086189"/>
              <a:gd name="connsiteY24" fmla="*/ 476250 h 768413"/>
              <a:gd name="connsiteX25" fmla="*/ 2838450 w 3086189"/>
              <a:gd name="connsiteY25" fmla="*/ 444500 h 768413"/>
              <a:gd name="connsiteX26" fmla="*/ 2889250 w 3086189"/>
              <a:gd name="connsiteY26" fmla="*/ 400050 h 768413"/>
              <a:gd name="connsiteX27" fmla="*/ 2908300 w 3086189"/>
              <a:gd name="connsiteY27" fmla="*/ 374650 h 768413"/>
              <a:gd name="connsiteX28" fmla="*/ 2927350 w 3086189"/>
              <a:gd name="connsiteY28" fmla="*/ 355600 h 768413"/>
              <a:gd name="connsiteX29" fmla="*/ 2946400 w 3086189"/>
              <a:gd name="connsiteY29" fmla="*/ 330200 h 768413"/>
              <a:gd name="connsiteX30" fmla="*/ 2965450 w 3086189"/>
              <a:gd name="connsiteY30" fmla="*/ 317500 h 768413"/>
              <a:gd name="connsiteX31" fmla="*/ 3003550 w 3086189"/>
              <a:gd name="connsiteY31" fmla="*/ 260350 h 768413"/>
              <a:gd name="connsiteX32" fmla="*/ 3009900 w 3086189"/>
              <a:gd name="connsiteY32" fmla="*/ 241300 h 768413"/>
              <a:gd name="connsiteX33" fmla="*/ 3041650 w 3086189"/>
              <a:gd name="connsiteY33" fmla="*/ 171450 h 768413"/>
              <a:gd name="connsiteX34" fmla="*/ 3060700 w 3086189"/>
              <a:gd name="connsiteY34" fmla="*/ 101600 h 768413"/>
              <a:gd name="connsiteX35" fmla="*/ 3073400 w 3086189"/>
              <a:gd name="connsiteY35" fmla="*/ 63500 h 768413"/>
              <a:gd name="connsiteX36" fmla="*/ 3079750 w 3086189"/>
              <a:gd name="connsiteY36" fmla="*/ 31750 h 768413"/>
              <a:gd name="connsiteX37" fmla="*/ 3086100 w 3086189"/>
              <a:gd name="connsiteY37" fmla="*/ 0 h 76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86189" h="768413">
                <a:moveTo>
                  <a:pt x="0" y="171450"/>
                </a:moveTo>
                <a:cubicBezTo>
                  <a:pt x="6350" y="188383"/>
                  <a:pt x="8538" y="207534"/>
                  <a:pt x="19050" y="222250"/>
                </a:cubicBezTo>
                <a:cubicBezTo>
                  <a:pt x="30393" y="238130"/>
                  <a:pt x="49161" y="247114"/>
                  <a:pt x="63500" y="260350"/>
                </a:cubicBezTo>
                <a:cubicBezTo>
                  <a:pt x="119982" y="312487"/>
                  <a:pt x="84987" y="288970"/>
                  <a:pt x="152400" y="342900"/>
                </a:cubicBezTo>
                <a:cubicBezTo>
                  <a:pt x="187772" y="371198"/>
                  <a:pt x="226259" y="395621"/>
                  <a:pt x="260350" y="425450"/>
                </a:cubicBezTo>
                <a:cubicBezTo>
                  <a:pt x="277283" y="440267"/>
                  <a:pt x="292609" y="457153"/>
                  <a:pt x="311150" y="469900"/>
                </a:cubicBezTo>
                <a:cubicBezTo>
                  <a:pt x="326751" y="480626"/>
                  <a:pt x="345716" y="485560"/>
                  <a:pt x="361950" y="495300"/>
                </a:cubicBezTo>
                <a:cubicBezTo>
                  <a:pt x="440081" y="542179"/>
                  <a:pt x="392411" y="541437"/>
                  <a:pt x="520700" y="584200"/>
                </a:cubicBezTo>
                <a:cubicBezTo>
                  <a:pt x="657726" y="629875"/>
                  <a:pt x="486608" y="574460"/>
                  <a:pt x="654050" y="622300"/>
                </a:cubicBezTo>
                <a:cubicBezTo>
                  <a:pt x="717795" y="640513"/>
                  <a:pt x="779390" y="667232"/>
                  <a:pt x="844550" y="679450"/>
                </a:cubicBezTo>
                <a:cubicBezTo>
                  <a:pt x="912283" y="692150"/>
                  <a:pt x="979638" y="707071"/>
                  <a:pt x="1047750" y="717550"/>
                </a:cubicBezTo>
                <a:lnTo>
                  <a:pt x="1212850" y="742950"/>
                </a:lnTo>
                <a:cubicBezTo>
                  <a:pt x="1287484" y="770938"/>
                  <a:pt x="1265362" y="768350"/>
                  <a:pt x="1371600" y="768350"/>
                </a:cubicBezTo>
                <a:lnTo>
                  <a:pt x="2222500" y="762000"/>
                </a:lnTo>
                <a:cubicBezTo>
                  <a:pt x="2237317" y="755650"/>
                  <a:pt x="2251800" y="748459"/>
                  <a:pt x="2266950" y="742950"/>
                </a:cubicBezTo>
                <a:cubicBezTo>
                  <a:pt x="2275152" y="739968"/>
                  <a:pt x="2284328" y="740038"/>
                  <a:pt x="2292350" y="736600"/>
                </a:cubicBezTo>
                <a:cubicBezTo>
                  <a:pt x="2299365" y="733594"/>
                  <a:pt x="2304228" y="726508"/>
                  <a:pt x="2311400" y="723900"/>
                </a:cubicBezTo>
                <a:cubicBezTo>
                  <a:pt x="2327804" y="717935"/>
                  <a:pt x="2345267" y="715433"/>
                  <a:pt x="2362200" y="711200"/>
                </a:cubicBezTo>
                <a:cubicBezTo>
                  <a:pt x="2374900" y="702733"/>
                  <a:pt x="2386648" y="692626"/>
                  <a:pt x="2400300" y="685800"/>
                </a:cubicBezTo>
                <a:cubicBezTo>
                  <a:pt x="2437592" y="667154"/>
                  <a:pt x="2479909" y="658127"/>
                  <a:pt x="2514600" y="635000"/>
                </a:cubicBezTo>
                <a:cubicBezTo>
                  <a:pt x="2533650" y="622300"/>
                  <a:pt x="2551736" y="608019"/>
                  <a:pt x="2571750" y="596900"/>
                </a:cubicBezTo>
                <a:cubicBezTo>
                  <a:pt x="2589973" y="586776"/>
                  <a:pt x="2609623" y="579437"/>
                  <a:pt x="2628900" y="571500"/>
                </a:cubicBezTo>
                <a:cubicBezTo>
                  <a:pt x="2645623" y="564614"/>
                  <a:pt x="2663717" y="560912"/>
                  <a:pt x="2679700" y="552450"/>
                </a:cubicBezTo>
                <a:cubicBezTo>
                  <a:pt x="2699935" y="541738"/>
                  <a:pt x="2717217" y="526130"/>
                  <a:pt x="2736850" y="514350"/>
                </a:cubicBezTo>
                <a:cubicBezTo>
                  <a:pt x="2760025" y="500445"/>
                  <a:pt x="2785343" y="493335"/>
                  <a:pt x="2806700" y="476250"/>
                </a:cubicBezTo>
                <a:cubicBezTo>
                  <a:pt x="2818387" y="466900"/>
                  <a:pt x="2827325" y="454512"/>
                  <a:pt x="2838450" y="444500"/>
                </a:cubicBezTo>
                <a:cubicBezTo>
                  <a:pt x="2864739" y="420840"/>
                  <a:pt x="2868881" y="423814"/>
                  <a:pt x="2889250" y="400050"/>
                </a:cubicBezTo>
                <a:cubicBezTo>
                  <a:pt x="2896138" y="392015"/>
                  <a:pt x="2901412" y="382685"/>
                  <a:pt x="2908300" y="374650"/>
                </a:cubicBezTo>
                <a:cubicBezTo>
                  <a:pt x="2914144" y="367832"/>
                  <a:pt x="2921506" y="362418"/>
                  <a:pt x="2927350" y="355600"/>
                </a:cubicBezTo>
                <a:cubicBezTo>
                  <a:pt x="2934238" y="347565"/>
                  <a:pt x="2938916" y="337684"/>
                  <a:pt x="2946400" y="330200"/>
                </a:cubicBezTo>
                <a:cubicBezTo>
                  <a:pt x="2951796" y="324804"/>
                  <a:pt x="2959100" y="321733"/>
                  <a:pt x="2965450" y="317500"/>
                </a:cubicBezTo>
                <a:cubicBezTo>
                  <a:pt x="2978150" y="298450"/>
                  <a:pt x="2996310" y="282070"/>
                  <a:pt x="3003550" y="260350"/>
                </a:cubicBezTo>
                <a:cubicBezTo>
                  <a:pt x="3005667" y="254000"/>
                  <a:pt x="3007263" y="247452"/>
                  <a:pt x="3009900" y="241300"/>
                </a:cubicBezTo>
                <a:cubicBezTo>
                  <a:pt x="3019975" y="217792"/>
                  <a:pt x="3032910" y="195486"/>
                  <a:pt x="3041650" y="171450"/>
                </a:cubicBezTo>
                <a:cubicBezTo>
                  <a:pt x="3049898" y="148769"/>
                  <a:pt x="3053890" y="124753"/>
                  <a:pt x="3060700" y="101600"/>
                </a:cubicBezTo>
                <a:cubicBezTo>
                  <a:pt x="3064477" y="88757"/>
                  <a:pt x="3069878" y="76415"/>
                  <a:pt x="3073400" y="63500"/>
                </a:cubicBezTo>
                <a:cubicBezTo>
                  <a:pt x="3076240" y="53087"/>
                  <a:pt x="3077132" y="42221"/>
                  <a:pt x="3079750" y="31750"/>
                </a:cubicBezTo>
                <a:cubicBezTo>
                  <a:pt x="3087439" y="995"/>
                  <a:pt x="3086100" y="24256"/>
                  <a:pt x="3086100" y="0"/>
                </a:cubicBezTo>
              </a:path>
            </a:pathLst>
          </a:custGeom>
          <a:noFill/>
          <a:ln w="25400">
            <a:solidFill>
              <a:srgbClr val="FF00FF"/>
            </a:solidFill>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833377" y="5547950"/>
            <a:ext cx="564578" cy="369332"/>
          </a:xfrm>
          <a:prstGeom prst="rect">
            <a:avLst/>
          </a:prstGeom>
          <a:noFill/>
        </p:spPr>
        <p:txBody>
          <a:bodyPr wrap="none" rtlCol="0">
            <a:spAutoFit/>
          </a:bodyPr>
          <a:lstStyle/>
          <a:p>
            <a:r>
              <a:rPr lang="en-US">
                <a:solidFill>
                  <a:srgbClr val="FF00FF"/>
                </a:solidFill>
                <a:latin typeface="Consolas" charset="0"/>
                <a:ea typeface="Consolas" charset="0"/>
                <a:cs typeface="Consolas" charset="0"/>
              </a:rPr>
              <a:t>STR</a:t>
            </a:r>
          </a:p>
        </p:txBody>
      </p:sp>
      <p:sp>
        <p:nvSpPr>
          <p:cNvPr id="19" name="Freeform 18"/>
          <p:cNvSpPr/>
          <p:nvPr/>
        </p:nvSpPr>
        <p:spPr>
          <a:xfrm>
            <a:off x="2508250" y="5452514"/>
            <a:ext cx="4102100" cy="1100686"/>
          </a:xfrm>
          <a:custGeom>
            <a:avLst/>
            <a:gdLst>
              <a:gd name="connsiteX0" fmla="*/ 4102100 w 4102100"/>
              <a:gd name="connsiteY0" fmla="*/ 19050 h 1100686"/>
              <a:gd name="connsiteX1" fmla="*/ 4095750 w 4102100"/>
              <a:gd name="connsiteY1" fmla="*/ 292100 h 1100686"/>
              <a:gd name="connsiteX2" fmla="*/ 4070350 w 4102100"/>
              <a:gd name="connsiteY2" fmla="*/ 349250 h 1100686"/>
              <a:gd name="connsiteX3" fmla="*/ 4057650 w 4102100"/>
              <a:gd name="connsiteY3" fmla="*/ 368300 h 1100686"/>
              <a:gd name="connsiteX4" fmla="*/ 4044950 w 4102100"/>
              <a:gd name="connsiteY4" fmla="*/ 393700 h 1100686"/>
              <a:gd name="connsiteX5" fmla="*/ 4013200 w 4102100"/>
              <a:gd name="connsiteY5" fmla="*/ 425450 h 1100686"/>
              <a:gd name="connsiteX6" fmla="*/ 4000500 w 4102100"/>
              <a:gd name="connsiteY6" fmla="*/ 457200 h 1100686"/>
              <a:gd name="connsiteX7" fmla="*/ 3911600 w 4102100"/>
              <a:gd name="connsiteY7" fmla="*/ 571500 h 1100686"/>
              <a:gd name="connsiteX8" fmla="*/ 3886200 w 4102100"/>
              <a:gd name="connsiteY8" fmla="*/ 603250 h 1100686"/>
              <a:gd name="connsiteX9" fmla="*/ 3797300 w 4102100"/>
              <a:gd name="connsiteY9" fmla="*/ 711200 h 1100686"/>
              <a:gd name="connsiteX10" fmla="*/ 3778250 w 4102100"/>
              <a:gd name="connsiteY10" fmla="*/ 736600 h 1100686"/>
              <a:gd name="connsiteX11" fmla="*/ 3740150 w 4102100"/>
              <a:gd name="connsiteY11" fmla="*/ 774700 h 1100686"/>
              <a:gd name="connsiteX12" fmla="*/ 3721100 w 4102100"/>
              <a:gd name="connsiteY12" fmla="*/ 793750 h 1100686"/>
              <a:gd name="connsiteX13" fmla="*/ 3702050 w 4102100"/>
              <a:gd name="connsiteY13" fmla="*/ 800100 h 1100686"/>
              <a:gd name="connsiteX14" fmla="*/ 3644900 w 4102100"/>
              <a:gd name="connsiteY14" fmla="*/ 825500 h 1100686"/>
              <a:gd name="connsiteX15" fmla="*/ 3587750 w 4102100"/>
              <a:gd name="connsiteY15" fmla="*/ 838200 h 1100686"/>
              <a:gd name="connsiteX16" fmla="*/ 3473450 w 4102100"/>
              <a:gd name="connsiteY16" fmla="*/ 869950 h 1100686"/>
              <a:gd name="connsiteX17" fmla="*/ 3384550 w 4102100"/>
              <a:gd name="connsiteY17" fmla="*/ 889000 h 1100686"/>
              <a:gd name="connsiteX18" fmla="*/ 3238500 w 4102100"/>
              <a:gd name="connsiteY18" fmla="*/ 914400 h 1100686"/>
              <a:gd name="connsiteX19" fmla="*/ 3111500 w 4102100"/>
              <a:gd name="connsiteY19" fmla="*/ 939800 h 1100686"/>
              <a:gd name="connsiteX20" fmla="*/ 3060700 w 4102100"/>
              <a:gd name="connsiteY20" fmla="*/ 952500 h 1100686"/>
              <a:gd name="connsiteX21" fmla="*/ 3009900 w 4102100"/>
              <a:gd name="connsiteY21" fmla="*/ 958850 h 1100686"/>
              <a:gd name="connsiteX22" fmla="*/ 2959100 w 4102100"/>
              <a:gd name="connsiteY22" fmla="*/ 977900 h 1100686"/>
              <a:gd name="connsiteX23" fmla="*/ 2921000 w 4102100"/>
              <a:gd name="connsiteY23" fmla="*/ 990600 h 1100686"/>
              <a:gd name="connsiteX24" fmla="*/ 2851150 w 4102100"/>
              <a:gd name="connsiteY24" fmla="*/ 1009650 h 1100686"/>
              <a:gd name="connsiteX25" fmla="*/ 2794000 w 4102100"/>
              <a:gd name="connsiteY25" fmla="*/ 1028700 h 1100686"/>
              <a:gd name="connsiteX26" fmla="*/ 2724150 w 4102100"/>
              <a:gd name="connsiteY26" fmla="*/ 1035050 h 1100686"/>
              <a:gd name="connsiteX27" fmla="*/ 2628900 w 4102100"/>
              <a:gd name="connsiteY27" fmla="*/ 1054100 h 1100686"/>
              <a:gd name="connsiteX28" fmla="*/ 2590800 w 4102100"/>
              <a:gd name="connsiteY28" fmla="*/ 1060450 h 1100686"/>
              <a:gd name="connsiteX29" fmla="*/ 2514600 w 4102100"/>
              <a:gd name="connsiteY29" fmla="*/ 1066800 h 1100686"/>
              <a:gd name="connsiteX30" fmla="*/ 2482850 w 4102100"/>
              <a:gd name="connsiteY30" fmla="*/ 1073150 h 1100686"/>
              <a:gd name="connsiteX31" fmla="*/ 2038350 w 4102100"/>
              <a:gd name="connsiteY31" fmla="*/ 1092200 h 1100686"/>
              <a:gd name="connsiteX32" fmla="*/ 1816100 w 4102100"/>
              <a:gd name="connsiteY32" fmla="*/ 1092200 h 1100686"/>
              <a:gd name="connsiteX33" fmla="*/ 1689100 w 4102100"/>
              <a:gd name="connsiteY33" fmla="*/ 1066800 h 1100686"/>
              <a:gd name="connsiteX34" fmla="*/ 1600200 w 4102100"/>
              <a:gd name="connsiteY34" fmla="*/ 1054100 h 1100686"/>
              <a:gd name="connsiteX35" fmla="*/ 1377950 w 4102100"/>
              <a:gd name="connsiteY35" fmla="*/ 1028700 h 1100686"/>
              <a:gd name="connsiteX36" fmla="*/ 1270000 w 4102100"/>
              <a:gd name="connsiteY36" fmla="*/ 1016000 h 1100686"/>
              <a:gd name="connsiteX37" fmla="*/ 1168400 w 4102100"/>
              <a:gd name="connsiteY37" fmla="*/ 1009650 h 1100686"/>
              <a:gd name="connsiteX38" fmla="*/ 1079500 w 4102100"/>
              <a:gd name="connsiteY38" fmla="*/ 990600 h 1100686"/>
              <a:gd name="connsiteX39" fmla="*/ 908050 w 4102100"/>
              <a:gd name="connsiteY39" fmla="*/ 958850 h 1100686"/>
              <a:gd name="connsiteX40" fmla="*/ 787400 w 4102100"/>
              <a:gd name="connsiteY40" fmla="*/ 920750 h 1100686"/>
              <a:gd name="connsiteX41" fmla="*/ 711200 w 4102100"/>
              <a:gd name="connsiteY41" fmla="*/ 889000 h 1100686"/>
              <a:gd name="connsiteX42" fmla="*/ 692150 w 4102100"/>
              <a:gd name="connsiteY42" fmla="*/ 882650 h 1100686"/>
              <a:gd name="connsiteX43" fmla="*/ 660400 w 4102100"/>
              <a:gd name="connsiteY43" fmla="*/ 876300 h 1100686"/>
              <a:gd name="connsiteX44" fmla="*/ 628650 w 4102100"/>
              <a:gd name="connsiteY44" fmla="*/ 850900 h 1100686"/>
              <a:gd name="connsiteX45" fmla="*/ 508000 w 4102100"/>
              <a:gd name="connsiteY45" fmla="*/ 774700 h 1100686"/>
              <a:gd name="connsiteX46" fmla="*/ 400050 w 4102100"/>
              <a:gd name="connsiteY46" fmla="*/ 673100 h 1100686"/>
              <a:gd name="connsiteX47" fmla="*/ 279400 w 4102100"/>
              <a:gd name="connsiteY47" fmla="*/ 546100 h 1100686"/>
              <a:gd name="connsiteX48" fmla="*/ 254000 w 4102100"/>
              <a:gd name="connsiteY48" fmla="*/ 501650 h 1100686"/>
              <a:gd name="connsiteX49" fmla="*/ 215900 w 4102100"/>
              <a:gd name="connsiteY49" fmla="*/ 457200 h 1100686"/>
              <a:gd name="connsiteX50" fmla="*/ 196850 w 4102100"/>
              <a:gd name="connsiteY50" fmla="*/ 412750 h 1100686"/>
              <a:gd name="connsiteX51" fmla="*/ 158750 w 4102100"/>
              <a:gd name="connsiteY51" fmla="*/ 355600 h 1100686"/>
              <a:gd name="connsiteX52" fmla="*/ 146050 w 4102100"/>
              <a:gd name="connsiteY52" fmla="*/ 317500 h 1100686"/>
              <a:gd name="connsiteX53" fmla="*/ 133350 w 4102100"/>
              <a:gd name="connsiteY53" fmla="*/ 292100 h 1100686"/>
              <a:gd name="connsiteX54" fmla="*/ 120650 w 4102100"/>
              <a:gd name="connsiteY54" fmla="*/ 273050 h 1100686"/>
              <a:gd name="connsiteX55" fmla="*/ 101600 w 4102100"/>
              <a:gd name="connsiteY55" fmla="*/ 209550 h 1100686"/>
              <a:gd name="connsiteX56" fmla="*/ 76200 w 4102100"/>
              <a:gd name="connsiteY56" fmla="*/ 165100 h 1100686"/>
              <a:gd name="connsiteX57" fmla="*/ 63500 w 4102100"/>
              <a:gd name="connsiteY57" fmla="*/ 139700 h 1100686"/>
              <a:gd name="connsiteX58" fmla="*/ 50800 w 4102100"/>
              <a:gd name="connsiteY58" fmla="*/ 101600 h 1100686"/>
              <a:gd name="connsiteX59" fmla="*/ 38100 w 4102100"/>
              <a:gd name="connsiteY59" fmla="*/ 63500 h 1100686"/>
              <a:gd name="connsiteX60" fmla="*/ 12700 w 4102100"/>
              <a:gd name="connsiteY60" fmla="*/ 12700 h 1100686"/>
              <a:gd name="connsiteX61" fmla="*/ 0 w 4102100"/>
              <a:gd name="connsiteY61" fmla="*/ 0 h 110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02100" h="1100686">
                <a:moveTo>
                  <a:pt x="4102100" y="19050"/>
                </a:moveTo>
                <a:cubicBezTo>
                  <a:pt x="4099983" y="110067"/>
                  <a:pt x="4099705" y="201145"/>
                  <a:pt x="4095750" y="292100"/>
                </a:cubicBezTo>
                <a:cubicBezTo>
                  <a:pt x="4095234" y="303958"/>
                  <a:pt x="4070492" y="348995"/>
                  <a:pt x="4070350" y="349250"/>
                </a:cubicBezTo>
                <a:cubicBezTo>
                  <a:pt x="4066644" y="355921"/>
                  <a:pt x="4061436" y="361674"/>
                  <a:pt x="4057650" y="368300"/>
                </a:cubicBezTo>
                <a:cubicBezTo>
                  <a:pt x="4052954" y="376519"/>
                  <a:pt x="4050762" y="386228"/>
                  <a:pt x="4044950" y="393700"/>
                </a:cubicBezTo>
                <a:cubicBezTo>
                  <a:pt x="4035761" y="405514"/>
                  <a:pt x="4023783" y="414867"/>
                  <a:pt x="4013200" y="425450"/>
                </a:cubicBezTo>
                <a:cubicBezTo>
                  <a:pt x="4008967" y="436033"/>
                  <a:pt x="4007009" y="447843"/>
                  <a:pt x="4000500" y="457200"/>
                </a:cubicBezTo>
                <a:cubicBezTo>
                  <a:pt x="3972936" y="496823"/>
                  <a:pt x="3941348" y="533489"/>
                  <a:pt x="3911600" y="571500"/>
                </a:cubicBezTo>
                <a:cubicBezTo>
                  <a:pt x="3903247" y="582173"/>
                  <a:pt x="3893718" y="591973"/>
                  <a:pt x="3886200" y="603250"/>
                </a:cubicBezTo>
                <a:cubicBezTo>
                  <a:pt x="3837779" y="675881"/>
                  <a:pt x="3882542" y="612844"/>
                  <a:pt x="3797300" y="711200"/>
                </a:cubicBezTo>
                <a:cubicBezTo>
                  <a:pt x="3790369" y="719198"/>
                  <a:pt x="3785330" y="728733"/>
                  <a:pt x="3778250" y="736600"/>
                </a:cubicBezTo>
                <a:cubicBezTo>
                  <a:pt x="3766235" y="749950"/>
                  <a:pt x="3752850" y="762000"/>
                  <a:pt x="3740150" y="774700"/>
                </a:cubicBezTo>
                <a:cubicBezTo>
                  <a:pt x="3733800" y="781050"/>
                  <a:pt x="3729619" y="790910"/>
                  <a:pt x="3721100" y="793750"/>
                </a:cubicBezTo>
                <a:cubicBezTo>
                  <a:pt x="3714750" y="795867"/>
                  <a:pt x="3708229" y="797526"/>
                  <a:pt x="3702050" y="800100"/>
                </a:cubicBezTo>
                <a:cubicBezTo>
                  <a:pt x="3682807" y="808118"/>
                  <a:pt x="3664677" y="818908"/>
                  <a:pt x="3644900" y="825500"/>
                </a:cubicBezTo>
                <a:cubicBezTo>
                  <a:pt x="3626387" y="831671"/>
                  <a:pt x="3606640" y="833303"/>
                  <a:pt x="3587750" y="838200"/>
                </a:cubicBezTo>
                <a:cubicBezTo>
                  <a:pt x="3549473" y="848124"/>
                  <a:pt x="3512115" y="861665"/>
                  <a:pt x="3473450" y="869950"/>
                </a:cubicBezTo>
                <a:cubicBezTo>
                  <a:pt x="3443817" y="876300"/>
                  <a:pt x="3414328" y="883366"/>
                  <a:pt x="3384550" y="889000"/>
                </a:cubicBezTo>
                <a:cubicBezTo>
                  <a:pt x="3335997" y="898186"/>
                  <a:pt x="3285830" y="900201"/>
                  <a:pt x="3238500" y="914400"/>
                </a:cubicBezTo>
                <a:cubicBezTo>
                  <a:pt x="3154625" y="939563"/>
                  <a:pt x="3196989" y="931251"/>
                  <a:pt x="3111500" y="939800"/>
                </a:cubicBezTo>
                <a:cubicBezTo>
                  <a:pt x="3094567" y="944033"/>
                  <a:pt x="3077856" y="949283"/>
                  <a:pt x="3060700" y="952500"/>
                </a:cubicBezTo>
                <a:cubicBezTo>
                  <a:pt x="3043927" y="955645"/>
                  <a:pt x="3026456" y="954711"/>
                  <a:pt x="3009900" y="958850"/>
                </a:cubicBezTo>
                <a:cubicBezTo>
                  <a:pt x="2992355" y="963236"/>
                  <a:pt x="2976131" y="971817"/>
                  <a:pt x="2959100" y="977900"/>
                </a:cubicBezTo>
                <a:cubicBezTo>
                  <a:pt x="2946493" y="982403"/>
                  <a:pt x="2933915" y="987078"/>
                  <a:pt x="2921000" y="990600"/>
                </a:cubicBezTo>
                <a:cubicBezTo>
                  <a:pt x="2853212" y="1009088"/>
                  <a:pt x="2927907" y="981739"/>
                  <a:pt x="2851150" y="1009650"/>
                </a:cubicBezTo>
                <a:cubicBezTo>
                  <a:pt x="2829127" y="1017659"/>
                  <a:pt x="2816807" y="1025659"/>
                  <a:pt x="2794000" y="1028700"/>
                </a:cubicBezTo>
                <a:cubicBezTo>
                  <a:pt x="2770826" y="1031790"/>
                  <a:pt x="2747433" y="1032933"/>
                  <a:pt x="2724150" y="1035050"/>
                </a:cubicBezTo>
                <a:cubicBezTo>
                  <a:pt x="2669003" y="1057109"/>
                  <a:pt x="2710546" y="1043894"/>
                  <a:pt x="2628900" y="1054100"/>
                </a:cubicBezTo>
                <a:cubicBezTo>
                  <a:pt x="2616124" y="1055697"/>
                  <a:pt x="2603596" y="1059028"/>
                  <a:pt x="2590800" y="1060450"/>
                </a:cubicBezTo>
                <a:cubicBezTo>
                  <a:pt x="2565468" y="1063265"/>
                  <a:pt x="2540000" y="1064683"/>
                  <a:pt x="2514600" y="1066800"/>
                </a:cubicBezTo>
                <a:cubicBezTo>
                  <a:pt x="2504017" y="1068917"/>
                  <a:pt x="2493511" y="1071467"/>
                  <a:pt x="2482850" y="1073150"/>
                </a:cubicBezTo>
                <a:cubicBezTo>
                  <a:pt x="2298738" y="1102220"/>
                  <a:pt x="2336161" y="1086882"/>
                  <a:pt x="2038350" y="1092200"/>
                </a:cubicBezTo>
                <a:cubicBezTo>
                  <a:pt x="1946509" y="1101384"/>
                  <a:pt x="1935472" y="1105464"/>
                  <a:pt x="1816100" y="1092200"/>
                </a:cubicBezTo>
                <a:cubicBezTo>
                  <a:pt x="1773192" y="1087432"/>
                  <a:pt x="1731615" y="1074303"/>
                  <a:pt x="1689100" y="1066800"/>
                </a:cubicBezTo>
                <a:cubicBezTo>
                  <a:pt x="1659621" y="1061598"/>
                  <a:pt x="1629912" y="1057738"/>
                  <a:pt x="1600200" y="1054100"/>
                </a:cubicBezTo>
                <a:lnTo>
                  <a:pt x="1377950" y="1028700"/>
                </a:lnTo>
                <a:cubicBezTo>
                  <a:pt x="1341957" y="1024547"/>
                  <a:pt x="1306161" y="1018260"/>
                  <a:pt x="1270000" y="1016000"/>
                </a:cubicBezTo>
                <a:lnTo>
                  <a:pt x="1168400" y="1009650"/>
                </a:lnTo>
                <a:cubicBezTo>
                  <a:pt x="1138767" y="1003300"/>
                  <a:pt x="1109334" y="995928"/>
                  <a:pt x="1079500" y="990600"/>
                </a:cubicBezTo>
                <a:cubicBezTo>
                  <a:pt x="955245" y="968412"/>
                  <a:pt x="1026748" y="989815"/>
                  <a:pt x="908050" y="958850"/>
                </a:cubicBezTo>
                <a:cubicBezTo>
                  <a:pt x="886366" y="953193"/>
                  <a:pt x="810041" y="929375"/>
                  <a:pt x="787400" y="920750"/>
                </a:cubicBezTo>
                <a:cubicBezTo>
                  <a:pt x="761686" y="910954"/>
                  <a:pt x="737305" y="897702"/>
                  <a:pt x="711200" y="889000"/>
                </a:cubicBezTo>
                <a:cubicBezTo>
                  <a:pt x="704850" y="886883"/>
                  <a:pt x="698644" y="884273"/>
                  <a:pt x="692150" y="882650"/>
                </a:cubicBezTo>
                <a:cubicBezTo>
                  <a:pt x="681679" y="880032"/>
                  <a:pt x="670983" y="878417"/>
                  <a:pt x="660400" y="876300"/>
                </a:cubicBezTo>
                <a:cubicBezTo>
                  <a:pt x="649817" y="867833"/>
                  <a:pt x="639927" y="858418"/>
                  <a:pt x="628650" y="850900"/>
                </a:cubicBezTo>
                <a:cubicBezTo>
                  <a:pt x="550301" y="798667"/>
                  <a:pt x="581252" y="828675"/>
                  <a:pt x="508000" y="774700"/>
                </a:cubicBezTo>
                <a:cubicBezTo>
                  <a:pt x="405644" y="699280"/>
                  <a:pt x="480019" y="753069"/>
                  <a:pt x="400050" y="673100"/>
                </a:cubicBezTo>
                <a:cubicBezTo>
                  <a:pt x="346428" y="619478"/>
                  <a:pt x="327378" y="630061"/>
                  <a:pt x="279400" y="546100"/>
                </a:cubicBezTo>
                <a:cubicBezTo>
                  <a:pt x="270933" y="531283"/>
                  <a:pt x="263919" y="515536"/>
                  <a:pt x="254000" y="501650"/>
                </a:cubicBezTo>
                <a:cubicBezTo>
                  <a:pt x="242657" y="485770"/>
                  <a:pt x="226453" y="473615"/>
                  <a:pt x="215900" y="457200"/>
                </a:cubicBezTo>
                <a:cubicBezTo>
                  <a:pt x="207183" y="443640"/>
                  <a:pt x="204569" y="426902"/>
                  <a:pt x="196850" y="412750"/>
                </a:cubicBezTo>
                <a:cubicBezTo>
                  <a:pt x="164871" y="354122"/>
                  <a:pt x="189687" y="423661"/>
                  <a:pt x="158750" y="355600"/>
                </a:cubicBezTo>
                <a:cubicBezTo>
                  <a:pt x="153210" y="343413"/>
                  <a:pt x="151022" y="329929"/>
                  <a:pt x="146050" y="317500"/>
                </a:cubicBezTo>
                <a:cubicBezTo>
                  <a:pt x="142534" y="308711"/>
                  <a:pt x="138046" y="300319"/>
                  <a:pt x="133350" y="292100"/>
                </a:cubicBezTo>
                <a:cubicBezTo>
                  <a:pt x="129564" y="285474"/>
                  <a:pt x="123750" y="280024"/>
                  <a:pt x="120650" y="273050"/>
                </a:cubicBezTo>
                <a:cubicBezTo>
                  <a:pt x="85911" y="194888"/>
                  <a:pt x="123765" y="268657"/>
                  <a:pt x="101600" y="209550"/>
                </a:cubicBezTo>
                <a:cubicBezTo>
                  <a:pt x="91133" y="181639"/>
                  <a:pt x="89599" y="188548"/>
                  <a:pt x="76200" y="165100"/>
                </a:cubicBezTo>
                <a:cubicBezTo>
                  <a:pt x="71504" y="156881"/>
                  <a:pt x="67016" y="148489"/>
                  <a:pt x="63500" y="139700"/>
                </a:cubicBezTo>
                <a:cubicBezTo>
                  <a:pt x="58528" y="127271"/>
                  <a:pt x="55033" y="114300"/>
                  <a:pt x="50800" y="101600"/>
                </a:cubicBezTo>
                <a:cubicBezTo>
                  <a:pt x="46567" y="88900"/>
                  <a:pt x="44087" y="75474"/>
                  <a:pt x="38100" y="63500"/>
                </a:cubicBezTo>
                <a:cubicBezTo>
                  <a:pt x="29633" y="46567"/>
                  <a:pt x="26087" y="26087"/>
                  <a:pt x="12700" y="12700"/>
                </a:cubicBezTo>
                <a:lnTo>
                  <a:pt x="0" y="0"/>
                </a:lnTo>
              </a:path>
            </a:pathLst>
          </a:custGeom>
          <a:noFill/>
          <a:ln w="25400">
            <a:solidFill>
              <a:srgbClr val="0000FF"/>
            </a:solidFill>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267522" y="6098527"/>
            <a:ext cx="564578" cy="369332"/>
          </a:xfrm>
          <a:prstGeom prst="rect">
            <a:avLst/>
          </a:prstGeom>
          <a:noFill/>
        </p:spPr>
        <p:txBody>
          <a:bodyPr wrap="none" rtlCol="0">
            <a:spAutoFit/>
          </a:bodyPr>
          <a:lstStyle/>
          <a:p>
            <a:r>
              <a:rPr lang="en-US" dirty="0">
                <a:solidFill>
                  <a:srgbClr val="0000FF"/>
                </a:solidFill>
                <a:latin typeface="Consolas" charset="0"/>
                <a:ea typeface="Consolas" charset="0"/>
                <a:cs typeface="Consolas" charset="0"/>
              </a:rPr>
              <a:t>LDR</a:t>
            </a:r>
          </a:p>
        </p:txBody>
      </p:sp>
    </p:spTree>
    <p:extLst>
      <p:ext uri="{BB962C8B-B14F-4D97-AF65-F5344CB8AC3E}">
        <p14:creationId xmlns:p14="http://schemas.microsoft.com/office/powerpoint/2010/main" val="4122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9" grpId="0" animBg="1"/>
      <p:bldP spid="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GIC Architecture</a:t>
            </a:r>
          </a:p>
        </p:txBody>
      </p:sp>
      <p:sp>
        <p:nvSpPr>
          <p:cNvPr id="3" name="Content Placeholder 2"/>
          <p:cNvSpPr>
            <a:spLocks noGrp="1"/>
          </p:cNvSpPr>
          <p:nvPr>
            <p:ph idx="1"/>
          </p:nvPr>
        </p:nvSpPr>
        <p:spPr/>
        <p:txBody>
          <a:bodyPr/>
          <a:lstStyle/>
          <a:p>
            <a:r>
              <a:rPr lang="en-US" dirty="0"/>
              <a:t>SPIs = shared peripheral interrupts</a:t>
            </a:r>
          </a:p>
          <a:p>
            <a:r>
              <a:rPr lang="en-US" dirty="0"/>
              <a:t>PPIs = private peripherals interrupts</a:t>
            </a:r>
          </a:p>
        </p:txBody>
      </p:sp>
      <p:sp>
        <p:nvSpPr>
          <p:cNvPr id="4" name="Slide Number Placeholder 3"/>
          <p:cNvSpPr>
            <a:spLocks noGrp="1"/>
          </p:cNvSpPr>
          <p:nvPr>
            <p:ph type="sldNum" sz="quarter" idx="12"/>
          </p:nvPr>
        </p:nvSpPr>
        <p:spPr/>
        <p:txBody>
          <a:bodyPr/>
          <a:lstStyle/>
          <a:p>
            <a:fld id="{8498F53A-C161-3D49-96E1-2DF0E970DAF2}" type="slidenum">
              <a:rPr lang="en-US" smtClean="0"/>
              <a:t>80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819400"/>
            <a:ext cx="5867400" cy="3544300"/>
          </a:xfrm>
          <a:prstGeom prst="rect">
            <a:avLst/>
          </a:prstGeom>
        </p:spPr>
      </p:pic>
      <p:cxnSp>
        <p:nvCxnSpPr>
          <p:cNvPr id="7" name="Straight Arrow Connector 6"/>
          <p:cNvCxnSpPr/>
          <p:nvPr/>
        </p:nvCxnSpPr>
        <p:spPr>
          <a:xfrm flipH="1" flipV="1">
            <a:off x="4457700" y="5982495"/>
            <a:ext cx="533400" cy="517524"/>
          </a:xfrm>
          <a:prstGeom prst="straightConnector1">
            <a:avLst/>
          </a:prstGeom>
          <a:ln w="635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03840" y="6154860"/>
            <a:ext cx="3629840" cy="276999"/>
          </a:xfrm>
          <a:prstGeom prst="rect">
            <a:avLst/>
          </a:prstGeom>
          <a:noFill/>
        </p:spPr>
        <p:txBody>
          <a:bodyPr wrap="none" rtlCol="0">
            <a:spAutoFit/>
          </a:bodyPr>
          <a:lstStyle/>
          <a:p>
            <a:r>
              <a:rPr lang="en-US" sz="1200" dirty="0"/>
              <a:t>[Altera, “Using the ARM Generic Interrupt Controller”]</a:t>
            </a:r>
          </a:p>
        </p:txBody>
      </p:sp>
    </p:spTree>
    <p:extLst>
      <p:ext uri="{BB962C8B-B14F-4D97-AF65-F5344CB8AC3E}">
        <p14:creationId xmlns:p14="http://schemas.microsoft.com/office/powerpoint/2010/main" val="16613065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3048000"/>
          </a:xfrm>
        </p:spPr>
        <p:txBody>
          <a:bodyPr>
            <a:normAutofit fontScale="92500" lnSpcReduction="20000"/>
          </a:bodyPr>
          <a:lstStyle/>
          <a:p>
            <a:r>
              <a:rPr lang="en-US" sz="2800" i="1" dirty="0"/>
              <a:t>Distributor Control Register (ICDDCR): 1 = enabled</a:t>
            </a:r>
          </a:p>
          <a:p>
            <a:r>
              <a:rPr lang="en-US" sz="2800" i="1" dirty="0"/>
              <a:t>Interrupt Set Enable Registers (</a:t>
            </a:r>
            <a:r>
              <a:rPr lang="en-US" sz="2800" i="1" dirty="0" err="1"/>
              <a:t>ICDISERn</a:t>
            </a:r>
            <a:r>
              <a:rPr lang="en-US" sz="2800" i="1" dirty="0"/>
              <a:t>):  1 = enabled</a:t>
            </a:r>
          </a:p>
          <a:p>
            <a:r>
              <a:rPr lang="en-US" sz="2800" i="1" dirty="0"/>
              <a:t>Interrupt Clear Enable Registers (</a:t>
            </a:r>
            <a:r>
              <a:rPr lang="en-US" sz="2800" i="1" dirty="0" err="1"/>
              <a:t>ICDICERn</a:t>
            </a:r>
            <a:r>
              <a:rPr lang="en-US" sz="2800" i="1" dirty="0"/>
              <a:t>):  1 = disabled</a:t>
            </a:r>
          </a:p>
          <a:p>
            <a:r>
              <a:rPr lang="en-US" sz="2800" i="1" dirty="0"/>
              <a:t>Interrupt Priority Registers (</a:t>
            </a:r>
            <a:r>
              <a:rPr lang="en-US" sz="2800" i="1" dirty="0" err="1"/>
              <a:t>ICDIPRn</a:t>
            </a:r>
            <a:r>
              <a:rPr lang="en-US" sz="2800" i="1" dirty="0"/>
              <a:t>): 0 is highest priority</a:t>
            </a:r>
          </a:p>
          <a:p>
            <a:r>
              <a:rPr lang="en-US" sz="2800" i="1" dirty="0"/>
              <a:t>Interrupt Processor Targets Registers (</a:t>
            </a:r>
            <a:r>
              <a:rPr lang="en-US" sz="2800" i="1" dirty="0" err="1"/>
              <a:t>ICDIPTRn</a:t>
            </a:r>
            <a:r>
              <a:rPr lang="en-US" sz="2800" i="1" dirty="0"/>
              <a:t>): 8-bit mask supporting up to eight CPUs (bit 0 is CPU 0, </a:t>
            </a:r>
            <a:r>
              <a:rPr lang="en-US" sz="2800" i="1" dirty="0" err="1"/>
              <a:t>etc</a:t>
            </a:r>
            <a:r>
              <a:rPr lang="en-US" sz="2800" i="1" dirty="0"/>
              <a:t>…)</a:t>
            </a:r>
          </a:p>
          <a:p>
            <a:r>
              <a:rPr lang="en-US" sz="2800" i="1" dirty="0"/>
              <a:t>Interrupt Configuration Registers (</a:t>
            </a:r>
            <a:r>
              <a:rPr lang="en-US" sz="2800" i="1" dirty="0" err="1"/>
              <a:t>ICDICFRn</a:t>
            </a:r>
            <a:r>
              <a:rPr lang="en-US" sz="2800" i="1" dirty="0"/>
              <a:t>):  2-bit field, upper bit set to 1 if edge sensitive</a:t>
            </a:r>
          </a:p>
        </p:txBody>
      </p:sp>
      <p:sp>
        <p:nvSpPr>
          <p:cNvPr id="4" name="Slide Number Placeholder 3"/>
          <p:cNvSpPr>
            <a:spLocks noGrp="1"/>
          </p:cNvSpPr>
          <p:nvPr>
            <p:ph type="sldNum" sz="quarter" idx="12"/>
          </p:nvPr>
        </p:nvSpPr>
        <p:spPr/>
        <p:txBody>
          <a:bodyPr/>
          <a:lstStyle/>
          <a:p>
            <a:fld id="{8498F53A-C161-3D49-96E1-2DF0E970DAF2}" type="slidenum">
              <a:rPr lang="en-US" smtClean="0"/>
              <a:t>81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724" y="3229221"/>
            <a:ext cx="5015876" cy="3323979"/>
          </a:xfrm>
          <a:prstGeom prst="rect">
            <a:avLst/>
          </a:prstGeom>
        </p:spPr>
      </p:pic>
      <p:sp>
        <p:nvSpPr>
          <p:cNvPr id="6" name="TextBox 5"/>
          <p:cNvSpPr txBox="1"/>
          <p:nvPr/>
        </p:nvSpPr>
        <p:spPr>
          <a:xfrm>
            <a:off x="2923360" y="6553200"/>
            <a:ext cx="3629840" cy="276999"/>
          </a:xfrm>
          <a:prstGeom prst="rect">
            <a:avLst/>
          </a:prstGeom>
          <a:noFill/>
        </p:spPr>
        <p:txBody>
          <a:bodyPr wrap="none" rtlCol="0">
            <a:spAutoFit/>
          </a:bodyPr>
          <a:lstStyle/>
          <a:p>
            <a:r>
              <a:rPr lang="en-US" sz="1200" dirty="0"/>
              <a:t>[Altera, “Using the ARM Generic Interrupt Controller”]</a:t>
            </a:r>
          </a:p>
        </p:txBody>
      </p:sp>
    </p:spTree>
    <p:extLst>
      <p:ext uri="{BB962C8B-B14F-4D97-AF65-F5344CB8AC3E}">
        <p14:creationId xmlns:p14="http://schemas.microsoft.com/office/powerpoint/2010/main" val="19910421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15400" cy="5486400"/>
          </a:xfrm>
        </p:spPr>
        <p:txBody>
          <a:bodyPr>
            <a:noAutofit/>
          </a:bodyPr>
          <a:lstStyle/>
          <a:p>
            <a:pPr marL="0" indent="0">
              <a:buNone/>
            </a:pPr>
            <a:r>
              <a:rPr lang="en-US" sz="1100" dirty="0">
                <a:latin typeface="Consolas" charset="0"/>
                <a:ea typeface="Consolas" charset="0"/>
                <a:cs typeface="Consolas" charset="0"/>
              </a:rPr>
              <a:t>CONFIG_GIC:</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PUSH</a:t>
            </a:r>
            <a:r>
              <a:rPr lang="en-US" sz="1100" dirty="0">
                <a:latin typeface="Consolas" charset="0"/>
                <a:ea typeface="Consolas" charset="0"/>
                <a:cs typeface="Consolas" charset="0"/>
              </a:rPr>
              <a:t>    {LR}</a:t>
            </a:r>
          </a:p>
          <a:p>
            <a:pPr marL="0" indent="0">
              <a:buNone/>
            </a:pPr>
            <a:r>
              <a:rPr lang="en-US" sz="1100" dirty="0">
                <a:latin typeface="Consolas" charset="0"/>
                <a:ea typeface="Consolas" charset="0"/>
                <a:cs typeface="Consolas" charset="0"/>
              </a:rPr>
              <a:t>          </a:t>
            </a:r>
            <a:r>
              <a:rPr lang="en-US" sz="1100" i="1" dirty="0">
                <a:solidFill>
                  <a:srgbClr val="008000"/>
                </a:solidFill>
                <a:latin typeface="Consolas" charset="0"/>
                <a:ea typeface="Consolas" charset="0"/>
                <a:cs typeface="Consolas" charset="0"/>
              </a:rPr>
              <a:t>/* To configure the FPGA KEYS interrupt (ID 73):</a:t>
            </a:r>
          </a:p>
          <a:p>
            <a:pPr marL="0" indent="0">
              <a:buNone/>
            </a:pPr>
            <a:r>
              <a:rPr lang="en-US" sz="1100" i="1" dirty="0">
                <a:solidFill>
                  <a:srgbClr val="008000"/>
                </a:solidFill>
                <a:latin typeface="Consolas" charset="0"/>
                <a:ea typeface="Consolas" charset="0"/>
                <a:cs typeface="Consolas" charset="0"/>
              </a:rPr>
              <a:t>           *  1. set the target to cpu0 in the </a:t>
            </a:r>
            <a:r>
              <a:rPr lang="en-US" sz="1100" i="1" dirty="0" err="1">
                <a:solidFill>
                  <a:srgbClr val="008000"/>
                </a:solidFill>
                <a:latin typeface="Consolas" charset="0"/>
                <a:ea typeface="Consolas" charset="0"/>
                <a:cs typeface="Consolas" charset="0"/>
              </a:rPr>
              <a:t>ICDIPTRn</a:t>
            </a:r>
            <a:r>
              <a:rPr lang="en-US" sz="1100" i="1" dirty="0">
                <a:solidFill>
                  <a:srgbClr val="008000"/>
                </a:solidFill>
                <a:latin typeface="Consolas" charset="0"/>
                <a:ea typeface="Consolas" charset="0"/>
                <a:cs typeface="Consolas" charset="0"/>
              </a:rPr>
              <a:t> register</a:t>
            </a:r>
          </a:p>
          <a:p>
            <a:pPr marL="0" indent="0">
              <a:buNone/>
            </a:pPr>
            <a:r>
              <a:rPr lang="en-US" sz="1100" i="1" dirty="0">
                <a:solidFill>
                  <a:srgbClr val="008000"/>
                </a:solidFill>
                <a:latin typeface="Consolas" charset="0"/>
                <a:ea typeface="Consolas" charset="0"/>
                <a:cs typeface="Consolas" charset="0"/>
              </a:rPr>
              <a:t>           *  2. enable the interrupt in the </a:t>
            </a:r>
            <a:r>
              <a:rPr lang="en-US" sz="1100" i="1" dirty="0" err="1">
                <a:solidFill>
                  <a:srgbClr val="008000"/>
                </a:solidFill>
                <a:latin typeface="Consolas" charset="0"/>
                <a:ea typeface="Consolas" charset="0"/>
                <a:cs typeface="Consolas" charset="0"/>
              </a:rPr>
              <a:t>ICDISERn</a:t>
            </a:r>
            <a:r>
              <a:rPr lang="en-US" sz="1100" i="1" dirty="0">
                <a:solidFill>
                  <a:srgbClr val="008000"/>
                </a:solidFill>
                <a:latin typeface="Consolas" charset="0"/>
                <a:ea typeface="Consolas" charset="0"/>
                <a:cs typeface="Consolas" charset="0"/>
              </a:rPr>
              <a:t> register */</a:t>
            </a:r>
          </a:p>
          <a:p>
            <a:pPr marL="0" indent="0">
              <a:buNone/>
            </a:pPr>
            <a:r>
              <a:rPr lang="en-US" sz="1100" i="1" dirty="0">
                <a:solidFill>
                  <a:srgbClr val="008000"/>
                </a:solidFill>
                <a:latin typeface="Consolas" charset="0"/>
                <a:ea typeface="Consolas" charset="0"/>
                <a:cs typeface="Consolas" charset="0"/>
              </a:rPr>
              <a:t>          /* CONFIG_INTERRUPT (</a:t>
            </a:r>
            <a:r>
              <a:rPr lang="en-US" sz="1100" i="1" dirty="0" err="1">
                <a:solidFill>
                  <a:srgbClr val="008000"/>
                </a:solidFill>
                <a:latin typeface="Consolas" charset="0"/>
                <a:ea typeface="Consolas" charset="0"/>
                <a:cs typeface="Consolas" charset="0"/>
              </a:rPr>
              <a:t>int_ID</a:t>
            </a:r>
            <a:r>
              <a:rPr lang="en-US" sz="1100" i="1" dirty="0">
                <a:solidFill>
                  <a:srgbClr val="008000"/>
                </a:solidFill>
                <a:latin typeface="Consolas" charset="0"/>
                <a:ea typeface="Consolas" charset="0"/>
                <a:cs typeface="Consolas" charset="0"/>
              </a:rPr>
              <a:t> (R0), </a:t>
            </a:r>
            <a:r>
              <a:rPr lang="en-US" sz="1100" i="1" dirty="0" err="1">
                <a:solidFill>
                  <a:srgbClr val="008000"/>
                </a:solidFill>
                <a:latin typeface="Consolas" charset="0"/>
                <a:ea typeface="Consolas" charset="0"/>
                <a:cs typeface="Consolas" charset="0"/>
              </a:rPr>
              <a:t>CPU_target</a:t>
            </a:r>
            <a:r>
              <a:rPr lang="en-US" sz="1100" i="1" dirty="0">
                <a:solidFill>
                  <a:srgbClr val="008000"/>
                </a:solidFill>
                <a:latin typeface="Consolas" charset="0"/>
                <a:ea typeface="Consolas" charset="0"/>
                <a:cs typeface="Consolas" charset="0"/>
              </a:rPr>
              <a:t> (R1));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MOV</a:t>
            </a:r>
            <a:r>
              <a:rPr lang="en-US" sz="1100" dirty="0">
                <a:latin typeface="Consolas" charset="0"/>
                <a:ea typeface="Consolas" charset="0"/>
                <a:cs typeface="Consolas" charset="0"/>
              </a:rPr>
              <a:t>   R0, #73         </a:t>
            </a:r>
            <a:r>
              <a:rPr lang="en-US" sz="1100" i="1" dirty="0">
                <a:solidFill>
                  <a:srgbClr val="008000"/>
                </a:solidFill>
                <a:latin typeface="Consolas" charset="0"/>
                <a:ea typeface="Consolas" charset="0"/>
                <a:cs typeface="Consolas" charset="0"/>
              </a:rPr>
              <a:t>// KEY port (interrupt ID = 73)</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MOV</a:t>
            </a:r>
            <a:r>
              <a:rPr lang="en-US" sz="1100" dirty="0">
                <a:latin typeface="Consolas" charset="0"/>
                <a:ea typeface="Consolas" charset="0"/>
                <a:cs typeface="Consolas" charset="0"/>
              </a:rPr>
              <a:t>   R1, #1          </a:t>
            </a:r>
            <a:r>
              <a:rPr lang="en-US" sz="1100" i="1" dirty="0">
                <a:solidFill>
                  <a:srgbClr val="008000"/>
                </a:solidFill>
                <a:latin typeface="Consolas" charset="0"/>
                <a:ea typeface="Consolas" charset="0"/>
                <a:cs typeface="Consolas" charset="0"/>
              </a:rPr>
              <a:t>// this field is a bit-mask; bit 0 targets cpu0</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BL</a:t>
            </a:r>
            <a:r>
              <a:rPr lang="en-US" sz="1100" dirty="0">
                <a:latin typeface="Consolas" charset="0"/>
                <a:ea typeface="Consolas" charset="0"/>
                <a:cs typeface="Consolas" charset="0"/>
              </a:rPr>
              <a:t>    CONFIG_INTERRUPT</a:t>
            </a:r>
          </a:p>
          <a:p>
            <a:pPr marL="0" indent="0">
              <a:buNone/>
            </a:pPr>
            <a:r>
              <a:rPr lang="en-US" sz="1100" dirty="0">
                <a:latin typeface="Consolas" charset="0"/>
                <a:ea typeface="Consolas" charset="0"/>
                <a:cs typeface="Consolas" charset="0"/>
              </a:rPr>
              <a:t> </a:t>
            </a:r>
          </a:p>
          <a:p>
            <a:pPr marL="0" indent="0">
              <a:buNone/>
            </a:pPr>
            <a:r>
              <a:rPr lang="en-US" sz="1100" dirty="0">
                <a:latin typeface="Consolas" charset="0"/>
                <a:ea typeface="Consolas" charset="0"/>
                <a:cs typeface="Consolas" charset="0"/>
              </a:rPr>
              <a:t>          </a:t>
            </a:r>
            <a:r>
              <a:rPr lang="en-US" sz="1100" i="1" dirty="0">
                <a:solidFill>
                  <a:srgbClr val="008000"/>
                </a:solidFill>
                <a:latin typeface="Consolas" charset="0"/>
                <a:ea typeface="Consolas" charset="0"/>
                <a:cs typeface="Consolas" charset="0"/>
              </a:rPr>
              <a:t>/* configure the GIC CPU interface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LDR</a:t>
            </a:r>
            <a:r>
              <a:rPr lang="en-US" sz="1100" dirty="0">
                <a:latin typeface="Consolas" charset="0"/>
                <a:ea typeface="Consolas" charset="0"/>
                <a:cs typeface="Consolas" charset="0"/>
              </a:rPr>
              <a:t>   R0, =MPCORE_GIC_CPUIF </a:t>
            </a:r>
            <a:r>
              <a:rPr lang="en-US" sz="1100" i="1" dirty="0">
                <a:solidFill>
                  <a:srgbClr val="008000"/>
                </a:solidFill>
                <a:latin typeface="Consolas" charset="0"/>
                <a:ea typeface="Consolas" charset="0"/>
                <a:cs typeface="Consolas" charset="0"/>
              </a:rPr>
              <a:t>// base address of CPU interface</a:t>
            </a:r>
          </a:p>
          <a:p>
            <a:pPr marL="0" indent="0">
              <a:buNone/>
            </a:pPr>
            <a:r>
              <a:rPr lang="en-US" sz="1100" dirty="0">
                <a:latin typeface="Consolas" charset="0"/>
                <a:ea typeface="Consolas" charset="0"/>
                <a:cs typeface="Consolas" charset="0"/>
              </a:rPr>
              <a:t>          </a:t>
            </a:r>
            <a:r>
              <a:rPr lang="en-US" sz="1100" i="1" dirty="0">
                <a:solidFill>
                  <a:srgbClr val="008000"/>
                </a:solidFill>
                <a:latin typeface="Consolas" charset="0"/>
                <a:ea typeface="Consolas" charset="0"/>
                <a:cs typeface="Consolas" charset="0"/>
              </a:rPr>
              <a:t>/* Set Interrupt Priority Mask Register (ICCPMR)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LDR</a:t>
            </a:r>
            <a:r>
              <a:rPr lang="en-US" sz="1100" dirty="0">
                <a:latin typeface="Consolas" charset="0"/>
                <a:ea typeface="Consolas" charset="0"/>
                <a:cs typeface="Consolas" charset="0"/>
              </a:rPr>
              <a:t>   R1, =0xFFFF       </a:t>
            </a:r>
            <a:r>
              <a:rPr lang="en-US" sz="1100" i="1" dirty="0">
                <a:solidFill>
                  <a:srgbClr val="008000"/>
                </a:solidFill>
                <a:latin typeface="Consolas" charset="0"/>
                <a:ea typeface="Consolas" charset="0"/>
                <a:cs typeface="Consolas" charset="0"/>
              </a:rPr>
              <a:t>// enable interrupts of all priorities levels</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STR</a:t>
            </a:r>
            <a:r>
              <a:rPr lang="en-US" sz="1100" dirty="0">
                <a:latin typeface="Consolas" charset="0"/>
                <a:ea typeface="Consolas" charset="0"/>
                <a:cs typeface="Consolas" charset="0"/>
              </a:rPr>
              <a:t>   R1, [R0, #ICCPMR]</a:t>
            </a:r>
          </a:p>
          <a:p>
            <a:pPr marL="0" indent="0">
              <a:buNone/>
            </a:pPr>
            <a:r>
              <a:rPr lang="en-US" sz="1100" dirty="0">
                <a:solidFill>
                  <a:srgbClr val="008000"/>
                </a:solidFill>
                <a:latin typeface="Consolas" charset="0"/>
                <a:ea typeface="Consolas" charset="0"/>
                <a:cs typeface="Consolas" charset="0"/>
              </a:rPr>
              <a:t>          </a:t>
            </a:r>
            <a:r>
              <a:rPr lang="en-US" sz="1100" i="1" dirty="0">
                <a:solidFill>
                  <a:srgbClr val="008000"/>
                </a:solidFill>
                <a:latin typeface="Consolas" charset="0"/>
                <a:ea typeface="Consolas" charset="0"/>
                <a:cs typeface="Consolas" charset="0"/>
              </a:rPr>
              <a:t>/* Set the enable bit in the CPU Interface Control Register (ICCICR). This bit</a:t>
            </a:r>
          </a:p>
          <a:p>
            <a:pPr marL="0" indent="0">
              <a:buNone/>
            </a:pPr>
            <a:r>
              <a:rPr lang="en-US" sz="1100" i="1" dirty="0">
                <a:solidFill>
                  <a:srgbClr val="008000"/>
                </a:solidFill>
                <a:latin typeface="Consolas" charset="0"/>
                <a:ea typeface="Consolas" charset="0"/>
                <a:cs typeface="Consolas" charset="0"/>
              </a:rPr>
              <a:t>           * allows interrupts to be forwarded to the CPU(s)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MOV</a:t>
            </a:r>
            <a:r>
              <a:rPr lang="en-US" sz="1100" dirty="0">
                <a:latin typeface="Consolas" charset="0"/>
                <a:ea typeface="Consolas" charset="0"/>
                <a:cs typeface="Consolas" charset="0"/>
              </a:rPr>
              <a:t>   R1, #1</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STR</a:t>
            </a:r>
            <a:r>
              <a:rPr lang="en-US" sz="1100" dirty="0">
                <a:latin typeface="Consolas" charset="0"/>
                <a:ea typeface="Consolas" charset="0"/>
                <a:cs typeface="Consolas" charset="0"/>
              </a:rPr>
              <a:t>   R1, [R0]</a:t>
            </a:r>
          </a:p>
          <a:p>
            <a:pPr marL="0" indent="0">
              <a:buNone/>
            </a:pPr>
            <a:r>
              <a:rPr lang="en-US" sz="1100" dirty="0">
                <a:latin typeface="Consolas" charset="0"/>
                <a:ea typeface="Consolas" charset="0"/>
                <a:cs typeface="Consolas" charset="0"/>
              </a:rPr>
              <a:t>    </a:t>
            </a:r>
          </a:p>
          <a:p>
            <a:pPr marL="0" indent="0">
              <a:buNone/>
            </a:pPr>
            <a:r>
              <a:rPr lang="en-US" sz="1100" dirty="0">
                <a:solidFill>
                  <a:srgbClr val="008000"/>
                </a:solidFill>
                <a:latin typeface="Consolas" charset="0"/>
                <a:ea typeface="Consolas" charset="0"/>
                <a:cs typeface="Consolas" charset="0"/>
              </a:rPr>
              <a:t>          </a:t>
            </a:r>
            <a:r>
              <a:rPr lang="en-US" sz="1100" i="1" dirty="0">
                <a:solidFill>
                  <a:srgbClr val="008000"/>
                </a:solidFill>
                <a:latin typeface="Consolas" charset="0"/>
                <a:ea typeface="Consolas" charset="0"/>
                <a:cs typeface="Consolas" charset="0"/>
              </a:rPr>
              <a:t>/* Set the enable bit in the Distributor Control Register (ICDDCR). This bit</a:t>
            </a:r>
          </a:p>
          <a:p>
            <a:pPr marL="0" indent="0">
              <a:buNone/>
            </a:pPr>
            <a:r>
              <a:rPr lang="en-US" sz="1100" i="1" dirty="0">
                <a:solidFill>
                  <a:srgbClr val="008000"/>
                </a:solidFill>
                <a:latin typeface="Consolas" charset="0"/>
                <a:ea typeface="Consolas" charset="0"/>
                <a:cs typeface="Consolas" charset="0"/>
              </a:rPr>
              <a:t>           * allows the distributor to forward interrupts to the CPU interface(s)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LDR</a:t>
            </a:r>
            <a:r>
              <a:rPr lang="en-US" sz="1100" dirty="0">
                <a:latin typeface="Consolas" charset="0"/>
                <a:ea typeface="Consolas" charset="0"/>
                <a:cs typeface="Consolas" charset="0"/>
              </a:rPr>
              <a:t>   R0, =MPCORE_GIC_DIST</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STR</a:t>
            </a:r>
            <a:r>
              <a:rPr lang="en-US" sz="1100" dirty="0">
                <a:latin typeface="Consolas" charset="0"/>
                <a:ea typeface="Consolas" charset="0"/>
                <a:cs typeface="Consolas" charset="0"/>
              </a:rPr>
              <a:t>   R1, [R0]    </a:t>
            </a:r>
          </a:p>
          <a:p>
            <a:pPr marL="0" indent="0">
              <a:buNone/>
            </a:pPr>
            <a:r>
              <a:rPr lang="en-US" sz="1100" dirty="0">
                <a:latin typeface="Consolas" charset="0"/>
                <a:ea typeface="Consolas" charset="0"/>
                <a:cs typeface="Consolas" charset="0"/>
              </a:rPr>
              <a:t>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POP</a:t>
            </a:r>
            <a:r>
              <a:rPr lang="en-US" sz="1100" dirty="0">
                <a:latin typeface="Consolas" charset="0"/>
                <a:ea typeface="Consolas" charset="0"/>
                <a:cs typeface="Consolas" charset="0"/>
              </a:rPr>
              <a:t>       {PC}</a:t>
            </a:r>
          </a:p>
        </p:txBody>
      </p:sp>
      <p:sp>
        <p:nvSpPr>
          <p:cNvPr id="4" name="Slide Number Placeholder 3"/>
          <p:cNvSpPr>
            <a:spLocks noGrp="1"/>
          </p:cNvSpPr>
          <p:nvPr>
            <p:ph type="sldNum" sz="quarter" idx="12"/>
          </p:nvPr>
        </p:nvSpPr>
        <p:spPr/>
        <p:txBody>
          <a:bodyPr/>
          <a:lstStyle/>
          <a:p>
            <a:fld id="{8498F53A-C161-3D49-96E1-2DF0E970DAF2}" type="slidenum">
              <a:rPr lang="en-US" smtClean="0"/>
              <a:t>82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948" y="0"/>
            <a:ext cx="4876800" cy="151202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715000"/>
            <a:ext cx="4272956" cy="2831652"/>
          </a:xfrm>
          <a:prstGeom prst="rect">
            <a:avLst/>
          </a:prstGeom>
        </p:spPr>
      </p:pic>
    </p:spTree>
    <p:extLst>
      <p:ext uri="{BB962C8B-B14F-4D97-AF65-F5344CB8AC3E}">
        <p14:creationId xmlns:p14="http://schemas.microsoft.com/office/powerpoint/2010/main" val="15215827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98F53A-C161-3D49-96E1-2DF0E970DAF2}" type="slidenum">
              <a:rPr lang="en-US" smtClean="0"/>
              <a:t>83</a:t>
            </a:fld>
            <a:endParaRPr lang="en-US"/>
          </a:p>
        </p:txBody>
      </p:sp>
      <p:sp>
        <p:nvSpPr>
          <p:cNvPr id="6" name="Content Placeholder 2"/>
          <p:cNvSpPr>
            <a:spLocks noGrp="1"/>
          </p:cNvSpPr>
          <p:nvPr>
            <p:ph idx="1"/>
          </p:nvPr>
        </p:nvSpPr>
        <p:spPr>
          <a:xfrm>
            <a:off x="-26719" y="7483"/>
            <a:ext cx="8915400" cy="6850517"/>
          </a:xfrm>
        </p:spPr>
        <p:txBody>
          <a:bodyPr>
            <a:noAutofit/>
          </a:bodyPr>
          <a:lstStyle/>
          <a:p>
            <a:pPr marL="0" indent="0">
              <a:buNone/>
            </a:pPr>
            <a:r>
              <a:rPr lang="en-US" sz="1100" dirty="0">
                <a:latin typeface="Consolas" charset="0"/>
                <a:ea typeface="Consolas" charset="0"/>
                <a:cs typeface="Consolas" charset="0"/>
              </a:rPr>
              <a:t>CONFIG_INTERRUPT:</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PUSH</a:t>
            </a:r>
            <a:r>
              <a:rPr lang="en-US" sz="1100" dirty="0">
                <a:latin typeface="Consolas" charset="0"/>
                <a:ea typeface="Consolas" charset="0"/>
                <a:cs typeface="Consolas" charset="0"/>
              </a:rPr>
              <a:t>    {R4-R5, LR}</a:t>
            </a:r>
          </a:p>
          <a:p>
            <a:pPr marL="0" indent="0">
              <a:buNone/>
            </a:pPr>
            <a:endParaRPr lang="en-US" sz="1100" dirty="0">
              <a:latin typeface="Consolas" charset="0"/>
              <a:ea typeface="Consolas" charset="0"/>
              <a:cs typeface="Consolas" charset="0"/>
            </a:endParaRPr>
          </a:p>
          <a:p>
            <a:pPr marL="0" indent="0">
              <a:buNone/>
            </a:pPr>
            <a:r>
              <a:rPr lang="en-US" sz="1100" i="1" dirty="0">
                <a:solidFill>
                  <a:srgbClr val="008000"/>
                </a:solidFill>
                <a:latin typeface="Consolas" charset="0"/>
                <a:ea typeface="Consolas" charset="0"/>
                <a:cs typeface="Consolas" charset="0"/>
              </a:rPr>
              <a:t>          /* Configure Interrupt Set-Enable Registers (</a:t>
            </a:r>
            <a:r>
              <a:rPr lang="en-US" sz="1100" i="1" dirty="0" err="1">
                <a:solidFill>
                  <a:srgbClr val="008000"/>
                </a:solidFill>
                <a:latin typeface="Consolas" charset="0"/>
                <a:ea typeface="Consolas" charset="0"/>
                <a:cs typeface="Consolas" charset="0"/>
              </a:rPr>
              <a:t>ICDISERn</a:t>
            </a:r>
            <a:r>
              <a:rPr lang="en-US" sz="1100" i="1" dirty="0">
                <a:solidFill>
                  <a:srgbClr val="008000"/>
                </a:solidFill>
                <a:latin typeface="Consolas" charset="0"/>
                <a:ea typeface="Consolas" charset="0"/>
                <a:cs typeface="Consolas" charset="0"/>
              </a:rPr>
              <a:t>). </a:t>
            </a:r>
          </a:p>
          <a:p>
            <a:pPr marL="0" indent="0">
              <a:buNone/>
            </a:pPr>
            <a:r>
              <a:rPr lang="en-US" sz="1100" i="1" dirty="0">
                <a:solidFill>
                  <a:srgbClr val="008000"/>
                </a:solidFill>
                <a:latin typeface="Consolas" charset="0"/>
                <a:ea typeface="Consolas" charset="0"/>
                <a:cs typeface="Consolas" charset="0"/>
              </a:rPr>
              <a:t>           * </a:t>
            </a:r>
            <a:r>
              <a:rPr lang="en-US" sz="1100" i="1" dirty="0" err="1">
                <a:solidFill>
                  <a:srgbClr val="008000"/>
                </a:solidFill>
                <a:latin typeface="Consolas" charset="0"/>
                <a:ea typeface="Consolas" charset="0"/>
                <a:cs typeface="Consolas" charset="0"/>
              </a:rPr>
              <a:t>reg_offset</a:t>
            </a:r>
            <a:r>
              <a:rPr lang="en-US" sz="1100" i="1" dirty="0">
                <a:solidFill>
                  <a:srgbClr val="008000"/>
                </a:solidFill>
                <a:latin typeface="Consolas" charset="0"/>
                <a:ea typeface="Consolas" charset="0"/>
                <a:cs typeface="Consolas" charset="0"/>
              </a:rPr>
              <a:t> = </a:t>
            </a:r>
            <a:r>
              <a:rPr lang="en-US" sz="1100" i="1" dirty="0" err="1">
                <a:solidFill>
                  <a:srgbClr val="008000"/>
                </a:solidFill>
                <a:latin typeface="Consolas" charset="0"/>
                <a:ea typeface="Consolas" charset="0"/>
                <a:cs typeface="Consolas" charset="0"/>
              </a:rPr>
              <a:t>integer_div</a:t>
            </a:r>
            <a:r>
              <a:rPr lang="en-US" sz="1100" i="1" dirty="0">
                <a:solidFill>
                  <a:srgbClr val="008000"/>
                </a:solidFill>
                <a:latin typeface="Consolas" charset="0"/>
                <a:ea typeface="Consolas" charset="0"/>
                <a:cs typeface="Consolas" charset="0"/>
              </a:rPr>
              <a:t>(N / 32) * 4</a:t>
            </a:r>
          </a:p>
          <a:p>
            <a:pPr marL="0" indent="0">
              <a:buNone/>
            </a:pPr>
            <a:r>
              <a:rPr lang="en-US" sz="1100" i="1" dirty="0">
                <a:solidFill>
                  <a:srgbClr val="008000"/>
                </a:solidFill>
                <a:latin typeface="Consolas" charset="0"/>
                <a:ea typeface="Consolas" charset="0"/>
                <a:cs typeface="Consolas" charset="0"/>
              </a:rPr>
              <a:t>           * value = 1 &lt;&lt; (N mod 32)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LSR</a:t>
            </a:r>
            <a:r>
              <a:rPr lang="en-US" sz="1100" dirty="0">
                <a:latin typeface="Consolas" charset="0"/>
                <a:ea typeface="Consolas" charset="0"/>
                <a:cs typeface="Consolas" charset="0"/>
              </a:rPr>
              <a:t>   R4, R0, #3              </a:t>
            </a:r>
            <a:r>
              <a:rPr lang="en-US" sz="1100" i="1" dirty="0">
                <a:solidFill>
                  <a:srgbClr val="008000"/>
                </a:solidFill>
                <a:latin typeface="Consolas" charset="0"/>
                <a:ea typeface="Consolas" charset="0"/>
                <a:cs typeface="Consolas" charset="0"/>
              </a:rPr>
              <a:t>// calculate </a:t>
            </a:r>
            <a:r>
              <a:rPr lang="en-US" sz="1100" i="1" dirty="0" err="1">
                <a:solidFill>
                  <a:srgbClr val="008000"/>
                </a:solidFill>
                <a:latin typeface="Consolas" charset="0"/>
                <a:ea typeface="Consolas" charset="0"/>
                <a:cs typeface="Consolas" charset="0"/>
              </a:rPr>
              <a:t>reg_offset</a:t>
            </a:r>
            <a:endParaRPr lang="en-US" sz="1100" i="1" dirty="0">
              <a:solidFill>
                <a:srgbClr val="008000"/>
              </a:solidFill>
              <a:latin typeface="Consolas" charset="0"/>
              <a:ea typeface="Consolas" charset="0"/>
              <a:cs typeface="Consolas" charset="0"/>
            </a:endParaRP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BIC</a:t>
            </a:r>
            <a:r>
              <a:rPr lang="en-US" sz="1100" dirty="0">
                <a:latin typeface="Consolas" charset="0"/>
                <a:ea typeface="Consolas" charset="0"/>
                <a:cs typeface="Consolas" charset="0"/>
              </a:rPr>
              <a:t>   R4, R4, #3              </a:t>
            </a:r>
            <a:r>
              <a:rPr lang="en-US" sz="1100" i="1" dirty="0">
                <a:solidFill>
                  <a:srgbClr val="008000"/>
                </a:solidFill>
                <a:latin typeface="Consolas" charset="0"/>
                <a:ea typeface="Consolas" charset="0"/>
                <a:cs typeface="Consolas" charset="0"/>
              </a:rPr>
              <a:t>// R4 = </a:t>
            </a:r>
            <a:r>
              <a:rPr lang="en-US" sz="1100" i="1" dirty="0" err="1">
                <a:solidFill>
                  <a:srgbClr val="008000"/>
                </a:solidFill>
                <a:latin typeface="Consolas" charset="0"/>
                <a:ea typeface="Consolas" charset="0"/>
                <a:cs typeface="Consolas" charset="0"/>
              </a:rPr>
              <a:t>reg_offset</a:t>
            </a:r>
            <a:endParaRPr lang="en-US" sz="1100" i="1" dirty="0">
              <a:solidFill>
                <a:srgbClr val="008000"/>
              </a:solidFill>
              <a:latin typeface="Consolas" charset="0"/>
              <a:ea typeface="Consolas" charset="0"/>
              <a:cs typeface="Consolas" charset="0"/>
            </a:endParaRP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LDR</a:t>
            </a:r>
            <a:r>
              <a:rPr lang="en-US" sz="1100" dirty="0">
                <a:latin typeface="Consolas" charset="0"/>
                <a:ea typeface="Consolas" charset="0"/>
                <a:cs typeface="Consolas" charset="0"/>
              </a:rPr>
              <a:t>   R2, =MPCORE_GIC_DIST+ICDISER</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ADD</a:t>
            </a:r>
            <a:r>
              <a:rPr lang="en-US" sz="1100" dirty="0">
                <a:latin typeface="Consolas" charset="0"/>
                <a:ea typeface="Consolas" charset="0"/>
                <a:cs typeface="Consolas" charset="0"/>
              </a:rPr>
              <a:t>   R4, R2, R4              </a:t>
            </a:r>
            <a:r>
              <a:rPr lang="en-US" sz="1100" i="1" dirty="0">
                <a:solidFill>
                  <a:srgbClr val="008000"/>
                </a:solidFill>
                <a:latin typeface="Consolas" charset="0"/>
                <a:ea typeface="Consolas" charset="0"/>
                <a:cs typeface="Consolas" charset="0"/>
              </a:rPr>
              <a:t>// R4 = address of ICDISER</a:t>
            </a:r>
          </a:p>
          <a:p>
            <a:pPr marL="0" indent="0">
              <a:buNone/>
            </a:pPr>
            <a:endParaRPr lang="en-US" sz="1100" i="1" dirty="0">
              <a:solidFill>
                <a:srgbClr val="008000"/>
              </a:solidFill>
              <a:latin typeface="Consolas" charset="0"/>
              <a:ea typeface="Consolas" charset="0"/>
              <a:cs typeface="Consolas" charset="0"/>
            </a:endParaRP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AND</a:t>
            </a:r>
            <a:r>
              <a:rPr lang="en-US" sz="1100" dirty="0">
                <a:latin typeface="Consolas" charset="0"/>
                <a:ea typeface="Consolas" charset="0"/>
                <a:cs typeface="Consolas" charset="0"/>
              </a:rPr>
              <a:t>   R2, R0, #0x1F           </a:t>
            </a:r>
            <a:r>
              <a:rPr lang="en-US" sz="1100" i="1" dirty="0">
                <a:solidFill>
                  <a:srgbClr val="008000"/>
                </a:solidFill>
                <a:latin typeface="Consolas" charset="0"/>
                <a:ea typeface="Consolas" charset="0"/>
                <a:cs typeface="Consolas" charset="0"/>
              </a:rPr>
              <a:t>// R2 = N mod 32</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MOV</a:t>
            </a:r>
            <a:r>
              <a:rPr lang="en-US" sz="1100" dirty="0">
                <a:latin typeface="Consolas" charset="0"/>
                <a:ea typeface="Consolas" charset="0"/>
                <a:cs typeface="Consolas" charset="0"/>
              </a:rPr>
              <a:t>   R5, #1                  </a:t>
            </a:r>
            <a:r>
              <a:rPr lang="en-US" sz="1100" i="1" dirty="0">
                <a:solidFill>
                  <a:srgbClr val="008000"/>
                </a:solidFill>
                <a:latin typeface="Consolas" charset="0"/>
                <a:ea typeface="Consolas" charset="0"/>
                <a:cs typeface="Consolas" charset="0"/>
              </a:rPr>
              <a:t>// enable</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LSL</a:t>
            </a:r>
            <a:r>
              <a:rPr lang="en-US" sz="1100" dirty="0">
                <a:latin typeface="Consolas" charset="0"/>
                <a:ea typeface="Consolas" charset="0"/>
                <a:cs typeface="Consolas" charset="0"/>
              </a:rPr>
              <a:t>   R2, R5, R2              </a:t>
            </a:r>
            <a:r>
              <a:rPr lang="en-US" sz="1100" i="1" dirty="0">
                <a:solidFill>
                  <a:srgbClr val="008000"/>
                </a:solidFill>
                <a:latin typeface="Consolas" charset="0"/>
                <a:ea typeface="Consolas" charset="0"/>
                <a:cs typeface="Consolas" charset="0"/>
              </a:rPr>
              <a:t>// R2 = 1 &lt;&lt; (N mod 32)</a:t>
            </a:r>
          </a:p>
          <a:p>
            <a:pPr marL="0" indent="0">
              <a:buNone/>
            </a:pPr>
            <a:r>
              <a:rPr lang="en-US" sz="1100" dirty="0">
                <a:latin typeface="Consolas" charset="0"/>
                <a:ea typeface="Consolas" charset="0"/>
                <a:cs typeface="Consolas" charset="0"/>
              </a:rPr>
              <a:t> </a:t>
            </a:r>
          </a:p>
          <a:p>
            <a:pPr marL="0" indent="0">
              <a:buNone/>
            </a:pPr>
            <a:r>
              <a:rPr lang="en-US" sz="1100" dirty="0">
                <a:latin typeface="Consolas" charset="0"/>
                <a:ea typeface="Consolas" charset="0"/>
                <a:cs typeface="Consolas" charset="0"/>
              </a:rPr>
              <a:t>          </a:t>
            </a:r>
            <a:r>
              <a:rPr lang="en-US" sz="1100" dirty="0">
                <a:solidFill>
                  <a:srgbClr val="008000"/>
                </a:solidFill>
                <a:latin typeface="Consolas" charset="0"/>
                <a:ea typeface="Consolas" charset="0"/>
                <a:cs typeface="Consolas" charset="0"/>
              </a:rPr>
              <a:t>/* now that we have the register address (R4) and value (R2), we need to set the</a:t>
            </a:r>
          </a:p>
          <a:p>
            <a:pPr marL="0" indent="0">
              <a:buNone/>
            </a:pPr>
            <a:r>
              <a:rPr lang="en-US" sz="1100" dirty="0">
                <a:solidFill>
                  <a:srgbClr val="008000"/>
                </a:solidFill>
                <a:latin typeface="Consolas" charset="0"/>
                <a:ea typeface="Consolas" charset="0"/>
                <a:cs typeface="Consolas" charset="0"/>
              </a:rPr>
              <a:t>           * correct bit in the GIC register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LDR</a:t>
            </a:r>
            <a:r>
              <a:rPr lang="en-US" sz="1100" dirty="0">
                <a:latin typeface="Consolas" charset="0"/>
                <a:ea typeface="Consolas" charset="0"/>
                <a:cs typeface="Consolas" charset="0"/>
              </a:rPr>
              <a:t>   R3, [R4]                </a:t>
            </a:r>
            <a:r>
              <a:rPr lang="en-US" sz="1100" i="1" dirty="0">
                <a:solidFill>
                  <a:srgbClr val="008000"/>
                </a:solidFill>
                <a:latin typeface="Consolas" charset="0"/>
                <a:ea typeface="Consolas" charset="0"/>
                <a:cs typeface="Consolas" charset="0"/>
              </a:rPr>
              <a:t>// read current register value</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ORR</a:t>
            </a:r>
            <a:r>
              <a:rPr lang="en-US" sz="1100" dirty="0">
                <a:latin typeface="Consolas" charset="0"/>
                <a:ea typeface="Consolas" charset="0"/>
                <a:cs typeface="Consolas" charset="0"/>
              </a:rPr>
              <a:t>   R3, R3, R2              </a:t>
            </a:r>
            <a:r>
              <a:rPr lang="en-US" sz="1100" i="1" dirty="0">
                <a:solidFill>
                  <a:srgbClr val="008000"/>
                </a:solidFill>
                <a:latin typeface="Consolas" charset="0"/>
                <a:ea typeface="Consolas" charset="0"/>
                <a:cs typeface="Consolas" charset="0"/>
              </a:rPr>
              <a:t>// set the enable bit (leave other set bits unchanged)</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STR</a:t>
            </a:r>
            <a:r>
              <a:rPr lang="en-US" sz="1100" dirty="0">
                <a:latin typeface="Consolas" charset="0"/>
                <a:ea typeface="Consolas" charset="0"/>
                <a:cs typeface="Consolas" charset="0"/>
              </a:rPr>
              <a:t>   R3, [R4]                </a:t>
            </a:r>
            <a:r>
              <a:rPr lang="en-US" sz="1100" i="1" dirty="0">
                <a:solidFill>
                  <a:srgbClr val="008000"/>
                </a:solidFill>
                <a:latin typeface="Consolas" charset="0"/>
                <a:ea typeface="Consolas" charset="0"/>
                <a:cs typeface="Consolas" charset="0"/>
              </a:rPr>
              <a:t>// store the new register value</a:t>
            </a:r>
          </a:p>
          <a:p>
            <a:pPr marL="0" indent="0">
              <a:buNone/>
            </a:pPr>
            <a:r>
              <a:rPr lang="en-US" sz="1100" dirty="0">
                <a:latin typeface="Consolas" charset="0"/>
                <a:ea typeface="Consolas" charset="0"/>
                <a:cs typeface="Consolas" charset="0"/>
              </a:rPr>
              <a:t> </a:t>
            </a:r>
          </a:p>
          <a:p>
            <a:pPr marL="0" indent="0">
              <a:buNone/>
            </a:pPr>
            <a:r>
              <a:rPr lang="en-US" sz="1100" dirty="0">
                <a:solidFill>
                  <a:srgbClr val="008000"/>
                </a:solidFill>
                <a:latin typeface="Consolas" charset="0"/>
                <a:ea typeface="Consolas" charset="0"/>
                <a:cs typeface="Consolas" charset="0"/>
              </a:rPr>
              <a:t>          /* Configure Interrupt Processor Targets Register (</a:t>
            </a:r>
            <a:r>
              <a:rPr lang="en-US" sz="1100" dirty="0" err="1">
                <a:solidFill>
                  <a:srgbClr val="008000"/>
                </a:solidFill>
                <a:latin typeface="Consolas" charset="0"/>
                <a:ea typeface="Consolas" charset="0"/>
                <a:cs typeface="Consolas" charset="0"/>
              </a:rPr>
              <a:t>ICDIPTRn</a:t>
            </a:r>
            <a:r>
              <a:rPr lang="en-US" sz="1100" dirty="0">
                <a:solidFill>
                  <a:srgbClr val="008000"/>
                </a:solidFill>
                <a:latin typeface="Consolas" charset="0"/>
                <a:ea typeface="Consolas" charset="0"/>
                <a:cs typeface="Consolas" charset="0"/>
              </a:rPr>
              <a:t>)</a:t>
            </a:r>
          </a:p>
          <a:p>
            <a:pPr marL="0" indent="0">
              <a:buNone/>
            </a:pPr>
            <a:r>
              <a:rPr lang="en-US" sz="1100" dirty="0">
                <a:solidFill>
                  <a:srgbClr val="008000"/>
                </a:solidFill>
                <a:latin typeface="Consolas" charset="0"/>
                <a:ea typeface="Consolas" charset="0"/>
                <a:cs typeface="Consolas" charset="0"/>
              </a:rPr>
              <a:t>           * </a:t>
            </a:r>
            <a:r>
              <a:rPr lang="en-US" sz="1100" dirty="0" err="1">
                <a:solidFill>
                  <a:srgbClr val="008000"/>
                </a:solidFill>
                <a:latin typeface="Consolas" charset="0"/>
                <a:ea typeface="Consolas" charset="0"/>
                <a:cs typeface="Consolas" charset="0"/>
              </a:rPr>
              <a:t>reg_offset</a:t>
            </a:r>
            <a:r>
              <a:rPr lang="en-US" sz="1100" dirty="0">
                <a:solidFill>
                  <a:srgbClr val="008000"/>
                </a:solidFill>
                <a:latin typeface="Consolas" charset="0"/>
                <a:ea typeface="Consolas" charset="0"/>
                <a:cs typeface="Consolas" charset="0"/>
              </a:rPr>
              <a:t> = </a:t>
            </a:r>
            <a:r>
              <a:rPr lang="en-US" sz="1100" dirty="0" err="1">
                <a:solidFill>
                  <a:srgbClr val="008000"/>
                </a:solidFill>
                <a:latin typeface="Consolas" charset="0"/>
                <a:ea typeface="Consolas" charset="0"/>
                <a:cs typeface="Consolas" charset="0"/>
              </a:rPr>
              <a:t>integer_div</a:t>
            </a:r>
            <a:r>
              <a:rPr lang="en-US" sz="1100" dirty="0">
                <a:solidFill>
                  <a:srgbClr val="008000"/>
                </a:solidFill>
                <a:latin typeface="Consolas" charset="0"/>
                <a:ea typeface="Consolas" charset="0"/>
                <a:cs typeface="Consolas" charset="0"/>
              </a:rPr>
              <a:t>(N / 4) * 4</a:t>
            </a:r>
          </a:p>
          <a:p>
            <a:pPr marL="0" indent="0">
              <a:buNone/>
            </a:pPr>
            <a:r>
              <a:rPr lang="en-US" sz="1100" dirty="0">
                <a:solidFill>
                  <a:srgbClr val="008000"/>
                </a:solidFill>
                <a:latin typeface="Consolas" charset="0"/>
                <a:ea typeface="Consolas" charset="0"/>
                <a:cs typeface="Consolas" charset="0"/>
              </a:rPr>
              <a:t>           * index = N mod 4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BIC</a:t>
            </a:r>
            <a:r>
              <a:rPr lang="en-US" sz="1100" dirty="0">
                <a:latin typeface="Consolas" charset="0"/>
                <a:ea typeface="Consolas" charset="0"/>
                <a:cs typeface="Consolas" charset="0"/>
              </a:rPr>
              <a:t>   R4, R0, #3              </a:t>
            </a:r>
            <a:r>
              <a:rPr lang="en-US" sz="1100" i="1" dirty="0">
                <a:solidFill>
                  <a:srgbClr val="008000"/>
                </a:solidFill>
                <a:latin typeface="Consolas" charset="0"/>
                <a:ea typeface="Consolas" charset="0"/>
                <a:cs typeface="Consolas" charset="0"/>
              </a:rPr>
              <a:t>// R4 = </a:t>
            </a:r>
            <a:r>
              <a:rPr lang="en-US" sz="1100" i="1" dirty="0" err="1">
                <a:solidFill>
                  <a:srgbClr val="008000"/>
                </a:solidFill>
                <a:latin typeface="Consolas" charset="0"/>
                <a:ea typeface="Consolas" charset="0"/>
                <a:cs typeface="Consolas" charset="0"/>
              </a:rPr>
              <a:t>reg_offset</a:t>
            </a:r>
            <a:endParaRPr lang="en-US" sz="1100" i="1" dirty="0">
              <a:solidFill>
                <a:srgbClr val="008000"/>
              </a:solidFill>
              <a:latin typeface="Consolas" charset="0"/>
              <a:ea typeface="Consolas" charset="0"/>
              <a:cs typeface="Consolas" charset="0"/>
            </a:endParaRP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LDR</a:t>
            </a:r>
            <a:r>
              <a:rPr lang="en-US" sz="1100" dirty="0">
                <a:latin typeface="Consolas" charset="0"/>
                <a:ea typeface="Consolas" charset="0"/>
                <a:cs typeface="Consolas" charset="0"/>
              </a:rPr>
              <a:t>   R2, =MPCORE_GIC_DIST+ICDIPTR</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ADD</a:t>
            </a:r>
            <a:r>
              <a:rPr lang="en-US" sz="1100" dirty="0">
                <a:latin typeface="Consolas" charset="0"/>
                <a:ea typeface="Consolas" charset="0"/>
                <a:cs typeface="Consolas" charset="0"/>
              </a:rPr>
              <a:t>   R4, R2, R4              </a:t>
            </a:r>
            <a:r>
              <a:rPr lang="en-US" sz="1100" i="1" dirty="0">
                <a:solidFill>
                  <a:srgbClr val="008000"/>
                </a:solidFill>
                <a:latin typeface="Consolas" charset="0"/>
                <a:ea typeface="Consolas" charset="0"/>
                <a:cs typeface="Consolas" charset="0"/>
              </a:rPr>
              <a:t>// R4 = word address of ICDIPTR</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AND</a:t>
            </a:r>
            <a:r>
              <a:rPr lang="en-US" sz="1100" dirty="0">
                <a:latin typeface="Consolas" charset="0"/>
                <a:ea typeface="Consolas" charset="0"/>
                <a:cs typeface="Consolas" charset="0"/>
              </a:rPr>
              <a:t>   R2, R0, #0x3            </a:t>
            </a:r>
            <a:r>
              <a:rPr lang="en-US" sz="1100" i="1" dirty="0">
                <a:solidFill>
                  <a:srgbClr val="008000"/>
                </a:solidFill>
                <a:latin typeface="Consolas" charset="0"/>
                <a:ea typeface="Consolas" charset="0"/>
                <a:cs typeface="Consolas" charset="0"/>
              </a:rPr>
              <a:t>// R2 = N mod 4</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ADD</a:t>
            </a:r>
            <a:r>
              <a:rPr lang="en-US" sz="1100" dirty="0">
                <a:latin typeface="Consolas" charset="0"/>
                <a:ea typeface="Consolas" charset="0"/>
                <a:cs typeface="Consolas" charset="0"/>
              </a:rPr>
              <a:t>   R4, R2, R4              </a:t>
            </a:r>
            <a:r>
              <a:rPr lang="en-US" sz="1100" i="1" dirty="0">
                <a:solidFill>
                  <a:srgbClr val="008000"/>
                </a:solidFill>
                <a:latin typeface="Consolas" charset="0"/>
                <a:ea typeface="Consolas" charset="0"/>
                <a:cs typeface="Consolas" charset="0"/>
              </a:rPr>
              <a:t>// R4 = byte address in ICDIPTR</a:t>
            </a:r>
          </a:p>
          <a:p>
            <a:pPr marL="0" indent="0">
              <a:buNone/>
            </a:pPr>
            <a:r>
              <a:rPr lang="en-US" sz="1100" dirty="0">
                <a:latin typeface="Consolas" charset="0"/>
                <a:ea typeface="Consolas" charset="0"/>
                <a:cs typeface="Consolas" charset="0"/>
              </a:rPr>
              <a:t> </a:t>
            </a:r>
          </a:p>
          <a:p>
            <a:pPr marL="0" indent="0">
              <a:buNone/>
            </a:pPr>
            <a:r>
              <a:rPr lang="en-US" sz="1100" dirty="0">
                <a:latin typeface="Consolas" charset="0"/>
                <a:ea typeface="Consolas" charset="0"/>
                <a:cs typeface="Consolas" charset="0"/>
              </a:rPr>
              <a:t>          </a:t>
            </a:r>
            <a:r>
              <a:rPr lang="en-US" sz="1100" dirty="0">
                <a:solidFill>
                  <a:srgbClr val="008000"/>
                </a:solidFill>
                <a:latin typeface="Consolas" charset="0"/>
                <a:ea typeface="Consolas" charset="0"/>
                <a:cs typeface="Consolas" charset="0"/>
              </a:rPr>
              <a:t>/* now that we have the register address (R4) and value (R2), write to (only)</a:t>
            </a:r>
          </a:p>
          <a:p>
            <a:pPr marL="0" indent="0">
              <a:buNone/>
            </a:pPr>
            <a:r>
              <a:rPr lang="en-US" sz="1100" dirty="0">
                <a:solidFill>
                  <a:srgbClr val="008000"/>
                </a:solidFill>
                <a:latin typeface="Consolas" charset="0"/>
                <a:ea typeface="Consolas" charset="0"/>
                <a:cs typeface="Consolas" charset="0"/>
              </a:rPr>
              <a:t>           * the appropriate byte */</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STRB</a:t>
            </a:r>
            <a:r>
              <a:rPr lang="en-US" sz="1100" dirty="0">
                <a:latin typeface="Consolas" charset="0"/>
                <a:ea typeface="Consolas" charset="0"/>
                <a:cs typeface="Consolas" charset="0"/>
              </a:rPr>
              <a:t>  R1, [R4]</a:t>
            </a:r>
          </a:p>
          <a:p>
            <a:pPr marL="0" indent="0">
              <a:buNone/>
            </a:pPr>
            <a:r>
              <a:rPr lang="en-US" sz="1100" dirty="0">
                <a:latin typeface="Consolas" charset="0"/>
                <a:ea typeface="Consolas" charset="0"/>
                <a:cs typeface="Consolas" charset="0"/>
              </a:rPr>
              <a:t>          </a:t>
            </a:r>
            <a:r>
              <a:rPr lang="en-US" sz="1100" b="1" dirty="0">
                <a:solidFill>
                  <a:srgbClr val="C00000"/>
                </a:solidFill>
                <a:latin typeface="Consolas" charset="0"/>
                <a:ea typeface="Consolas" charset="0"/>
                <a:cs typeface="Consolas" charset="0"/>
              </a:rPr>
              <a:t>POP</a:t>
            </a:r>
            <a:r>
              <a:rPr lang="en-US" sz="1100" dirty="0">
                <a:latin typeface="Consolas" charset="0"/>
                <a:ea typeface="Consolas" charset="0"/>
                <a:cs typeface="Consolas" charset="0"/>
              </a:rPr>
              <a:t>   {R4-R5, PC}</a:t>
            </a:r>
          </a:p>
          <a:p>
            <a:pPr marL="0" indent="0">
              <a:buNone/>
            </a:pPr>
            <a:r>
              <a:rPr lang="en-US" sz="1100" dirty="0">
                <a:latin typeface="Consolas" charset="0"/>
                <a:ea typeface="Consolas" charset="0"/>
                <a:cs typeface="Consolas"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250" y="53439"/>
            <a:ext cx="3713887" cy="2461162"/>
          </a:xfrm>
          <a:prstGeom prst="rect">
            <a:avLst/>
          </a:prstGeom>
        </p:spPr>
      </p:pic>
    </p:spTree>
    <p:extLst>
      <p:ext uri="{BB962C8B-B14F-4D97-AF65-F5344CB8AC3E}">
        <p14:creationId xmlns:p14="http://schemas.microsoft.com/office/powerpoint/2010/main" val="1006817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latin typeface="Arial  " charset="0"/>
              </a:rPr>
              <a:t>Multitasking (Lab 10, Part 4)</a:t>
            </a:r>
          </a:p>
        </p:txBody>
      </p:sp>
      <p:sp>
        <p:nvSpPr>
          <p:cNvPr id="18435" name="Rectangle 3"/>
          <p:cNvSpPr>
            <a:spLocks noGrp="1" noChangeArrowheads="1"/>
          </p:cNvSpPr>
          <p:nvPr>
            <p:ph type="body" idx="1"/>
          </p:nvPr>
        </p:nvSpPr>
        <p:spPr>
          <a:xfrm>
            <a:off x="685800" y="1600200"/>
            <a:ext cx="7772400" cy="5075238"/>
          </a:xfrm>
        </p:spPr>
        <p:txBody>
          <a:bodyPr>
            <a:normAutofit/>
          </a:bodyPr>
          <a:lstStyle/>
          <a:p>
            <a:pPr eaLnBrk="1" hangingPunct="1"/>
            <a:r>
              <a:rPr lang="en-US" altLang="en-US" sz="2000" dirty="0">
                <a:latin typeface="Arial  " charset="0"/>
              </a:rPr>
              <a:t>Most operating systems “multitask”</a:t>
            </a:r>
          </a:p>
          <a:p>
            <a:pPr lvl="1" eaLnBrk="1" hangingPunct="1"/>
            <a:r>
              <a:rPr lang="en-US" altLang="en-US" sz="1800" dirty="0">
                <a:latin typeface="Arial  " charset="0"/>
              </a:rPr>
              <a:t>Program A and B appear to run at the same time</a:t>
            </a:r>
          </a:p>
          <a:p>
            <a:pPr lvl="1" eaLnBrk="1" hangingPunct="1"/>
            <a:r>
              <a:rPr lang="en-US" altLang="en-US" sz="1800" dirty="0">
                <a:latin typeface="Arial  " charset="0"/>
              </a:rPr>
              <a:t>In practice, A and B do </a:t>
            </a:r>
            <a:r>
              <a:rPr lang="en-US" altLang="en-US" sz="1800" i="1" dirty="0">
                <a:latin typeface="Arial  " charset="0"/>
              </a:rPr>
              <a:t>not</a:t>
            </a:r>
            <a:r>
              <a:rPr lang="en-US" altLang="en-US" sz="1800" dirty="0">
                <a:latin typeface="Arial  " charset="0"/>
              </a:rPr>
              <a:t> actually run at </a:t>
            </a:r>
            <a:r>
              <a:rPr lang="en-US" altLang="en-US" sz="1800" i="1" dirty="0">
                <a:latin typeface="Arial  " charset="0"/>
              </a:rPr>
              <a:t>exactly</a:t>
            </a:r>
            <a:r>
              <a:rPr lang="en-US" altLang="en-US" sz="1800" dirty="0">
                <a:latin typeface="Arial  " charset="0"/>
              </a:rPr>
              <a:t> the same time:</a:t>
            </a:r>
          </a:p>
          <a:p>
            <a:pPr lvl="2" eaLnBrk="1" hangingPunct="1"/>
            <a:r>
              <a:rPr lang="en-US" altLang="en-US" sz="1600" dirty="0">
                <a:latin typeface="Arial  " charset="0"/>
              </a:rPr>
              <a:t>Run Program A for 20ms</a:t>
            </a:r>
          </a:p>
          <a:p>
            <a:pPr lvl="2" eaLnBrk="1" hangingPunct="1"/>
            <a:r>
              <a:rPr lang="en-US" altLang="en-US" sz="1600" dirty="0">
                <a:latin typeface="Arial  " charset="0"/>
              </a:rPr>
              <a:t>Run Program B for 20ms</a:t>
            </a:r>
          </a:p>
          <a:p>
            <a:pPr lvl="2" eaLnBrk="1" hangingPunct="1"/>
            <a:r>
              <a:rPr lang="en-US" altLang="en-US" sz="1600" dirty="0">
                <a:latin typeface="Arial  " charset="0"/>
              </a:rPr>
              <a:t>Run Program A for 20ms, </a:t>
            </a:r>
            <a:r>
              <a:rPr lang="en-US" altLang="en-US" sz="1600" dirty="0" err="1">
                <a:latin typeface="Arial  " charset="0"/>
              </a:rPr>
              <a:t>etc</a:t>
            </a:r>
            <a:endParaRPr lang="en-US" altLang="en-US" sz="1600" dirty="0">
              <a:latin typeface="Arial  " charset="0"/>
            </a:endParaRPr>
          </a:p>
          <a:p>
            <a:pPr eaLnBrk="1" hangingPunct="1"/>
            <a:r>
              <a:rPr lang="en-US" altLang="en-US" sz="2000" dirty="0">
                <a:latin typeface="Arial  " charset="0"/>
              </a:rPr>
              <a:t>Each program contains at least one “thread”.   </a:t>
            </a:r>
          </a:p>
          <a:p>
            <a:pPr eaLnBrk="1" hangingPunct="1"/>
            <a:r>
              <a:rPr lang="en-US" altLang="en-US" sz="2000" dirty="0">
                <a:latin typeface="Arial  " charset="0"/>
              </a:rPr>
              <a:t>A thread has its own program counter and stack pointer.</a:t>
            </a:r>
          </a:p>
          <a:p>
            <a:r>
              <a:rPr lang="en-US" altLang="en-US" sz="2000" dirty="0">
                <a:latin typeface="Arial  " charset="0"/>
              </a:rPr>
              <a:t>NOTE: Multitasking is different than “hardware multithreading” or “Multicore”.  </a:t>
            </a:r>
          </a:p>
          <a:p>
            <a:pPr lvl="1"/>
            <a:r>
              <a:rPr lang="en-US" altLang="en-US" sz="1600" i="1" dirty="0">
                <a:latin typeface="Arial  " charset="0"/>
              </a:rPr>
              <a:t>Hardware multithreading </a:t>
            </a:r>
            <a:r>
              <a:rPr lang="en-US" altLang="en-US" sz="1600" dirty="0">
                <a:latin typeface="Arial  " charset="0"/>
              </a:rPr>
              <a:t>(e.g., Intel “</a:t>
            </a:r>
            <a:r>
              <a:rPr lang="en-US" altLang="en-US" sz="1600" dirty="0" err="1">
                <a:latin typeface="Arial  " charset="0"/>
              </a:rPr>
              <a:t>Hyperthreading</a:t>
            </a:r>
            <a:r>
              <a:rPr lang="en-US" altLang="en-US" sz="1600" dirty="0">
                <a:latin typeface="Arial  " charset="0"/>
              </a:rPr>
              <a:t>”): hardware can run instructions from two or more threads at exactly the same time.  Used extensively in graphics processor units (GPUs).</a:t>
            </a:r>
          </a:p>
          <a:p>
            <a:pPr lvl="1"/>
            <a:r>
              <a:rPr lang="en-US" altLang="en-US" sz="1600" i="1" dirty="0">
                <a:latin typeface="Arial  " charset="0"/>
              </a:rPr>
              <a:t>Multicore</a:t>
            </a:r>
            <a:r>
              <a:rPr lang="en-US" altLang="en-US" sz="1600" dirty="0">
                <a:latin typeface="Arial  " charset="0"/>
              </a:rPr>
              <a:t>: different CPU cores – each can run a different thread.</a:t>
            </a:r>
          </a:p>
          <a:p>
            <a:pPr lvl="1"/>
            <a:r>
              <a:rPr lang="en-US" altLang="en-US" sz="1600" dirty="0">
                <a:latin typeface="Arial  " charset="0"/>
              </a:rPr>
              <a:t>Windows, OS X, Linux, Android, iOS, </a:t>
            </a:r>
            <a:r>
              <a:rPr lang="en-US" altLang="en-US" sz="1600" dirty="0" err="1">
                <a:latin typeface="Arial  " charset="0"/>
              </a:rPr>
              <a:t>etc</a:t>
            </a:r>
            <a:r>
              <a:rPr lang="en-US" altLang="en-US" sz="1600" dirty="0">
                <a:latin typeface="Arial  " charset="0"/>
              </a:rPr>
              <a:t>…. Create more software threads than CPU hardware can run at once (need multitasking).</a:t>
            </a:r>
          </a:p>
          <a:p>
            <a:pPr eaLnBrk="1" hangingPunct="1"/>
            <a:endParaRPr lang="en-US" altLang="en-US" sz="2000" dirty="0">
              <a:latin typeface="Arial  " charset="0"/>
            </a:endParaRPr>
          </a:p>
          <a:p>
            <a:pPr eaLnBrk="1" hangingPunct="1"/>
            <a:endParaRPr lang="en-US" altLang="en-US" sz="2000" dirty="0">
              <a:latin typeface="Arial  " charset="0"/>
            </a:endParaRPr>
          </a:p>
        </p:txBody>
      </p:sp>
      <p:sp>
        <p:nvSpPr>
          <p:cNvPr id="1843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08B22D-35FE-40AE-B614-509B2483CAD7}" type="slidenum">
              <a:rPr lang="en-US" altLang="en-US" sz="1400">
                <a:latin typeface="Arial  " charset="0"/>
              </a:rPr>
              <a:pPr/>
              <a:t>84</a:t>
            </a:fld>
            <a:endParaRPr lang="en-US" altLang="en-US" sz="1400">
              <a:latin typeface="Arial  " charset="0"/>
            </a:endParaRPr>
          </a:p>
        </p:txBody>
      </p:sp>
    </p:spTree>
    <p:extLst>
      <p:ext uri="{BB962C8B-B14F-4D97-AF65-F5344CB8AC3E}">
        <p14:creationId xmlns:p14="http://schemas.microsoft.com/office/powerpoint/2010/main" val="81571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85800" y="1417638"/>
            <a:ext cx="7772400" cy="5075238"/>
          </a:xfrm>
        </p:spPr>
        <p:txBody>
          <a:bodyPr>
            <a:normAutofit/>
          </a:bodyPr>
          <a:lstStyle/>
          <a:p>
            <a:r>
              <a:rPr lang="en-US" altLang="en-US" sz="2400" dirty="0">
                <a:latin typeface="Arial  " charset="0"/>
              </a:rPr>
              <a:t>Modern implementations of multitasking involve providing short “time slices” to programs.  </a:t>
            </a:r>
          </a:p>
          <a:p>
            <a:r>
              <a:rPr lang="en-US" altLang="en-US" sz="2400" dirty="0">
                <a:latin typeface="Arial  " charset="0"/>
              </a:rPr>
              <a:t>At any time only instructions from one thread are running if the hardware is single threaded.  </a:t>
            </a:r>
          </a:p>
          <a:p>
            <a:r>
              <a:rPr lang="en-US" altLang="en-US" sz="2400" dirty="0">
                <a:latin typeface="Arial  " charset="0"/>
              </a:rPr>
              <a:t>Implemented using a timer to interrupt the processor and copy current registers to region of operating system memory called a “process descriptor”.  </a:t>
            </a:r>
          </a:p>
          <a:p>
            <a:r>
              <a:rPr lang="en-US" altLang="en-US" sz="2400" dirty="0">
                <a:latin typeface="Arial  " charset="0"/>
              </a:rPr>
              <a:t>Process descriptor contains summary information about the process.  This includes the contents of registers when swapped out. E.g., Linux “</a:t>
            </a:r>
            <a:r>
              <a:rPr lang="en-US" sz="2400" dirty="0" err="1"/>
              <a:t>task_struct</a:t>
            </a:r>
            <a:r>
              <a:rPr lang="en-US" sz="2400" dirty="0"/>
              <a:t>”</a:t>
            </a:r>
          </a:p>
          <a:p>
            <a:r>
              <a:rPr lang="en-US" altLang="en-US" sz="2400" dirty="0">
                <a:latin typeface="Arial  " charset="0"/>
              </a:rPr>
              <a:t>In Lab 10 you use a </a:t>
            </a:r>
            <a:r>
              <a:rPr lang="en-US" altLang="en-US" sz="2400" i="1" dirty="0">
                <a:latin typeface="Arial  " charset="0"/>
              </a:rPr>
              <a:t>very</a:t>
            </a:r>
            <a:r>
              <a:rPr lang="en-US" altLang="en-US" sz="2400" dirty="0">
                <a:latin typeface="Arial  " charset="0"/>
              </a:rPr>
              <a:t> simplified process descriptor containing only R0-R15 and CPSR.</a:t>
            </a:r>
          </a:p>
          <a:p>
            <a:pPr eaLnBrk="1" hangingPunct="1"/>
            <a:endParaRPr lang="en-US" altLang="en-US" sz="2400" dirty="0">
              <a:latin typeface="Arial  " charset="0"/>
            </a:endParaRPr>
          </a:p>
          <a:p>
            <a:pPr eaLnBrk="1" hangingPunct="1"/>
            <a:endParaRPr lang="en-US" altLang="en-US" sz="2400" dirty="0">
              <a:latin typeface="Arial  " charset="0"/>
            </a:endParaRPr>
          </a:p>
        </p:txBody>
      </p:sp>
      <p:sp>
        <p:nvSpPr>
          <p:cNvPr id="1843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08B22D-35FE-40AE-B614-509B2483CAD7}" type="slidenum">
              <a:rPr lang="en-US" altLang="en-US" sz="1400">
                <a:latin typeface="Arial  " charset="0"/>
              </a:rPr>
              <a:pPr/>
              <a:t>85</a:t>
            </a:fld>
            <a:endParaRPr lang="en-US" altLang="en-US" sz="1400">
              <a:latin typeface="Arial  " charset="0"/>
            </a:endParaRPr>
          </a:p>
        </p:txBody>
      </p:sp>
      <p:sp>
        <p:nvSpPr>
          <p:cNvPr id="4" name="Rectangle 2"/>
          <p:cNvSpPr>
            <a:spLocks noGrp="1" noChangeArrowheads="1"/>
          </p:cNvSpPr>
          <p:nvPr>
            <p:ph type="title"/>
          </p:nvPr>
        </p:nvSpPr>
        <p:spPr>
          <a:xfrm>
            <a:off x="457200" y="274638"/>
            <a:ext cx="8229600" cy="1143000"/>
          </a:xfrm>
        </p:spPr>
        <p:txBody>
          <a:bodyPr/>
          <a:lstStyle/>
          <a:p>
            <a:pPr eaLnBrk="1" hangingPunct="1"/>
            <a:r>
              <a:rPr lang="en-US" altLang="en-US" dirty="0">
                <a:latin typeface="Arial  " charset="0"/>
              </a:rPr>
              <a:t>Multitasking (Lab 10, Part 4)</a:t>
            </a:r>
          </a:p>
        </p:txBody>
      </p:sp>
    </p:spTree>
    <p:extLst>
      <p:ext uri="{BB962C8B-B14F-4D97-AF65-F5344CB8AC3E}">
        <p14:creationId xmlns:p14="http://schemas.microsoft.com/office/powerpoint/2010/main" val="5244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23431756"/>
              </p:ext>
            </p:extLst>
          </p:nvPr>
        </p:nvGraphicFramePr>
        <p:xfrm>
          <a:off x="3200400" y="533400"/>
          <a:ext cx="2971800" cy="296672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0000"/>
                    </a:ext>
                  </a:extLst>
                </a:gridCol>
              </a:tblGrid>
              <a:tr h="370840">
                <a:tc>
                  <a:txBody>
                    <a:bodyPr/>
                    <a:lstStyle/>
                    <a:p>
                      <a:r>
                        <a:rPr lang="en-US" dirty="0"/>
                        <a:t>Saved R0 for Process 0</a:t>
                      </a:r>
                    </a:p>
                  </a:txBody>
                  <a:tcPr/>
                </a:tc>
                <a:extLst>
                  <a:ext uri="{0D108BD9-81ED-4DB2-BD59-A6C34878D82A}">
                    <a16:rowId xmlns:a16="http://schemas.microsoft.com/office/drawing/2014/main" val="10000"/>
                  </a:ext>
                </a:extLst>
              </a:tr>
              <a:tr h="370840">
                <a:tc>
                  <a:txBody>
                    <a:bodyPr/>
                    <a:lstStyle/>
                    <a:p>
                      <a:r>
                        <a:rPr lang="en-US" dirty="0"/>
                        <a:t>Saved R1 for Process 0</a:t>
                      </a:r>
                    </a:p>
                  </a:txBody>
                  <a:tcPr/>
                </a:tc>
                <a:extLst>
                  <a:ext uri="{0D108BD9-81ED-4DB2-BD59-A6C34878D82A}">
                    <a16:rowId xmlns:a16="http://schemas.microsoft.com/office/drawing/2014/main" val="10001"/>
                  </a:ext>
                </a:extLst>
              </a:tr>
              <a:tr h="370840">
                <a:tc>
                  <a:txBody>
                    <a:bodyPr/>
                    <a:lstStyle/>
                    <a:p>
                      <a:pPr algn="ctr"/>
                      <a:r>
                        <a:rPr lang="en-US" dirty="0"/>
                        <a:t>…  (omitted)…</a:t>
                      </a:r>
                    </a:p>
                  </a:txBody>
                  <a:tcPr/>
                </a:tc>
                <a:extLst>
                  <a:ext uri="{0D108BD9-81ED-4DB2-BD59-A6C34878D82A}">
                    <a16:rowId xmlns:a16="http://schemas.microsoft.com/office/drawing/2014/main" val="10002"/>
                  </a:ext>
                </a:extLst>
              </a:tr>
              <a:tr h="370840">
                <a:tc>
                  <a:txBody>
                    <a:bodyPr/>
                    <a:lstStyle/>
                    <a:p>
                      <a:r>
                        <a:rPr lang="en-US" dirty="0"/>
                        <a:t>Saved R12 for Process 0</a:t>
                      </a:r>
                    </a:p>
                  </a:txBody>
                  <a:tcPr/>
                </a:tc>
                <a:extLst>
                  <a:ext uri="{0D108BD9-81ED-4DB2-BD59-A6C34878D82A}">
                    <a16:rowId xmlns:a16="http://schemas.microsoft.com/office/drawing/2014/main" val="10003"/>
                  </a:ext>
                </a:extLst>
              </a:tr>
              <a:tr h="370840">
                <a:tc>
                  <a:txBody>
                    <a:bodyPr/>
                    <a:lstStyle/>
                    <a:p>
                      <a:r>
                        <a:rPr lang="en-US" dirty="0"/>
                        <a:t>Saved</a:t>
                      </a:r>
                      <a:r>
                        <a:rPr lang="en-US" baseline="0" dirty="0"/>
                        <a:t> </a:t>
                      </a:r>
                      <a:r>
                        <a:rPr lang="en-US" dirty="0"/>
                        <a:t>R13 (SP) for Process 0</a:t>
                      </a:r>
                    </a:p>
                  </a:txBody>
                  <a:tcPr/>
                </a:tc>
                <a:extLst>
                  <a:ext uri="{0D108BD9-81ED-4DB2-BD59-A6C34878D82A}">
                    <a16:rowId xmlns:a16="http://schemas.microsoft.com/office/drawing/2014/main" val="10004"/>
                  </a:ext>
                </a:extLst>
              </a:tr>
              <a:tr h="370840">
                <a:tc>
                  <a:txBody>
                    <a:bodyPr/>
                    <a:lstStyle/>
                    <a:p>
                      <a:r>
                        <a:rPr lang="en-US" dirty="0"/>
                        <a:t>Saved R14 (LR) for Process 0</a:t>
                      </a:r>
                    </a:p>
                  </a:txBody>
                  <a:tcPr/>
                </a:tc>
                <a:extLst>
                  <a:ext uri="{0D108BD9-81ED-4DB2-BD59-A6C34878D82A}">
                    <a16:rowId xmlns:a16="http://schemas.microsoft.com/office/drawing/2014/main" val="10005"/>
                  </a:ext>
                </a:extLst>
              </a:tr>
              <a:tr h="370840">
                <a:tc>
                  <a:txBody>
                    <a:bodyPr/>
                    <a:lstStyle/>
                    <a:p>
                      <a:r>
                        <a:rPr lang="en-US" dirty="0"/>
                        <a:t>Saved R15 </a:t>
                      </a:r>
                      <a:r>
                        <a:rPr lang="en-US" baseline="0" dirty="0"/>
                        <a:t>(PC) </a:t>
                      </a:r>
                      <a:r>
                        <a:rPr lang="en-US" dirty="0"/>
                        <a:t>for Process 0</a:t>
                      </a:r>
                    </a:p>
                  </a:txBody>
                  <a:tcPr/>
                </a:tc>
                <a:extLst>
                  <a:ext uri="{0D108BD9-81ED-4DB2-BD59-A6C34878D82A}">
                    <a16:rowId xmlns:a16="http://schemas.microsoft.com/office/drawing/2014/main" val="10006"/>
                  </a:ext>
                </a:extLst>
              </a:tr>
              <a:tr h="370840">
                <a:tc>
                  <a:txBody>
                    <a:bodyPr/>
                    <a:lstStyle/>
                    <a:p>
                      <a:r>
                        <a:rPr lang="en-US" dirty="0"/>
                        <a:t>Saved</a:t>
                      </a:r>
                      <a:r>
                        <a:rPr lang="en-US" baseline="0" dirty="0"/>
                        <a:t> </a:t>
                      </a:r>
                      <a:r>
                        <a:rPr lang="en-US" dirty="0"/>
                        <a:t>CPSC for Process 0</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 y="545068"/>
            <a:ext cx="1218090" cy="369332"/>
          </a:xfrm>
          <a:prstGeom prst="rect">
            <a:avLst/>
          </a:prstGeom>
          <a:noFill/>
        </p:spPr>
        <p:txBody>
          <a:bodyPr wrap="none" rtlCol="0">
            <a:spAutoFit/>
          </a:bodyPr>
          <a:lstStyle/>
          <a:p>
            <a:r>
              <a:rPr lang="en-US" dirty="0"/>
              <a:t>PD_ARRAY:</a:t>
            </a:r>
          </a:p>
        </p:txBody>
      </p:sp>
      <p:graphicFrame>
        <p:nvGraphicFramePr>
          <p:cNvPr id="27" name="Table 26"/>
          <p:cNvGraphicFramePr>
            <a:graphicFrameLocks noGrp="1"/>
          </p:cNvGraphicFramePr>
          <p:nvPr>
            <p:extLst>
              <p:ext uri="{D42A27DB-BD31-4B8C-83A1-F6EECF244321}">
                <p14:modId xmlns:p14="http://schemas.microsoft.com/office/powerpoint/2010/main" val="841298668"/>
              </p:ext>
            </p:extLst>
          </p:nvPr>
        </p:nvGraphicFramePr>
        <p:xfrm>
          <a:off x="3200400" y="3500120"/>
          <a:ext cx="2971800" cy="296672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0000"/>
                    </a:ext>
                  </a:extLst>
                </a:gridCol>
              </a:tblGrid>
              <a:tr h="370840">
                <a:tc>
                  <a:txBody>
                    <a:bodyPr/>
                    <a:lstStyle/>
                    <a:p>
                      <a:r>
                        <a:rPr lang="en-US" dirty="0"/>
                        <a:t>Saved R0 for Process 1</a:t>
                      </a:r>
                    </a:p>
                  </a:txBody>
                  <a:tcPr/>
                </a:tc>
                <a:extLst>
                  <a:ext uri="{0D108BD9-81ED-4DB2-BD59-A6C34878D82A}">
                    <a16:rowId xmlns:a16="http://schemas.microsoft.com/office/drawing/2014/main" val="10000"/>
                  </a:ext>
                </a:extLst>
              </a:tr>
              <a:tr h="370840">
                <a:tc>
                  <a:txBody>
                    <a:bodyPr/>
                    <a:lstStyle/>
                    <a:p>
                      <a:r>
                        <a:rPr lang="en-US" dirty="0"/>
                        <a:t>Saved R1 for Process 1</a:t>
                      </a:r>
                    </a:p>
                  </a:txBody>
                  <a:tcPr/>
                </a:tc>
                <a:extLst>
                  <a:ext uri="{0D108BD9-81ED-4DB2-BD59-A6C34878D82A}">
                    <a16:rowId xmlns:a16="http://schemas.microsoft.com/office/drawing/2014/main" val="10001"/>
                  </a:ext>
                </a:extLst>
              </a:tr>
              <a:tr h="370840">
                <a:tc>
                  <a:txBody>
                    <a:bodyPr/>
                    <a:lstStyle/>
                    <a:p>
                      <a:pPr algn="ctr"/>
                      <a:r>
                        <a:rPr lang="en-US" dirty="0"/>
                        <a:t>…  (omitted)…</a:t>
                      </a:r>
                    </a:p>
                  </a:txBody>
                  <a:tcPr/>
                </a:tc>
                <a:extLst>
                  <a:ext uri="{0D108BD9-81ED-4DB2-BD59-A6C34878D82A}">
                    <a16:rowId xmlns:a16="http://schemas.microsoft.com/office/drawing/2014/main" val="10002"/>
                  </a:ext>
                </a:extLst>
              </a:tr>
              <a:tr h="370840">
                <a:tc>
                  <a:txBody>
                    <a:bodyPr/>
                    <a:lstStyle/>
                    <a:p>
                      <a:r>
                        <a:rPr lang="en-US" dirty="0"/>
                        <a:t>Saved R12 for Process 1</a:t>
                      </a:r>
                    </a:p>
                  </a:txBody>
                  <a:tcPr/>
                </a:tc>
                <a:extLst>
                  <a:ext uri="{0D108BD9-81ED-4DB2-BD59-A6C34878D82A}">
                    <a16:rowId xmlns:a16="http://schemas.microsoft.com/office/drawing/2014/main" val="10003"/>
                  </a:ext>
                </a:extLst>
              </a:tr>
              <a:tr h="370840">
                <a:tc>
                  <a:txBody>
                    <a:bodyPr/>
                    <a:lstStyle/>
                    <a:p>
                      <a:r>
                        <a:rPr lang="en-US" dirty="0"/>
                        <a:t>Saved</a:t>
                      </a:r>
                      <a:r>
                        <a:rPr lang="en-US" baseline="0" dirty="0"/>
                        <a:t> </a:t>
                      </a:r>
                      <a:r>
                        <a:rPr lang="en-US" dirty="0"/>
                        <a:t>R13 (SP) for Process 1</a:t>
                      </a:r>
                    </a:p>
                  </a:txBody>
                  <a:tcPr/>
                </a:tc>
                <a:extLst>
                  <a:ext uri="{0D108BD9-81ED-4DB2-BD59-A6C34878D82A}">
                    <a16:rowId xmlns:a16="http://schemas.microsoft.com/office/drawing/2014/main" val="10004"/>
                  </a:ext>
                </a:extLst>
              </a:tr>
              <a:tr h="370840">
                <a:tc>
                  <a:txBody>
                    <a:bodyPr/>
                    <a:lstStyle/>
                    <a:p>
                      <a:r>
                        <a:rPr lang="en-US" dirty="0"/>
                        <a:t>Saved R14 (LR) for Process 1</a:t>
                      </a:r>
                    </a:p>
                  </a:txBody>
                  <a:tcPr/>
                </a:tc>
                <a:extLst>
                  <a:ext uri="{0D108BD9-81ED-4DB2-BD59-A6C34878D82A}">
                    <a16:rowId xmlns:a16="http://schemas.microsoft.com/office/drawing/2014/main" val="10005"/>
                  </a:ext>
                </a:extLst>
              </a:tr>
              <a:tr h="370840">
                <a:tc>
                  <a:txBody>
                    <a:bodyPr/>
                    <a:lstStyle/>
                    <a:p>
                      <a:r>
                        <a:rPr lang="en-US" dirty="0"/>
                        <a:t>Saved R15 </a:t>
                      </a:r>
                      <a:r>
                        <a:rPr lang="en-US" baseline="0" dirty="0"/>
                        <a:t>(PC) </a:t>
                      </a:r>
                      <a:r>
                        <a:rPr lang="en-US" dirty="0"/>
                        <a:t>for Process 1</a:t>
                      </a:r>
                    </a:p>
                  </a:txBody>
                  <a:tcPr/>
                </a:tc>
                <a:extLst>
                  <a:ext uri="{0D108BD9-81ED-4DB2-BD59-A6C34878D82A}">
                    <a16:rowId xmlns:a16="http://schemas.microsoft.com/office/drawing/2014/main" val="10006"/>
                  </a:ext>
                </a:extLst>
              </a:tr>
              <a:tr h="370840">
                <a:tc>
                  <a:txBody>
                    <a:bodyPr/>
                    <a:lstStyle/>
                    <a:p>
                      <a:r>
                        <a:rPr lang="en-US" dirty="0"/>
                        <a:t>Saved</a:t>
                      </a:r>
                      <a:r>
                        <a:rPr lang="en-US" baseline="0" dirty="0"/>
                        <a:t> </a:t>
                      </a:r>
                      <a:r>
                        <a:rPr lang="en-US" dirty="0"/>
                        <a:t>CPSC for Process 1</a:t>
                      </a:r>
                    </a:p>
                  </a:txBody>
                  <a:tcPr/>
                </a:tc>
                <a:extLst>
                  <a:ext uri="{0D108BD9-81ED-4DB2-BD59-A6C34878D82A}">
                    <a16:rowId xmlns:a16="http://schemas.microsoft.com/office/drawing/2014/main" val="10007"/>
                  </a:ext>
                </a:extLst>
              </a:tr>
            </a:tbl>
          </a:graphicData>
        </a:graphic>
      </p:graphicFrame>
      <p:sp>
        <p:nvSpPr>
          <p:cNvPr id="28" name="TextBox 27"/>
          <p:cNvSpPr txBox="1"/>
          <p:nvPr/>
        </p:nvSpPr>
        <p:spPr>
          <a:xfrm>
            <a:off x="1850474" y="533400"/>
            <a:ext cx="1337226" cy="369332"/>
          </a:xfrm>
          <a:prstGeom prst="rect">
            <a:avLst/>
          </a:prstGeom>
          <a:noFill/>
        </p:spPr>
        <p:txBody>
          <a:bodyPr wrap="none" rtlCol="0">
            <a:spAutoFit/>
          </a:bodyPr>
          <a:lstStyle/>
          <a:p>
            <a:r>
              <a:rPr lang="en-US"/>
              <a:t>0x00001000</a:t>
            </a:r>
          </a:p>
        </p:txBody>
      </p:sp>
      <p:sp>
        <p:nvSpPr>
          <p:cNvPr id="29" name="TextBox 28"/>
          <p:cNvSpPr txBox="1"/>
          <p:nvPr/>
        </p:nvSpPr>
        <p:spPr>
          <a:xfrm>
            <a:off x="1863174" y="902732"/>
            <a:ext cx="1337226" cy="369332"/>
          </a:xfrm>
          <a:prstGeom prst="rect">
            <a:avLst/>
          </a:prstGeom>
          <a:noFill/>
        </p:spPr>
        <p:txBody>
          <a:bodyPr wrap="none" rtlCol="0">
            <a:spAutoFit/>
          </a:bodyPr>
          <a:lstStyle/>
          <a:p>
            <a:r>
              <a:rPr lang="en-US" dirty="0"/>
              <a:t>0x00001004</a:t>
            </a:r>
          </a:p>
        </p:txBody>
      </p:sp>
      <p:sp>
        <p:nvSpPr>
          <p:cNvPr id="30" name="TextBox 29"/>
          <p:cNvSpPr txBox="1"/>
          <p:nvPr/>
        </p:nvSpPr>
        <p:spPr>
          <a:xfrm>
            <a:off x="1863174" y="76200"/>
            <a:ext cx="4279463" cy="369332"/>
          </a:xfrm>
          <a:prstGeom prst="rect">
            <a:avLst/>
          </a:prstGeom>
          <a:noFill/>
        </p:spPr>
        <p:txBody>
          <a:bodyPr wrap="square" rtlCol="0">
            <a:spAutoFit/>
          </a:bodyPr>
          <a:lstStyle/>
          <a:p>
            <a:r>
              <a:rPr lang="en-US" b="1" dirty="0"/>
              <a:t>Address         Value in memory</a:t>
            </a:r>
          </a:p>
        </p:txBody>
      </p:sp>
      <p:sp>
        <p:nvSpPr>
          <p:cNvPr id="32" name="TextBox 31"/>
          <p:cNvSpPr txBox="1"/>
          <p:nvPr/>
        </p:nvSpPr>
        <p:spPr>
          <a:xfrm>
            <a:off x="1850474" y="1641396"/>
            <a:ext cx="1337226" cy="369332"/>
          </a:xfrm>
          <a:prstGeom prst="rect">
            <a:avLst/>
          </a:prstGeom>
          <a:noFill/>
        </p:spPr>
        <p:txBody>
          <a:bodyPr wrap="none" rtlCol="0">
            <a:spAutoFit/>
          </a:bodyPr>
          <a:lstStyle/>
          <a:p>
            <a:r>
              <a:rPr lang="en-US" dirty="0"/>
              <a:t>0x00001030</a:t>
            </a:r>
          </a:p>
        </p:txBody>
      </p:sp>
      <p:sp>
        <p:nvSpPr>
          <p:cNvPr id="33" name="TextBox 32"/>
          <p:cNvSpPr txBox="1"/>
          <p:nvPr/>
        </p:nvSpPr>
        <p:spPr>
          <a:xfrm>
            <a:off x="1850474" y="2010728"/>
            <a:ext cx="1337226" cy="369332"/>
          </a:xfrm>
          <a:prstGeom prst="rect">
            <a:avLst/>
          </a:prstGeom>
          <a:noFill/>
        </p:spPr>
        <p:txBody>
          <a:bodyPr wrap="none" rtlCol="0">
            <a:spAutoFit/>
          </a:bodyPr>
          <a:lstStyle/>
          <a:p>
            <a:r>
              <a:rPr lang="en-US"/>
              <a:t>0x00001034</a:t>
            </a:r>
            <a:endParaRPr lang="en-US" dirty="0"/>
          </a:p>
        </p:txBody>
      </p:sp>
      <p:sp>
        <p:nvSpPr>
          <p:cNvPr id="34" name="TextBox 33"/>
          <p:cNvSpPr txBox="1"/>
          <p:nvPr/>
        </p:nvSpPr>
        <p:spPr>
          <a:xfrm>
            <a:off x="1850474" y="2380060"/>
            <a:ext cx="1337226" cy="369332"/>
          </a:xfrm>
          <a:prstGeom prst="rect">
            <a:avLst/>
          </a:prstGeom>
          <a:noFill/>
        </p:spPr>
        <p:txBody>
          <a:bodyPr wrap="none" rtlCol="0">
            <a:spAutoFit/>
          </a:bodyPr>
          <a:lstStyle/>
          <a:p>
            <a:r>
              <a:rPr lang="en-US"/>
              <a:t>0x00001038</a:t>
            </a:r>
            <a:endParaRPr lang="en-US" dirty="0"/>
          </a:p>
        </p:txBody>
      </p:sp>
      <p:sp>
        <p:nvSpPr>
          <p:cNvPr id="35" name="TextBox 34"/>
          <p:cNvSpPr txBox="1"/>
          <p:nvPr/>
        </p:nvSpPr>
        <p:spPr>
          <a:xfrm>
            <a:off x="1863174" y="2749392"/>
            <a:ext cx="1343638" cy="369332"/>
          </a:xfrm>
          <a:prstGeom prst="rect">
            <a:avLst/>
          </a:prstGeom>
          <a:noFill/>
        </p:spPr>
        <p:txBody>
          <a:bodyPr wrap="none" rtlCol="0">
            <a:spAutoFit/>
          </a:bodyPr>
          <a:lstStyle/>
          <a:p>
            <a:r>
              <a:rPr lang="en-US" dirty="0"/>
              <a:t>0x0000103C</a:t>
            </a:r>
          </a:p>
        </p:txBody>
      </p:sp>
      <p:sp>
        <p:nvSpPr>
          <p:cNvPr id="36" name="TextBox 35"/>
          <p:cNvSpPr txBox="1"/>
          <p:nvPr/>
        </p:nvSpPr>
        <p:spPr>
          <a:xfrm>
            <a:off x="1863174" y="3118724"/>
            <a:ext cx="1337226" cy="369332"/>
          </a:xfrm>
          <a:prstGeom prst="rect">
            <a:avLst/>
          </a:prstGeom>
          <a:noFill/>
        </p:spPr>
        <p:txBody>
          <a:bodyPr wrap="none" rtlCol="0">
            <a:spAutoFit/>
          </a:bodyPr>
          <a:lstStyle/>
          <a:p>
            <a:r>
              <a:rPr lang="en-US" dirty="0"/>
              <a:t>0x00001040</a:t>
            </a:r>
          </a:p>
        </p:txBody>
      </p:sp>
      <p:sp>
        <p:nvSpPr>
          <p:cNvPr id="37" name="TextBox 36"/>
          <p:cNvSpPr txBox="1"/>
          <p:nvPr/>
        </p:nvSpPr>
        <p:spPr>
          <a:xfrm>
            <a:off x="1863174" y="3488056"/>
            <a:ext cx="1337226" cy="369332"/>
          </a:xfrm>
          <a:prstGeom prst="rect">
            <a:avLst/>
          </a:prstGeom>
          <a:noFill/>
        </p:spPr>
        <p:txBody>
          <a:bodyPr wrap="none" rtlCol="0">
            <a:spAutoFit/>
          </a:bodyPr>
          <a:lstStyle/>
          <a:p>
            <a:r>
              <a:rPr lang="en-US"/>
              <a:t>0x00001044</a:t>
            </a:r>
            <a:endParaRPr lang="en-US" dirty="0"/>
          </a:p>
        </p:txBody>
      </p:sp>
      <p:sp>
        <p:nvSpPr>
          <p:cNvPr id="38" name="TextBox 37"/>
          <p:cNvSpPr txBox="1"/>
          <p:nvPr/>
        </p:nvSpPr>
        <p:spPr>
          <a:xfrm>
            <a:off x="1869586" y="3857388"/>
            <a:ext cx="1337226" cy="369332"/>
          </a:xfrm>
          <a:prstGeom prst="rect">
            <a:avLst/>
          </a:prstGeom>
          <a:noFill/>
        </p:spPr>
        <p:txBody>
          <a:bodyPr wrap="none" rtlCol="0">
            <a:spAutoFit/>
          </a:bodyPr>
          <a:lstStyle/>
          <a:p>
            <a:r>
              <a:rPr lang="en-US" dirty="0"/>
              <a:t>0x00001048</a:t>
            </a:r>
          </a:p>
        </p:txBody>
      </p:sp>
      <p:sp>
        <p:nvSpPr>
          <p:cNvPr id="39" name="TextBox 38"/>
          <p:cNvSpPr txBox="1"/>
          <p:nvPr/>
        </p:nvSpPr>
        <p:spPr>
          <a:xfrm>
            <a:off x="1850474" y="4583988"/>
            <a:ext cx="1337226" cy="369332"/>
          </a:xfrm>
          <a:prstGeom prst="rect">
            <a:avLst/>
          </a:prstGeom>
          <a:noFill/>
        </p:spPr>
        <p:txBody>
          <a:bodyPr wrap="none" rtlCol="0">
            <a:spAutoFit/>
          </a:bodyPr>
          <a:lstStyle/>
          <a:p>
            <a:r>
              <a:rPr lang="en-US" dirty="0"/>
              <a:t>0x00001070</a:t>
            </a:r>
          </a:p>
        </p:txBody>
      </p:sp>
      <p:sp>
        <p:nvSpPr>
          <p:cNvPr id="40" name="TextBox 39"/>
          <p:cNvSpPr txBox="1"/>
          <p:nvPr/>
        </p:nvSpPr>
        <p:spPr>
          <a:xfrm>
            <a:off x="1869586" y="4953320"/>
            <a:ext cx="1337226" cy="369332"/>
          </a:xfrm>
          <a:prstGeom prst="rect">
            <a:avLst/>
          </a:prstGeom>
          <a:noFill/>
        </p:spPr>
        <p:txBody>
          <a:bodyPr wrap="none" rtlCol="0">
            <a:spAutoFit/>
          </a:bodyPr>
          <a:lstStyle/>
          <a:p>
            <a:r>
              <a:rPr lang="en-US" dirty="0"/>
              <a:t>0x00001074</a:t>
            </a:r>
          </a:p>
        </p:txBody>
      </p:sp>
      <p:sp>
        <p:nvSpPr>
          <p:cNvPr id="41" name="TextBox 40"/>
          <p:cNvSpPr txBox="1"/>
          <p:nvPr/>
        </p:nvSpPr>
        <p:spPr>
          <a:xfrm>
            <a:off x="1869586" y="5310588"/>
            <a:ext cx="1337226" cy="369332"/>
          </a:xfrm>
          <a:prstGeom prst="rect">
            <a:avLst/>
          </a:prstGeom>
          <a:noFill/>
        </p:spPr>
        <p:txBody>
          <a:bodyPr wrap="none" rtlCol="0">
            <a:spAutoFit/>
          </a:bodyPr>
          <a:lstStyle/>
          <a:p>
            <a:r>
              <a:rPr lang="en-US" dirty="0"/>
              <a:t>0x00001078</a:t>
            </a:r>
          </a:p>
        </p:txBody>
      </p:sp>
      <p:sp>
        <p:nvSpPr>
          <p:cNvPr id="42" name="TextBox 41"/>
          <p:cNvSpPr txBox="1"/>
          <p:nvPr/>
        </p:nvSpPr>
        <p:spPr>
          <a:xfrm>
            <a:off x="1869586" y="5716112"/>
            <a:ext cx="1343638" cy="369332"/>
          </a:xfrm>
          <a:prstGeom prst="rect">
            <a:avLst/>
          </a:prstGeom>
          <a:noFill/>
        </p:spPr>
        <p:txBody>
          <a:bodyPr wrap="none" rtlCol="0">
            <a:spAutoFit/>
          </a:bodyPr>
          <a:lstStyle/>
          <a:p>
            <a:r>
              <a:rPr lang="en-US" dirty="0"/>
              <a:t>0x0000107C</a:t>
            </a:r>
          </a:p>
        </p:txBody>
      </p:sp>
      <p:sp>
        <p:nvSpPr>
          <p:cNvPr id="43" name="TextBox 42"/>
          <p:cNvSpPr txBox="1"/>
          <p:nvPr/>
        </p:nvSpPr>
        <p:spPr>
          <a:xfrm>
            <a:off x="1869586" y="6107668"/>
            <a:ext cx="1337226" cy="369332"/>
          </a:xfrm>
          <a:prstGeom prst="rect">
            <a:avLst/>
          </a:prstGeom>
          <a:noFill/>
        </p:spPr>
        <p:txBody>
          <a:bodyPr wrap="none" rtlCol="0">
            <a:spAutoFit/>
          </a:bodyPr>
          <a:lstStyle/>
          <a:p>
            <a:r>
              <a:rPr lang="en-US"/>
              <a:t>0x00001080</a:t>
            </a:r>
            <a:endParaRPr lang="en-US" dirty="0"/>
          </a:p>
        </p:txBody>
      </p:sp>
    </p:spTree>
    <p:extLst>
      <p:ext uri="{BB962C8B-B14F-4D97-AF65-F5344CB8AC3E}">
        <p14:creationId xmlns:p14="http://schemas.microsoft.com/office/powerpoint/2010/main" val="1747885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498F53A-C161-3D49-96E1-2DF0E970DAF2}" type="slidenum">
              <a:rPr lang="en-US" smtClean="0"/>
              <a:t>87</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2600"/>
            <a:ext cx="5952744" cy="4009644"/>
          </a:xfrm>
          <a:prstGeom prst="rect">
            <a:avLst/>
          </a:prstGeom>
        </p:spPr>
      </p:pic>
      <p:sp>
        <p:nvSpPr>
          <p:cNvPr id="3" name="TextBox 2">
            <a:extLst>
              <a:ext uri="{FF2B5EF4-FFF2-40B4-BE49-F238E27FC236}">
                <a16:creationId xmlns:a16="http://schemas.microsoft.com/office/drawing/2014/main" id="{D5F808E6-C6C2-4541-A2A9-D6310A8797DF}"/>
              </a:ext>
            </a:extLst>
          </p:cNvPr>
          <p:cNvSpPr txBox="1"/>
          <p:nvPr/>
        </p:nvSpPr>
        <p:spPr>
          <a:xfrm>
            <a:off x="2971800" y="2362200"/>
            <a:ext cx="1053494" cy="923330"/>
          </a:xfrm>
          <a:prstGeom prst="rect">
            <a:avLst/>
          </a:prstGeom>
          <a:solidFill>
            <a:schemeClr val="bg1"/>
          </a:solidFill>
        </p:spPr>
        <p:txBody>
          <a:bodyPr wrap="none" rtlCol="0">
            <a:spAutoFit/>
          </a:bodyPr>
          <a:lstStyle/>
          <a:p>
            <a:r>
              <a:rPr lang="en-US" sz="1350" dirty="0"/>
              <a:t>0x00010000</a:t>
            </a:r>
          </a:p>
          <a:p>
            <a:r>
              <a:rPr lang="en-US" sz="1350" dirty="0"/>
              <a:t>          …</a:t>
            </a:r>
          </a:p>
          <a:p>
            <a:r>
              <a:rPr lang="en-US" sz="1350" dirty="0"/>
              <a:t>0x00000004</a:t>
            </a:r>
          </a:p>
          <a:p>
            <a:r>
              <a:rPr lang="en-US" sz="1350" dirty="0"/>
              <a:t>0x00000000</a:t>
            </a:r>
          </a:p>
        </p:txBody>
      </p:sp>
      <p:sp>
        <p:nvSpPr>
          <p:cNvPr id="5" name="Rectangle 4">
            <a:extLst>
              <a:ext uri="{FF2B5EF4-FFF2-40B4-BE49-F238E27FC236}">
                <a16:creationId xmlns:a16="http://schemas.microsoft.com/office/drawing/2014/main" id="{AE5C51B5-02D0-2040-907D-2440C0FC5E44}"/>
              </a:ext>
            </a:extLst>
          </p:cNvPr>
          <p:cNvSpPr/>
          <p:nvPr/>
        </p:nvSpPr>
        <p:spPr>
          <a:xfrm>
            <a:off x="2514600" y="2286000"/>
            <a:ext cx="533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E009A0-658A-4042-89A7-02F8462DC489}"/>
              </a:ext>
            </a:extLst>
          </p:cNvPr>
          <p:cNvSpPr txBox="1"/>
          <p:nvPr/>
        </p:nvSpPr>
        <p:spPr>
          <a:xfrm>
            <a:off x="4169664" y="2404872"/>
            <a:ext cx="678071" cy="161583"/>
          </a:xfrm>
          <a:prstGeom prst="rect">
            <a:avLst/>
          </a:prstGeom>
          <a:solidFill>
            <a:schemeClr val="bg1">
              <a:lumMod val="85000"/>
            </a:schemeClr>
          </a:solidFill>
        </p:spPr>
        <p:txBody>
          <a:bodyPr wrap="none" lIns="0" tIns="0" rIns="0" bIns="0" rtlCol="0">
            <a:spAutoFit/>
          </a:bodyPr>
          <a:lstStyle/>
          <a:p>
            <a:r>
              <a:rPr lang="en-US" sz="1050" dirty="0"/>
              <a:t>0x00000001</a:t>
            </a:r>
          </a:p>
        </p:txBody>
      </p:sp>
      <p:sp>
        <p:nvSpPr>
          <p:cNvPr id="8" name="TextBox 7">
            <a:extLst>
              <a:ext uri="{FF2B5EF4-FFF2-40B4-BE49-F238E27FC236}">
                <a16:creationId xmlns:a16="http://schemas.microsoft.com/office/drawing/2014/main" id="{E946834E-ECB3-C24E-8251-AE05042408CC}"/>
              </a:ext>
            </a:extLst>
          </p:cNvPr>
          <p:cNvSpPr txBox="1"/>
          <p:nvPr/>
        </p:nvSpPr>
        <p:spPr>
          <a:xfrm>
            <a:off x="4306824" y="2651760"/>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9" name="TextBox 8">
            <a:extLst>
              <a:ext uri="{FF2B5EF4-FFF2-40B4-BE49-F238E27FC236}">
                <a16:creationId xmlns:a16="http://schemas.microsoft.com/office/drawing/2014/main" id="{40D2C4CF-1394-A741-9521-3B3175A9BA7E}"/>
              </a:ext>
            </a:extLst>
          </p:cNvPr>
          <p:cNvSpPr txBox="1"/>
          <p:nvPr/>
        </p:nvSpPr>
        <p:spPr>
          <a:xfrm>
            <a:off x="4321900" y="2879563"/>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10" name="TextBox 9">
            <a:extLst>
              <a:ext uri="{FF2B5EF4-FFF2-40B4-BE49-F238E27FC236}">
                <a16:creationId xmlns:a16="http://schemas.microsoft.com/office/drawing/2014/main" id="{14191BBA-0B18-FC41-88FF-7FD9EFB2852A}"/>
              </a:ext>
            </a:extLst>
          </p:cNvPr>
          <p:cNvSpPr txBox="1"/>
          <p:nvPr/>
        </p:nvSpPr>
        <p:spPr>
          <a:xfrm>
            <a:off x="4321900" y="3082987"/>
            <a:ext cx="380009" cy="138499"/>
          </a:xfrm>
          <a:prstGeom prst="rect">
            <a:avLst/>
          </a:prstGeom>
          <a:solidFill>
            <a:schemeClr val="bg1">
              <a:lumMod val="85000"/>
            </a:schemeClr>
          </a:solidFill>
        </p:spPr>
        <p:txBody>
          <a:bodyPr wrap="square" lIns="0" tIns="0" rIns="0" bIns="0" rtlCol="0">
            <a:spAutoFit/>
          </a:bodyPr>
          <a:lstStyle/>
          <a:p>
            <a:r>
              <a:rPr lang="en-US" sz="900" dirty="0"/>
              <a:t>           </a:t>
            </a:r>
          </a:p>
        </p:txBody>
      </p:sp>
      <p:sp>
        <p:nvSpPr>
          <p:cNvPr id="7" name="TextBox 6">
            <a:extLst>
              <a:ext uri="{FF2B5EF4-FFF2-40B4-BE49-F238E27FC236}">
                <a16:creationId xmlns:a16="http://schemas.microsoft.com/office/drawing/2014/main" id="{770988CB-C729-2342-ADC8-2B6E6EF50870}"/>
              </a:ext>
            </a:extLst>
          </p:cNvPr>
          <p:cNvSpPr txBox="1"/>
          <p:nvPr/>
        </p:nvSpPr>
        <p:spPr>
          <a:xfrm>
            <a:off x="5690816" y="1752600"/>
            <a:ext cx="262123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Saved R0 for Process 0</a:t>
            </a:r>
          </a:p>
        </p:txBody>
      </p:sp>
      <p:cxnSp>
        <p:nvCxnSpPr>
          <p:cNvPr id="12" name="Straight Arrow Connector 11">
            <a:extLst>
              <a:ext uri="{FF2B5EF4-FFF2-40B4-BE49-F238E27FC236}">
                <a16:creationId xmlns:a16="http://schemas.microsoft.com/office/drawing/2014/main" id="{DD7F4E61-48B7-3941-84B6-4F951A4D3341}"/>
              </a:ext>
            </a:extLst>
          </p:cNvPr>
          <p:cNvCxnSpPr>
            <a:stCxn id="7" idx="1"/>
          </p:cNvCxnSpPr>
          <p:nvPr/>
        </p:nvCxnSpPr>
        <p:spPr>
          <a:xfrm flipH="1">
            <a:off x="4864708" y="1937266"/>
            <a:ext cx="826108" cy="5483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itle 14">
            <a:extLst>
              <a:ext uri="{FF2B5EF4-FFF2-40B4-BE49-F238E27FC236}">
                <a16:creationId xmlns:a16="http://schemas.microsoft.com/office/drawing/2014/main" id="{C0F712A2-071A-4B4D-853F-DB89D74159D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984412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361234"/>
            <a:ext cx="1828800" cy="1371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ARM</a:t>
            </a:r>
          </a:p>
          <a:p>
            <a:pPr algn="ctr"/>
            <a:r>
              <a:rPr lang="en-US" sz="3600" dirty="0"/>
              <a:t>CPU</a:t>
            </a:r>
            <a:endParaRPr lang="en-US" sz="3200" dirty="0"/>
          </a:p>
        </p:txBody>
      </p:sp>
      <p:cxnSp>
        <p:nvCxnSpPr>
          <p:cNvPr id="6" name="Straight Arrow Connector 5"/>
          <p:cNvCxnSpPr/>
          <p:nvPr/>
        </p:nvCxnSpPr>
        <p:spPr>
          <a:xfrm>
            <a:off x="2209800" y="4632904"/>
            <a:ext cx="21436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09800" y="4263572"/>
            <a:ext cx="1690656" cy="369332"/>
          </a:xfrm>
          <a:prstGeom prst="rect">
            <a:avLst/>
          </a:prstGeom>
          <a:noFill/>
        </p:spPr>
        <p:txBody>
          <a:bodyPr wrap="none" rtlCol="0">
            <a:spAutoFit/>
          </a:bodyPr>
          <a:lstStyle/>
          <a:p>
            <a:r>
              <a:rPr lang="en-US" dirty="0"/>
              <a:t>Interrupt  Signal</a:t>
            </a:r>
          </a:p>
        </p:txBody>
      </p:sp>
      <p:sp>
        <p:nvSpPr>
          <p:cNvPr id="12" name="Cloud 11"/>
          <p:cNvSpPr/>
          <p:nvPr/>
        </p:nvSpPr>
        <p:spPr>
          <a:xfrm>
            <a:off x="5737333" y="4079132"/>
            <a:ext cx="1425467" cy="1600200"/>
          </a:xfrm>
          <a:prstGeom prst="cloud">
            <a:avLst/>
          </a:prstGeom>
          <a:gradFill>
            <a:gsLst>
              <a:gs pos="50000">
                <a:srgbClr val="6DA1E6"/>
              </a:gs>
              <a:gs pos="0">
                <a:srgbClr val="008000"/>
              </a:gs>
              <a:gs pos="100000">
                <a:srgbClr val="0000FF"/>
              </a:gs>
            </a:gsLst>
          </a:gra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I/O devices</a:t>
            </a:r>
          </a:p>
          <a:p>
            <a:pPr algn="ctr"/>
            <a:r>
              <a:rPr lang="en-US" sz="1200" dirty="0"/>
              <a:t>(keyboard, mouse, disk, network …)</a:t>
            </a:r>
          </a:p>
        </p:txBody>
      </p:sp>
      <p:cxnSp>
        <p:nvCxnSpPr>
          <p:cNvPr id="10" name="Straight Connector 9"/>
          <p:cNvCxnSpPr/>
          <p:nvPr/>
        </p:nvCxnSpPr>
        <p:spPr>
          <a:xfrm>
            <a:off x="762000" y="6248400"/>
            <a:ext cx="7391400" cy="0"/>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p:cNvCxnSpPr>
          <p:nvPr/>
        </p:nvCxnSpPr>
        <p:spPr>
          <a:xfrm>
            <a:off x="12954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400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315200" y="4079132"/>
            <a:ext cx="1219200" cy="1653702"/>
          </a:xfrm>
          <a:prstGeom prst="rect">
            <a:avLst/>
          </a:prstGeom>
          <a:gradFill>
            <a:gsLst>
              <a:gs pos="0">
                <a:schemeClr val="accent1">
                  <a:tint val="100000"/>
                  <a:shade val="100000"/>
                  <a:satMod val="130000"/>
                </a:schemeClr>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a:t>
            </a:r>
          </a:p>
        </p:txBody>
      </p:sp>
      <p:cxnSp>
        <p:nvCxnSpPr>
          <p:cNvPr id="16" name="Straight Arrow Connector 15"/>
          <p:cNvCxnSpPr/>
          <p:nvPr/>
        </p:nvCxnSpPr>
        <p:spPr>
          <a:xfrm>
            <a:off x="7924800" y="5732834"/>
            <a:ext cx="0" cy="5155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53400" y="4267200"/>
            <a:ext cx="1133000" cy="1125166"/>
          </a:xfrm>
          <a:prstGeom prst="rect">
            <a:avLst/>
          </a:prstGeom>
          <a:solidFill>
            <a:schemeClr val="accent5">
              <a:lumMod val="20000"/>
              <a:lumOff val="80000"/>
            </a:schemeClr>
          </a:solidFill>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FF"/>
                </a:solidFill>
              </a:rPr>
              <a:t>Interrupt</a:t>
            </a:r>
          </a:p>
          <a:p>
            <a:pPr algn="ctr"/>
            <a:r>
              <a:rPr lang="en-US" b="1" dirty="0">
                <a:solidFill>
                  <a:srgbClr val="0000FF"/>
                </a:solidFill>
              </a:rPr>
              <a:t>Controller</a:t>
            </a:r>
          </a:p>
        </p:txBody>
      </p:sp>
      <p:cxnSp>
        <p:nvCxnSpPr>
          <p:cNvPr id="22" name="Straight Arrow Connector 21"/>
          <p:cNvCxnSpPr>
            <a:stCxn id="19" idx="2"/>
          </p:cNvCxnSpPr>
          <p:nvPr/>
        </p:nvCxnSpPr>
        <p:spPr>
          <a:xfrm>
            <a:off x="4919900" y="5392366"/>
            <a:ext cx="0" cy="85603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514600" y="5791200"/>
            <a:ext cx="1375248" cy="369332"/>
          </a:xfrm>
          <a:prstGeom prst="rect">
            <a:avLst/>
          </a:prstGeom>
          <a:noFill/>
        </p:spPr>
        <p:txBody>
          <a:bodyPr wrap="none" rtlCol="0">
            <a:spAutoFit/>
          </a:bodyPr>
          <a:lstStyle/>
          <a:p>
            <a:r>
              <a:rPr lang="en-US" dirty="0"/>
              <a:t>Memory bus</a:t>
            </a:r>
          </a:p>
        </p:txBody>
      </p:sp>
      <p:cxnSp>
        <p:nvCxnSpPr>
          <p:cNvPr id="27" name="Straight Arrow Connector 26"/>
          <p:cNvCxnSpPr/>
          <p:nvPr/>
        </p:nvCxnSpPr>
        <p:spPr>
          <a:xfrm>
            <a:off x="5486400" y="4648200"/>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489279" y="4412410"/>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79579" y="5334000"/>
            <a:ext cx="311621"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86400" y="5029200"/>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486400" y="5199117"/>
            <a:ext cx="304800" cy="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479579" y="4516088"/>
            <a:ext cx="3810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486400" y="4299438"/>
            <a:ext cx="440651" cy="2403"/>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470634" y="4831828"/>
            <a:ext cx="304800" cy="7190"/>
          </a:xfrm>
          <a:prstGeom prst="straightConnector1">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87924" y="6151119"/>
            <a:ext cx="190500" cy="268347"/>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101498" y="6397504"/>
            <a:ext cx="2248051" cy="369332"/>
          </a:xfrm>
          <a:prstGeom prst="rect">
            <a:avLst/>
          </a:prstGeom>
          <a:noFill/>
        </p:spPr>
        <p:txBody>
          <a:bodyPr wrap="none" rtlCol="0">
            <a:spAutoFit/>
          </a:bodyPr>
          <a:lstStyle/>
          <a:p>
            <a:r>
              <a:rPr lang="en-US" dirty="0"/>
              <a:t>(</a:t>
            </a:r>
            <a:r>
              <a:rPr lang="en-US" dirty="0" err="1"/>
              <a:t>address,data,control</a:t>
            </a:r>
            <a:r>
              <a:rPr lang="en-US" dirty="0"/>
              <a:t>)</a:t>
            </a:r>
          </a:p>
        </p:txBody>
      </p:sp>
      <p:sp>
        <p:nvSpPr>
          <p:cNvPr id="5" name="Slide Number Placeholder 4"/>
          <p:cNvSpPr>
            <a:spLocks noGrp="1"/>
          </p:cNvSpPr>
          <p:nvPr>
            <p:ph type="sldNum" sz="quarter" idx="12"/>
          </p:nvPr>
        </p:nvSpPr>
        <p:spPr/>
        <p:txBody>
          <a:bodyPr/>
          <a:lstStyle/>
          <a:p>
            <a:fld id="{8498F53A-C161-3D49-96E1-2DF0E970DAF2}" type="slidenum">
              <a:rPr lang="en-US" smtClean="0"/>
              <a:t>88</a:t>
            </a:fld>
            <a:endParaRPr lang="en-US"/>
          </a:p>
        </p:txBody>
      </p:sp>
      <p:sp>
        <p:nvSpPr>
          <p:cNvPr id="7" name="Rectangle 6">
            <a:extLst>
              <a:ext uri="{FF2B5EF4-FFF2-40B4-BE49-F238E27FC236}">
                <a16:creationId xmlns:a16="http://schemas.microsoft.com/office/drawing/2014/main" id="{E9F9E303-2CA4-3A49-87B5-79437AEE2B39}"/>
              </a:ext>
            </a:extLst>
          </p:cNvPr>
          <p:cNvSpPr/>
          <p:nvPr/>
        </p:nvSpPr>
        <p:spPr>
          <a:xfrm>
            <a:off x="6553200" y="4362255"/>
            <a:ext cx="533400" cy="13488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EB6BD23-1F03-DB41-A834-27A6C6FB8D7F}"/>
              </a:ext>
            </a:extLst>
          </p:cNvPr>
          <p:cNvCxnSpPr>
            <a:cxnSpLocks/>
            <a:endCxn id="7" idx="0"/>
          </p:cNvCxnSpPr>
          <p:nvPr/>
        </p:nvCxnSpPr>
        <p:spPr>
          <a:xfrm>
            <a:off x="5638800" y="2209800"/>
            <a:ext cx="1181100" cy="21524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F7C9F8B9-DDDD-5D43-B630-D982BFC2D78E}"/>
              </a:ext>
            </a:extLst>
          </p:cNvPr>
          <p:cNvSpPr>
            <a:spLocks noGrp="1"/>
          </p:cNvSpPr>
          <p:nvPr>
            <p:ph type="title"/>
          </p:nvPr>
        </p:nvSpPr>
        <p:spPr/>
        <p:txBody>
          <a:bodyPr>
            <a:normAutofit fontScale="90000"/>
          </a:bodyPr>
          <a:lstStyle/>
          <a:p>
            <a:r>
              <a:rPr lang="en-US" dirty="0"/>
              <a:t>Task switch Interrupt Service Routine</a:t>
            </a:r>
          </a:p>
        </p:txBody>
      </p:sp>
      <p:sp>
        <p:nvSpPr>
          <p:cNvPr id="34" name="Content Placeholder 2">
            <a:extLst>
              <a:ext uri="{FF2B5EF4-FFF2-40B4-BE49-F238E27FC236}">
                <a16:creationId xmlns:a16="http://schemas.microsoft.com/office/drawing/2014/main" id="{37F3F736-0BC4-FC4E-869F-35053887CF48}"/>
              </a:ext>
            </a:extLst>
          </p:cNvPr>
          <p:cNvSpPr>
            <a:spLocks noGrp="1"/>
          </p:cNvSpPr>
          <p:nvPr>
            <p:ph idx="1"/>
          </p:nvPr>
        </p:nvSpPr>
        <p:spPr>
          <a:xfrm>
            <a:off x="457200" y="1600201"/>
            <a:ext cx="8229600" cy="1145798"/>
          </a:xfrm>
        </p:spPr>
        <p:txBody>
          <a:bodyPr/>
          <a:lstStyle/>
          <a:p>
            <a:pPr marL="0" indent="0">
              <a:buNone/>
            </a:pPr>
            <a:r>
              <a:rPr lang="en-US" dirty="0"/>
              <a:t>DE1-SoC Computer has a timer (interrupt ID 29)</a:t>
            </a:r>
          </a:p>
        </p:txBody>
      </p:sp>
    </p:spTree>
    <p:extLst>
      <p:ext uri="{BB962C8B-B14F-4D97-AF65-F5344CB8AC3E}">
        <p14:creationId xmlns:p14="http://schemas.microsoft.com/office/powerpoint/2010/main" val="2526477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200400" y="533400"/>
          <a:ext cx="2971800" cy="296672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0000"/>
                    </a:ext>
                  </a:extLst>
                </a:gridCol>
              </a:tblGrid>
              <a:tr h="370840">
                <a:tc>
                  <a:txBody>
                    <a:bodyPr/>
                    <a:lstStyle/>
                    <a:p>
                      <a:r>
                        <a:rPr lang="en-US" dirty="0"/>
                        <a:t>Saved R0 for Process 0</a:t>
                      </a:r>
                    </a:p>
                  </a:txBody>
                  <a:tcPr/>
                </a:tc>
                <a:extLst>
                  <a:ext uri="{0D108BD9-81ED-4DB2-BD59-A6C34878D82A}">
                    <a16:rowId xmlns:a16="http://schemas.microsoft.com/office/drawing/2014/main" val="10000"/>
                  </a:ext>
                </a:extLst>
              </a:tr>
              <a:tr h="370840">
                <a:tc>
                  <a:txBody>
                    <a:bodyPr/>
                    <a:lstStyle/>
                    <a:p>
                      <a:r>
                        <a:rPr lang="en-US" dirty="0"/>
                        <a:t>Saved R1 for Process 0</a:t>
                      </a:r>
                    </a:p>
                  </a:txBody>
                  <a:tcPr/>
                </a:tc>
                <a:extLst>
                  <a:ext uri="{0D108BD9-81ED-4DB2-BD59-A6C34878D82A}">
                    <a16:rowId xmlns:a16="http://schemas.microsoft.com/office/drawing/2014/main" val="10001"/>
                  </a:ext>
                </a:extLst>
              </a:tr>
              <a:tr h="370840">
                <a:tc>
                  <a:txBody>
                    <a:bodyPr/>
                    <a:lstStyle/>
                    <a:p>
                      <a:pPr algn="ctr"/>
                      <a:r>
                        <a:rPr lang="en-US" dirty="0"/>
                        <a:t>…  (omitted)…</a:t>
                      </a:r>
                    </a:p>
                  </a:txBody>
                  <a:tcPr/>
                </a:tc>
                <a:extLst>
                  <a:ext uri="{0D108BD9-81ED-4DB2-BD59-A6C34878D82A}">
                    <a16:rowId xmlns:a16="http://schemas.microsoft.com/office/drawing/2014/main" val="10002"/>
                  </a:ext>
                </a:extLst>
              </a:tr>
              <a:tr h="370840">
                <a:tc>
                  <a:txBody>
                    <a:bodyPr/>
                    <a:lstStyle/>
                    <a:p>
                      <a:r>
                        <a:rPr lang="en-US" dirty="0"/>
                        <a:t>Saved R12 for Process 0</a:t>
                      </a:r>
                    </a:p>
                  </a:txBody>
                  <a:tcPr/>
                </a:tc>
                <a:extLst>
                  <a:ext uri="{0D108BD9-81ED-4DB2-BD59-A6C34878D82A}">
                    <a16:rowId xmlns:a16="http://schemas.microsoft.com/office/drawing/2014/main" val="10003"/>
                  </a:ext>
                </a:extLst>
              </a:tr>
              <a:tr h="370840">
                <a:tc>
                  <a:txBody>
                    <a:bodyPr/>
                    <a:lstStyle/>
                    <a:p>
                      <a:r>
                        <a:rPr lang="en-US" dirty="0"/>
                        <a:t>Saved</a:t>
                      </a:r>
                      <a:r>
                        <a:rPr lang="en-US" baseline="0" dirty="0"/>
                        <a:t> </a:t>
                      </a:r>
                      <a:r>
                        <a:rPr lang="en-US" dirty="0"/>
                        <a:t>R13 (SP) for Process 0</a:t>
                      </a:r>
                    </a:p>
                  </a:txBody>
                  <a:tcPr/>
                </a:tc>
                <a:extLst>
                  <a:ext uri="{0D108BD9-81ED-4DB2-BD59-A6C34878D82A}">
                    <a16:rowId xmlns:a16="http://schemas.microsoft.com/office/drawing/2014/main" val="10004"/>
                  </a:ext>
                </a:extLst>
              </a:tr>
              <a:tr h="370840">
                <a:tc>
                  <a:txBody>
                    <a:bodyPr/>
                    <a:lstStyle/>
                    <a:p>
                      <a:r>
                        <a:rPr lang="en-US" dirty="0"/>
                        <a:t>Saved R14 (LR) for Process 0</a:t>
                      </a:r>
                    </a:p>
                  </a:txBody>
                  <a:tcPr/>
                </a:tc>
                <a:extLst>
                  <a:ext uri="{0D108BD9-81ED-4DB2-BD59-A6C34878D82A}">
                    <a16:rowId xmlns:a16="http://schemas.microsoft.com/office/drawing/2014/main" val="10005"/>
                  </a:ext>
                </a:extLst>
              </a:tr>
              <a:tr h="370840">
                <a:tc>
                  <a:txBody>
                    <a:bodyPr/>
                    <a:lstStyle/>
                    <a:p>
                      <a:r>
                        <a:rPr lang="en-US" dirty="0"/>
                        <a:t>Saved R15 </a:t>
                      </a:r>
                      <a:r>
                        <a:rPr lang="en-US" baseline="0" dirty="0"/>
                        <a:t>(PC) </a:t>
                      </a:r>
                      <a:r>
                        <a:rPr lang="en-US" dirty="0"/>
                        <a:t>for Process 0</a:t>
                      </a:r>
                    </a:p>
                  </a:txBody>
                  <a:tcPr/>
                </a:tc>
                <a:extLst>
                  <a:ext uri="{0D108BD9-81ED-4DB2-BD59-A6C34878D82A}">
                    <a16:rowId xmlns:a16="http://schemas.microsoft.com/office/drawing/2014/main" val="10006"/>
                  </a:ext>
                </a:extLst>
              </a:tr>
              <a:tr h="370840">
                <a:tc>
                  <a:txBody>
                    <a:bodyPr/>
                    <a:lstStyle/>
                    <a:p>
                      <a:r>
                        <a:rPr lang="en-US" dirty="0"/>
                        <a:t>Saved</a:t>
                      </a:r>
                      <a:r>
                        <a:rPr lang="en-US" baseline="0" dirty="0"/>
                        <a:t> </a:t>
                      </a:r>
                      <a:r>
                        <a:rPr lang="en-US" dirty="0"/>
                        <a:t>CPSC for Process 0</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 y="545068"/>
            <a:ext cx="1218090" cy="369332"/>
          </a:xfrm>
          <a:prstGeom prst="rect">
            <a:avLst/>
          </a:prstGeom>
          <a:noFill/>
        </p:spPr>
        <p:txBody>
          <a:bodyPr wrap="none" rtlCol="0">
            <a:spAutoFit/>
          </a:bodyPr>
          <a:lstStyle/>
          <a:p>
            <a:r>
              <a:rPr lang="en-US" dirty="0"/>
              <a:t>PD_ARRAY:</a:t>
            </a:r>
          </a:p>
        </p:txBody>
      </p:sp>
      <p:graphicFrame>
        <p:nvGraphicFramePr>
          <p:cNvPr id="27" name="Table 26"/>
          <p:cNvGraphicFramePr>
            <a:graphicFrameLocks noGrp="1"/>
          </p:cNvGraphicFramePr>
          <p:nvPr>
            <p:extLst/>
          </p:nvPr>
        </p:nvGraphicFramePr>
        <p:xfrm>
          <a:off x="3200400" y="3500120"/>
          <a:ext cx="2971800" cy="2966720"/>
        </p:xfrm>
        <a:graphic>
          <a:graphicData uri="http://schemas.openxmlformats.org/drawingml/2006/table">
            <a:tbl>
              <a:tblPr firstRow="1" bandRow="1">
                <a:tableStyleId>{5940675A-B579-460E-94D1-54222C63F5DA}</a:tableStyleId>
              </a:tblPr>
              <a:tblGrid>
                <a:gridCol w="2971800">
                  <a:extLst>
                    <a:ext uri="{9D8B030D-6E8A-4147-A177-3AD203B41FA5}">
                      <a16:colId xmlns:a16="http://schemas.microsoft.com/office/drawing/2014/main" val="20000"/>
                    </a:ext>
                  </a:extLst>
                </a:gridCol>
              </a:tblGrid>
              <a:tr h="370840">
                <a:tc>
                  <a:txBody>
                    <a:bodyPr/>
                    <a:lstStyle/>
                    <a:p>
                      <a:r>
                        <a:rPr lang="en-US" dirty="0"/>
                        <a:t>Saved R0 for Process 1</a:t>
                      </a:r>
                    </a:p>
                  </a:txBody>
                  <a:tcPr/>
                </a:tc>
                <a:extLst>
                  <a:ext uri="{0D108BD9-81ED-4DB2-BD59-A6C34878D82A}">
                    <a16:rowId xmlns:a16="http://schemas.microsoft.com/office/drawing/2014/main" val="10000"/>
                  </a:ext>
                </a:extLst>
              </a:tr>
              <a:tr h="370840">
                <a:tc>
                  <a:txBody>
                    <a:bodyPr/>
                    <a:lstStyle/>
                    <a:p>
                      <a:r>
                        <a:rPr lang="en-US" dirty="0"/>
                        <a:t>Saved R1 for Process 1</a:t>
                      </a:r>
                    </a:p>
                  </a:txBody>
                  <a:tcPr/>
                </a:tc>
                <a:extLst>
                  <a:ext uri="{0D108BD9-81ED-4DB2-BD59-A6C34878D82A}">
                    <a16:rowId xmlns:a16="http://schemas.microsoft.com/office/drawing/2014/main" val="10001"/>
                  </a:ext>
                </a:extLst>
              </a:tr>
              <a:tr h="370840">
                <a:tc>
                  <a:txBody>
                    <a:bodyPr/>
                    <a:lstStyle/>
                    <a:p>
                      <a:pPr algn="ctr"/>
                      <a:r>
                        <a:rPr lang="en-US" dirty="0"/>
                        <a:t>…  (omitted)…</a:t>
                      </a:r>
                    </a:p>
                  </a:txBody>
                  <a:tcPr/>
                </a:tc>
                <a:extLst>
                  <a:ext uri="{0D108BD9-81ED-4DB2-BD59-A6C34878D82A}">
                    <a16:rowId xmlns:a16="http://schemas.microsoft.com/office/drawing/2014/main" val="10002"/>
                  </a:ext>
                </a:extLst>
              </a:tr>
              <a:tr h="370840">
                <a:tc>
                  <a:txBody>
                    <a:bodyPr/>
                    <a:lstStyle/>
                    <a:p>
                      <a:r>
                        <a:rPr lang="en-US" dirty="0"/>
                        <a:t>Saved R12 for Process 1</a:t>
                      </a:r>
                    </a:p>
                  </a:txBody>
                  <a:tcPr/>
                </a:tc>
                <a:extLst>
                  <a:ext uri="{0D108BD9-81ED-4DB2-BD59-A6C34878D82A}">
                    <a16:rowId xmlns:a16="http://schemas.microsoft.com/office/drawing/2014/main" val="10003"/>
                  </a:ext>
                </a:extLst>
              </a:tr>
              <a:tr h="370840">
                <a:tc>
                  <a:txBody>
                    <a:bodyPr/>
                    <a:lstStyle/>
                    <a:p>
                      <a:r>
                        <a:rPr lang="en-US" dirty="0"/>
                        <a:t>Saved</a:t>
                      </a:r>
                      <a:r>
                        <a:rPr lang="en-US" baseline="0" dirty="0"/>
                        <a:t> </a:t>
                      </a:r>
                      <a:r>
                        <a:rPr lang="en-US" dirty="0"/>
                        <a:t>R13 (SP) for Process 1</a:t>
                      </a:r>
                    </a:p>
                  </a:txBody>
                  <a:tcPr/>
                </a:tc>
                <a:extLst>
                  <a:ext uri="{0D108BD9-81ED-4DB2-BD59-A6C34878D82A}">
                    <a16:rowId xmlns:a16="http://schemas.microsoft.com/office/drawing/2014/main" val="10004"/>
                  </a:ext>
                </a:extLst>
              </a:tr>
              <a:tr h="370840">
                <a:tc>
                  <a:txBody>
                    <a:bodyPr/>
                    <a:lstStyle/>
                    <a:p>
                      <a:r>
                        <a:rPr lang="en-US" dirty="0"/>
                        <a:t>Saved R14 (LR) for Process 1</a:t>
                      </a:r>
                    </a:p>
                  </a:txBody>
                  <a:tcPr/>
                </a:tc>
                <a:extLst>
                  <a:ext uri="{0D108BD9-81ED-4DB2-BD59-A6C34878D82A}">
                    <a16:rowId xmlns:a16="http://schemas.microsoft.com/office/drawing/2014/main" val="10005"/>
                  </a:ext>
                </a:extLst>
              </a:tr>
              <a:tr h="370840">
                <a:tc>
                  <a:txBody>
                    <a:bodyPr/>
                    <a:lstStyle/>
                    <a:p>
                      <a:r>
                        <a:rPr lang="en-US" dirty="0"/>
                        <a:t>Saved R15 </a:t>
                      </a:r>
                      <a:r>
                        <a:rPr lang="en-US" baseline="0" dirty="0"/>
                        <a:t>(PC) </a:t>
                      </a:r>
                      <a:r>
                        <a:rPr lang="en-US" dirty="0"/>
                        <a:t>for Process 1</a:t>
                      </a:r>
                    </a:p>
                  </a:txBody>
                  <a:tcPr/>
                </a:tc>
                <a:extLst>
                  <a:ext uri="{0D108BD9-81ED-4DB2-BD59-A6C34878D82A}">
                    <a16:rowId xmlns:a16="http://schemas.microsoft.com/office/drawing/2014/main" val="10006"/>
                  </a:ext>
                </a:extLst>
              </a:tr>
              <a:tr h="370840">
                <a:tc>
                  <a:txBody>
                    <a:bodyPr/>
                    <a:lstStyle/>
                    <a:p>
                      <a:r>
                        <a:rPr lang="en-US" dirty="0"/>
                        <a:t>Saved</a:t>
                      </a:r>
                      <a:r>
                        <a:rPr lang="en-US" baseline="0" dirty="0"/>
                        <a:t> </a:t>
                      </a:r>
                      <a:r>
                        <a:rPr lang="en-US" dirty="0"/>
                        <a:t>CPSC for Process 1</a:t>
                      </a:r>
                    </a:p>
                  </a:txBody>
                  <a:tcPr/>
                </a:tc>
                <a:extLst>
                  <a:ext uri="{0D108BD9-81ED-4DB2-BD59-A6C34878D82A}">
                    <a16:rowId xmlns:a16="http://schemas.microsoft.com/office/drawing/2014/main" val="10007"/>
                  </a:ext>
                </a:extLst>
              </a:tr>
            </a:tbl>
          </a:graphicData>
        </a:graphic>
      </p:graphicFrame>
      <p:sp>
        <p:nvSpPr>
          <p:cNvPr id="28" name="TextBox 27"/>
          <p:cNvSpPr txBox="1"/>
          <p:nvPr/>
        </p:nvSpPr>
        <p:spPr>
          <a:xfrm>
            <a:off x="1850474" y="533400"/>
            <a:ext cx="1337226" cy="369332"/>
          </a:xfrm>
          <a:prstGeom prst="rect">
            <a:avLst/>
          </a:prstGeom>
          <a:noFill/>
        </p:spPr>
        <p:txBody>
          <a:bodyPr wrap="none" rtlCol="0">
            <a:spAutoFit/>
          </a:bodyPr>
          <a:lstStyle/>
          <a:p>
            <a:r>
              <a:rPr lang="en-US"/>
              <a:t>0x00001000</a:t>
            </a:r>
          </a:p>
        </p:txBody>
      </p:sp>
      <p:sp>
        <p:nvSpPr>
          <p:cNvPr id="29" name="TextBox 28"/>
          <p:cNvSpPr txBox="1"/>
          <p:nvPr/>
        </p:nvSpPr>
        <p:spPr>
          <a:xfrm>
            <a:off x="1863174" y="902732"/>
            <a:ext cx="1337226" cy="369332"/>
          </a:xfrm>
          <a:prstGeom prst="rect">
            <a:avLst/>
          </a:prstGeom>
          <a:noFill/>
        </p:spPr>
        <p:txBody>
          <a:bodyPr wrap="none" rtlCol="0">
            <a:spAutoFit/>
          </a:bodyPr>
          <a:lstStyle/>
          <a:p>
            <a:r>
              <a:rPr lang="en-US" dirty="0"/>
              <a:t>0x00001004</a:t>
            </a:r>
          </a:p>
        </p:txBody>
      </p:sp>
      <p:sp>
        <p:nvSpPr>
          <p:cNvPr id="30" name="TextBox 29"/>
          <p:cNvSpPr txBox="1"/>
          <p:nvPr/>
        </p:nvSpPr>
        <p:spPr>
          <a:xfrm>
            <a:off x="1863174" y="76200"/>
            <a:ext cx="4279463" cy="369332"/>
          </a:xfrm>
          <a:prstGeom prst="rect">
            <a:avLst/>
          </a:prstGeom>
          <a:noFill/>
        </p:spPr>
        <p:txBody>
          <a:bodyPr wrap="square" rtlCol="0">
            <a:spAutoFit/>
          </a:bodyPr>
          <a:lstStyle/>
          <a:p>
            <a:r>
              <a:rPr lang="en-US" b="1" dirty="0"/>
              <a:t>Address         Value in memory</a:t>
            </a:r>
          </a:p>
        </p:txBody>
      </p:sp>
      <p:sp>
        <p:nvSpPr>
          <p:cNvPr id="32" name="TextBox 31"/>
          <p:cNvSpPr txBox="1"/>
          <p:nvPr/>
        </p:nvSpPr>
        <p:spPr>
          <a:xfrm>
            <a:off x="1850474" y="1641396"/>
            <a:ext cx="1337226" cy="369332"/>
          </a:xfrm>
          <a:prstGeom prst="rect">
            <a:avLst/>
          </a:prstGeom>
          <a:noFill/>
        </p:spPr>
        <p:txBody>
          <a:bodyPr wrap="none" rtlCol="0">
            <a:spAutoFit/>
          </a:bodyPr>
          <a:lstStyle/>
          <a:p>
            <a:r>
              <a:rPr lang="en-US" dirty="0"/>
              <a:t>0x00001030</a:t>
            </a:r>
          </a:p>
        </p:txBody>
      </p:sp>
      <p:sp>
        <p:nvSpPr>
          <p:cNvPr id="33" name="TextBox 32"/>
          <p:cNvSpPr txBox="1"/>
          <p:nvPr/>
        </p:nvSpPr>
        <p:spPr>
          <a:xfrm>
            <a:off x="1850474" y="2010728"/>
            <a:ext cx="1337226" cy="369332"/>
          </a:xfrm>
          <a:prstGeom prst="rect">
            <a:avLst/>
          </a:prstGeom>
          <a:noFill/>
        </p:spPr>
        <p:txBody>
          <a:bodyPr wrap="none" rtlCol="0">
            <a:spAutoFit/>
          </a:bodyPr>
          <a:lstStyle/>
          <a:p>
            <a:r>
              <a:rPr lang="en-US"/>
              <a:t>0x00001034</a:t>
            </a:r>
            <a:endParaRPr lang="en-US" dirty="0"/>
          </a:p>
        </p:txBody>
      </p:sp>
      <p:sp>
        <p:nvSpPr>
          <p:cNvPr id="34" name="TextBox 33"/>
          <p:cNvSpPr txBox="1"/>
          <p:nvPr/>
        </p:nvSpPr>
        <p:spPr>
          <a:xfrm>
            <a:off x="1850474" y="2380060"/>
            <a:ext cx="1337226" cy="369332"/>
          </a:xfrm>
          <a:prstGeom prst="rect">
            <a:avLst/>
          </a:prstGeom>
          <a:noFill/>
        </p:spPr>
        <p:txBody>
          <a:bodyPr wrap="none" rtlCol="0">
            <a:spAutoFit/>
          </a:bodyPr>
          <a:lstStyle/>
          <a:p>
            <a:r>
              <a:rPr lang="en-US"/>
              <a:t>0x00001038</a:t>
            </a:r>
            <a:endParaRPr lang="en-US" dirty="0"/>
          </a:p>
        </p:txBody>
      </p:sp>
      <p:sp>
        <p:nvSpPr>
          <p:cNvPr id="35" name="TextBox 34"/>
          <p:cNvSpPr txBox="1"/>
          <p:nvPr/>
        </p:nvSpPr>
        <p:spPr>
          <a:xfrm>
            <a:off x="1863174" y="2749392"/>
            <a:ext cx="1343638" cy="369332"/>
          </a:xfrm>
          <a:prstGeom prst="rect">
            <a:avLst/>
          </a:prstGeom>
          <a:noFill/>
        </p:spPr>
        <p:txBody>
          <a:bodyPr wrap="none" rtlCol="0">
            <a:spAutoFit/>
          </a:bodyPr>
          <a:lstStyle/>
          <a:p>
            <a:r>
              <a:rPr lang="en-US" dirty="0"/>
              <a:t>0x0000103C</a:t>
            </a:r>
          </a:p>
        </p:txBody>
      </p:sp>
      <p:sp>
        <p:nvSpPr>
          <p:cNvPr id="36" name="TextBox 35"/>
          <p:cNvSpPr txBox="1"/>
          <p:nvPr/>
        </p:nvSpPr>
        <p:spPr>
          <a:xfrm>
            <a:off x="1863174" y="3118724"/>
            <a:ext cx="1337226" cy="369332"/>
          </a:xfrm>
          <a:prstGeom prst="rect">
            <a:avLst/>
          </a:prstGeom>
          <a:noFill/>
        </p:spPr>
        <p:txBody>
          <a:bodyPr wrap="none" rtlCol="0">
            <a:spAutoFit/>
          </a:bodyPr>
          <a:lstStyle/>
          <a:p>
            <a:r>
              <a:rPr lang="en-US" dirty="0"/>
              <a:t>0x00001040</a:t>
            </a:r>
          </a:p>
        </p:txBody>
      </p:sp>
      <p:sp>
        <p:nvSpPr>
          <p:cNvPr id="37" name="TextBox 36"/>
          <p:cNvSpPr txBox="1"/>
          <p:nvPr/>
        </p:nvSpPr>
        <p:spPr>
          <a:xfrm>
            <a:off x="1863174" y="3488056"/>
            <a:ext cx="1337226" cy="369332"/>
          </a:xfrm>
          <a:prstGeom prst="rect">
            <a:avLst/>
          </a:prstGeom>
          <a:noFill/>
        </p:spPr>
        <p:txBody>
          <a:bodyPr wrap="none" rtlCol="0">
            <a:spAutoFit/>
          </a:bodyPr>
          <a:lstStyle/>
          <a:p>
            <a:r>
              <a:rPr lang="en-US"/>
              <a:t>0x00001044</a:t>
            </a:r>
            <a:endParaRPr lang="en-US" dirty="0"/>
          </a:p>
        </p:txBody>
      </p:sp>
      <p:sp>
        <p:nvSpPr>
          <p:cNvPr id="38" name="TextBox 37"/>
          <p:cNvSpPr txBox="1"/>
          <p:nvPr/>
        </p:nvSpPr>
        <p:spPr>
          <a:xfrm>
            <a:off x="1869586" y="3857388"/>
            <a:ext cx="1337226" cy="369332"/>
          </a:xfrm>
          <a:prstGeom prst="rect">
            <a:avLst/>
          </a:prstGeom>
          <a:noFill/>
        </p:spPr>
        <p:txBody>
          <a:bodyPr wrap="none" rtlCol="0">
            <a:spAutoFit/>
          </a:bodyPr>
          <a:lstStyle/>
          <a:p>
            <a:r>
              <a:rPr lang="en-US" dirty="0"/>
              <a:t>0x00001048</a:t>
            </a:r>
          </a:p>
        </p:txBody>
      </p:sp>
      <p:sp>
        <p:nvSpPr>
          <p:cNvPr id="39" name="TextBox 38"/>
          <p:cNvSpPr txBox="1"/>
          <p:nvPr/>
        </p:nvSpPr>
        <p:spPr>
          <a:xfrm>
            <a:off x="1850474" y="4583988"/>
            <a:ext cx="1337226" cy="369332"/>
          </a:xfrm>
          <a:prstGeom prst="rect">
            <a:avLst/>
          </a:prstGeom>
          <a:noFill/>
        </p:spPr>
        <p:txBody>
          <a:bodyPr wrap="none" rtlCol="0">
            <a:spAutoFit/>
          </a:bodyPr>
          <a:lstStyle/>
          <a:p>
            <a:r>
              <a:rPr lang="en-US" dirty="0"/>
              <a:t>0x00001070</a:t>
            </a:r>
          </a:p>
        </p:txBody>
      </p:sp>
      <p:sp>
        <p:nvSpPr>
          <p:cNvPr id="40" name="TextBox 39"/>
          <p:cNvSpPr txBox="1"/>
          <p:nvPr/>
        </p:nvSpPr>
        <p:spPr>
          <a:xfrm>
            <a:off x="1869586" y="4953320"/>
            <a:ext cx="1337226" cy="369332"/>
          </a:xfrm>
          <a:prstGeom prst="rect">
            <a:avLst/>
          </a:prstGeom>
          <a:noFill/>
        </p:spPr>
        <p:txBody>
          <a:bodyPr wrap="none" rtlCol="0">
            <a:spAutoFit/>
          </a:bodyPr>
          <a:lstStyle/>
          <a:p>
            <a:r>
              <a:rPr lang="en-US" dirty="0"/>
              <a:t>0x00001074</a:t>
            </a:r>
          </a:p>
        </p:txBody>
      </p:sp>
      <p:sp>
        <p:nvSpPr>
          <p:cNvPr id="41" name="TextBox 40"/>
          <p:cNvSpPr txBox="1"/>
          <p:nvPr/>
        </p:nvSpPr>
        <p:spPr>
          <a:xfrm>
            <a:off x="1869586" y="5310588"/>
            <a:ext cx="1337226" cy="369332"/>
          </a:xfrm>
          <a:prstGeom prst="rect">
            <a:avLst/>
          </a:prstGeom>
          <a:noFill/>
        </p:spPr>
        <p:txBody>
          <a:bodyPr wrap="none" rtlCol="0">
            <a:spAutoFit/>
          </a:bodyPr>
          <a:lstStyle/>
          <a:p>
            <a:r>
              <a:rPr lang="en-US" dirty="0"/>
              <a:t>0x00001078</a:t>
            </a:r>
          </a:p>
        </p:txBody>
      </p:sp>
      <p:sp>
        <p:nvSpPr>
          <p:cNvPr id="42" name="TextBox 41"/>
          <p:cNvSpPr txBox="1"/>
          <p:nvPr/>
        </p:nvSpPr>
        <p:spPr>
          <a:xfrm>
            <a:off x="1869586" y="5716112"/>
            <a:ext cx="1343638" cy="369332"/>
          </a:xfrm>
          <a:prstGeom prst="rect">
            <a:avLst/>
          </a:prstGeom>
          <a:noFill/>
        </p:spPr>
        <p:txBody>
          <a:bodyPr wrap="none" rtlCol="0">
            <a:spAutoFit/>
          </a:bodyPr>
          <a:lstStyle/>
          <a:p>
            <a:r>
              <a:rPr lang="en-US" dirty="0"/>
              <a:t>0x0000107C</a:t>
            </a:r>
          </a:p>
        </p:txBody>
      </p:sp>
      <p:sp>
        <p:nvSpPr>
          <p:cNvPr id="43" name="TextBox 42"/>
          <p:cNvSpPr txBox="1"/>
          <p:nvPr/>
        </p:nvSpPr>
        <p:spPr>
          <a:xfrm>
            <a:off x="1869586" y="6107668"/>
            <a:ext cx="1337226" cy="369332"/>
          </a:xfrm>
          <a:prstGeom prst="rect">
            <a:avLst/>
          </a:prstGeom>
          <a:noFill/>
        </p:spPr>
        <p:txBody>
          <a:bodyPr wrap="none" rtlCol="0">
            <a:spAutoFit/>
          </a:bodyPr>
          <a:lstStyle/>
          <a:p>
            <a:r>
              <a:rPr lang="en-US"/>
              <a:t>0x00001080</a:t>
            </a:r>
            <a:endParaRPr lang="en-US" dirty="0"/>
          </a:p>
        </p:txBody>
      </p:sp>
      <p:pic>
        <p:nvPicPr>
          <p:cNvPr id="20" name="Picture 19">
            <a:extLst>
              <a:ext uri="{FF2B5EF4-FFF2-40B4-BE49-F238E27FC236}">
                <a16:creationId xmlns:a16="http://schemas.microsoft.com/office/drawing/2014/main" id="{F4EEFD03-BDEE-3D4B-A468-BAED2ECB6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263383"/>
            <a:ext cx="5952744" cy="4009644"/>
          </a:xfrm>
          <a:prstGeom prst="rect">
            <a:avLst/>
          </a:prstGeom>
        </p:spPr>
      </p:pic>
      <p:cxnSp>
        <p:nvCxnSpPr>
          <p:cNvPr id="3" name="Straight Arrow Connector 2">
            <a:extLst>
              <a:ext uri="{FF2B5EF4-FFF2-40B4-BE49-F238E27FC236}">
                <a16:creationId xmlns:a16="http://schemas.microsoft.com/office/drawing/2014/main" id="{24A7BE71-59C4-DC47-BCD0-3E61CDE70600}"/>
              </a:ext>
            </a:extLst>
          </p:cNvPr>
          <p:cNvCxnSpPr/>
          <p:nvPr/>
        </p:nvCxnSpPr>
        <p:spPr>
          <a:xfrm flipH="1" flipV="1">
            <a:off x="6248400" y="1826062"/>
            <a:ext cx="685800" cy="11079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23FACABC-54FC-814F-9C16-ABFC42871BA5}"/>
              </a:ext>
            </a:extLst>
          </p:cNvPr>
          <p:cNvSpPr txBox="1"/>
          <p:nvPr/>
        </p:nvSpPr>
        <p:spPr>
          <a:xfrm>
            <a:off x="6858000" y="1447800"/>
            <a:ext cx="2066015" cy="646331"/>
          </a:xfrm>
          <a:prstGeom prst="rect">
            <a:avLst/>
          </a:prstGeom>
          <a:noFill/>
        </p:spPr>
        <p:txBody>
          <a:bodyPr wrap="none" rtlCol="0">
            <a:spAutoFit/>
          </a:bodyPr>
          <a:lstStyle/>
          <a:p>
            <a:r>
              <a:rPr lang="en-US" dirty="0"/>
              <a:t>1. Save registers for </a:t>
            </a:r>
          </a:p>
          <a:p>
            <a:r>
              <a:rPr lang="en-US" dirty="0"/>
              <a:t>current process</a:t>
            </a:r>
          </a:p>
        </p:txBody>
      </p:sp>
      <p:cxnSp>
        <p:nvCxnSpPr>
          <p:cNvPr id="8" name="Straight Arrow Connector 7">
            <a:extLst>
              <a:ext uri="{FF2B5EF4-FFF2-40B4-BE49-F238E27FC236}">
                <a16:creationId xmlns:a16="http://schemas.microsoft.com/office/drawing/2014/main" id="{379FF200-679A-014B-9F97-959ED98D5B52}"/>
              </a:ext>
            </a:extLst>
          </p:cNvPr>
          <p:cNvCxnSpPr/>
          <p:nvPr/>
        </p:nvCxnSpPr>
        <p:spPr>
          <a:xfrm flipV="1">
            <a:off x="6248400" y="3672722"/>
            <a:ext cx="609600" cy="14652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068C220-6FE6-4344-AEF0-94A24B2F863C}"/>
              </a:ext>
            </a:extLst>
          </p:cNvPr>
          <p:cNvSpPr txBox="1"/>
          <p:nvPr/>
        </p:nvSpPr>
        <p:spPr>
          <a:xfrm>
            <a:off x="6419603" y="4875642"/>
            <a:ext cx="2103851" cy="1477328"/>
          </a:xfrm>
          <a:prstGeom prst="rect">
            <a:avLst/>
          </a:prstGeom>
          <a:noFill/>
        </p:spPr>
        <p:txBody>
          <a:bodyPr wrap="square" rtlCol="0">
            <a:spAutoFit/>
          </a:bodyPr>
          <a:lstStyle/>
          <a:p>
            <a:r>
              <a:rPr lang="en-US" dirty="0"/>
              <a:t>2. Restore registers for process that was not running (this makes it start running)</a:t>
            </a:r>
          </a:p>
        </p:txBody>
      </p:sp>
    </p:spTree>
    <p:extLst>
      <p:ext uri="{BB962C8B-B14F-4D97-AF65-F5344CB8AC3E}">
        <p14:creationId xmlns:p14="http://schemas.microsoft.com/office/powerpoint/2010/main" val="1544982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41"/>
            <a:ext cx="8229600" cy="1143000"/>
          </a:xfrm>
        </p:spPr>
        <p:txBody>
          <a:bodyPr/>
          <a:lstStyle/>
          <a:p>
            <a:r>
              <a:rPr lang="en-US" dirty="0"/>
              <a:t>Connecting I/O to the Computer</a:t>
            </a:r>
          </a:p>
        </p:txBody>
      </p:sp>
      <p:sp>
        <p:nvSpPr>
          <p:cNvPr id="4" name="Slide Number Placeholder 3"/>
          <p:cNvSpPr>
            <a:spLocks noGrp="1"/>
          </p:cNvSpPr>
          <p:nvPr>
            <p:ph type="sldNum" sz="quarter" idx="12"/>
          </p:nvPr>
        </p:nvSpPr>
        <p:spPr/>
        <p:txBody>
          <a:bodyPr/>
          <a:lstStyle/>
          <a:p>
            <a:fld id="{8498F53A-C161-3D49-96E1-2DF0E970DAF2}" type="slidenum">
              <a:rPr lang="en-US" smtClean="0"/>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77859"/>
            <a:ext cx="6015149" cy="4541941"/>
          </a:xfrm>
          <a:prstGeom prst="rect">
            <a:avLst/>
          </a:prstGeom>
        </p:spPr>
      </p:pic>
      <p:sp>
        <p:nvSpPr>
          <p:cNvPr id="7" name="Freeform 6"/>
          <p:cNvSpPr/>
          <p:nvPr/>
        </p:nvSpPr>
        <p:spPr>
          <a:xfrm>
            <a:off x="2971800" y="2590800"/>
            <a:ext cx="2057400" cy="1100686"/>
          </a:xfrm>
          <a:custGeom>
            <a:avLst/>
            <a:gdLst>
              <a:gd name="connsiteX0" fmla="*/ 4102100 w 4102100"/>
              <a:gd name="connsiteY0" fmla="*/ 19050 h 1100686"/>
              <a:gd name="connsiteX1" fmla="*/ 4095750 w 4102100"/>
              <a:gd name="connsiteY1" fmla="*/ 292100 h 1100686"/>
              <a:gd name="connsiteX2" fmla="*/ 4070350 w 4102100"/>
              <a:gd name="connsiteY2" fmla="*/ 349250 h 1100686"/>
              <a:gd name="connsiteX3" fmla="*/ 4057650 w 4102100"/>
              <a:gd name="connsiteY3" fmla="*/ 368300 h 1100686"/>
              <a:gd name="connsiteX4" fmla="*/ 4044950 w 4102100"/>
              <a:gd name="connsiteY4" fmla="*/ 393700 h 1100686"/>
              <a:gd name="connsiteX5" fmla="*/ 4013200 w 4102100"/>
              <a:gd name="connsiteY5" fmla="*/ 425450 h 1100686"/>
              <a:gd name="connsiteX6" fmla="*/ 4000500 w 4102100"/>
              <a:gd name="connsiteY6" fmla="*/ 457200 h 1100686"/>
              <a:gd name="connsiteX7" fmla="*/ 3911600 w 4102100"/>
              <a:gd name="connsiteY7" fmla="*/ 571500 h 1100686"/>
              <a:gd name="connsiteX8" fmla="*/ 3886200 w 4102100"/>
              <a:gd name="connsiteY8" fmla="*/ 603250 h 1100686"/>
              <a:gd name="connsiteX9" fmla="*/ 3797300 w 4102100"/>
              <a:gd name="connsiteY9" fmla="*/ 711200 h 1100686"/>
              <a:gd name="connsiteX10" fmla="*/ 3778250 w 4102100"/>
              <a:gd name="connsiteY10" fmla="*/ 736600 h 1100686"/>
              <a:gd name="connsiteX11" fmla="*/ 3740150 w 4102100"/>
              <a:gd name="connsiteY11" fmla="*/ 774700 h 1100686"/>
              <a:gd name="connsiteX12" fmla="*/ 3721100 w 4102100"/>
              <a:gd name="connsiteY12" fmla="*/ 793750 h 1100686"/>
              <a:gd name="connsiteX13" fmla="*/ 3702050 w 4102100"/>
              <a:gd name="connsiteY13" fmla="*/ 800100 h 1100686"/>
              <a:gd name="connsiteX14" fmla="*/ 3644900 w 4102100"/>
              <a:gd name="connsiteY14" fmla="*/ 825500 h 1100686"/>
              <a:gd name="connsiteX15" fmla="*/ 3587750 w 4102100"/>
              <a:gd name="connsiteY15" fmla="*/ 838200 h 1100686"/>
              <a:gd name="connsiteX16" fmla="*/ 3473450 w 4102100"/>
              <a:gd name="connsiteY16" fmla="*/ 869950 h 1100686"/>
              <a:gd name="connsiteX17" fmla="*/ 3384550 w 4102100"/>
              <a:gd name="connsiteY17" fmla="*/ 889000 h 1100686"/>
              <a:gd name="connsiteX18" fmla="*/ 3238500 w 4102100"/>
              <a:gd name="connsiteY18" fmla="*/ 914400 h 1100686"/>
              <a:gd name="connsiteX19" fmla="*/ 3111500 w 4102100"/>
              <a:gd name="connsiteY19" fmla="*/ 939800 h 1100686"/>
              <a:gd name="connsiteX20" fmla="*/ 3060700 w 4102100"/>
              <a:gd name="connsiteY20" fmla="*/ 952500 h 1100686"/>
              <a:gd name="connsiteX21" fmla="*/ 3009900 w 4102100"/>
              <a:gd name="connsiteY21" fmla="*/ 958850 h 1100686"/>
              <a:gd name="connsiteX22" fmla="*/ 2959100 w 4102100"/>
              <a:gd name="connsiteY22" fmla="*/ 977900 h 1100686"/>
              <a:gd name="connsiteX23" fmla="*/ 2921000 w 4102100"/>
              <a:gd name="connsiteY23" fmla="*/ 990600 h 1100686"/>
              <a:gd name="connsiteX24" fmla="*/ 2851150 w 4102100"/>
              <a:gd name="connsiteY24" fmla="*/ 1009650 h 1100686"/>
              <a:gd name="connsiteX25" fmla="*/ 2794000 w 4102100"/>
              <a:gd name="connsiteY25" fmla="*/ 1028700 h 1100686"/>
              <a:gd name="connsiteX26" fmla="*/ 2724150 w 4102100"/>
              <a:gd name="connsiteY26" fmla="*/ 1035050 h 1100686"/>
              <a:gd name="connsiteX27" fmla="*/ 2628900 w 4102100"/>
              <a:gd name="connsiteY27" fmla="*/ 1054100 h 1100686"/>
              <a:gd name="connsiteX28" fmla="*/ 2590800 w 4102100"/>
              <a:gd name="connsiteY28" fmla="*/ 1060450 h 1100686"/>
              <a:gd name="connsiteX29" fmla="*/ 2514600 w 4102100"/>
              <a:gd name="connsiteY29" fmla="*/ 1066800 h 1100686"/>
              <a:gd name="connsiteX30" fmla="*/ 2482850 w 4102100"/>
              <a:gd name="connsiteY30" fmla="*/ 1073150 h 1100686"/>
              <a:gd name="connsiteX31" fmla="*/ 2038350 w 4102100"/>
              <a:gd name="connsiteY31" fmla="*/ 1092200 h 1100686"/>
              <a:gd name="connsiteX32" fmla="*/ 1816100 w 4102100"/>
              <a:gd name="connsiteY32" fmla="*/ 1092200 h 1100686"/>
              <a:gd name="connsiteX33" fmla="*/ 1689100 w 4102100"/>
              <a:gd name="connsiteY33" fmla="*/ 1066800 h 1100686"/>
              <a:gd name="connsiteX34" fmla="*/ 1600200 w 4102100"/>
              <a:gd name="connsiteY34" fmla="*/ 1054100 h 1100686"/>
              <a:gd name="connsiteX35" fmla="*/ 1377950 w 4102100"/>
              <a:gd name="connsiteY35" fmla="*/ 1028700 h 1100686"/>
              <a:gd name="connsiteX36" fmla="*/ 1270000 w 4102100"/>
              <a:gd name="connsiteY36" fmla="*/ 1016000 h 1100686"/>
              <a:gd name="connsiteX37" fmla="*/ 1168400 w 4102100"/>
              <a:gd name="connsiteY37" fmla="*/ 1009650 h 1100686"/>
              <a:gd name="connsiteX38" fmla="*/ 1079500 w 4102100"/>
              <a:gd name="connsiteY38" fmla="*/ 990600 h 1100686"/>
              <a:gd name="connsiteX39" fmla="*/ 908050 w 4102100"/>
              <a:gd name="connsiteY39" fmla="*/ 958850 h 1100686"/>
              <a:gd name="connsiteX40" fmla="*/ 787400 w 4102100"/>
              <a:gd name="connsiteY40" fmla="*/ 920750 h 1100686"/>
              <a:gd name="connsiteX41" fmla="*/ 711200 w 4102100"/>
              <a:gd name="connsiteY41" fmla="*/ 889000 h 1100686"/>
              <a:gd name="connsiteX42" fmla="*/ 692150 w 4102100"/>
              <a:gd name="connsiteY42" fmla="*/ 882650 h 1100686"/>
              <a:gd name="connsiteX43" fmla="*/ 660400 w 4102100"/>
              <a:gd name="connsiteY43" fmla="*/ 876300 h 1100686"/>
              <a:gd name="connsiteX44" fmla="*/ 628650 w 4102100"/>
              <a:gd name="connsiteY44" fmla="*/ 850900 h 1100686"/>
              <a:gd name="connsiteX45" fmla="*/ 508000 w 4102100"/>
              <a:gd name="connsiteY45" fmla="*/ 774700 h 1100686"/>
              <a:gd name="connsiteX46" fmla="*/ 400050 w 4102100"/>
              <a:gd name="connsiteY46" fmla="*/ 673100 h 1100686"/>
              <a:gd name="connsiteX47" fmla="*/ 279400 w 4102100"/>
              <a:gd name="connsiteY47" fmla="*/ 546100 h 1100686"/>
              <a:gd name="connsiteX48" fmla="*/ 254000 w 4102100"/>
              <a:gd name="connsiteY48" fmla="*/ 501650 h 1100686"/>
              <a:gd name="connsiteX49" fmla="*/ 215900 w 4102100"/>
              <a:gd name="connsiteY49" fmla="*/ 457200 h 1100686"/>
              <a:gd name="connsiteX50" fmla="*/ 196850 w 4102100"/>
              <a:gd name="connsiteY50" fmla="*/ 412750 h 1100686"/>
              <a:gd name="connsiteX51" fmla="*/ 158750 w 4102100"/>
              <a:gd name="connsiteY51" fmla="*/ 355600 h 1100686"/>
              <a:gd name="connsiteX52" fmla="*/ 146050 w 4102100"/>
              <a:gd name="connsiteY52" fmla="*/ 317500 h 1100686"/>
              <a:gd name="connsiteX53" fmla="*/ 133350 w 4102100"/>
              <a:gd name="connsiteY53" fmla="*/ 292100 h 1100686"/>
              <a:gd name="connsiteX54" fmla="*/ 120650 w 4102100"/>
              <a:gd name="connsiteY54" fmla="*/ 273050 h 1100686"/>
              <a:gd name="connsiteX55" fmla="*/ 101600 w 4102100"/>
              <a:gd name="connsiteY55" fmla="*/ 209550 h 1100686"/>
              <a:gd name="connsiteX56" fmla="*/ 76200 w 4102100"/>
              <a:gd name="connsiteY56" fmla="*/ 165100 h 1100686"/>
              <a:gd name="connsiteX57" fmla="*/ 63500 w 4102100"/>
              <a:gd name="connsiteY57" fmla="*/ 139700 h 1100686"/>
              <a:gd name="connsiteX58" fmla="*/ 50800 w 4102100"/>
              <a:gd name="connsiteY58" fmla="*/ 101600 h 1100686"/>
              <a:gd name="connsiteX59" fmla="*/ 38100 w 4102100"/>
              <a:gd name="connsiteY59" fmla="*/ 63500 h 1100686"/>
              <a:gd name="connsiteX60" fmla="*/ 12700 w 4102100"/>
              <a:gd name="connsiteY60" fmla="*/ 12700 h 1100686"/>
              <a:gd name="connsiteX61" fmla="*/ 0 w 4102100"/>
              <a:gd name="connsiteY61" fmla="*/ 0 h 110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02100" h="1100686">
                <a:moveTo>
                  <a:pt x="4102100" y="19050"/>
                </a:moveTo>
                <a:cubicBezTo>
                  <a:pt x="4099983" y="110067"/>
                  <a:pt x="4099705" y="201145"/>
                  <a:pt x="4095750" y="292100"/>
                </a:cubicBezTo>
                <a:cubicBezTo>
                  <a:pt x="4095234" y="303958"/>
                  <a:pt x="4070492" y="348995"/>
                  <a:pt x="4070350" y="349250"/>
                </a:cubicBezTo>
                <a:cubicBezTo>
                  <a:pt x="4066644" y="355921"/>
                  <a:pt x="4061436" y="361674"/>
                  <a:pt x="4057650" y="368300"/>
                </a:cubicBezTo>
                <a:cubicBezTo>
                  <a:pt x="4052954" y="376519"/>
                  <a:pt x="4050762" y="386228"/>
                  <a:pt x="4044950" y="393700"/>
                </a:cubicBezTo>
                <a:cubicBezTo>
                  <a:pt x="4035761" y="405514"/>
                  <a:pt x="4023783" y="414867"/>
                  <a:pt x="4013200" y="425450"/>
                </a:cubicBezTo>
                <a:cubicBezTo>
                  <a:pt x="4008967" y="436033"/>
                  <a:pt x="4007009" y="447843"/>
                  <a:pt x="4000500" y="457200"/>
                </a:cubicBezTo>
                <a:cubicBezTo>
                  <a:pt x="3972936" y="496823"/>
                  <a:pt x="3941348" y="533489"/>
                  <a:pt x="3911600" y="571500"/>
                </a:cubicBezTo>
                <a:cubicBezTo>
                  <a:pt x="3903247" y="582173"/>
                  <a:pt x="3893718" y="591973"/>
                  <a:pt x="3886200" y="603250"/>
                </a:cubicBezTo>
                <a:cubicBezTo>
                  <a:pt x="3837779" y="675881"/>
                  <a:pt x="3882542" y="612844"/>
                  <a:pt x="3797300" y="711200"/>
                </a:cubicBezTo>
                <a:cubicBezTo>
                  <a:pt x="3790369" y="719198"/>
                  <a:pt x="3785330" y="728733"/>
                  <a:pt x="3778250" y="736600"/>
                </a:cubicBezTo>
                <a:cubicBezTo>
                  <a:pt x="3766235" y="749950"/>
                  <a:pt x="3752850" y="762000"/>
                  <a:pt x="3740150" y="774700"/>
                </a:cubicBezTo>
                <a:cubicBezTo>
                  <a:pt x="3733800" y="781050"/>
                  <a:pt x="3729619" y="790910"/>
                  <a:pt x="3721100" y="793750"/>
                </a:cubicBezTo>
                <a:cubicBezTo>
                  <a:pt x="3714750" y="795867"/>
                  <a:pt x="3708229" y="797526"/>
                  <a:pt x="3702050" y="800100"/>
                </a:cubicBezTo>
                <a:cubicBezTo>
                  <a:pt x="3682807" y="808118"/>
                  <a:pt x="3664677" y="818908"/>
                  <a:pt x="3644900" y="825500"/>
                </a:cubicBezTo>
                <a:cubicBezTo>
                  <a:pt x="3626387" y="831671"/>
                  <a:pt x="3606640" y="833303"/>
                  <a:pt x="3587750" y="838200"/>
                </a:cubicBezTo>
                <a:cubicBezTo>
                  <a:pt x="3549473" y="848124"/>
                  <a:pt x="3512115" y="861665"/>
                  <a:pt x="3473450" y="869950"/>
                </a:cubicBezTo>
                <a:cubicBezTo>
                  <a:pt x="3443817" y="876300"/>
                  <a:pt x="3414328" y="883366"/>
                  <a:pt x="3384550" y="889000"/>
                </a:cubicBezTo>
                <a:cubicBezTo>
                  <a:pt x="3335997" y="898186"/>
                  <a:pt x="3285830" y="900201"/>
                  <a:pt x="3238500" y="914400"/>
                </a:cubicBezTo>
                <a:cubicBezTo>
                  <a:pt x="3154625" y="939563"/>
                  <a:pt x="3196989" y="931251"/>
                  <a:pt x="3111500" y="939800"/>
                </a:cubicBezTo>
                <a:cubicBezTo>
                  <a:pt x="3094567" y="944033"/>
                  <a:pt x="3077856" y="949283"/>
                  <a:pt x="3060700" y="952500"/>
                </a:cubicBezTo>
                <a:cubicBezTo>
                  <a:pt x="3043927" y="955645"/>
                  <a:pt x="3026456" y="954711"/>
                  <a:pt x="3009900" y="958850"/>
                </a:cubicBezTo>
                <a:cubicBezTo>
                  <a:pt x="2992355" y="963236"/>
                  <a:pt x="2976131" y="971817"/>
                  <a:pt x="2959100" y="977900"/>
                </a:cubicBezTo>
                <a:cubicBezTo>
                  <a:pt x="2946493" y="982403"/>
                  <a:pt x="2933915" y="987078"/>
                  <a:pt x="2921000" y="990600"/>
                </a:cubicBezTo>
                <a:cubicBezTo>
                  <a:pt x="2853212" y="1009088"/>
                  <a:pt x="2927907" y="981739"/>
                  <a:pt x="2851150" y="1009650"/>
                </a:cubicBezTo>
                <a:cubicBezTo>
                  <a:pt x="2829127" y="1017659"/>
                  <a:pt x="2816807" y="1025659"/>
                  <a:pt x="2794000" y="1028700"/>
                </a:cubicBezTo>
                <a:cubicBezTo>
                  <a:pt x="2770826" y="1031790"/>
                  <a:pt x="2747433" y="1032933"/>
                  <a:pt x="2724150" y="1035050"/>
                </a:cubicBezTo>
                <a:cubicBezTo>
                  <a:pt x="2669003" y="1057109"/>
                  <a:pt x="2710546" y="1043894"/>
                  <a:pt x="2628900" y="1054100"/>
                </a:cubicBezTo>
                <a:cubicBezTo>
                  <a:pt x="2616124" y="1055697"/>
                  <a:pt x="2603596" y="1059028"/>
                  <a:pt x="2590800" y="1060450"/>
                </a:cubicBezTo>
                <a:cubicBezTo>
                  <a:pt x="2565468" y="1063265"/>
                  <a:pt x="2540000" y="1064683"/>
                  <a:pt x="2514600" y="1066800"/>
                </a:cubicBezTo>
                <a:cubicBezTo>
                  <a:pt x="2504017" y="1068917"/>
                  <a:pt x="2493511" y="1071467"/>
                  <a:pt x="2482850" y="1073150"/>
                </a:cubicBezTo>
                <a:cubicBezTo>
                  <a:pt x="2298738" y="1102220"/>
                  <a:pt x="2336161" y="1086882"/>
                  <a:pt x="2038350" y="1092200"/>
                </a:cubicBezTo>
                <a:cubicBezTo>
                  <a:pt x="1946509" y="1101384"/>
                  <a:pt x="1935472" y="1105464"/>
                  <a:pt x="1816100" y="1092200"/>
                </a:cubicBezTo>
                <a:cubicBezTo>
                  <a:pt x="1773192" y="1087432"/>
                  <a:pt x="1731615" y="1074303"/>
                  <a:pt x="1689100" y="1066800"/>
                </a:cubicBezTo>
                <a:cubicBezTo>
                  <a:pt x="1659621" y="1061598"/>
                  <a:pt x="1629912" y="1057738"/>
                  <a:pt x="1600200" y="1054100"/>
                </a:cubicBezTo>
                <a:lnTo>
                  <a:pt x="1377950" y="1028700"/>
                </a:lnTo>
                <a:cubicBezTo>
                  <a:pt x="1341957" y="1024547"/>
                  <a:pt x="1306161" y="1018260"/>
                  <a:pt x="1270000" y="1016000"/>
                </a:cubicBezTo>
                <a:lnTo>
                  <a:pt x="1168400" y="1009650"/>
                </a:lnTo>
                <a:cubicBezTo>
                  <a:pt x="1138767" y="1003300"/>
                  <a:pt x="1109334" y="995928"/>
                  <a:pt x="1079500" y="990600"/>
                </a:cubicBezTo>
                <a:cubicBezTo>
                  <a:pt x="955245" y="968412"/>
                  <a:pt x="1026748" y="989815"/>
                  <a:pt x="908050" y="958850"/>
                </a:cubicBezTo>
                <a:cubicBezTo>
                  <a:pt x="886366" y="953193"/>
                  <a:pt x="810041" y="929375"/>
                  <a:pt x="787400" y="920750"/>
                </a:cubicBezTo>
                <a:cubicBezTo>
                  <a:pt x="761686" y="910954"/>
                  <a:pt x="737305" y="897702"/>
                  <a:pt x="711200" y="889000"/>
                </a:cubicBezTo>
                <a:cubicBezTo>
                  <a:pt x="704850" y="886883"/>
                  <a:pt x="698644" y="884273"/>
                  <a:pt x="692150" y="882650"/>
                </a:cubicBezTo>
                <a:cubicBezTo>
                  <a:pt x="681679" y="880032"/>
                  <a:pt x="670983" y="878417"/>
                  <a:pt x="660400" y="876300"/>
                </a:cubicBezTo>
                <a:cubicBezTo>
                  <a:pt x="649817" y="867833"/>
                  <a:pt x="639927" y="858418"/>
                  <a:pt x="628650" y="850900"/>
                </a:cubicBezTo>
                <a:cubicBezTo>
                  <a:pt x="550301" y="798667"/>
                  <a:pt x="581252" y="828675"/>
                  <a:pt x="508000" y="774700"/>
                </a:cubicBezTo>
                <a:cubicBezTo>
                  <a:pt x="405644" y="699280"/>
                  <a:pt x="480019" y="753069"/>
                  <a:pt x="400050" y="673100"/>
                </a:cubicBezTo>
                <a:cubicBezTo>
                  <a:pt x="346428" y="619478"/>
                  <a:pt x="327378" y="630061"/>
                  <a:pt x="279400" y="546100"/>
                </a:cubicBezTo>
                <a:cubicBezTo>
                  <a:pt x="270933" y="531283"/>
                  <a:pt x="263919" y="515536"/>
                  <a:pt x="254000" y="501650"/>
                </a:cubicBezTo>
                <a:cubicBezTo>
                  <a:pt x="242657" y="485770"/>
                  <a:pt x="226453" y="473615"/>
                  <a:pt x="215900" y="457200"/>
                </a:cubicBezTo>
                <a:cubicBezTo>
                  <a:pt x="207183" y="443640"/>
                  <a:pt x="204569" y="426902"/>
                  <a:pt x="196850" y="412750"/>
                </a:cubicBezTo>
                <a:cubicBezTo>
                  <a:pt x="164871" y="354122"/>
                  <a:pt x="189687" y="423661"/>
                  <a:pt x="158750" y="355600"/>
                </a:cubicBezTo>
                <a:cubicBezTo>
                  <a:pt x="153210" y="343413"/>
                  <a:pt x="151022" y="329929"/>
                  <a:pt x="146050" y="317500"/>
                </a:cubicBezTo>
                <a:cubicBezTo>
                  <a:pt x="142534" y="308711"/>
                  <a:pt x="138046" y="300319"/>
                  <a:pt x="133350" y="292100"/>
                </a:cubicBezTo>
                <a:cubicBezTo>
                  <a:pt x="129564" y="285474"/>
                  <a:pt x="123750" y="280024"/>
                  <a:pt x="120650" y="273050"/>
                </a:cubicBezTo>
                <a:cubicBezTo>
                  <a:pt x="85911" y="194888"/>
                  <a:pt x="123765" y="268657"/>
                  <a:pt x="101600" y="209550"/>
                </a:cubicBezTo>
                <a:cubicBezTo>
                  <a:pt x="91133" y="181639"/>
                  <a:pt x="89599" y="188548"/>
                  <a:pt x="76200" y="165100"/>
                </a:cubicBezTo>
                <a:cubicBezTo>
                  <a:pt x="71504" y="156881"/>
                  <a:pt x="67016" y="148489"/>
                  <a:pt x="63500" y="139700"/>
                </a:cubicBezTo>
                <a:cubicBezTo>
                  <a:pt x="58528" y="127271"/>
                  <a:pt x="55033" y="114300"/>
                  <a:pt x="50800" y="101600"/>
                </a:cubicBezTo>
                <a:cubicBezTo>
                  <a:pt x="46567" y="88900"/>
                  <a:pt x="44087" y="75474"/>
                  <a:pt x="38100" y="63500"/>
                </a:cubicBezTo>
                <a:cubicBezTo>
                  <a:pt x="29633" y="46567"/>
                  <a:pt x="26087" y="26087"/>
                  <a:pt x="12700" y="12700"/>
                </a:cubicBezTo>
                <a:lnTo>
                  <a:pt x="0" y="0"/>
                </a:lnTo>
              </a:path>
            </a:pathLst>
          </a:custGeom>
          <a:noFill/>
          <a:ln w="25400">
            <a:solidFill>
              <a:srgbClr val="0000FF"/>
            </a:solidFill>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82600" y="1981200"/>
            <a:ext cx="1877437" cy="400110"/>
          </a:xfrm>
          <a:prstGeom prst="rect">
            <a:avLst/>
          </a:prstGeom>
          <a:noFill/>
        </p:spPr>
        <p:txBody>
          <a:bodyPr wrap="none" rtlCol="0">
            <a:spAutoFit/>
          </a:bodyPr>
          <a:lstStyle/>
          <a:p>
            <a:r>
              <a:rPr lang="en-US" sz="2000" dirty="0">
                <a:solidFill>
                  <a:srgbClr val="0000FF"/>
                </a:solidFill>
                <a:latin typeface="Consolas" charset="0"/>
                <a:ea typeface="Consolas" charset="0"/>
                <a:cs typeface="Consolas" charset="0"/>
              </a:rPr>
              <a:t>LDR R0, [R4]</a:t>
            </a:r>
          </a:p>
        </p:txBody>
      </p:sp>
      <p:sp>
        <p:nvSpPr>
          <p:cNvPr id="9" name="Freeform 8"/>
          <p:cNvSpPr/>
          <p:nvPr/>
        </p:nvSpPr>
        <p:spPr>
          <a:xfrm>
            <a:off x="3060700" y="2539927"/>
            <a:ext cx="3657600" cy="2641673"/>
          </a:xfrm>
          <a:custGeom>
            <a:avLst/>
            <a:gdLst>
              <a:gd name="connsiteX0" fmla="*/ 3657600 w 3657600"/>
              <a:gd name="connsiteY0" fmla="*/ 2654373 h 2677273"/>
              <a:gd name="connsiteX1" fmla="*/ 3606800 w 3657600"/>
              <a:gd name="connsiteY1" fmla="*/ 2667073 h 2677273"/>
              <a:gd name="connsiteX2" fmla="*/ 3441700 w 3657600"/>
              <a:gd name="connsiteY2" fmla="*/ 2654373 h 2677273"/>
              <a:gd name="connsiteX3" fmla="*/ 3429000 w 3657600"/>
              <a:gd name="connsiteY3" fmla="*/ 2451173 h 2677273"/>
              <a:gd name="connsiteX4" fmla="*/ 3416300 w 3657600"/>
              <a:gd name="connsiteY4" fmla="*/ 2336873 h 2677273"/>
              <a:gd name="connsiteX5" fmla="*/ 3390900 w 3657600"/>
              <a:gd name="connsiteY5" fmla="*/ 1943173 h 2677273"/>
              <a:gd name="connsiteX6" fmla="*/ 3378200 w 3657600"/>
              <a:gd name="connsiteY6" fmla="*/ 1866973 h 2677273"/>
              <a:gd name="connsiteX7" fmla="*/ 3327400 w 3657600"/>
              <a:gd name="connsiteY7" fmla="*/ 1828873 h 2677273"/>
              <a:gd name="connsiteX8" fmla="*/ 3225800 w 3657600"/>
              <a:gd name="connsiteY8" fmla="*/ 1727273 h 2677273"/>
              <a:gd name="connsiteX9" fmla="*/ 3111500 w 3657600"/>
              <a:gd name="connsiteY9" fmla="*/ 1651073 h 2677273"/>
              <a:gd name="connsiteX10" fmla="*/ 3060700 w 3657600"/>
              <a:gd name="connsiteY10" fmla="*/ 1638373 h 2677273"/>
              <a:gd name="connsiteX11" fmla="*/ 2971800 w 3657600"/>
              <a:gd name="connsiteY11" fmla="*/ 1612973 h 2677273"/>
              <a:gd name="connsiteX12" fmla="*/ 1943100 w 3657600"/>
              <a:gd name="connsiteY12" fmla="*/ 1625673 h 2677273"/>
              <a:gd name="connsiteX13" fmla="*/ 1638300 w 3657600"/>
              <a:gd name="connsiteY13" fmla="*/ 1663773 h 2677273"/>
              <a:gd name="connsiteX14" fmla="*/ 1409700 w 3657600"/>
              <a:gd name="connsiteY14" fmla="*/ 1689173 h 2677273"/>
              <a:gd name="connsiteX15" fmla="*/ 1244600 w 3657600"/>
              <a:gd name="connsiteY15" fmla="*/ 1701873 h 2677273"/>
              <a:gd name="connsiteX16" fmla="*/ 685800 w 3657600"/>
              <a:gd name="connsiteY16" fmla="*/ 1689173 h 2677273"/>
              <a:gd name="connsiteX17" fmla="*/ 622300 w 3657600"/>
              <a:gd name="connsiteY17" fmla="*/ 1676473 h 2677273"/>
              <a:gd name="connsiteX18" fmla="*/ 546100 w 3657600"/>
              <a:gd name="connsiteY18" fmla="*/ 1625673 h 2677273"/>
              <a:gd name="connsiteX19" fmla="*/ 457200 w 3657600"/>
              <a:gd name="connsiteY19" fmla="*/ 1536773 h 2677273"/>
              <a:gd name="connsiteX20" fmla="*/ 393700 w 3657600"/>
              <a:gd name="connsiteY20" fmla="*/ 1473273 h 2677273"/>
              <a:gd name="connsiteX21" fmla="*/ 317500 w 3657600"/>
              <a:gd name="connsiteY21" fmla="*/ 1358973 h 2677273"/>
              <a:gd name="connsiteX22" fmla="*/ 292100 w 3657600"/>
              <a:gd name="connsiteY22" fmla="*/ 1320873 h 2677273"/>
              <a:gd name="connsiteX23" fmla="*/ 266700 w 3657600"/>
              <a:gd name="connsiteY23" fmla="*/ 1231973 h 2677273"/>
              <a:gd name="connsiteX24" fmla="*/ 241300 w 3657600"/>
              <a:gd name="connsiteY24" fmla="*/ 1104973 h 2677273"/>
              <a:gd name="connsiteX25" fmla="*/ 228600 w 3657600"/>
              <a:gd name="connsiteY25" fmla="*/ 952573 h 2677273"/>
              <a:gd name="connsiteX26" fmla="*/ 215900 w 3657600"/>
              <a:gd name="connsiteY26" fmla="*/ 292173 h 2677273"/>
              <a:gd name="connsiteX27" fmla="*/ 165100 w 3657600"/>
              <a:gd name="connsiteY27" fmla="*/ 215973 h 2677273"/>
              <a:gd name="connsiteX28" fmla="*/ 127000 w 3657600"/>
              <a:gd name="connsiteY28" fmla="*/ 127073 h 2677273"/>
              <a:gd name="connsiteX29" fmla="*/ 88900 w 3657600"/>
              <a:gd name="connsiteY29" fmla="*/ 101673 h 2677273"/>
              <a:gd name="connsiteX30" fmla="*/ 38100 w 3657600"/>
              <a:gd name="connsiteY30" fmla="*/ 38173 h 2677273"/>
              <a:gd name="connsiteX31" fmla="*/ 0 w 3657600"/>
              <a:gd name="connsiteY31" fmla="*/ 73 h 26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57600" h="2677273">
                <a:moveTo>
                  <a:pt x="3657600" y="2654373"/>
                </a:moveTo>
                <a:cubicBezTo>
                  <a:pt x="3640667" y="2658606"/>
                  <a:pt x="3624254" y="2667073"/>
                  <a:pt x="3606800" y="2667073"/>
                </a:cubicBezTo>
                <a:cubicBezTo>
                  <a:pt x="3551604" y="2667073"/>
                  <a:pt x="3476788" y="2696980"/>
                  <a:pt x="3441700" y="2654373"/>
                </a:cubicBezTo>
                <a:cubicBezTo>
                  <a:pt x="3398557" y="2601986"/>
                  <a:pt x="3434412" y="2518822"/>
                  <a:pt x="3429000" y="2451173"/>
                </a:cubicBezTo>
                <a:cubicBezTo>
                  <a:pt x="3425943" y="2412961"/>
                  <a:pt x="3420533" y="2374973"/>
                  <a:pt x="3416300" y="2336873"/>
                </a:cubicBezTo>
                <a:cubicBezTo>
                  <a:pt x="3410111" y="2219289"/>
                  <a:pt x="3404472" y="2065323"/>
                  <a:pt x="3390900" y="1943173"/>
                </a:cubicBezTo>
                <a:cubicBezTo>
                  <a:pt x="3388056" y="1917580"/>
                  <a:pt x="3390705" y="1889483"/>
                  <a:pt x="3378200" y="1866973"/>
                </a:cubicBezTo>
                <a:cubicBezTo>
                  <a:pt x="3367921" y="1848470"/>
                  <a:pt x="3343003" y="1843176"/>
                  <a:pt x="3327400" y="1828873"/>
                </a:cubicBezTo>
                <a:cubicBezTo>
                  <a:pt x="3292094" y="1796509"/>
                  <a:pt x="3264116" y="1756010"/>
                  <a:pt x="3225800" y="1727273"/>
                </a:cubicBezTo>
                <a:cubicBezTo>
                  <a:pt x="3190896" y="1701095"/>
                  <a:pt x="3151583" y="1668888"/>
                  <a:pt x="3111500" y="1651073"/>
                </a:cubicBezTo>
                <a:cubicBezTo>
                  <a:pt x="3095550" y="1643984"/>
                  <a:pt x="3077539" y="1642966"/>
                  <a:pt x="3060700" y="1638373"/>
                </a:cubicBezTo>
                <a:cubicBezTo>
                  <a:pt x="3030967" y="1630264"/>
                  <a:pt x="3001433" y="1621440"/>
                  <a:pt x="2971800" y="1612973"/>
                </a:cubicBezTo>
                <a:lnTo>
                  <a:pt x="1943100" y="1625673"/>
                </a:lnTo>
                <a:lnTo>
                  <a:pt x="1638300" y="1663773"/>
                </a:lnTo>
                <a:cubicBezTo>
                  <a:pt x="1538756" y="1676216"/>
                  <a:pt x="1515474" y="1679975"/>
                  <a:pt x="1409700" y="1689173"/>
                </a:cubicBezTo>
                <a:cubicBezTo>
                  <a:pt x="1354712" y="1693955"/>
                  <a:pt x="1299633" y="1697640"/>
                  <a:pt x="1244600" y="1701873"/>
                </a:cubicBezTo>
                <a:lnTo>
                  <a:pt x="685800" y="1689173"/>
                </a:lnTo>
                <a:cubicBezTo>
                  <a:pt x="664232" y="1688293"/>
                  <a:pt x="641951" y="1685405"/>
                  <a:pt x="622300" y="1676473"/>
                </a:cubicBezTo>
                <a:cubicBezTo>
                  <a:pt x="594509" y="1663841"/>
                  <a:pt x="567686" y="1647259"/>
                  <a:pt x="546100" y="1625673"/>
                </a:cubicBezTo>
                <a:lnTo>
                  <a:pt x="457200" y="1536773"/>
                </a:lnTo>
                <a:cubicBezTo>
                  <a:pt x="436033" y="1515606"/>
                  <a:pt x="410304" y="1498180"/>
                  <a:pt x="393700" y="1473273"/>
                </a:cubicBezTo>
                <a:lnTo>
                  <a:pt x="317500" y="1358973"/>
                </a:lnTo>
                <a:cubicBezTo>
                  <a:pt x="309033" y="1346273"/>
                  <a:pt x="296927" y="1335353"/>
                  <a:pt x="292100" y="1320873"/>
                </a:cubicBezTo>
                <a:cubicBezTo>
                  <a:pt x="278773" y="1280891"/>
                  <a:pt x="276268" y="1276624"/>
                  <a:pt x="266700" y="1231973"/>
                </a:cubicBezTo>
                <a:cubicBezTo>
                  <a:pt x="257654" y="1189760"/>
                  <a:pt x="241300" y="1104973"/>
                  <a:pt x="241300" y="1104973"/>
                </a:cubicBezTo>
                <a:cubicBezTo>
                  <a:pt x="237067" y="1054173"/>
                  <a:pt x="230192" y="1003524"/>
                  <a:pt x="228600" y="952573"/>
                </a:cubicBezTo>
                <a:cubicBezTo>
                  <a:pt x="221723" y="732506"/>
                  <a:pt x="234810" y="511533"/>
                  <a:pt x="215900" y="292173"/>
                </a:cubicBezTo>
                <a:cubicBezTo>
                  <a:pt x="213278" y="261759"/>
                  <a:pt x="174753" y="244933"/>
                  <a:pt x="165100" y="215973"/>
                </a:cubicBezTo>
                <a:cubicBezTo>
                  <a:pt x="156277" y="189504"/>
                  <a:pt x="144437" y="147998"/>
                  <a:pt x="127000" y="127073"/>
                </a:cubicBezTo>
                <a:cubicBezTo>
                  <a:pt x="117229" y="115347"/>
                  <a:pt x="101600" y="110140"/>
                  <a:pt x="88900" y="101673"/>
                </a:cubicBezTo>
                <a:cubicBezTo>
                  <a:pt x="64176" y="27500"/>
                  <a:pt x="95545" y="95618"/>
                  <a:pt x="38100" y="38173"/>
                </a:cubicBezTo>
                <a:cubicBezTo>
                  <a:pt x="-3522" y="-3449"/>
                  <a:pt x="31811" y="73"/>
                  <a:pt x="0" y="73"/>
                </a:cubicBezTo>
              </a:path>
            </a:pathLst>
          </a:custGeom>
          <a:noFill/>
          <a:ln w="25400">
            <a:solidFill>
              <a:srgbClr val="0000FF"/>
            </a:solidFill>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2895600" y="2372730"/>
            <a:ext cx="2514600" cy="768413"/>
          </a:xfrm>
          <a:custGeom>
            <a:avLst/>
            <a:gdLst>
              <a:gd name="connsiteX0" fmla="*/ 0 w 3086189"/>
              <a:gd name="connsiteY0" fmla="*/ 171450 h 768413"/>
              <a:gd name="connsiteX1" fmla="*/ 19050 w 3086189"/>
              <a:gd name="connsiteY1" fmla="*/ 222250 h 768413"/>
              <a:gd name="connsiteX2" fmla="*/ 63500 w 3086189"/>
              <a:gd name="connsiteY2" fmla="*/ 260350 h 768413"/>
              <a:gd name="connsiteX3" fmla="*/ 152400 w 3086189"/>
              <a:gd name="connsiteY3" fmla="*/ 342900 h 768413"/>
              <a:gd name="connsiteX4" fmla="*/ 260350 w 3086189"/>
              <a:gd name="connsiteY4" fmla="*/ 425450 h 768413"/>
              <a:gd name="connsiteX5" fmla="*/ 311150 w 3086189"/>
              <a:gd name="connsiteY5" fmla="*/ 469900 h 768413"/>
              <a:gd name="connsiteX6" fmla="*/ 361950 w 3086189"/>
              <a:gd name="connsiteY6" fmla="*/ 495300 h 768413"/>
              <a:gd name="connsiteX7" fmla="*/ 520700 w 3086189"/>
              <a:gd name="connsiteY7" fmla="*/ 584200 h 768413"/>
              <a:gd name="connsiteX8" fmla="*/ 654050 w 3086189"/>
              <a:gd name="connsiteY8" fmla="*/ 622300 h 768413"/>
              <a:gd name="connsiteX9" fmla="*/ 844550 w 3086189"/>
              <a:gd name="connsiteY9" fmla="*/ 679450 h 768413"/>
              <a:gd name="connsiteX10" fmla="*/ 1047750 w 3086189"/>
              <a:gd name="connsiteY10" fmla="*/ 717550 h 768413"/>
              <a:gd name="connsiteX11" fmla="*/ 1212850 w 3086189"/>
              <a:gd name="connsiteY11" fmla="*/ 742950 h 768413"/>
              <a:gd name="connsiteX12" fmla="*/ 1371600 w 3086189"/>
              <a:gd name="connsiteY12" fmla="*/ 768350 h 768413"/>
              <a:gd name="connsiteX13" fmla="*/ 2222500 w 3086189"/>
              <a:gd name="connsiteY13" fmla="*/ 762000 h 768413"/>
              <a:gd name="connsiteX14" fmla="*/ 2266950 w 3086189"/>
              <a:gd name="connsiteY14" fmla="*/ 742950 h 768413"/>
              <a:gd name="connsiteX15" fmla="*/ 2292350 w 3086189"/>
              <a:gd name="connsiteY15" fmla="*/ 736600 h 768413"/>
              <a:gd name="connsiteX16" fmla="*/ 2311400 w 3086189"/>
              <a:gd name="connsiteY16" fmla="*/ 723900 h 768413"/>
              <a:gd name="connsiteX17" fmla="*/ 2362200 w 3086189"/>
              <a:gd name="connsiteY17" fmla="*/ 711200 h 768413"/>
              <a:gd name="connsiteX18" fmla="*/ 2400300 w 3086189"/>
              <a:gd name="connsiteY18" fmla="*/ 685800 h 768413"/>
              <a:gd name="connsiteX19" fmla="*/ 2514600 w 3086189"/>
              <a:gd name="connsiteY19" fmla="*/ 635000 h 768413"/>
              <a:gd name="connsiteX20" fmla="*/ 2571750 w 3086189"/>
              <a:gd name="connsiteY20" fmla="*/ 596900 h 768413"/>
              <a:gd name="connsiteX21" fmla="*/ 2628900 w 3086189"/>
              <a:gd name="connsiteY21" fmla="*/ 571500 h 768413"/>
              <a:gd name="connsiteX22" fmla="*/ 2679700 w 3086189"/>
              <a:gd name="connsiteY22" fmla="*/ 552450 h 768413"/>
              <a:gd name="connsiteX23" fmla="*/ 2736850 w 3086189"/>
              <a:gd name="connsiteY23" fmla="*/ 514350 h 768413"/>
              <a:gd name="connsiteX24" fmla="*/ 2806700 w 3086189"/>
              <a:gd name="connsiteY24" fmla="*/ 476250 h 768413"/>
              <a:gd name="connsiteX25" fmla="*/ 2838450 w 3086189"/>
              <a:gd name="connsiteY25" fmla="*/ 444500 h 768413"/>
              <a:gd name="connsiteX26" fmla="*/ 2889250 w 3086189"/>
              <a:gd name="connsiteY26" fmla="*/ 400050 h 768413"/>
              <a:gd name="connsiteX27" fmla="*/ 2908300 w 3086189"/>
              <a:gd name="connsiteY27" fmla="*/ 374650 h 768413"/>
              <a:gd name="connsiteX28" fmla="*/ 2927350 w 3086189"/>
              <a:gd name="connsiteY28" fmla="*/ 355600 h 768413"/>
              <a:gd name="connsiteX29" fmla="*/ 2946400 w 3086189"/>
              <a:gd name="connsiteY29" fmla="*/ 330200 h 768413"/>
              <a:gd name="connsiteX30" fmla="*/ 2965450 w 3086189"/>
              <a:gd name="connsiteY30" fmla="*/ 317500 h 768413"/>
              <a:gd name="connsiteX31" fmla="*/ 3003550 w 3086189"/>
              <a:gd name="connsiteY31" fmla="*/ 260350 h 768413"/>
              <a:gd name="connsiteX32" fmla="*/ 3009900 w 3086189"/>
              <a:gd name="connsiteY32" fmla="*/ 241300 h 768413"/>
              <a:gd name="connsiteX33" fmla="*/ 3041650 w 3086189"/>
              <a:gd name="connsiteY33" fmla="*/ 171450 h 768413"/>
              <a:gd name="connsiteX34" fmla="*/ 3060700 w 3086189"/>
              <a:gd name="connsiteY34" fmla="*/ 101600 h 768413"/>
              <a:gd name="connsiteX35" fmla="*/ 3073400 w 3086189"/>
              <a:gd name="connsiteY35" fmla="*/ 63500 h 768413"/>
              <a:gd name="connsiteX36" fmla="*/ 3079750 w 3086189"/>
              <a:gd name="connsiteY36" fmla="*/ 31750 h 768413"/>
              <a:gd name="connsiteX37" fmla="*/ 3086100 w 3086189"/>
              <a:gd name="connsiteY37" fmla="*/ 0 h 76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86189" h="768413">
                <a:moveTo>
                  <a:pt x="0" y="171450"/>
                </a:moveTo>
                <a:cubicBezTo>
                  <a:pt x="6350" y="188383"/>
                  <a:pt x="8538" y="207534"/>
                  <a:pt x="19050" y="222250"/>
                </a:cubicBezTo>
                <a:cubicBezTo>
                  <a:pt x="30393" y="238130"/>
                  <a:pt x="49161" y="247114"/>
                  <a:pt x="63500" y="260350"/>
                </a:cubicBezTo>
                <a:cubicBezTo>
                  <a:pt x="119982" y="312487"/>
                  <a:pt x="84987" y="288970"/>
                  <a:pt x="152400" y="342900"/>
                </a:cubicBezTo>
                <a:cubicBezTo>
                  <a:pt x="187772" y="371198"/>
                  <a:pt x="226259" y="395621"/>
                  <a:pt x="260350" y="425450"/>
                </a:cubicBezTo>
                <a:cubicBezTo>
                  <a:pt x="277283" y="440267"/>
                  <a:pt x="292609" y="457153"/>
                  <a:pt x="311150" y="469900"/>
                </a:cubicBezTo>
                <a:cubicBezTo>
                  <a:pt x="326751" y="480626"/>
                  <a:pt x="345716" y="485560"/>
                  <a:pt x="361950" y="495300"/>
                </a:cubicBezTo>
                <a:cubicBezTo>
                  <a:pt x="440081" y="542179"/>
                  <a:pt x="392411" y="541437"/>
                  <a:pt x="520700" y="584200"/>
                </a:cubicBezTo>
                <a:cubicBezTo>
                  <a:pt x="657726" y="629875"/>
                  <a:pt x="486608" y="574460"/>
                  <a:pt x="654050" y="622300"/>
                </a:cubicBezTo>
                <a:cubicBezTo>
                  <a:pt x="717795" y="640513"/>
                  <a:pt x="779390" y="667232"/>
                  <a:pt x="844550" y="679450"/>
                </a:cubicBezTo>
                <a:cubicBezTo>
                  <a:pt x="912283" y="692150"/>
                  <a:pt x="979638" y="707071"/>
                  <a:pt x="1047750" y="717550"/>
                </a:cubicBezTo>
                <a:lnTo>
                  <a:pt x="1212850" y="742950"/>
                </a:lnTo>
                <a:cubicBezTo>
                  <a:pt x="1287484" y="770938"/>
                  <a:pt x="1265362" y="768350"/>
                  <a:pt x="1371600" y="768350"/>
                </a:cubicBezTo>
                <a:lnTo>
                  <a:pt x="2222500" y="762000"/>
                </a:lnTo>
                <a:cubicBezTo>
                  <a:pt x="2237317" y="755650"/>
                  <a:pt x="2251800" y="748459"/>
                  <a:pt x="2266950" y="742950"/>
                </a:cubicBezTo>
                <a:cubicBezTo>
                  <a:pt x="2275152" y="739968"/>
                  <a:pt x="2284328" y="740038"/>
                  <a:pt x="2292350" y="736600"/>
                </a:cubicBezTo>
                <a:cubicBezTo>
                  <a:pt x="2299365" y="733594"/>
                  <a:pt x="2304228" y="726508"/>
                  <a:pt x="2311400" y="723900"/>
                </a:cubicBezTo>
                <a:cubicBezTo>
                  <a:pt x="2327804" y="717935"/>
                  <a:pt x="2345267" y="715433"/>
                  <a:pt x="2362200" y="711200"/>
                </a:cubicBezTo>
                <a:cubicBezTo>
                  <a:pt x="2374900" y="702733"/>
                  <a:pt x="2386648" y="692626"/>
                  <a:pt x="2400300" y="685800"/>
                </a:cubicBezTo>
                <a:cubicBezTo>
                  <a:pt x="2437592" y="667154"/>
                  <a:pt x="2479909" y="658127"/>
                  <a:pt x="2514600" y="635000"/>
                </a:cubicBezTo>
                <a:cubicBezTo>
                  <a:pt x="2533650" y="622300"/>
                  <a:pt x="2551736" y="608019"/>
                  <a:pt x="2571750" y="596900"/>
                </a:cubicBezTo>
                <a:cubicBezTo>
                  <a:pt x="2589973" y="586776"/>
                  <a:pt x="2609623" y="579437"/>
                  <a:pt x="2628900" y="571500"/>
                </a:cubicBezTo>
                <a:cubicBezTo>
                  <a:pt x="2645623" y="564614"/>
                  <a:pt x="2663717" y="560912"/>
                  <a:pt x="2679700" y="552450"/>
                </a:cubicBezTo>
                <a:cubicBezTo>
                  <a:pt x="2699935" y="541738"/>
                  <a:pt x="2717217" y="526130"/>
                  <a:pt x="2736850" y="514350"/>
                </a:cubicBezTo>
                <a:cubicBezTo>
                  <a:pt x="2760025" y="500445"/>
                  <a:pt x="2785343" y="493335"/>
                  <a:pt x="2806700" y="476250"/>
                </a:cubicBezTo>
                <a:cubicBezTo>
                  <a:pt x="2818387" y="466900"/>
                  <a:pt x="2827325" y="454512"/>
                  <a:pt x="2838450" y="444500"/>
                </a:cubicBezTo>
                <a:cubicBezTo>
                  <a:pt x="2864739" y="420840"/>
                  <a:pt x="2868881" y="423814"/>
                  <a:pt x="2889250" y="400050"/>
                </a:cubicBezTo>
                <a:cubicBezTo>
                  <a:pt x="2896138" y="392015"/>
                  <a:pt x="2901412" y="382685"/>
                  <a:pt x="2908300" y="374650"/>
                </a:cubicBezTo>
                <a:cubicBezTo>
                  <a:pt x="2914144" y="367832"/>
                  <a:pt x="2921506" y="362418"/>
                  <a:pt x="2927350" y="355600"/>
                </a:cubicBezTo>
                <a:cubicBezTo>
                  <a:pt x="2934238" y="347565"/>
                  <a:pt x="2938916" y="337684"/>
                  <a:pt x="2946400" y="330200"/>
                </a:cubicBezTo>
                <a:cubicBezTo>
                  <a:pt x="2951796" y="324804"/>
                  <a:pt x="2959100" y="321733"/>
                  <a:pt x="2965450" y="317500"/>
                </a:cubicBezTo>
                <a:cubicBezTo>
                  <a:pt x="2978150" y="298450"/>
                  <a:pt x="2996310" y="282070"/>
                  <a:pt x="3003550" y="260350"/>
                </a:cubicBezTo>
                <a:cubicBezTo>
                  <a:pt x="3005667" y="254000"/>
                  <a:pt x="3007263" y="247452"/>
                  <a:pt x="3009900" y="241300"/>
                </a:cubicBezTo>
                <a:cubicBezTo>
                  <a:pt x="3019975" y="217792"/>
                  <a:pt x="3032910" y="195486"/>
                  <a:pt x="3041650" y="171450"/>
                </a:cubicBezTo>
                <a:cubicBezTo>
                  <a:pt x="3049898" y="148769"/>
                  <a:pt x="3053890" y="124753"/>
                  <a:pt x="3060700" y="101600"/>
                </a:cubicBezTo>
                <a:cubicBezTo>
                  <a:pt x="3064477" y="88757"/>
                  <a:pt x="3069878" y="76415"/>
                  <a:pt x="3073400" y="63500"/>
                </a:cubicBezTo>
                <a:cubicBezTo>
                  <a:pt x="3076240" y="53087"/>
                  <a:pt x="3077132" y="42221"/>
                  <a:pt x="3079750" y="31750"/>
                </a:cubicBezTo>
                <a:cubicBezTo>
                  <a:pt x="3087439" y="995"/>
                  <a:pt x="3086100" y="24256"/>
                  <a:pt x="3086100" y="0"/>
                </a:cubicBezTo>
              </a:path>
            </a:pathLst>
          </a:custGeom>
          <a:noFill/>
          <a:ln w="25400">
            <a:solidFill>
              <a:srgbClr val="FF00FF"/>
            </a:solidFill>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84763" y="2349530"/>
            <a:ext cx="1877437" cy="400110"/>
          </a:xfrm>
          <a:prstGeom prst="rect">
            <a:avLst/>
          </a:prstGeom>
          <a:noFill/>
        </p:spPr>
        <p:txBody>
          <a:bodyPr wrap="none" rtlCol="0">
            <a:spAutoFit/>
          </a:bodyPr>
          <a:lstStyle/>
          <a:p>
            <a:r>
              <a:rPr lang="en-US" sz="2000" dirty="0">
                <a:solidFill>
                  <a:srgbClr val="FF00FF"/>
                </a:solidFill>
                <a:latin typeface="Consolas" charset="0"/>
                <a:ea typeface="Consolas" charset="0"/>
                <a:cs typeface="Consolas" charset="0"/>
              </a:rPr>
              <a:t>STR R1, [R5]</a:t>
            </a:r>
          </a:p>
        </p:txBody>
      </p:sp>
      <p:sp>
        <p:nvSpPr>
          <p:cNvPr id="13" name="Freeform 12"/>
          <p:cNvSpPr/>
          <p:nvPr/>
        </p:nvSpPr>
        <p:spPr>
          <a:xfrm>
            <a:off x="2898933" y="2578100"/>
            <a:ext cx="3793967" cy="2882900"/>
          </a:xfrm>
          <a:custGeom>
            <a:avLst/>
            <a:gdLst>
              <a:gd name="connsiteX0" fmla="*/ 22067 w 3793967"/>
              <a:gd name="connsiteY0" fmla="*/ 0 h 2882900"/>
              <a:gd name="connsiteX1" fmla="*/ 22067 w 3793967"/>
              <a:gd name="connsiteY1" fmla="*/ 215900 h 2882900"/>
              <a:gd name="connsiteX2" fmla="*/ 98267 w 3793967"/>
              <a:gd name="connsiteY2" fmla="*/ 241300 h 2882900"/>
              <a:gd name="connsiteX3" fmla="*/ 136367 w 3793967"/>
              <a:gd name="connsiteY3" fmla="*/ 254000 h 2882900"/>
              <a:gd name="connsiteX4" fmla="*/ 174467 w 3793967"/>
              <a:gd name="connsiteY4" fmla="*/ 266700 h 2882900"/>
              <a:gd name="connsiteX5" fmla="*/ 288767 w 3793967"/>
              <a:gd name="connsiteY5" fmla="*/ 292100 h 2882900"/>
              <a:gd name="connsiteX6" fmla="*/ 352267 w 3793967"/>
              <a:gd name="connsiteY6" fmla="*/ 342900 h 2882900"/>
              <a:gd name="connsiteX7" fmla="*/ 390367 w 3793967"/>
              <a:gd name="connsiteY7" fmla="*/ 368300 h 2882900"/>
              <a:gd name="connsiteX8" fmla="*/ 428467 w 3793967"/>
              <a:gd name="connsiteY8" fmla="*/ 419100 h 2882900"/>
              <a:gd name="connsiteX9" fmla="*/ 504667 w 3793967"/>
              <a:gd name="connsiteY9" fmla="*/ 558800 h 2882900"/>
              <a:gd name="connsiteX10" fmla="*/ 517367 w 3793967"/>
              <a:gd name="connsiteY10" fmla="*/ 622300 h 2882900"/>
              <a:gd name="connsiteX11" fmla="*/ 542767 w 3793967"/>
              <a:gd name="connsiteY11" fmla="*/ 685800 h 2882900"/>
              <a:gd name="connsiteX12" fmla="*/ 568167 w 3793967"/>
              <a:gd name="connsiteY12" fmla="*/ 787400 h 2882900"/>
              <a:gd name="connsiteX13" fmla="*/ 580867 w 3793967"/>
              <a:gd name="connsiteY13" fmla="*/ 838200 h 2882900"/>
              <a:gd name="connsiteX14" fmla="*/ 568167 w 3793967"/>
              <a:gd name="connsiteY14" fmla="*/ 1231900 h 2882900"/>
              <a:gd name="connsiteX15" fmla="*/ 580867 w 3793967"/>
              <a:gd name="connsiteY15" fmla="*/ 1270000 h 2882900"/>
              <a:gd name="connsiteX16" fmla="*/ 695167 w 3793967"/>
              <a:gd name="connsiteY16" fmla="*/ 1320800 h 2882900"/>
              <a:gd name="connsiteX17" fmla="*/ 784067 w 3793967"/>
              <a:gd name="connsiteY17" fmla="*/ 1346200 h 2882900"/>
              <a:gd name="connsiteX18" fmla="*/ 885667 w 3793967"/>
              <a:gd name="connsiteY18" fmla="*/ 1371600 h 2882900"/>
              <a:gd name="connsiteX19" fmla="*/ 987267 w 3793967"/>
              <a:gd name="connsiteY19" fmla="*/ 1409700 h 2882900"/>
              <a:gd name="connsiteX20" fmla="*/ 1114267 w 3793967"/>
              <a:gd name="connsiteY20" fmla="*/ 1435100 h 2882900"/>
              <a:gd name="connsiteX21" fmla="*/ 1203167 w 3793967"/>
              <a:gd name="connsiteY21" fmla="*/ 1460500 h 2882900"/>
              <a:gd name="connsiteX22" fmla="*/ 1380967 w 3793967"/>
              <a:gd name="connsiteY22" fmla="*/ 1498600 h 2882900"/>
              <a:gd name="connsiteX23" fmla="*/ 2409667 w 3793967"/>
              <a:gd name="connsiteY23" fmla="*/ 1511300 h 2882900"/>
              <a:gd name="connsiteX24" fmla="*/ 2536667 w 3793967"/>
              <a:gd name="connsiteY24" fmla="*/ 1524000 h 2882900"/>
              <a:gd name="connsiteX25" fmla="*/ 3476467 w 3793967"/>
              <a:gd name="connsiteY25" fmla="*/ 1562100 h 2882900"/>
              <a:gd name="connsiteX26" fmla="*/ 3501867 w 3793967"/>
              <a:gd name="connsiteY26" fmla="*/ 1638300 h 2882900"/>
              <a:gd name="connsiteX27" fmla="*/ 3539967 w 3793967"/>
              <a:gd name="connsiteY27" fmla="*/ 1701800 h 2882900"/>
              <a:gd name="connsiteX28" fmla="*/ 3552667 w 3793967"/>
              <a:gd name="connsiteY28" fmla="*/ 1765300 h 2882900"/>
              <a:gd name="connsiteX29" fmla="*/ 3603467 w 3793967"/>
              <a:gd name="connsiteY29" fmla="*/ 1866900 h 2882900"/>
              <a:gd name="connsiteX30" fmla="*/ 3616167 w 3793967"/>
              <a:gd name="connsiteY30" fmla="*/ 2692400 h 2882900"/>
              <a:gd name="connsiteX31" fmla="*/ 3628867 w 3793967"/>
              <a:gd name="connsiteY31" fmla="*/ 2730500 h 2882900"/>
              <a:gd name="connsiteX32" fmla="*/ 3641567 w 3793967"/>
              <a:gd name="connsiteY32" fmla="*/ 2806700 h 2882900"/>
              <a:gd name="connsiteX33" fmla="*/ 3743167 w 3793967"/>
              <a:gd name="connsiteY33" fmla="*/ 2857500 h 2882900"/>
              <a:gd name="connsiteX34" fmla="*/ 3793967 w 3793967"/>
              <a:gd name="connsiteY34" fmla="*/ 2882900 h 288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93967" h="2882900">
                <a:moveTo>
                  <a:pt x="22067" y="0"/>
                </a:moveTo>
                <a:cubicBezTo>
                  <a:pt x="3826" y="72962"/>
                  <a:pt x="-16784" y="132647"/>
                  <a:pt x="22067" y="215900"/>
                </a:cubicBezTo>
                <a:cubicBezTo>
                  <a:pt x="33389" y="240162"/>
                  <a:pt x="72867" y="232833"/>
                  <a:pt x="98267" y="241300"/>
                </a:cubicBezTo>
                <a:lnTo>
                  <a:pt x="136367" y="254000"/>
                </a:lnTo>
                <a:cubicBezTo>
                  <a:pt x="149067" y="258233"/>
                  <a:pt x="161480" y="263453"/>
                  <a:pt x="174467" y="266700"/>
                </a:cubicBezTo>
                <a:cubicBezTo>
                  <a:pt x="246208" y="284635"/>
                  <a:pt x="208151" y="275977"/>
                  <a:pt x="288767" y="292100"/>
                </a:cubicBezTo>
                <a:cubicBezTo>
                  <a:pt x="309934" y="309033"/>
                  <a:pt x="330582" y="326636"/>
                  <a:pt x="352267" y="342900"/>
                </a:cubicBezTo>
                <a:cubicBezTo>
                  <a:pt x="364478" y="352058"/>
                  <a:pt x="379574" y="357507"/>
                  <a:pt x="390367" y="368300"/>
                </a:cubicBezTo>
                <a:cubicBezTo>
                  <a:pt x="405334" y="383267"/>
                  <a:pt x="415767" y="402167"/>
                  <a:pt x="428467" y="419100"/>
                </a:cubicBezTo>
                <a:cubicBezTo>
                  <a:pt x="512462" y="671084"/>
                  <a:pt x="386497" y="322461"/>
                  <a:pt x="504667" y="558800"/>
                </a:cubicBezTo>
                <a:cubicBezTo>
                  <a:pt x="514320" y="578107"/>
                  <a:pt x="511164" y="601625"/>
                  <a:pt x="517367" y="622300"/>
                </a:cubicBezTo>
                <a:cubicBezTo>
                  <a:pt x="523918" y="644136"/>
                  <a:pt x="536063" y="664011"/>
                  <a:pt x="542767" y="685800"/>
                </a:cubicBezTo>
                <a:cubicBezTo>
                  <a:pt x="553033" y="719165"/>
                  <a:pt x="559700" y="753533"/>
                  <a:pt x="568167" y="787400"/>
                </a:cubicBezTo>
                <a:lnTo>
                  <a:pt x="580867" y="838200"/>
                </a:lnTo>
                <a:cubicBezTo>
                  <a:pt x="576634" y="969433"/>
                  <a:pt x="568167" y="1100598"/>
                  <a:pt x="568167" y="1231900"/>
                </a:cubicBezTo>
                <a:cubicBezTo>
                  <a:pt x="568167" y="1245287"/>
                  <a:pt x="571401" y="1260534"/>
                  <a:pt x="580867" y="1270000"/>
                </a:cubicBezTo>
                <a:cubicBezTo>
                  <a:pt x="619481" y="1308614"/>
                  <a:pt x="648600" y="1308100"/>
                  <a:pt x="695167" y="1320800"/>
                </a:cubicBezTo>
                <a:cubicBezTo>
                  <a:pt x="724900" y="1328909"/>
                  <a:pt x="754288" y="1338259"/>
                  <a:pt x="784067" y="1346200"/>
                </a:cubicBezTo>
                <a:cubicBezTo>
                  <a:pt x="817797" y="1355195"/>
                  <a:pt x="852347" y="1361188"/>
                  <a:pt x="885667" y="1371600"/>
                </a:cubicBezTo>
                <a:cubicBezTo>
                  <a:pt x="920190" y="1382388"/>
                  <a:pt x="952417" y="1400019"/>
                  <a:pt x="987267" y="1409700"/>
                </a:cubicBezTo>
                <a:cubicBezTo>
                  <a:pt x="1028864" y="1421255"/>
                  <a:pt x="1072243" y="1425212"/>
                  <a:pt x="1114267" y="1435100"/>
                </a:cubicBezTo>
                <a:cubicBezTo>
                  <a:pt x="1144267" y="1442159"/>
                  <a:pt x="1173388" y="1452559"/>
                  <a:pt x="1203167" y="1460500"/>
                </a:cubicBezTo>
                <a:cubicBezTo>
                  <a:pt x="1232657" y="1468364"/>
                  <a:pt x="1341952" y="1497703"/>
                  <a:pt x="1380967" y="1498600"/>
                </a:cubicBezTo>
                <a:cubicBezTo>
                  <a:pt x="1723803" y="1506481"/>
                  <a:pt x="2066767" y="1507067"/>
                  <a:pt x="2409667" y="1511300"/>
                </a:cubicBezTo>
                <a:cubicBezTo>
                  <a:pt x="2452000" y="1515533"/>
                  <a:pt x="2494153" y="1522386"/>
                  <a:pt x="2536667" y="1524000"/>
                </a:cubicBezTo>
                <a:cubicBezTo>
                  <a:pt x="3484358" y="1559988"/>
                  <a:pt x="3122739" y="1491354"/>
                  <a:pt x="3476467" y="1562100"/>
                </a:cubicBezTo>
                <a:cubicBezTo>
                  <a:pt x="3484934" y="1587500"/>
                  <a:pt x="3490788" y="1613926"/>
                  <a:pt x="3501867" y="1638300"/>
                </a:cubicBezTo>
                <a:cubicBezTo>
                  <a:pt x="3512081" y="1660772"/>
                  <a:pt x="3530799" y="1678881"/>
                  <a:pt x="3539967" y="1701800"/>
                </a:cubicBezTo>
                <a:cubicBezTo>
                  <a:pt x="3547984" y="1721842"/>
                  <a:pt x="3544918" y="1745153"/>
                  <a:pt x="3552667" y="1765300"/>
                </a:cubicBezTo>
                <a:cubicBezTo>
                  <a:pt x="3566259" y="1800640"/>
                  <a:pt x="3603467" y="1866900"/>
                  <a:pt x="3603467" y="1866900"/>
                </a:cubicBezTo>
                <a:cubicBezTo>
                  <a:pt x="3607700" y="2142067"/>
                  <a:pt x="3608076" y="2417320"/>
                  <a:pt x="3616167" y="2692400"/>
                </a:cubicBezTo>
                <a:cubicBezTo>
                  <a:pt x="3616561" y="2705781"/>
                  <a:pt x="3625963" y="2717432"/>
                  <a:pt x="3628867" y="2730500"/>
                </a:cubicBezTo>
                <a:cubicBezTo>
                  <a:pt x="3634453" y="2755637"/>
                  <a:pt x="3624341" y="2787560"/>
                  <a:pt x="3641567" y="2806700"/>
                </a:cubicBezTo>
                <a:cubicBezTo>
                  <a:pt x="3666897" y="2834844"/>
                  <a:pt x="3707246" y="2845526"/>
                  <a:pt x="3743167" y="2857500"/>
                </a:cubicBezTo>
                <a:cubicBezTo>
                  <a:pt x="3786947" y="2872093"/>
                  <a:pt x="3771801" y="2860734"/>
                  <a:pt x="3793967" y="2882900"/>
                </a:cubicBezTo>
              </a:path>
            </a:pathLst>
          </a:custGeom>
          <a:noFill/>
          <a:ln w="25400">
            <a:solidFill>
              <a:srgbClr val="FF00FF"/>
            </a:solidFill>
            <a:tailEnd type="triangle"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2"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2"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2" animBg="1"/>
      <p:bldP spid="8" grpId="0"/>
      <p:bldP spid="8" grpId="1"/>
      <p:bldP spid="9" grpId="0" animBg="1"/>
      <p:bldP spid="9" grpId="1" animBg="1"/>
      <p:bldP spid="11" grpId="1" animBg="1"/>
      <p:bldP spid="11" grpId="2" animBg="1"/>
      <p:bldP spid="12" grpId="2"/>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E631-033B-0A4C-BE68-80B99A2A3DBD}"/>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3271703B-FA66-3E4A-B6C4-EFE87DC1EDD2}"/>
              </a:ext>
            </a:extLst>
          </p:cNvPr>
          <p:cNvSpPr>
            <a:spLocks noGrp="1"/>
          </p:cNvSpPr>
          <p:nvPr>
            <p:ph type="sldNum" sz="quarter" idx="12"/>
          </p:nvPr>
        </p:nvSpPr>
        <p:spPr/>
        <p:txBody>
          <a:bodyPr/>
          <a:lstStyle/>
          <a:p>
            <a:fld id="{8498F53A-C161-3D49-96E1-2DF0E970DAF2}" type="slidenum">
              <a:rPr lang="en-US" smtClean="0"/>
              <a:t>90</a:t>
            </a:fld>
            <a:endParaRPr lang="en-US"/>
          </a:p>
        </p:txBody>
      </p:sp>
      <p:sp>
        <p:nvSpPr>
          <p:cNvPr id="5" name="Content Placeholder 2">
            <a:extLst>
              <a:ext uri="{FF2B5EF4-FFF2-40B4-BE49-F238E27FC236}">
                <a16:creationId xmlns:a16="http://schemas.microsoft.com/office/drawing/2014/main" id="{DFF21466-9657-3C46-BB4F-555B5F1999A8}"/>
              </a:ext>
            </a:extLst>
          </p:cNvPr>
          <p:cNvSpPr>
            <a:spLocks noGrp="1"/>
          </p:cNvSpPr>
          <p:nvPr>
            <p:ph idx="1"/>
          </p:nvPr>
        </p:nvSpPr>
        <p:spPr/>
        <p:txBody>
          <a:bodyPr>
            <a:normAutofit/>
          </a:bodyPr>
          <a:lstStyle/>
          <a:p>
            <a:pPr marL="514350" indent="-514350" defTabSz="914400">
              <a:spcBef>
                <a:spcPts val="0"/>
              </a:spcBef>
              <a:buFont typeface="+mj-lt"/>
              <a:buAutoNum type="arabicPeriod"/>
            </a:pPr>
            <a:r>
              <a:rPr lang="en-US" dirty="0"/>
              <a:t>Polling in ARM</a:t>
            </a:r>
          </a:p>
          <a:p>
            <a:pPr marL="514350" indent="-514350" defTabSz="914400">
              <a:spcBef>
                <a:spcPts val="0"/>
              </a:spcBef>
              <a:buFont typeface="+mj-lt"/>
              <a:buAutoNum type="arabicPeriod"/>
            </a:pPr>
            <a:r>
              <a:rPr lang="en-US" dirty="0"/>
              <a:t>Exceptions versus interrupts </a:t>
            </a:r>
          </a:p>
          <a:p>
            <a:pPr marL="514350" indent="-514350" defTabSz="914400">
              <a:spcBef>
                <a:spcPts val="0"/>
              </a:spcBef>
              <a:buFont typeface="+mj-lt"/>
              <a:buAutoNum type="arabicPeriod"/>
            </a:pPr>
            <a:r>
              <a:rPr lang="en-US" dirty="0"/>
              <a:t>Hardware support for interrupts </a:t>
            </a:r>
          </a:p>
          <a:p>
            <a:pPr marL="514350" indent="-514350" defTabSz="914400">
              <a:spcBef>
                <a:spcPts val="0"/>
              </a:spcBef>
              <a:buFont typeface="+mj-lt"/>
              <a:buAutoNum type="arabicPeriod"/>
            </a:pPr>
            <a:r>
              <a:rPr lang="en-US" dirty="0"/>
              <a:t>Writing interrupt service routines (in ARM) </a:t>
            </a:r>
          </a:p>
          <a:p>
            <a:pPr marL="514350" indent="-514350" defTabSz="914400">
              <a:spcBef>
                <a:spcPts val="0"/>
              </a:spcBef>
              <a:buFont typeface="+mj-lt"/>
              <a:buAutoNum type="arabicPeriod"/>
            </a:pPr>
            <a:r>
              <a:rPr lang="en-US" dirty="0"/>
              <a:t>(Preemptive) Multitasking using a timer ISR.</a:t>
            </a:r>
          </a:p>
          <a:p>
            <a:pPr marL="514350" indent="-514350" defTabSz="914400">
              <a:spcBef>
                <a:spcPts val="0"/>
              </a:spcBef>
              <a:buFont typeface="+mj-lt"/>
              <a:buAutoNum type="arabicPeriod"/>
            </a:pPr>
            <a:endParaRPr lang="en-US" dirty="0"/>
          </a:p>
        </p:txBody>
      </p:sp>
    </p:spTree>
    <p:extLst>
      <p:ext uri="{BB962C8B-B14F-4D97-AF65-F5344CB8AC3E}">
        <p14:creationId xmlns:p14="http://schemas.microsoft.com/office/powerpoint/2010/main" val="1481761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70507</TotalTime>
  <Words>6273</Words>
  <Application>Microsoft Macintosh PowerPoint</Application>
  <PresentationFormat>On-screen Show (4:3)</PresentationFormat>
  <Paragraphs>977</Paragraphs>
  <Slides>90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Arial  </vt:lpstr>
      <vt:lpstr>Calibri</vt:lpstr>
      <vt:lpstr>Consolas</vt:lpstr>
      <vt:lpstr>Zapf Dingbats</vt:lpstr>
      <vt:lpstr>Office Theme</vt:lpstr>
      <vt:lpstr>CPEN 211: Introduction to Microcomputers  Slide Set 10:  I/O, Exceptions and Interrupts                         Prof. Tor Aamodt</vt:lpstr>
      <vt:lpstr>Internet of Things</vt:lpstr>
      <vt:lpstr>Internet of Things</vt:lpstr>
      <vt:lpstr>Learning Objectives</vt:lpstr>
      <vt:lpstr>Reading?</vt:lpstr>
      <vt:lpstr>Connecting I/O to the Computer</vt:lpstr>
      <vt:lpstr>Memory Mapped Registers</vt:lpstr>
      <vt:lpstr>Memory Mapped Registers: Software</vt:lpstr>
      <vt:lpstr>Connecting I/O to the Computer</vt:lpstr>
      <vt:lpstr>Memory Mapped Registers: Hardware</vt:lpstr>
      <vt:lpstr>Interrupts:  Motivation </vt:lpstr>
      <vt:lpstr>Two approaches</vt:lpstr>
      <vt:lpstr>Solution #1: Polling</vt:lpstr>
      <vt:lpstr>Example: Simplified Keyboard and Monitor</vt:lpstr>
      <vt:lpstr>Simplified Keyboard and Monitor</vt:lpstr>
      <vt:lpstr>PowerPoint Presentation</vt:lpstr>
      <vt:lpstr>PowerPoint Presentation</vt:lpstr>
      <vt:lpstr>PowerPoint Presentation</vt:lpstr>
      <vt:lpstr>PowerPoint Presentation</vt:lpstr>
      <vt:lpstr>PowerPoint Presentation</vt:lpstr>
      <vt:lpstr>PowerPoint Presentation</vt:lpstr>
      <vt:lpstr>Problem with polling?</vt:lpstr>
      <vt:lpstr>How to avoid waiting?</vt:lpstr>
      <vt:lpstr>Interrupt Signal</vt:lpstr>
      <vt:lpstr>Example: Online Video Conferencing</vt:lpstr>
      <vt:lpstr>Example: Online Video Conferencing</vt:lpstr>
      <vt:lpstr>Interrupt: Hardware Input to Processor</vt:lpstr>
      <vt:lpstr>PowerPoint Presentation</vt:lpstr>
      <vt:lpstr>PowerPoint Presentation</vt:lpstr>
      <vt:lpstr>Branch to Interrupt Subroutine?</vt:lpstr>
      <vt:lpstr>Interrupt Timeline</vt:lpstr>
      <vt:lpstr>Interrupt Service Routine (ISR)</vt:lpstr>
      <vt:lpstr>Interrupt Challenges</vt:lpstr>
      <vt:lpstr>Finding the first instruction in ISR</vt:lpstr>
      <vt:lpstr>Finding the first instruction in ISR?</vt:lpstr>
      <vt:lpstr>How to Branch to ISR? Add interrupts to Simple RISC Machine:</vt:lpstr>
      <vt:lpstr>Problem #1: Hardware Infinite Loop</vt:lpstr>
      <vt:lpstr>Problem #2: Saving Return Address</vt:lpstr>
      <vt:lpstr>Why not use regular link register?</vt:lpstr>
      <vt:lpstr>Problem #2: Saving Return Address</vt:lpstr>
      <vt:lpstr>Problem #3: Execute ISR without disturbing the interrupted program?</vt:lpstr>
      <vt:lpstr>Problem #5:</vt:lpstr>
      <vt:lpstr>Problem #5: How to stop I/O device asserting interrupt?</vt:lpstr>
      <vt:lpstr>Interrupt: Hardware Input to Processor</vt:lpstr>
      <vt:lpstr>Problem #3, continued…</vt:lpstr>
      <vt:lpstr>Problem #6: How to return to main program after ISR done?</vt:lpstr>
      <vt:lpstr>Problem #4: More than one I/O device</vt:lpstr>
      <vt:lpstr>Solution (4a): Processor Modes</vt:lpstr>
      <vt:lpstr>Solution (4b): Interrupt Controller</vt:lpstr>
      <vt:lpstr>Interrupts on ARM</vt:lpstr>
      <vt:lpstr>ARM Processor Modes</vt:lpstr>
      <vt:lpstr>PowerPoint Presentation</vt:lpstr>
      <vt:lpstr>PowerPoint Presentation</vt:lpstr>
      <vt:lpstr>ARM Processor Modes: Register Banks</vt:lpstr>
      <vt:lpstr>ARM Exception Handling</vt:lpstr>
      <vt:lpstr>Vector Table</vt:lpstr>
      <vt:lpstr>Vector Table</vt:lpstr>
      <vt:lpstr>Program Status Register (PSR) -ARMv3 onward</vt:lpstr>
      <vt:lpstr>Program Status Register – ARMv4</vt:lpstr>
      <vt:lpstr>ARM Processor Modes</vt:lpstr>
      <vt:lpstr>Exceptions vs Interrupts</vt:lpstr>
      <vt:lpstr>Categories of Exceptions</vt:lpstr>
      <vt:lpstr>Updating Program Status Register</vt:lpstr>
      <vt:lpstr>Recall: Vector Table</vt:lpstr>
      <vt:lpstr>Example ARM ISR (DE1-SoC) Part 1 of 2: Interrupt Vectors  </vt:lpstr>
      <vt:lpstr> Example ARM ISR on DE1-SoC using “DE1-SoC Computer”</vt:lpstr>
      <vt:lpstr>Example ARM ISR (DE1-SoC) Pushbutton Keys Interface</vt:lpstr>
      <vt:lpstr>Example ARM ISR (DE1-SoC) Part 2 of 2: Interrupt Service Routine</vt:lpstr>
      <vt:lpstr>Returning From ISR</vt:lpstr>
      <vt:lpstr>Determining Source of Interrupt</vt:lpstr>
      <vt:lpstr>Interrupt Controller Pending Mask</vt:lpstr>
      <vt:lpstr>Edge versus Level Sensitive Interrupts</vt:lpstr>
      <vt:lpstr>ARM Generic Interrupt Controller</vt:lpstr>
      <vt:lpstr>ARM GIC Overview</vt:lpstr>
      <vt:lpstr>GIC Architecture</vt:lpstr>
      <vt:lpstr>Interrupt Controller Interface</vt:lpstr>
      <vt:lpstr>PowerPoint Presentation</vt:lpstr>
      <vt:lpstr>DE1-SoC Computer</vt:lpstr>
      <vt:lpstr>Example ARM ISR (DE1-SoC) Part 2 of 2: Interrupt Service Routine</vt:lpstr>
      <vt:lpstr>GIC Architecture</vt:lpstr>
      <vt:lpstr>PowerPoint Presentation</vt:lpstr>
      <vt:lpstr>PowerPoint Presentation</vt:lpstr>
      <vt:lpstr>PowerPoint Presentation</vt:lpstr>
      <vt:lpstr>Multitasking (Lab 10, Part 4)</vt:lpstr>
      <vt:lpstr>Multitasking (Lab 10, Part 4)</vt:lpstr>
      <vt:lpstr>PowerPoint Presentation</vt:lpstr>
      <vt:lpstr>PowerPoint Presentation</vt:lpstr>
      <vt:lpstr>Task switch Interrupt Service Routine</vt:lpstr>
      <vt:lpstr>PowerPoint Presentation</vt:lpstr>
      <vt:lpstr>Summary</vt:lpstr>
    </vt:vector>
  </TitlesOfParts>
  <Company>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EECE 259: Introduction to Microcomputers  Slide Set 4:  Combinational logic in VHDL Combinational Logic Building Blocks</dc:title>
  <dc:creator>Tor M. Aamodt</dc:creator>
  <cp:lastModifiedBy>Tor Aamodt</cp:lastModifiedBy>
  <cp:revision>809</cp:revision>
  <dcterms:created xsi:type="dcterms:W3CDTF">2014-08-25T09:22:09Z</dcterms:created>
  <dcterms:modified xsi:type="dcterms:W3CDTF">2019-11-07T22:52:34Z</dcterms:modified>
</cp:coreProperties>
</file>