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2"/>
  </p:notesMasterIdLst>
  <p:handoutMasterIdLst>
    <p:handoutMasterId r:id="rId103"/>
  </p:handoutMasterIdLst>
  <p:sldIdLst>
    <p:sldId id="638" r:id="rId2"/>
    <p:sldId id="522" r:id="rId3"/>
    <p:sldId id="678" r:id="rId4"/>
    <p:sldId id="566" r:id="rId5"/>
    <p:sldId id="571" r:id="rId6"/>
    <p:sldId id="569" r:id="rId7"/>
    <p:sldId id="577" r:id="rId8"/>
    <p:sldId id="576" r:id="rId9"/>
    <p:sldId id="578" r:id="rId10"/>
    <p:sldId id="675" r:id="rId11"/>
    <p:sldId id="676" r:id="rId12"/>
    <p:sldId id="677" r:id="rId13"/>
    <p:sldId id="579" r:id="rId14"/>
    <p:sldId id="674" r:id="rId15"/>
    <p:sldId id="580" r:id="rId16"/>
    <p:sldId id="482" r:id="rId17"/>
    <p:sldId id="637" r:id="rId18"/>
    <p:sldId id="565" r:id="rId19"/>
    <p:sldId id="484" r:id="rId20"/>
    <p:sldId id="582" r:id="rId21"/>
    <p:sldId id="583" r:id="rId22"/>
    <p:sldId id="586" r:id="rId23"/>
    <p:sldId id="587" r:id="rId24"/>
    <p:sldId id="628" r:id="rId25"/>
    <p:sldId id="595" r:id="rId26"/>
    <p:sldId id="601" r:id="rId27"/>
    <p:sldId id="600" r:id="rId28"/>
    <p:sldId id="629" r:id="rId29"/>
    <p:sldId id="602" r:id="rId30"/>
    <p:sldId id="631" r:id="rId31"/>
    <p:sldId id="632" r:id="rId32"/>
    <p:sldId id="596" r:id="rId33"/>
    <p:sldId id="584" r:id="rId34"/>
    <p:sldId id="585" r:id="rId35"/>
    <p:sldId id="546" r:id="rId36"/>
    <p:sldId id="609" r:id="rId37"/>
    <p:sldId id="610" r:id="rId38"/>
    <p:sldId id="633" r:id="rId39"/>
    <p:sldId id="608" r:id="rId40"/>
    <p:sldId id="611" r:id="rId41"/>
    <p:sldId id="612" r:id="rId42"/>
    <p:sldId id="613" r:id="rId43"/>
    <p:sldId id="634" r:id="rId44"/>
    <p:sldId id="614" r:id="rId45"/>
    <p:sldId id="615" r:id="rId46"/>
    <p:sldId id="616" r:id="rId47"/>
    <p:sldId id="617" r:id="rId48"/>
    <p:sldId id="619" r:id="rId49"/>
    <p:sldId id="618" r:id="rId50"/>
    <p:sldId id="620" r:id="rId51"/>
    <p:sldId id="630" r:id="rId52"/>
    <p:sldId id="679" r:id="rId53"/>
    <p:sldId id="635" r:id="rId54"/>
    <p:sldId id="686" r:id="rId55"/>
    <p:sldId id="621" r:id="rId56"/>
    <p:sldId id="622" r:id="rId57"/>
    <p:sldId id="687" r:id="rId58"/>
    <p:sldId id="489" r:id="rId59"/>
    <p:sldId id="623" r:id="rId60"/>
    <p:sldId id="625" r:id="rId61"/>
    <p:sldId id="626" r:id="rId62"/>
    <p:sldId id="524" r:id="rId63"/>
    <p:sldId id="525" r:id="rId64"/>
    <p:sldId id="640" r:id="rId65"/>
    <p:sldId id="641" r:id="rId66"/>
    <p:sldId id="642" r:id="rId67"/>
    <p:sldId id="643" r:id="rId68"/>
    <p:sldId id="644" r:id="rId69"/>
    <p:sldId id="645" r:id="rId70"/>
    <p:sldId id="646" r:id="rId71"/>
    <p:sldId id="647" r:id="rId72"/>
    <p:sldId id="648" r:id="rId73"/>
    <p:sldId id="649" r:id="rId74"/>
    <p:sldId id="651" r:id="rId75"/>
    <p:sldId id="654" r:id="rId76"/>
    <p:sldId id="655" r:id="rId77"/>
    <p:sldId id="656" r:id="rId78"/>
    <p:sldId id="657" r:id="rId79"/>
    <p:sldId id="658" r:id="rId80"/>
    <p:sldId id="659" r:id="rId81"/>
    <p:sldId id="660" r:id="rId82"/>
    <p:sldId id="661" r:id="rId83"/>
    <p:sldId id="662" r:id="rId84"/>
    <p:sldId id="663" r:id="rId85"/>
    <p:sldId id="664" r:id="rId86"/>
    <p:sldId id="665" r:id="rId87"/>
    <p:sldId id="666" r:id="rId88"/>
    <p:sldId id="667" r:id="rId89"/>
    <p:sldId id="668" r:id="rId90"/>
    <p:sldId id="669" r:id="rId91"/>
    <p:sldId id="670" r:id="rId92"/>
    <p:sldId id="671" r:id="rId93"/>
    <p:sldId id="672" r:id="rId94"/>
    <p:sldId id="673" r:id="rId95"/>
    <p:sldId id="688" r:id="rId96"/>
    <p:sldId id="689" r:id="rId97"/>
    <p:sldId id="690" r:id="rId98"/>
    <p:sldId id="691" r:id="rId99"/>
    <p:sldId id="692" r:id="rId100"/>
    <p:sldId id="693" r:id="rId10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C9C9FF"/>
    <a:srgbClr val="FFB3B3"/>
    <a:srgbClr val="00FF00"/>
    <a:srgbClr val="FF0000"/>
    <a:srgbClr val="FF00FF"/>
    <a:srgbClr val="FFB7B7"/>
    <a:srgbClr val="E1E1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996" autoAdjust="0"/>
    <p:restoredTop sz="89052" autoAdjust="0"/>
  </p:normalViewPr>
  <p:slideViewPr>
    <p:cSldViewPr snapToGrid="0">
      <p:cViewPr varScale="1">
        <p:scale>
          <a:sx n="93" d="100"/>
          <a:sy n="93" d="100"/>
        </p:scale>
        <p:origin x="89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149" d="100"/>
          <a:sy n="149" d="100"/>
        </p:scale>
        <p:origin x="-1984"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9254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254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9254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083B451C-6BB3-49AE-9638-47C188184D56}" type="slidenum">
              <a:rPr lang="en-US"/>
              <a:pPr>
                <a:defRPr/>
              </a:pPr>
              <a:t>‹#›</a:t>
            </a:fld>
            <a:endParaRPr lang="en-US"/>
          </a:p>
        </p:txBody>
      </p:sp>
    </p:spTree>
    <p:extLst>
      <p:ext uri="{BB962C8B-B14F-4D97-AF65-F5344CB8AC3E}">
        <p14:creationId xmlns:p14="http://schemas.microsoft.com/office/powerpoint/2010/main" val="40369759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C61355DB-6014-4315-97B9-C08CC38B9313}" type="slidenum">
              <a:rPr lang="en-US"/>
              <a:pPr>
                <a:defRPr/>
              </a:pPr>
              <a:t>‹#›</a:t>
            </a:fld>
            <a:endParaRPr lang="en-US"/>
          </a:p>
        </p:txBody>
      </p:sp>
    </p:spTree>
    <p:extLst>
      <p:ext uri="{BB962C8B-B14F-4D97-AF65-F5344CB8AC3E}">
        <p14:creationId xmlns:p14="http://schemas.microsoft.com/office/powerpoint/2010/main" val="160024297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6" charset="-52"/>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pitchFamily="-106" charset="-52"/>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52"/>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52"/>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52"/>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p>
        </p:txBody>
      </p:sp>
      <p:sp>
        <p:nvSpPr>
          <p:cNvPr id="4" name="Slide Number Placeholder 3"/>
          <p:cNvSpPr>
            <a:spLocks noGrp="1"/>
          </p:cNvSpPr>
          <p:nvPr>
            <p:ph type="sldNum" sz="quarter" idx="10"/>
          </p:nvPr>
        </p:nvSpPr>
        <p:spPr/>
        <p:txBody>
          <a:bodyPr/>
          <a:lstStyle/>
          <a:p>
            <a:fld id="{15DCC211-E0E6-FC4D-90D1-B1982944D2ED}" type="slidenum">
              <a:rPr lang="en-US" smtClean="0"/>
              <a:t>1</a:t>
            </a:fld>
            <a:endParaRPr lang="en-US"/>
          </a:p>
        </p:txBody>
      </p:sp>
    </p:spTree>
    <p:extLst>
      <p:ext uri="{BB962C8B-B14F-4D97-AF65-F5344CB8AC3E}">
        <p14:creationId xmlns:p14="http://schemas.microsoft.com/office/powerpoint/2010/main" val="2164310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C61355DB-6014-4315-97B9-C08CC38B9313}" type="slidenum">
              <a:rPr lang="en-US" smtClean="0"/>
              <a:pPr>
                <a:defRPr/>
              </a:pPr>
              <a:t>27</a:t>
            </a:fld>
            <a:endParaRPr lang="en-US"/>
          </a:p>
        </p:txBody>
      </p:sp>
    </p:spTree>
    <p:extLst>
      <p:ext uri="{BB962C8B-B14F-4D97-AF65-F5344CB8AC3E}">
        <p14:creationId xmlns:p14="http://schemas.microsoft.com/office/powerpoint/2010/main" val="813245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C61355DB-6014-4315-97B9-C08CC38B9313}" type="slidenum">
              <a:rPr lang="en-US" smtClean="0"/>
              <a:pPr>
                <a:defRPr/>
              </a:pPr>
              <a:t>28</a:t>
            </a:fld>
            <a:endParaRPr lang="en-US"/>
          </a:p>
        </p:txBody>
      </p:sp>
    </p:spTree>
    <p:extLst>
      <p:ext uri="{BB962C8B-B14F-4D97-AF65-F5344CB8AC3E}">
        <p14:creationId xmlns:p14="http://schemas.microsoft.com/office/powerpoint/2010/main" val="3291626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C61355DB-6014-4315-97B9-C08CC38B9313}" type="slidenum">
              <a:rPr lang="en-US" smtClean="0"/>
              <a:pPr>
                <a:defRPr/>
              </a:pPr>
              <a:t>29</a:t>
            </a:fld>
            <a:endParaRPr lang="en-US"/>
          </a:p>
        </p:txBody>
      </p:sp>
    </p:spTree>
    <p:extLst>
      <p:ext uri="{BB962C8B-B14F-4D97-AF65-F5344CB8AC3E}">
        <p14:creationId xmlns:p14="http://schemas.microsoft.com/office/powerpoint/2010/main" val="563003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7B586CE2-E83E-43E0-8DE2-E20F16333099}" type="slidenum">
              <a:rPr lang="en-US" smtClean="0"/>
              <a:pPr/>
              <a:t>57</a:t>
            </a:fld>
            <a:endParaRPr lang="en-US"/>
          </a:p>
        </p:txBody>
      </p:sp>
      <p:sp>
        <p:nvSpPr>
          <p:cNvPr id="72707" name="Rectangle 2"/>
          <p:cNvSpPr>
            <a:spLocks noGrp="1" noRot="1" noChangeAspect="1" noChangeArrowheads="1" noTextEdit="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502180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DA5D518C-5051-4798-862B-FADEED98E02A}" type="slidenum">
              <a:rPr lang="en-US" smtClean="0"/>
              <a:pPr/>
              <a:t>58</a:t>
            </a:fld>
            <a:endParaRPr lang="en-US"/>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166742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a:latin typeface="Arial" panose="020B0604020202020204" pitchFamily="34" charset="0"/>
              <a:ea typeface="ＭＳ Ｐゴシック" panose="020B0600070205080204" pitchFamily="34" charset="-128"/>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3B58BF-13BE-44C2-9132-369A70E8C7DB}" type="slidenum">
              <a:rPr lang="en-US" altLang="en-US" sz="1200"/>
              <a:pPr/>
              <a:t>84</a:t>
            </a:fld>
            <a:endParaRPr lang="en-US" altLang="en-US" sz="1200"/>
          </a:p>
        </p:txBody>
      </p:sp>
    </p:spTree>
    <p:extLst>
      <p:ext uri="{BB962C8B-B14F-4D97-AF65-F5344CB8AC3E}">
        <p14:creationId xmlns:p14="http://schemas.microsoft.com/office/powerpoint/2010/main" val="292009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E9FE4A-0C21-4AC7-A29F-491DBFD0D03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92815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58840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0" baseline="0" dirty="0"/>
          </a:p>
        </p:txBody>
      </p:sp>
      <p:sp>
        <p:nvSpPr>
          <p:cNvPr id="4" name="Slide Number Placeholder 3"/>
          <p:cNvSpPr>
            <a:spLocks noGrp="1"/>
          </p:cNvSpPr>
          <p:nvPr>
            <p:ph type="sldNum" sz="quarter" idx="10"/>
          </p:nvPr>
        </p:nvSpPr>
        <p:spPr/>
        <p:txBody>
          <a:bodyPr/>
          <a:lstStyle/>
          <a:p>
            <a:fld id="{F5259C2D-02FE-4C64-AD33-18B082577A5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779169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61355DB-6014-4315-97B9-C08CC38B9313}" type="slidenum">
              <a:rPr lang="en-US" smtClean="0"/>
              <a:pPr>
                <a:defRPr/>
              </a:pPr>
              <a:t>14</a:t>
            </a:fld>
            <a:endParaRPr lang="en-US"/>
          </a:p>
        </p:txBody>
      </p:sp>
    </p:spTree>
    <p:extLst>
      <p:ext uri="{BB962C8B-B14F-4D97-AF65-F5344CB8AC3E}">
        <p14:creationId xmlns:p14="http://schemas.microsoft.com/office/powerpoint/2010/main" val="1423745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700FD1CC-3C69-44A3-8E73-D19A591B79E3}" type="slidenum">
              <a:rPr lang="en-US" smtClean="0"/>
              <a:pPr/>
              <a:t>16</a:t>
            </a:fld>
            <a:endParaRPr lang="en-US"/>
          </a:p>
        </p:txBody>
      </p:sp>
      <p:sp>
        <p:nvSpPr>
          <p:cNvPr id="70659" name="Rectangle 2"/>
          <p:cNvSpPr>
            <a:spLocks noGrp="1" noChangeArrowheads="1"/>
          </p:cNvSpPr>
          <p:nvPr>
            <p:ph type="body" idx="1"/>
          </p:nvPr>
        </p:nvSpPr>
        <p:spPr>
          <a:noFill/>
          <a:ln/>
        </p:spPr>
        <p:txBody>
          <a:bodyPr lIns="90480" tIns="44446" rIns="90480" bIns="44446"/>
          <a:lstStyle/>
          <a:p>
            <a:pPr eaLnBrk="1" hangingPunct="1"/>
            <a:endParaRPr lang="en-US">
              <a:latin typeface="Arial" pitchFamily="34" charset="0"/>
              <a:ea typeface="ＭＳ Ｐゴシック" pitchFamily="34" charset="-128"/>
            </a:endParaRPr>
          </a:p>
          <a:p>
            <a:pPr eaLnBrk="1" hangingPunct="1"/>
            <a:r>
              <a:rPr lang="en-US">
                <a:latin typeface="Arial" pitchFamily="34" charset="0"/>
                <a:ea typeface="ＭＳ Ｐゴシック" pitchFamily="34" charset="-128"/>
              </a:rPr>
              <a:t>Y-axis is performance</a:t>
            </a:r>
          </a:p>
          <a:p>
            <a:pPr eaLnBrk="1" hangingPunct="1"/>
            <a:r>
              <a:rPr lang="en-US">
                <a:latin typeface="Arial" pitchFamily="34" charset="0"/>
                <a:ea typeface="ＭＳ Ｐゴシック" pitchFamily="34" charset="-128"/>
              </a:rPr>
              <a:t>X-axis is time</a:t>
            </a:r>
          </a:p>
          <a:p>
            <a:pPr eaLnBrk="1" hangingPunct="1"/>
            <a:r>
              <a:rPr lang="en-US">
                <a:latin typeface="Arial" pitchFamily="34" charset="0"/>
                <a:ea typeface="ＭＳ Ｐゴシック" pitchFamily="34" charset="-128"/>
              </a:rPr>
              <a:t>Latency</a:t>
            </a:r>
          </a:p>
          <a:p>
            <a:pPr eaLnBrk="1" hangingPunct="1"/>
            <a:r>
              <a:rPr lang="en-US">
                <a:latin typeface="Arial" pitchFamily="34" charset="0"/>
                <a:ea typeface="ＭＳ Ｐゴシック" pitchFamily="34" charset="-128"/>
              </a:rPr>
              <a:t>Cliché: </a:t>
            </a:r>
          </a:p>
          <a:p>
            <a:pPr eaLnBrk="1" hangingPunct="1"/>
            <a:r>
              <a:rPr lang="en-US">
                <a:latin typeface="Arial" pitchFamily="34" charset="0"/>
                <a:ea typeface="ＭＳ Ｐゴシック" pitchFamily="34" charset="-128"/>
              </a:rPr>
              <a:t>Not e that x86 didn’t have cache on chip until 1989</a:t>
            </a:r>
          </a:p>
        </p:txBody>
      </p:sp>
      <p:sp>
        <p:nvSpPr>
          <p:cNvPr id="70660"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extLst>
      <p:ext uri="{BB962C8B-B14F-4D97-AF65-F5344CB8AC3E}">
        <p14:creationId xmlns:p14="http://schemas.microsoft.com/office/powerpoint/2010/main" val="1983221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F728A501-7DEA-4D7D-A05A-5E929F787EA6}" type="slidenum">
              <a:rPr lang="en-US" smtClean="0"/>
              <a:pPr/>
              <a:t>17</a:t>
            </a:fld>
            <a:endParaRPr lang="en-US"/>
          </a:p>
        </p:txBody>
      </p:sp>
      <p:sp>
        <p:nvSpPr>
          <p:cNvPr id="68611" name="Rectangle 2"/>
          <p:cNvSpPr>
            <a:spLocks noGrp="1" noRot="1" noChangeAspect="1" noChangeArrowheads="1" noTextEdit="1"/>
          </p:cNvSpPr>
          <p:nvPr>
            <p:ph type="sldImg"/>
          </p:nvPr>
        </p:nvSpPr>
        <p:spPr>
          <a:xfrm>
            <a:off x="1152525" y="692150"/>
            <a:ext cx="4554538" cy="3416300"/>
          </a:xfrm>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2703108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F678F03C-0C20-4985-9E79-5508063D4237}" type="slidenum">
              <a:rPr lang="en-US" smtClean="0"/>
              <a:pPr/>
              <a:t>19</a:t>
            </a:fld>
            <a:endParaRPr lang="en-US"/>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3305102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C61355DB-6014-4315-97B9-C08CC38B9313}" type="slidenum">
              <a:rPr lang="en-US" smtClean="0"/>
              <a:pPr>
                <a:defRPr/>
              </a:pPr>
              <a:t>25</a:t>
            </a:fld>
            <a:endParaRPr lang="en-US"/>
          </a:p>
        </p:txBody>
      </p:sp>
    </p:spTree>
    <p:extLst>
      <p:ext uri="{BB962C8B-B14F-4D97-AF65-F5344CB8AC3E}">
        <p14:creationId xmlns:p14="http://schemas.microsoft.com/office/powerpoint/2010/main" val="2545706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Oct. 21, 2008</a:t>
            </a:r>
          </a:p>
        </p:txBody>
      </p:sp>
      <p:sp>
        <p:nvSpPr>
          <p:cNvPr id="5" name="Footer Placeholder 4"/>
          <p:cNvSpPr>
            <a:spLocks noGrp="1"/>
          </p:cNvSpPr>
          <p:nvPr>
            <p:ph type="ftr" sz="quarter" idx="11"/>
          </p:nvPr>
        </p:nvSpPr>
        <p:spPr/>
        <p:txBody>
          <a:bodyPr/>
          <a:lstStyle>
            <a:lvl1pPr>
              <a:defRPr/>
            </a:lvl1pPr>
          </a:lstStyle>
          <a:p>
            <a:pPr>
              <a:defRPr/>
            </a:pPr>
            <a:r>
              <a:rPr lang="en-US"/>
              <a:t>EECE 476 - Slide Set #10</a:t>
            </a:r>
          </a:p>
        </p:txBody>
      </p:sp>
      <p:sp>
        <p:nvSpPr>
          <p:cNvPr id="6" name="Slide Number Placeholder 5"/>
          <p:cNvSpPr>
            <a:spLocks noGrp="1"/>
          </p:cNvSpPr>
          <p:nvPr>
            <p:ph type="sldNum" sz="quarter" idx="12"/>
          </p:nvPr>
        </p:nvSpPr>
        <p:spPr/>
        <p:txBody>
          <a:bodyPr/>
          <a:lstStyle>
            <a:lvl1pPr>
              <a:defRPr/>
            </a:lvl1pPr>
          </a:lstStyle>
          <a:p>
            <a:pPr>
              <a:defRPr/>
            </a:pPr>
            <a:fld id="{49D9AED6-21BC-4986-BFA3-0668BA5060C1}" type="slidenum">
              <a:rPr lang="en-US"/>
              <a:pPr>
                <a:defRPr/>
              </a:pPr>
              <a:t>‹#›</a:t>
            </a:fld>
            <a:r>
              <a:rPr lang="en-US"/>
              <a:t>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Oct. 21, 2008</a:t>
            </a:r>
          </a:p>
        </p:txBody>
      </p:sp>
      <p:sp>
        <p:nvSpPr>
          <p:cNvPr id="5" name="Footer Placeholder 4"/>
          <p:cNvSpPr>
            <a:spLocks noGrp="1"/>
          </p:cNvSpPr>
          <p:nvPr>
            <p:ph type="ftr" sz="quarter" idx="11"/>
          </p:nvPr>
        </p:nvSpPr>
        <p:spPr/>
        <p:txBody>
          <a:bodyPr/>
          <a:lstStyle>
            <a:lvl1pPr>
              <a:defRPr/>
            </a:lvl1pPr>
          </a:lstStyle>
          <a:p>
            <a:pPr>
              <a:defRPr/>
            </a:pPr>
            <a:r>
              <a:rPr lang="en-US"/>
              <a:t>EECE 476 - Slide Set #10</a:t>
            </a:r>
          </a:p>
        </p:txBody>
      </p:sp>
      <p:sp>
        <p:nvSpPr>
          <p:cNvPr id="6" name="Slide Number Placeholder 5"/>
          <p:cNvSpPr>
            <a:spLocks noGrp="1"/>
          </p:cNvSpPr>
          <p:nvPr>
            <p:ph type="sldNum" sz="quarter" idx="12"/>
          </p:nvPr>
        </p:nvSpPr>
        <p:spPr/>
        <p:txBody>
          <a:bodyPr/>
          <a:lstStyle>
            <a:lvl1pPr>
              <a:defRPr/>
            </a:lvl1pPr>
          </a:lstStyle>
          <a:p>
            <a:pPr>
              <a:defRPr/>
            </a:pPr>
            <a:fld id="{7B99D892-F19C-49D2-98B7-10B1FD5A549A}" type="slidenum">
              <a:rPr lang="en-US"/>
              <a:pPr>
                <a:defRPr/>
              </a:pPr>
              <a:t>‹#›</a:t>
            </a:fld>
            <a:r>
              <a:rPr lang="en-US"/>
              <a:t>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096000"/>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85800" y="0"/>
            <a:ext cx="5676900" cy="60960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Oct. 21, 2008</a:t>
            </a:r>
          </a:p>
        </p:txBody>
      </p:sp>
      <p:sp>
        <p:nvSpPr>
          <p:cNvPr id="5" name="Footer Placeholder 4"/>
          <p:cNvSpPr>
            <a:spLocks noGrp="1"/>
          </p:cNvSpPr>
          <p:nvPr>
            <p:ph type="ftr" sz="quarter" idx="11"/>
          </p:nvPr>
        </p:nvSpPr>
        <p:spPr/>
        <p:txBody>
          <a:bodyPr/>
          <a:lstStyle>
            <a:lvl1pPr>
              <a:defRPr/>
            </a:lvl1pPr>
          </a:lstStyle>
          <a:p>
            <a:pPr>
              <a:defRPr/>
            </a:pPr>
            <a:r>
              <a:rPr lang="en-US"/>
              <a:t>EECE 476 - Slide Set #10</a:t>
            </a:r>
          </a:p>
        </p:txBody>
      </p:sp>
      <p:sp>
        <p:nvSpPr>
          <p:cNvPr id="6" name="Slide Number Placeholder 5"/>
          <p:cNvSpPr>
            <a:spLocks noGrp="1"/>
          </p:cNvSpPr>
          <p:nvPr>
            <p:ph type="sldNum" sz="quarter" idx="12"/>
          </p:nvPr>
        </p:nvSpPr>
        <p:spPr/>
        <p:txBody>
          <a:bodyPr/>
          <a:lstStyle>
            <a:lvl1pPr>
              <a:defRPr/>
            </a:lvl1pPr>
          </a:lstStyle>
          <a:p>
            <a:pPr>
              <a:defRPr/>
            </a:pPr>
            <a:fld id="{DA3D15BE-DF20-4CF6-86B3-D91F52C7E79A}" type="slidenum">
              <a:rPr lang="en-US"/>
              <a:pPr>
                <a:defRPr/>
              </a:pPr>
              <a:t>‹#›</a:t>
            </a:fld>
            <a:r>
              <a:rPr lang="en-US"/>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Oct. 21, 2008</a:t>
            </a:r>
          </a:p>
        </p:txBody>
      </p:sp>
      <p:sp>
        <p:nvSpPr>
          <p:cNvPr id="5" name="Footer Placeholder 4"/>
          <p:cNvSpPr>
            <a:spLocks noGrp="1"/>
          </p:cNvSpPr>
          <p:nvPr>
            <p:ph type="ftr" sz="quarter" idx="11"/>
          </p:nvPr>
        </p:nvSpPr>
        <p:spPr/>
        <p:txBody>
          <a:bodyPr/>
          <a:lstStyle>
            <a:lvl1pPr>
              <a:defRPr/>
            </a:lvl1pPr>
          </a:lstStyle>
          <a:p>
            <a:pPr>
              <a:defRPr/>
            </a:pPr>
            <a:r>
              <a:rPr lang="en-US"/>
              <a:t>EECE 476 - Slide Set #10</a:t>
            </a:r>
          </a:p>
        </p:txBody>
      </p:sp>
      <p:sp>
        <p:nvSpPr>
          <p:cNvPr id="6" name="Slide Number Placeholder 5"/>
          <p:cNvSpPr>
            <a:spLocks noGrp="1"/>
          </p:cNvSpPr>
          <p:nvPr>
            <p:ph type="sldNum" sz="quarter" idx="12"/>
          </p:nvPr>
        </p:nvSpPr>
        <p:spPr/>
        <p:txBody>
          <a:bodyPr/>
          <a:lstStyle>
            <a:lvl1pPr>
              <a:defRPr/>
            </a:lvl1pPr>
          </a:lstStyle>
          <a:p>
            <a:pPr>
              <a:defRPr/>
            </a:pPr>
            <a:fld id="{A5F30D0E-6C7B-458E-8902-0C79F52CDCCA}" type="slidenum">
              <a:rPr lang="en-US"/>
              <a:pPr>
                <a:defRPr/>
              </a:pPr>
              <a:t>‹#›</a:t>
            </a:fld>
            <a:r>
              <a:rPr lang="en-US"/>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Oct. 21, 2008</a:t>
            </a:r>
          </a:p>
        </p:txBody>
      </p:sp>
      <p:sp>
        <p:nvSpPr>
          <p:cNvPr id="5" name="Footer Placeholder 4"/>
          <p:cNvSpPr>
            <a:spLocks noGrp="1"/>
          </p:cNvSpPr>
          <p:nvPr>
            <p:ph type="ftr" sz="quarter" idx="11"/>
          </p:nvPr>
        </p:nvSpPr>
        <p:spPr/>
        <p:txBody>
          <a:bodyPr/>
          <a:lstStyle>
            <a:lvl1pPr>
              <a:defRPr/>
            </a:lvl1pPr>
          </a:lstStyle>
          <a:p>
            <a:pPr>
              <a:defRPr/>
            </a:pPr>
            <a:r>
              <a:rPr lang="en-US"/>
              <a:t>EECE 476 - Slide Set #10</a:t>
            </a:r>
          </a:p>
        </p:txBody>
      </p:sp>
      <p:sp>
        <p:nvSpPr>
          <p:cNvPr id="6" name="Slide Number Placeholder 5"/>
          <p:cNvSpPr>
            <a:spLocks noGrp="1"/>
          </p:cNvSpPr>
          <p:nvPr>
            <p:ph type="sldNum" sz="quarter" idx="12"/>
          </p:nvPr>
        </p:nvSpPr>
        <p:spPr/>
        <p:txBody>
          <a:bodyPr/>
          <a:lstStyle>
            <a:lvl1pPr>
              <a:defRPr/>
            </a:lvl1pPr>
          </a:lstStyle>
          <a:p>
            <a:pPr>
              <a:defRPr/>
            </a:pPr>
            <a:fld id="{218E1E4F-B1A1-4D65-8CC1-2B8DDEE90EB3}" type="slidenum">
              <a:rPr lang="en-US"/>
              <a:pPr>
                <a:defRPr/>
              </a:pPr>
              <a:t>‹#›</a:t>
            </a:fld>
            <a:r>
              <a:rPr lang="en-US"/>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858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Oct. 21, 2008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EECE 476 - Slide Set #10</a:t>
            </a:r>
          </a:p>
        </p:txBody>
      </p:sp>
      <p:sp>
        <p:nvSpPr>
          <p:cNvPr id="7" name="Rectangle 6"/>
          <p:cNvSpPr>
            <a:spLocks noGrp="1" noChangeArrowheads="1"/>
          </p:cNvSpPr>
          <p:nvPr>
            <p:ph type="sldNum" sz="quarter" idx="12"/>
          </p:nvPr>
        </p:nvSpPr>
        <p:spPr>
          <a:ln/>
        </p:spPr>
        <p:txBody>
          <a:bodyPr/>
          <a:lstStyle>
            <a:lvl1pPr>
              <a:defRPr/>
            </a:lvl1pPr>
          </a:lstStyle>
          <a:p>
            <a:pPr>
              <a:defRPr/>
            </a:pPr>
            <a:fld id="{0241E835-7B1C-4B1B-BDE4-620D3DBA51C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en-US"/>
              <a:t>Oct. 21, 2008</a:t>
            </a:r>
          </a:p>
        </p:txBody>
      </p:sp>
      <p:sp>
        <p:nvSpPr>
          <p:cNvPr id="8" name="Footer Placeholder 7"/>
          <p:cNvSpPr>
            <a:spLocks noGrp="1"/>
          </p:cNvSpPr>
          <p:nvPr>
            <p:ph type="ftr" sz="quarter" idx="11"/>
          </p:nvPr>
        </p:nvSpPr>
        <p:spPr/>
        <p:txBody>
          <a:bodyPr/>
          <a:lstStyle>
            <a:lvl1pPr>
              <a:defRPr/>
            </a:lvl1pPr>
          </a:lstStyle>
          <a:p>
            <a:pPr>
              <a:defRPr/>
            </a:pPr>
            <a:r>
              <a:rPr lang="en-US"/>
              <a:t>EECE 476 - Slide Set #10</a:t>
            </a:r>
          </a:p>
        </p:txBody>
      </p:sp>
      <p:sp>
        <p:nvSpPr>
          <p:cNvPr id="9" name="Slide Number Placeholder 8"/>
          <p:cNvSpPr>
            <a:spLocks noGrp="1"/>
          </p:cNvSpPr>
          <p:nvPr>
            <p:ph type="sldNum" sz="quarter" idx="12"/>
          </p:nvPr>
        </p:nvSpPr>
        <p:spPr/>
        <p:txBody>
          <a:bodyPr/>
          <a:lstStyle>
            <a:lvl1pPr>
              <a:defRPr/>
            </a:lvl1pPr>
          </a:lstStyle>
          <a:p>
            <a:pPr>
              <a:defRPr/>
            </a:pPr>
            <a:fld id="{256DDC83-A2DB-468D-9FAC-DE9B2727E33C}" type="slidenum">
              <a:rPr lang="en-US"/>
              <a:pPr>
                <a:defRPr/>
              </a:pPr>
              <a:t>‹#›</a:t>
            </a:fld>
            <a:r>
              <a:rPr lang="en-US"/>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en-US"/>
              <a:t>Oct. 21, 2008</a:t>
            </a:r>
          </a:p>
        </p:txBody>
      </p:sp>
      <p:sp>
        <p:nvSpPr>
          <p:cNvPr id="4" name="Footer Placeholder 3"/>
          <p:cNvSpPr>
            <a:spLocks noGrp="1"/>
          </p:cNvSpPr>
          <p:nvPr>
            <p:ph type="ftr" sz="quarter" idx="11"/>
          </p:nvPr>
        </p:nvSpPr>
        <p:spPr/>
        <p:txBody>
          <a:bodyPr/>
          <a:lstStyle>
            <a:lvl1pPr>
              <a:defRPr/>
            </a:lvl1pPr>
          </a:lstStyle>
          <a:p>
            <a:pPr>
              <a:defRPr/>
            </a:pPr>
            <a:r>
              <a:rPr lang="en-US"/>
              <a:t>EECE 476 - Slide Set #10</a:t>
            </a:r>
          </a:p>
        </p:txBody>
      </p:sp>
      <p:sp>
        <p:nvSpPr>
          <p:cNvPr id="5" name="Slide Number Placeholder 4"/>
          <p:cNvSpPr>
            <a:spLocks noGrp="1"/>
          </p:cNvSpPr>
          <p:nvPr>
            <p:ph type="sldNum" sz="quarter" idx="12"/>
          </p:nvPr>
        </p:nvSpPr>
        <p:spPr/>
        <p:txBody>
          <a:bodyPr/>
          <a:lstStyle>
            <a:lvl1pPr>
              <a:defRPr/>
            </a:lvl1pPr>
          </a:lstStyle>
          <a:p>
            <a:pPr>
              <a:defRPr/>
            </a:pPr>
            <a:fld id="{7D007F13-FAC7-469F-AE6F-830DFA6356F6}" type="slidenum">
              <a:rPr lang="en-US"/>
              <a:pPr>
                <a:defRPr/>
              </a:pPr>
              <a:t>‹#›</a:t>
            </a:fld>
            <a:r>
              <a:rPr lang="en-US"/>
              <a:t>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Oct. 21, 2008</a:t>
            </a:r>
          </a:p>
        </p:txBody>
      </p:sp>
      <p:sp>
        <p:nvSpPr>
          <p:cNvPr id="3" name="Footer Placeholder 2"/>
          <p:cNvSpPr>
            <a:spLocks noGrp="1"/>
          </p:cNvSpPr>
          <p:nvPr>
            <p:ph type="ftr" sz="quarter" idx="11"/>
          </p:nvPr>
        </p:nvSpPr>
        <p:spPr/>
        <p:txBody>
          <a:bodyPr/>
          <a:lstStyle>
            <a:lvl1pPr>
              <a:defRPr/>
            </a:lvl1pPr>
          </a:lstStyle>
          <a:p>
            <a:pPr>
              <a:defRPr/>
            </a:pPr>
            <a:r>
              <a:rPr lang="en-US"/>
              <a:t>EECE 476 - Slide Set #10</a:t>
            </a:r>
          </a:p>
        </p:txBody>
      </p:sp>
      <p:sp>
        <p:nvSpPr>
          <p:cNvPr id="4" name="Slide Number Placeholder 3"/>
          <p:cNvSpPr>
            <a:spLocks noGrp="1"/>
          </p:cNvSpPr>
          <p:nvPr>
            <p:ph type="sldNum" sz="quarter" idx="12"/>
          </p:nvPr>
        </p:nvSpPr>
        <p:spPr/>
        <p:txBody>
          <a:bodyPr/>
          <a:lstStyle>
            <a:lvl1pPr>
              <a:defRPr/>
            </a:lvl1pPr>
          </a:lstStyle>
          <a:p>
            <a:pPr>
              <a:defRPr/>
            </a:pPr>
            <a:fld id="{67C037E2-0DC2-4D25-8E89-1944D5D014C9}" type="slidenum">
              <a:rPr lang="en-US"/>
              <a:pPr>
                <a:defRPr/>
              </a:pPr>
              <a:t>‹#›</a:t>
            </a:fld>
            <a:r>
              <a:rPr lang="en-US"/>
              <a: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a:t>Oct. 21, 2008</a:t>
            </a:r>
          </a:p>
        </p:txBody>
      </p:sp>
      <p:sp>
        <p:nvSpPr>
          <p:cNvPr id="6" name="Footer Placeholder 5"/>
          <p:cNvSpPr>
            <a:spLocks noGrp="1"/>
          </p:cNvSpPr>
          <p:nvPr>
            <p:ph type="ftr" sz="quarter" idx="11"/>
          </p:nvPr>
        </p:nvSpPr>
        <p:spPr/>
        <p:txBody>
          <a:bodyPr/>
          <a:lstStyle>
            <a:lvl1pPr>
              <a:defRPr/>
            </a:lvl1pPr>
          </a:lstStyle>
          <a:p>
            <a:pPr>
              <a:defRPr/>
            </a:pPr>
            <a:r>
              <a:rPr lang="en-US"/>
              <a:t>EECE 476 - Slide Set #10</a:t>
            </a:r>
          </a:p>
        </p:txBody>
      </p:sp>
      <p:sp>
        <p:nvSpPr>
          <p:cNvPr id="7" name="Slide Number Placeholder 6"/>
          <p:cNvSpPr>
            <a:spLocks noGrp="1"/>
          </p:cNvSpPr>
          <p:nvPr>
            <p:ph type="sldNum" sz="quarter" idx="12"/>
          </p:nvPr>
        </p:nvSpPr>
        <p:spPr/>
        <p:txBody>
          <a:bodyPr/>
          <a:lstStyle>
            <a:lvl1pPr>
              <a:defRPr/>
            </a:lvl1pPr>
          </a:lstStyle>
          <a:p>
            <a:pPr>
              <a:defRPr/>
            </a:pPr>
            <a:fld id="{3E2AEF76-AE65-4DF5-A49C-78A12344FC45}" type="slidenum">
              <a:rPr lang="en-US"/>
              <a:pPr>
                <a:defRPr/>
              </a:pPr>
              <a:t>‹#›</a:t>
            </a:fld>
            <a:r>
              <a:rPr lang="en-US"/>
              <a:t>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en-US"/>
              <a:t>Oct. 21, 2008</a:t>
            </a:r>
          </a:p>
        </p:txBody>
      </p:sp>
      <p:sp>
        <p:nvSpPr>
          <p:cNvPr id="6" name="Footer Placeholder 5"/>
          <p:cNvSpPr>
            <a:spLocks noGrp="1"/>
          </p:cNvSpPr>
          <p:nvPr>
            <p:ph type="ftr" sz="quarter" idx="11"/>
          </p:nvPr>
        </p:nvSpPr>
        <p:spPr/>
        <p:txBody>
          <a:bodyPr/>
          <a:lstStyle>
            <a:lvl1pPr>
              <a:defRPr/>
            </a:lvl1pPr>
          </a:lstStyle>
          <a:p>
            <a:pPr>
              <a:defRPr/>
            </a:pPr>
            <a:r>
              <a:rPr lang="en-US"/>
              <a:t>EECE 476 - Slide Set #10</a:t>
            </a:r>
          </a:p>
        </p:txBody>
      </p:sp>
      <p:sp>
        <p:nvSpPr>
          <p:cNvPr id="7" name="Slide Number Placeholder 6"/>
          <p:cNvSpPr>
            <a:spLocks noGrp="1"/>
          </p:cNvSpPr>
          <p:nvPr>
            <p:ph type="sldNum" sz="quarter" idx="12"/>
          </p:nvPr>
        </p:nvSpPr>
        <p:spPr/>
        <p:txBody>
          <a:bodyPr/>
          <a:lstStyle>
            <a:lvl1pPr>
              <a:defRPr/>
            </a:lvl1pPr>
          </a:lstStyle>
          <a:p>
            <a:pPr>
              <a:defRPr/>
            </a:pPr>
            <a:fld id="{066BEE26-7992-4A03-BDCE-B1C5BEE727CD}" type="slidenum">
              <a:rPr lang="en-US"/>
              <a:pPr>
                <a:defRPr/>
              </a:pPr>
              <a:t>‹#›</a:t>
            </a:fld>
            <a:r>
              <a:rPr lang="en-US"/>
              <a:t>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371600"/>
            <a:ext cx="77724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 charset="0"/>
              </a:defRPr>
            </a:lvl1pPr>
          </a:lstStyle>
          <a:p>
            <a:pPr>
              <a:defRPr/>
            </a:pPr>
            <a:r>
              <a:rPr lang="en-US"/>
              <a:t>Oct. 21, 2008</a:t>
            </a:r>
          </a:p>
        </p:txBody>
      </p:sp>
      <p:sp>
        <p:nvSpPr>
          <p:cNvPr id="1029" name="Rectangle 5"/>
          <p:cNvSpPr>
            <a:spLocks noGrp="1" noChangeArrowheads="1"/>
          </p:cNvSpPr>
          <p:nvPr>
            <p:ph type="ftr" sz="quarter" idx="3"/>
          </p:nvPr>
        </p:nvSpPr>
        <p:spPr bwMode="auto">
          <a:xfrm>
            <a:off x="2667000" y="6248400"/>
            <a:ext cx="38735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 charset="0"/>
              </a:defRPr>
            </a:lvl1pPr>
          </a:lstStyle>
          <a:p>
            <a:pPr>
              <a:defRPr/>
            </a:pPr>
            <a:r>
              <a:rPr lang="en-US"/>
              <a:t>EECE 476 - Slide Set #10</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 charset="0"/>
              </a:defRPr>
            </a:lvl1pPr>
          </a:lstStyle>
          <a:p>
            <a:pPr>
              <a:defRPr/>
            </a:pPr>
            <a:fld id="{6910B20E-9E14-421B-8F54-B9D88F38B9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28" r:id="rId4"/>
    <p:sldLayoutId id="2147484032" r:id="rId5"/>
    <p:sldLayoutId id="2147484033" r:id="rId6"/>
    <p:sldLayoutId id="2147484034" r:id="rId7"/>
    <p:sldLayoutId id="2147484035" r:id="rId8"/>
    <p:sldLayoutId id="2147484036" r:id="rId9"/>
    <p:sldLayoutId id="2147484037" r:id="rId10"/>
    <p:sldLayoutId id="2147484038" r:id="rId11"/>
  </p:sldLayoutIdLst>
  <p:hf hdr="0" ftr="0" dt="0"/>
  <p:txStyles>
    <p:titleStyle>
      <a:lvl1pPr algn="ctr" rtl="0" eaLnBrk="0" fontAlgn="base" hangingPunct="0">
        <a:spcBef>
          <a:spcPct val="0"/>
        </a:spcBef>
        <a:spcAft>
          <a:spcPct val="0"/>
        </a:spcAft>
        <a:defRPr sz="4000">
          <a:solidFill>
            <a:schemeClr val="tx2"/>
          </a:solidFill>
          <a:latin typeface="Arial  "/>
          <a:ea typeface="+mj-ea"/>
          <a:cs typeface="Arial  "/>
        </a:defRPr>
      </a:lvl1pPr>
      <a:lvl2pPr algn="ctr" rtl="0" eaLnBrk="0" fontAlgn="base" hangingPunct="0">
        <a:spcBef>
          <a:spcPct val="0"/>
        </a:spcBef>
        <a:spcAft>
          <a:spcPct val="0"/>
        </a:spcAft>
        <a:defRPr sz="4000">
          <a:solidFill>
            <a:schemeClr val="tx2"/>
          </a:solidFill>
          <a:latin typeface="Arial  " charset="0"/>
          <a:ea typeface="ＭＳ Ｐゴシック" pitchFamily="-106" charset="-128"/>
          <a:cs typeface="Arial  " charset="0"/>
        </a:defRPr>
      </a:lvl2pPr>
      <a:lvl3pPr algn="ctr" rtl="0" eaLnBrk="0" fontAlgn="base" hangingPunct="0">
        <a:spcBef>
          <a:spcPct val="0"/>
        </a:spcBef>
        <a:spcAft>
          <a:spcPct val="0"/>
        </a:spcAft>
        <a:defRPr sz="4000">
          <a:solidFill>
            <a:schemeClr val="tx2"/>
          </a:solidFill>
          <a:latin typeface="Arial  " charset="0"/>
          <a:ea typeface="ＭＳ Ｐゴシック" pitchFamily="-106" charset="-128"/>
          <a:cs typeface="Arial  " charset="0"/>
        </a:defRPr>
      </a:lvl3pPr>
      <a:lvl4pPr algn="ctr" rtl="0" eaLnBrk="0" fontAlgn="base" hangingPunct="0">
        <a:spcBef>
          <a:spcPct val="0"/>
        </a:spcBef>
        <a:spcAft>
          <a:spcPct val="0"/>
        </a:spcAft>
        <a:defRPr sz="4000">
          <a:solidFill>
            <a:schemeClr val="tx2"/>
          </a:solidFill>
          <a:latin typeface="Arial  " charset="0"/>
          <a:ea typeface="ＭＳ Ｐゴシック" pitchFamily="-106" charset="-128"/>
          <a:cs typeface="Arial  " charset="0"/>
        </a:defRPr>
      </a:lvl4pPr>
      <a:lvl5pPr algn="ctr" rtl="0" eaLnBrk="0" fontAlgn="base" hangingPunct="0">
        <a:spcBef>
          <a:spcPct val="0"/>
        </a:spcBef>
        <a:spcAft>
          <a:spcPct val="0"/>
        </a:spcAft>
        <a:defRPr sz="4000">
          <a:solidFill>
            <a:schemeClr val="tx2"/>
          </a:solidFill>
          <a:latin typeface="Arial  " charset="0"/>
          <a:ea typeface="ＭＳ Ｐゴシック" pitchFamily="-106" charset="-128"/>
          <a:cs typeface="Arial  " charset="0"/>
        </a:defRPr>
      </a:lvl5pPr>
      <a:lvl6pPr marL="457200" algn="ctr" rtl="0" fontAlgn="base">
        <a:spcBef>
          <a:spcPct val="0"/>
        </a:spcBef>
        <a:spcAft>
          <a:spcPct val="0"/>
        </a:spcAft>
        <a:defRPr sz="4000">
          <a:solidFill>
            <a:schemeClr val="tx2"/>
          </a:solidFill>
          <a:latin typeface="Comic Sans MS" pitchFamily="-106" charset="0"/>
          <a:ea typeface="ＭＳ Ｐゴシック" pitchFamily="-106" charset="-128"/>
          <a:cs typeface="ＭＳ Ｐゴシック" pitchFamily="-106" charset="-128"/>
        </a:defRPr>
      </a:lvl6pPr>
      <a:lvl7pPr marL="914400" algn="ctr" rtl="0" fontAlgn="base">
        <a:spcBef>
          <a:spcPct val="0"/>
        </a:spcBef>
        <a:spcAft>
          <a:spcPct val="0"/>
        </a:spcAft>
        <a:defRPr sz="4000">
          <a:solidFill>
            <a:schemeClr val="tx2"/>
          </a:solidFill>
          <a:latin typeface="Comic Sans MS" pitchFamily="-106" charset="0"/>
          <a:ea typeface="ＭＳ Ｐゴシック" pitchFamily="-106" charset="-128"/>
          <a:cs typeface="ＭＳ Ｐゴシック" pitchFamily="-106" charset="-128"/>
        </a:defRPr>
      </a:lvl7pPr>
      <a:lvl8pPr marL="1371600" algn="ctr" rtl="0" fontAlgn="base">
        <a:spcBef>
          <a:spcPct val="0"/>
        </a:spcBef>
        <a:spcAft>
          <a:spcPct val="0"/>
        </a:spcAft>
        <a:defRPr sz="4000">
          <a:solidFill>
            <a:schemeClr val="tx2"/>
          </a:solidFill>
          <a:latin typeface="Comic Sans MS" pitchFamily="-106" charset="0"/>
          <a:ea typeface="ＭＳ Ｐゴシック" pitchFamily="-106" charset="-128"/>
          <a:cs typeface="ＭＳ Ｐゴシック" pitchFamily="-106" charset="-128"/>
        </a:defRPr>
      </a:lvl8pPr>
      <a:lvl9pPr marL="1828800" algn="ctr" rtl="0" fontAlgn="base">
        <a:spcBef>
          <a:spcPct val="0"/>
        </a:spcBef>
        <a:spcAft>
          <a:spcPct val="0"/>
        </a:spcAft>
        <a:defRPr sz="4000">
          <a:solidFill>
            <a:schemeClr val="tx2"/>
          </a:solidFill>
          <a:latin typeface="Comic Sans MS" pitchFamily="-106" charset="0"/>
          <a:ea typeface="ＭＳ Ｐゴシック" pitchFamily="-106" charset="-128"/>
          <a:cs typeface="ＭＳ Ｐゴシック" pitchFamily="-106" charset="-128"/>
        </a:defRPr>
      </a:lvl9pPr>
    </p:titleStyle>
    <p:bodyStyle>
      <a:lvl1pPr marL="342900" indent="-342900" algn="l" rtl="0" eaLnBrk="0" fontAlgn="base" hangingPunct="0">
        <a:spcBef>
          <a:spcPct val="20000"/>
        </a:spcBef>
        <a:spcAft>
          <a:spcPct val="0"/>
        </a:spcAft>
        <a:buChar char="•"/>
        <a:defRPr sz="2800">
          <a:solidFill>
            <a:schemeClr val="tx1"/>
          </a:solidFill>
          <a:latin typeface="Arial  "/>
          <a:ea typeface="+mn-ea"/>
          <a:cs typeface="Arial  "/>
        </a:defRPr>
      </a:lvl1pPr>
      <a:lvl2pPr marL="742950" indent="-285750" algn="l" rtl="0" eaLnBrk="0" fontAlgn="base" hangingPunct="0">
        <a:spcBef>
          <a:spcPct val="20000"/>
        </a:spcBef>
        <a:spcAft>
          <a:spcPct val="0"/>
        </a:spcAft>
        <a:buChar char="–"/>
        <a:defRPr sz="2400">
          <a:solidFill>
            <a:schemeClr val="tx1"/>
          </a:solidFill>
          <a:latin typeface="Arial  "/>
          <a:ea typeface="+mn-ea"/>
          <a:cs typeface="Arial  "/>
        </a:defRPr>
      </a:lvl2pPr>
      <a:lvl3pPr marL="1143000" indent="-228600" algn="l" rtl="0" eaLnBrk="0" fontAlgn="base" hangingPunct="0">
        <a:spcBef>
          <a:spcPct val="20000"/>
        </a:spcBef>
        <a:spcAft>
          <a:spcPct val="0"/>
        </a:spcAft>
        <a:buChar char="•"/>
        <a:defRPr sz="2000">
          <a:solidFill>
            <a:schemeClr val="tx1"/>
          </a:solidFill>
          <a:latin typeface="Arial  "/>
          <a:ea typeface="+mn-ea"/>
          <a:cs typeface="Arial  "/>
        </a:defRPr>
      </a:lvl3pPr>
      <a:lvl4pPr marL="1600200" indent="-228600" algn="l" rtl="0" eaLnBrk="0" fontAlgn="base" hangingPunct="0">
        <a:spcBef>
          <a:spcPct val="20000"/>
        </a:spcBef>
        <a:spcAft>
          <a:spcPct val="0"/>
        </a:spcAft>
        <a:buChar char="–"/>
        <a:defRPr>
          <a:solidFill>
            <a:schemeClr val="tx1"/>
          </a:solidFill>
          <a:latin typeface="Arial  "/>
          <a:ea typeface="+mn-ea"/>
          <a:cs typeface="Arial  "/>
        </a:defRPr>
      </a:lvl4pPr>
      <a:lvl5pPr marL="2057400" indent="-228600" algn="l" rtl="0" eaLnBrk="0" fontAlgn="base" hangingPunct="0">
        <a:spcBef>
          <a:spcPct val="20000"/>
        </a:spcBef>
        <a:spcAft>
          <a:spcPct val="0"/>
        </a:spcAft>
        <a:buChar char="»"/>
        <a:defRPr>
          <a:solidFill>
            <a:schemeClr val="tx1"/>
          </a:solidFill>
          <a:latin typeface="Arial  "/>
          <a:ea typeface="+mn-ea"/>
          <a:cs typeface="Arial  "/>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hyperlink" Target="https://en.wikipedia.org/wiki/Flash_memory" TargetMode="External"/><Relationship Id="rId4" Type="http://schemas.openxmlformats.org/officeDocument/2006/relationships/image" Target="../media/image1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hyperlink" Target="http://dl.acm.org/authorize?N15846"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9.wmf"/><Relationship Id="rId5" Type="http://schemas.openxmlformats.org/officeDocument/2006/relationships/oleObject" Target="../embeddings/oleObject2.bin"/><Relationship Id="rId4" Type="http://schemas.openxmlformats.org/officeDocument/2006/relationships/image" Target="../media/image28.wmf"/></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77" y="0"/>
            <a:ext cx="9204960" cy="6858000"/>
          </a:xfrm>
          <a:prstGeom prst="rect">
            <a:avLst/>
          </a:prstGeom>
        </p:spPr>
      </p:pic>
      <p:sp>
        <p:nvSpPr>
          <p:cNvPr id="7" name="Rectangle 6"/>
          <p:cNvSpPr/>
          <p:nvPr/>
        </p:nvSpPr>
        <p:spPr bwMode="auto">
          <a:xfrm>
            <a:off x="0" y="0"/>
            <a:ext cx="9102682" cy="6858000"/>
          </a:xfrm>
          <a:prstGeom prst="rect">
            <a:avLst/>
          </a:prstGeom>
          <a:solidFill>
            <a:srgbClr val="0000FF">
              <a:alpha val="3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2" name="Title 1"/>
          <p:cNvSpPr>
            <a:spLocks noGrp="1"/>
          </p:cNvSpPr>
          <p:nvPr>
            <p:ph type="ctrTitle"/>
          </p:nvPr>
        </p:nvSpPr>
        <p:spPr>
          <a:xfrm>
            <a:off x="762000" y="1066800"/>
            <a:ext cx="8035636" cy="3581400"/>
          </a:xfrm>
        </p:spPr>
        <p:txBody>
          <a:bodyPr>
            <a:noAutofit/>
          </a:bodyPr>
          <a:lstStyle/>
          <a:p>
            <a:pPr algn="l"/>
            <a:r>
              <a:rPr lang="en-US" sz="3200" dirty="0">
                <a:solidFill>
                  <a:schemeClr val="bg1"/>
                </a:solidFill>
              </a:rPr>
              <a:t>CPEN 211: Introduction to Microcomputers</a:t>
            </a:r>
            <a:br>
              <a:rPr lang="en-US" sz="2800" dirty="0">
                <a:solidFill>
                  <a:schemeClr val="bg1"/>
                </a:solidFill>
              </a:rPr>
            </a:br>
            <a:br>
              <a:rPr lang="en-US" sz="2800" dirty="0">
                <a:solidFill>
                  <a:schemeClr val="bg1"/>
                </a:solidFill>
              </a:rPr>
            </a:br>
            <a:r>
              <a:rPr lang="en-US" sz="3600" dirty="0">
                <a:solidFill>
                  <a:schemeClr val="bg1"/>
                </a:solidFill>
              </a:rPr>
              <a:t>Slide Set 13:  Caches and Virtual Memory</a:t>
            </a:r>
            <a:br>
              <a:rPr lang="en-US" sz="3600" dirty="0">
                <a:solidFill>
                  <a:schemeClr val="bg1"/>
                </a:solidFill>
              </a:rPr>
            </a:br>
            <a:endParaRPr lang="en-US" sz="3200" dirty="0">
              <a:solidFill>
                <a:schemeClr val="bg1"/>
              </a:solidFill>
            </a:endParaRPr>
          </a:p>
        </p:txBody>
      </p:sp>
      <p:sp>
        <p:nvSpPr>
          <p:cNvPr id="3" name="Subtitle 2"/>
          <p:cNvSpPr>
            <a:spLocks noGrp="1"/>
          </p:cNvSpPr>
          <p:nvPr>
            <p:ph type="subTitle" idx="1"/>
          </p:nvPr>
        </p:nvSpPr>
        <p:spPr>
          <a:xfrm>
            <a:off x="1371600" y="5562600"/>
            <a:ext cx="6400800" cy="838200"/>
          </a:xfrm>
        </p:spPr>
        <p:txBody>
          <a:bodyPr/>
          <a:lstStyle/>
          <a:p>
            <a:r>
              <a:rPr lang="en-US" dirty="0">
                <a:solidFill>
                  <a:schemeClr val="bg1"/>
                </a:solidFill>
              </a:rPr>
              <a:t>Prof. Tor Aamodt</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pPr>
              <a:defRPr/>
            </a:pPr>
            <a:fld id="{49D9AED6-21BC-4986-BFA3-0668BA5060C1}" type="slidenum">
              <a:rPr lang="en-US" smtClean="0"/>
              <a:pPr>
                <a:defRPr/>
              </a:pPr>
              <a:t>1</a:t>
            </a:fld>
            <a:r>
              <a:rPr lang="en-US"/>
              <a:t> </a:t>
            </a:r>
          </a:p>
        </p:txBody>
      </p:sp>
      <p:sp>
        <p:nvSpPr>
          <p:cNvPr id="8" name="TextBox 7"/>
          <p:cNvSpPr txBox="1"/>
          <p:nvPr/>
        </p:nvSpPr>
        <p:spPr>
          <a:xfrm>
            <a:off x="-102277" y="6291590"/>
            <a:ext cx="9001631" cy="492443"/>
          </a:xfrm>
          <a:prstGeom prst="rect">
            <a:avLst/>
          </a:prstGeom>
          <a:noFill/>
        </p:spPr>
        <p:txBody>
          <a:bodyPr wrap="none" rtlCol="0">
            <a:spAutoFit/>
          </a:bodyPr>
          <a:lstStyle/>
          <a:p>
            <a:r>
              <a:rPr lang="en-US" sz="1300" dirty="0">
                <a:solidFill>
                  <a:schemeClr val="bg1"/>
                </a:solidFill>
              </a:rPr>
              <a:t>[Background: Portion of Intel Core i7-5960X Extreme Edition 20 MB L3 Cache;</a:t>
            </a:r>
          </a:p>
          <a:p>
            <a:r>
              <a:rPr lang="en-US" sz="1300" dirty="0">
                <a:solidFill>
                  <a:schemeClr val="bg1"/>
                </a:solidFill>
              </a:rPr>
              <a:t> Source: https://</a:t>
            </a:r>
            <a:r>
              <a:rPr lang="en-US" sz="1300" dirty="0" err="1">
                <a:solidFill>
                  <a:schemeClr val="bg1"/>
                </a:solidFill>
              </a:rPr>
              <a:t>www.anandtech.com</a:t>
            </a:r>
            <a:r>
              <a:rPr lang="en-US" sz="1300" dirty="0">
                <a:solidFill>
                  <a:schemeClr val="bg1"/>
                </a:solidFill>
              </a:rPr>
              <a:t>/show/8426/the-intel-haswell-e-cpu-review-core-i7-5960x-i7-5930k-i7-5820k-tested]</a:t>
            </a:r>
          </a:p>
        </p:txBody>
      </p:sp>
    </p:spTree>
    <p:extLst>
      <p:ext uri="{BB962C8B-B14F-4D97-AF65-F5344CB8AC3E}">
        <p14:creationId xmlns:p14="http://schemas.microsoft.com/office/powerpoint/2010/main" val="1966495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p:cNvPicPr>
            <a:picLocks noChangeAspect="1"/>
          </p:cNvPicPr>
          <p:nvPr/>
        </p:nvPicPr>
        <p:blipFill rotWithShape="1">
          <a:blip r:embed="rId3">
            <a:extLst>
              <a:ext uri="{28A0092B-C50C-407E-A947-70E740481C1C}">
                <a14:useLocalDpi xmlns:a14="http://schemas.microsoft.com/office/drawing/2010/main" val="0"/>
              </a:ext>
            </a:extLst>
          </a:blip>
          <a:srcRect l="4726" t="21295" r="5001" b="22250"/>
          <a:stretch/>
        </p:blipFill>
        <p:spPr>
          <a:xfrm rot="10800000">
            <a:off x="304799" y="1203588"/>
            <a:ext cx="2070875" cy="950976"/>
          </a:xfrm>
          <a:prstGeom prst="rect">
            <a:avLst/>
          </a:prstGeom>
        </p:spPr>
      </p:pic>
      <p:grpSp>
        <p:nvGrpSpPr>
          <p:cNvPr id="10" name="chip boundary"/>
          <p:cNvGrpSpPr/>
          <p:nvPr/>
        </p:nvGrpSpPr>
        <p:grpSpPr>
          <a:xfrm>
            <a:off x="105057" y="1908858"/>
            <a:ext cx="3953214" cy="4043055"/>
            <a:chOff x="105057" y="1908858"/>
            <a:chExt cx="3953214" cy="4043055"/>
          </a:xfrm>
        </p:grpSpPr>
        <p:sp>
          <p:nvSpPr>
            <p:cNvPr id="207" name="Rounded Rectangle 206"/>
            <p:cNvSpPr/>
            <p:nvPr/>
          </p:nvSpPr>
          <p:spPr>
            <a:xfrm>
              <a:off x="105057" y="3046750"/>
              <a:ext cx="3953214" cy="2905163"/>
            </a:xfrm>
            <a:prstGeom prst="roundRect">
              <a:avLst>
                <a:gd name="adj" fmla="val 3605"/>
              </a:avLst>
            </a:prstGeom>
            <a:solidFill>
              <a:srgbClr val="EBEB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0" name="Straight Arrow Connector 219"/>
            <p:cNvCxnSpPr>
              <a:stCxn id="25" idx="2"/>
            </p:cNvCxnSpPr>
            <p:nvPr/>
          </p:nvCxnSpPr>
          <p:spPr>
            <a:xfrm>
              <a:off x="1029253" y="1908858"/>
              <a:ext cx="486240" cy="1087831"/>
            </a:xfrm>
            <a:prstGeom prst="straightConnector1">
              <a:avLst/>
            </a:prstGeom>
            <a:ln w="34925" cap="rnd">
              <a:solidFill>
                <a:schemeClr val="tx1">
                  <a:lumMod val="50000"/>
                  <a:lumOff val="50000"/>
                </a:schemeClr>
              </a:solidFill>
              <a:tailEnd type="arrow" w="lg" len="lg"/>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85800" y="185061"/>
            <a:ext cx="7772400" cy="1143000"/>
          </a:xfrm>
        </p:spPr>
        <p:txBody>
          <a:bodyPr/>
          <a:lstStyle/>
          <a:p>
            <a:r>
              <a:rPr lang="en-US" dirty="0"/>
              <a:t>DRAM Chip Internals</a:t>
            </a:r>
            <a:br>
              <a:rPr lang="en-US" dirty="0"/>
            </a:br>
            <a:r>
              <a:rPr lang="en-US" sz="2400" dirty="0"/>
              <a:t>[</a:t>
            </a:r>
            <a:r>
              <a:rPr lang="en-US" sz="2400" dirty="0" err="1"/>
              <a:t>Onur</a:t>
            </a:r>
            <a:r>
              <a:rPr lang="en-US" sz="2400" dirty="0"/>
              <a:t> </a:t>
            </a:r>
            <a:r>
              <a:rPr lang="en-US" sz="2400" dirty="0" err="1"/>
              <a:t>Mutlu</a:t>
            </a:r>
            <a:r>
              <a:rPr lang="en-US" sz="2400" dirty="0"/>
              <a:t>, ETH Zurich]</a:t>
            </a:r>
            <a:br>
              <a:rPr lang="en-US" dirty="0"/>
            </a:br>
            <a:endParaRPr lang="en-US" dirty="0"/>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solidFill>
              </a:rPr>
              <a:pPr>
                <a:defRPr/>
              </a:pPr>
              <a:t>10</a:t>
            </a:fld>
            <a:endParaRPr lang="en-US" dirty="0">
              <a:solidFill>
                <a:prstClr val="black"/>
              </a:solidFill>
            </a:endParaRPr>
          </a:p>
        </p:txBody>
      </p:sp>
      <p:sp>
        <p:nvSpPr>
          <p:cNvPr id="25" name="chip_highlight"/>
          <p:cNvSpPr/>
          <p:nvPr/>
        </p:nvSpPr>
        <p:spPr>
          <a:xfrm>
            <a:off x="833166" y="1356815"/>
            <a:ext cx="392174" cy="55204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4" name="peripheral"/>
          <p:cNvGrpSpPr/>
          <p:nvPr/>
        </p:nvGrpSpPr>
        <p:grpSpPr>
          <a:xfrm>
            <a:off x="257406" y="3036425"/>
            <a:ext cx="1576329" cy="2425312"/>
            <a:chOff x="2573911" y="2371947"/>
            <a:chExt cx="1576329" cy="2425312"/>
          </a:xfrm>
        </p:grpSpPr>
        <p:sp>
          <p:nvSpPr>
            <p:cNvPr id="14" name="Rounded Rectangle 13"/>
            <p:cNvSpPr/>
            <p:nvPr/>
          </p:nvSpPr>
          <p:spPr>
            <a:xfrm>
              <a:off x="2734330" y="3525097"/>
              <a:ext cx="1232086" cy="662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Control</a:t>
              </a:r>
              <a:br>
                <a:rPr lang="en-US" sz="2000" b="1" dirty="0">
                  <a:solidFill>
                    <a:prstClr val="white"/>
                  </a:solidFill>
                </a:rPr>
              </a:br>
              <a:r>
                <a:rPr lang="en-US" sz="2000" b="1" dirty="0">
                  <a:solidFill>
                    <a:prstClr val="white"/>
                  </a:solidFill>
                </a:rPr>
                <a:t>Logic</a:t>
              </a:r>
            </a:p>
          </p:txBody>
        </p:sp>
        <p:sp>
          <p:nvSpPr>
            <p:cNvPr id="15" name="Rounded Rectangle 14"/>
            <p:cNvSpPr/>
            <p:nvPr/>
          </p:nvSpPr>
          <p:spPr>
            <a:xfrm>
              <a:off x="2725100" y="4420307"/>
              <a:ext cx="1241315" cy="376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I/O</a:t>
              </a:r>
            </a:p>
          </p:txBody>
        </p:sp>
        <p:sp>
          <p:nvSpPr>
            <p:cNvPr id="16" name="TextBox 15"/>
            <p:cNvSpPr txBox="1"/>
            <p:nvPr/>
          </p:nvSpPr>
          <p:spPr>
            <a:xfrm>
              <a:off x="2573911" y="2371947"/>
              <a:ext cx="1576329" cy="830997"/>
            </a:xfrm>
            <a:prstGeom prst="rect">
              <a:avLst/>
            </a:prstGeom>
            <a:noFill/>
          </p:spPr>
          <p:txBody>
            <a:bodyPr wrap="none" rtlCol="0">
              <a:spAutoFit/>
            </a:bodyPr>
            <a:lstStyle/>
            <a:p>
              <a:r>
                <a:rPr lang="en-US" sz="2400" b="1" i="1" dirty="0">
                  <a:solidFill>
                    <a:prstClr val="black"/>
                  </a:solidFill>
                </a:rPr>
                <a:t>Peripheral</a:t>
              </a:r>
              <a:br>
                <a:rPr lang="en-US" sz="2400" b="1" i="1" dirty="0">
                  <a:solidFill>
                    <a:prstClr val="black"/>
                  </a:solidFill>
                </a:rPr>
              </a:br>
              <a:r>
                <a:rPr lang="en-US" sz="2400" b="1" i="1" dirty="0">
                  <a:solidFill>
                    <a:prstClr val="black"/>
                  </a:solidFill>
                </a:rPr>
                <a:t>Circuitry</a:t>
              </a:r>
            </a:p>
          </p:txBody>
        </p:sp>
      </p:grpSp>
      <p:grpSp>
        <p:nvGrpSpPr>
          <p:cNvPr id="129" name="bitlines"/>
          <p:cNvGrpSpPr/>
          <p:nvPr/>
        </p:nvGrpSpPr>
        <p:grpSpPr>
          <a:xfrm>
            <a:off x="5460079" y="2328592"/>
            <a:ext cx="2226118" cy="2601233"/>
            <a:chOff x="1227093" y="1405824"/>
            <a:chExt cx="2226118" cy="2601233"/>
          </a:xfrm>
        </p:grpSpPr>
        <p:cxnSp>
          <p:nvCxnSpPr>
            <p:cNvPr id="130" name="Straight Connector 129"/>
            <p:cNvCxnSpPr/>
            <p:nvPr/>
          </p:nvCxnSpPr>
          <p:spPr>
            <a:xfrm flipH="1">
              <a:off x="1227093" y="1799197"/>
              <a:ext cx="1" cy="220786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131" name="Straight Connector 130"/>
            <p:cNvCxnSpPr/>
            <p:nvPr/>
          </p:nvCxnSpPr>
          <p:spPr>
            <a:xfrm flipH="1">
              <a:off x="1969132" y="1799197"/>
              <a:ext cx="1" cy="220786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132" name="Straight Connector 131"/>
            <p:cNvCxnSpPr/>
            <p:nvPr/>
          </p:nvCxnSpPr>
          <p:spPr>
            <a:xfrm flipH="1">
              <a:off x="2711171" y="1799197"/>
              <a:ext cx="1" cy="220786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133" name="Straight Connector 132"/>
            <p:cNvCxnSpPr/>
            <p:nvPr/>
          </p:nvCxnSpPr>
          <p:spPr>
            <a:xfrm flipH="1">
              <a:off x="3453210" y="1799197"/>
              <a:ext cx="1" cy="220786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134" name="TextBox 133"/>
            <p:cNvSpPr txBox="1"/>
            <p:nvPr/>
          </p:nvSpPr>
          <p:spPr>
            <a:xfrm>
              <a:off x="2305028" y="1405824"/>
              <a:ext cx="764953" cy="400110"/>
            </a:xfrm>
            <a:prstGeom prst="rect">
              <a:avLst/>
            </a:prstGeom>
            <a:noFill/>
          </p:spPr>
          <p:txBody>
            <a:bodyPr wrap="none" rtlCol="0">
              <a:spAutoFit/>
            </a:bodyPr>
            <a:lstStyle/>
            <a:p>
              <a:pPr>
                <a:defRPr/>
              </a:pPr>
              <a:r>
                <a:rPr lang="en-US" sz="2000" i="1" kern="0" dirty="0">
                  <a:solidFill>
                    <a:prstClr val="black"/>
                  </a:solidFill>
                </a:rPr>
                <a:t>Bitline</a:t>
              </a:r>
            </a:p>
          </p:txBody>
        </p:sp>
      </p:grpSp>
      <p:grpSp>
        <p:nvGrpSpPr>
          <p:cNvPr id="135" name="rowbuffer"/>
          <p:cNvGrpSpPr/>
          <p:nvPr/>
        </p:nvGrpSpPr>
        <p:grpSpPr>
          <a:xfrm>
            <a:off x="5277200" y="4733645"/>
            <a:ext cx="2591877" cy="1587600"/>
            <a:chOff x="1044214" y="3810877"/>
            <a:chExt cx="2591877" cy="1587600"/>
          </a:xfrm>
        </p:grpSpPr>
        <p:sp>
          <p:nvSpPr>
            <p:cNvPr id="136" name="Rounded Rectangle 135"/>
            <p:cNvSpPr/>
            <p:nvPr/>
          </p:nvSpPr>
          <p:spPr>
            <a:xfrm>
              <a:off x="1044214" y="3810877"/>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algn="ctr">
                <a:defRPr/>
              </a:pPr>
              <a:r>
                <a:rPr lang="en-US" sz="2400" b="1" kern="0" dirty="0">
                  <a:solidFill>
                    <a:prstClr val="white"/>
                  </a:solidFill>
                </a:rPr>
                <a:t>S</a:t>
              </a:r>
            </a:p>
          </p:txBody>
        </p:sp>
        <p:sp>
          <p:nvSpPr>
            <p:cNvPr id="137" name="Rounded Rectangle 136"/>
            <p:cNvSpPr/>
            <p:nvPr/>
          </p:nvSpPr>
          <p:spPr>
            <a:xfrm>
              <a:off x="1786253" y="3810877"/>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algn="ctr">
                <a:defRPr/>
              </a:pPr>
              <a:r>
                <a:rPr lang="en-US" sz="2400" b="1" kern="0" dirty="0">
                  <a:solidFill>
                    <a:prstClr val="white"/>
                  </a:solidFill>
                </a:rPr>
                <a:t>S</a:t>
              </a:r>
            </a:p>
          </p:txBody>
        </p:sp>
        <p:sp>
          <p:nvSpPr>
            <p:cNvPr id="138" name="Rounded Rectangle 137"/>
            <p:cNvSpPr/>
            <p:nvPr/>
          </p:nvSpPr>
          <p:spPr>
            <a:xfrm>
              <a:off x="2528292" y="3810877"/>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algn="ctr">
                <a:defRPr/>
              </a:pPr>
              <a:r>
                <a:rPr lang="en-US" sz="2400" b="1" kern="0" dirty="0">
                  <a:solidFill>
                    <a:prstClr val="white"/>
                  </a:solidFill>
                </a:rPr>
                <a:t>S</a:t>
              </a:r>
            </a:p>
          </p:txBody>
        </p:sp>
        <p:sp>
          <p:nvSpPr>
            <p:cNvPr id="139" name="Rounded Rectangle 138"/>
            <p:cNvSpPr/>
            <p:nvPr/>
          </p:nvSpPr>
          <p:spPr>
            <a:xfrm>
              <a:off x="3270331" y="3810877"/>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algn="ctr">
                <a:defRPr/>
              </a:pPr>
              <a:r>
                <a:rPr lang="en-US" sz="2400" b="1" kern="0" dirty="0">
                  <a:solidFill>
                    <a:prstClr val="white"/>
                  </a:solidFill>
                </a:rPr>
                <a:t>S</a:t>
              </a:r>
            </a:p>
          </p:txBody>
        </p:sp>
        <p:sp>
          <p:nvSpPr>
            <p:cNvPr id="142" name="TextBox 141"/>
            <p:cNvSpPr txBox="1"/>
            <p:nvPr/>
          </p:nvSpPr>
          <p:spPr>
            <a:xfrm>
              <a:off x="1409974" y="4567480"/>
              <a:ext cx="2167581" cy="830997"/>
            </a:xfrm>
            <a:prstGeom prst="rect">
              <a:avLst/>
            </a:prstGeom>
            <a:noFill/>
          </p:spPr>
          <p:txBody>
            <a:bodyPr wrap="none" rtlCol="0">
              <a:spAutoFit/>
            </a:bodyPr>
            <a:lstStyle/>
            <a:p>
              <a:pPr>
                <a:defRPr/>
              </a:pPr>
              <a:r>
                <a:rPr lang="en-US" sz="2400" kern="0" dirty="0">
                  <a:solidFill>
                    <a:prstClr val="black"/>
                  </a:solidFill>
                </a:rPr>
                <a:t>Sense amplifiers</a:t>
              </a:r>
            </a:p>
            <a:p>
              <a:pPr algn="ctr">
                <a:defRPr/>
              </a:pPr>
              <a:r>
                <a:rPr lang="en-US" sz="2400" kern="0" dirty="0">
                  <a:solidFill>
                    <a:prstClr val="black"/>
                  </a:solidFill>
                </a:rPr>
                <a:t>(row buffer)</a:t>
              </a:r>
            </a:p>
          </p:txBody>
        </p:sp>
      </p:grpSp>
      <p:grpSp>
        <p:nvGrpSpPr>
          <p:cNvPr id="143" name="wordlines"/>
          <p:cNvGrpSpPr/>
          <p:nvPr/>
        </p:nvGrpSpPr>
        <p:grpSpPr>
          <a:xfrm>
            <a:off x="5092897" y="3103066"/>
            <a:ext cx="4040611" cy="1332810"/>
            <a:chOff x="859911" y="2180298"/>
            <a:chExt cx="4040611" cy="1332810"/>
          </a:xfrm>
        </p:grpSpPr>
        <p:cxnSp>
          <p:nvCxnSpPr>
            <p:cNvPr id="145" name="Straight Connector 144"/>
            <p:cNvCxnSpPr/>
            <p:nvPr/>
          </p:nvCxnSpPr>
          <p:spPr>
            <a:xfrm>
              <a:off x="859911" y="2180298"/>
              <a:ext cx="3018943"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146" name="Straight Connector 145"/>
            <p:cNvCxnSpPr/>
            <p:nvPr/>
          </p:nvCxnSpPr>
          <p:spPr>
            <a:xfrm>
              <a:off x="861334" y="2624568"/>
              <a:ext cx="3017520"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147" name="Straight Connector 146"/>
            <p:cNvCxnSpPr/>
            <p:nvPr/>
          </p:nvCxnSpPr>
          <p:spPr>
            <a:xfrm>
              <a:off x="861335" y="3068838"/>
              <a:ext cx="3017520"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148" name="Straight Connector 147"/>
            <p:cNvCxnSpPr/>
            <p:nvPr/>
          </p:nvCxnSpPr>
          <p:spPr>
            <a:xfrm>
              <a:off x="861335" y="3513108"/>
              <a:ext cx="3016102"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149" name="TextBox 148"/>
            <p:cNvSpPr txBox="1"/>
            <p:nvPr/>
          </p:nvSpPr>
          <p:spPr>
            <a:xfrm>
              <a:off x="3834204" y="2370994"/>
              <a:ext cx="1066318" cy="400110"/>
            </a:xfrm>
            <a:prstGeom prst="rect">
              <a:avLst/>
            </a:prstGeom>
            <a:noFill/>
          </p:spPr>
          <p:txBody>
            <a:bodyPr wrap="none" rtlCol="0">
              <a:spAutoFit/>
            </a:bodyPr>
            <a:lstStyle/>
            <a:p>
              <a:pPr>
                <a:defRPr/>
              </a:pPr>
              <a:r>
                <a:rPr lang="en-US" sz="2000" i="1" kern="0" dirty="0">
                  <a:solidFill>
                    <a:prstClr val="black"/>
                  </a:solidFill>
                </a:rPr>
                <a:t>Wordline</a:t>
              </a:r>
            </a:p>
          </p:txBody>
        </p:sp>
      </p:grpSp>
      <p:grpSp>
        <p:nvGrpSpPr>
          <p:cNvPr id="150" name="subarray cells"/>
          <p:cNvGrpSpPr/>
          <p:nvPr/>
        </p:nvGrpSpPr>
        <p:grpSpPr>
          <a:xfrm>
            <a:off x="5277200" y="2912558"/>
            <a:ext cx="2591877" cy="1698570"/>
            <a:chOff x="1044214" y="1989790"/>
            <a:chExt cx="2591877" cy="1698570"/>
          </a:xfrm>
        </p:grpSpPr>
        <p:sp>
          <p:nvSpPr>
            <p:cNvPr id="151" name="Oval 150"/>
            <p:cNvSpPr/>
            <p:nvPr/>
          </p:nvSpPr>
          <p:spPr>
            <a:xfrm>
              <a:off x="1044214" y="1989790"/>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152" name="Oval 151"/>
            <p:cNvSpPr/>
            <p:nvPr/>
          </p:nvSpPr>
          <p:spPr>
            <a:xfrm>
              <a:off x="1044214" y="2434060"/>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153" name="Oval 152"/>
            <p:cNvSpPr/>
            <p:nvPr/>
          </p:nvSpPr>
          <p:spPr>
            <a:xfrm>
              <a:off x="1044214" y="2878330"/>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154" name="Oval 153"/>
            <p:cNvSpPr/>
            <p:nvPr/>
          </p:nvSpPr>
          <p:spPr>
            <a:xfrm>
              <a:off x="1044214" y="3322600"/>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155" name="Oval 154"/>
            <p:cNvSpPr/>
            <p:nvPr/>
          </p:nvSpPr>
          <p:spPr>
            <a:xfrm>
              <a:off x="1786253" y="1989790"/>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156" name="Oval 155"/>
            <p:cNvSpPr/>
            <p:nvPr/>
          </p:nvSpPr>
          <p:spPr>
            <a:xfrm>
              <a:off x="1786253" y="2434060"/>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157" name="Oval 156"/>
            <p:cNvSpPr/>
            <p:nvPr/>
          </p:nvSpPr>
          <p:spPr>
            <a:xfrm>
              <a:off x="1786253" y="2878330"/>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158" name="Oval 157"/>
            <p:cNvSpPr/>
            <p:nvPr/>
          </p:nvSpPr>
          <p:spPr>
            <a:xfrm>
              <a:off x="1786253" y="3322600"/>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159" name="Oval 158"/>
            <p:cNvSpPr/>
            <p:nvPr/>
          </p:nvSpPr>
          <p:spPr>
            <a:xfrm>
              <a:off x="2528292" y="1989790"/>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160" name="Oval 159"/>
            <p:cNvSpPr/>
            <p:nvPr/>
          </p:nvSpPr>
          <p:spPr>
            <a:xfrm>
              <a:off x="2528292" y="2434060"/>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161" name="Oval 160"/>
            <p:cNvSpPr/>
            <p:nvPr/>
          </p:nvSpPr>
          <p:spPr>
            <a:xfrm>
              <a:off x="2528292" y="2878330"/>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162" name="Oval 161"/>
            <p:cNvSpPr/>
            <p:nvPr/>
          </p:nvSpPr>
          <p:spPr>
            <a:xfrm>
              <a:off x="2528292" y="3322600"/>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163" name="Oval 162"/>
            <p:cNvSpPr/>
            <p:nvPr/>
          </p:nvSpPr>
          <p:spPr>
            <a:xfrm>
              <a:off x="3270331" y="1989790"/>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164" name="Oval 163"/>
            <p:cNvSpPr/>
            <p:nvPr/>
          </p:nvSpPr>
          <p:spPr>
            <a:xfrm>
              <a:off x="3270331" y="2434060"/>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165" name="Oval 164"/>
            <p:cNvSpPr/>
            <p:nvPr/>
          </p:nvSpPr>
          <p:spPr>
            <a:xfrm>
              <a:off x="3270331" y="2878330"/>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166" name="Oval 165"/>
            <p:cNvSpPr/>
            <p:nvPr/>
          </p:nvSpPr>
          <p:spPr>
            <a:xfrm>
              <a:off x="3270331" y="3322600"/>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grpSp>
      <p:grpSp>
        <p:nvGrpSpPr>
          <p:cNvPr id="168" name="dram cell"/>
          <p:cNvGrpSpPr/>
          <p:nvPr/>
        </p:nvGrpSpPr>
        <p:grpSpPr>
          <a:xfrm>
            <a:off x="7437148" y="1069452"/>
            <a:ext cx="1868856" cy="2033614"/>
            <a:chOff x="243760" y="793549"/>
            <a:chExt cx="1868856" cy="2033614"/>
          </a:xfrm>
        </p:grpSpPr>
        <p:sp>
          <p:nvSpPr>
            <p:cNvPr id="169" name="Oval 168"/>
            <p:cNvSpPr>
              <a:spLocks noChangeAspect="1"/>
            </p:cNvSpPr>
            <p:nvPr/>
          </p:nvSpPr>
          <p:spPr>
            <a:xfrm>
              <a:off x="302176" y="1130973"/>
              <a:ext cx="1004603" cy="1004603"/>
            </a:xfrm>
            <a:prstGeom prst="ellipse">
              <a:avLst/>
            </a:prstGeom>
            <a:solidFill>
              <a:schemeClr val="bg1">
                <a:lumMod val="95000"/>
                <a:alpha val="89000"/>
              </a:schemeClr>
            </a:solidFill>
            <a:ln w="12700" cap="flat" cmpd="sng" algn="ctr">
              <a:solidFill>
                <a:schemeClr val="tx1">
                  <a:lumMod val="65000"/>
                  <a:lumOff val="35000"/>
                </a:schemeClr>
              </a:solidFill>
              <a:prstDash val="dash"/>
              <a:miter lim="800000"/>
            </a:ln>
            <a:effectLst/>
          </p:spPr>
          <p:txBody>
            <a:bodyPr rtlCol="0" anchor="ctr"/>
            <a:lstStyle/>
            <a:p>
              <a:pPr algn="ctr">
                <a:defRPr/>
              </a:pPr>
              <a:endParaRPr lang="en-US" sz="2800" b="1" kern="0" dirty="0">
                <a:solidFill>
                  <a:prstClr val="white"/>
                </a:solidFill>
              </a:endParaRPr>
            </a:p>
          </p:txBody>
        </p:sp>
        <p:grpSp>
          <p:nvGrpSpPr>
            <p:cNvPr id="170" name="Group 169"/>
            <p:cNvGrpSpPr/>
            <p:nvPr/>
          </p:nvGrpSpPr>
          <p:grpSpPr>
            <a:xfrm>
              <a:off x="338174" y="793549"/>
              <a:ext cx="1774442" cy="2033614"/>
              <a:chOff x="338174" y="793549"/>
              <a:chExt cx="1774442" cy="2033614"/>
            </a:xfrm>
          </p:grpSpPr>
          <p:sp>
            <p:nvSpPr>
              <p:cNvPr id="190" name="Subarray-text"/>
              <p:cNvSpPr txBox="1"/>
              <p:nvPr/>
            </p:nvSpPr>
            <p:spPr>
              <a:xfrm>
                <a:off x="338174" y="793549"/>
                <a:ext cx="1774442" cy="400110"/>
              </a:xfrm>
              <a:prstGeom prst="rect">
                <a:avLst/>
              </a:prstGeom>
              <a:noFill/>
            </p:spPr>
            <p:txBody>
              <a:bodyPr wrap="square" rtlCol="0">
                <a:spAutoFit/>
              </a:bodyPr>
              <a:lstStyle/>
              <a:p>
                <a:r>
                  <a:rPr lang="en-US" sz="2000" kern="0" dirty="0">
                    <a:solidFill>
                      <a:prstClr val="black"/>
                    </a:solidFill>
                  </a:rPr>
                  <a:t>DRAM Cell</a:t>
                </a:r>
              </a:p>
            </p:txBody>
          </p:sp>
          <p:cxnSp>
            <p:nvCxnSpPr>
              <p:cNvPr id="191" name="Straight Arrow Connector 190"/>
              <p:cNvCxnSpPr/>
              <p:nvPr/>
            </p:nvCxnSpPr>
            <p:spPr>
              <a:xfrm flipH="1">
                <a:off x="487650" y="1984036"/>
                <a:ext cx="372261" cy="843127"/>
              </a:xfrm>
              <a:prstGeom prst="straightConnector1">
                <a:avLst/>
              </a:prstGeom>
              <a:ln w="19050" cap="flat">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p:nvGrpSpPr>
          <p:grpSpPr>
            <a:xfrm>
              <a:off x="243760" y="1019779"/>
              <a:ext cx="1030837" cy="1047755"/>
              <a:chOff x="6794502" y="899797"/>
              <a:chExt cx="1663698" cy="1691003"/>
            </a:xfrm>
          </p:grpSpPr>
          <p:cxnSp>
            <p:nvCxnSpPr>
              <p:cNvPr id="172" name="Straight Arrow Connector 171"/>
              <p:cNvCxnSpPr/>
              <p:nvPr/>
            </p:nvCxnSpPr>
            <p:spPr>
              <a:xfrm flipH="1">
                <a:off x="6794502" y="1287153"/>
                <a:ext cx="16636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nvGrpSpPr>
              <p:cNvPr id="173" name="Group 172"/>
              <p:cNvGrpSpPr/>
              <p:nvPr/>
            </p:nvGrpSpPr>
            <p:grpSpPr>
              <a:xfrm>
                <a:off x="6988345" y="1301115"/>
                <a:ext cx="1241256" cy="1289685"/>
                <a:chOff x="3145581" y="1582420"/>
                <a:chExt cx="1482167" cy="1615192"/>
              </a:xfrm>
            </p:grpSpPr>
            <p:cxnSp>
              <p:nvCxnSpPr>
                <p:cNvPr id="175" name="Straight Arrow Connector 174"/>
                <p:cNvCxnSpPr/>
                <p:nvPr/>
              </p:nvCxnSpPr>
              <p:spPr>
                <a:xfrm>
                  <a:off x="4399148" y="2917386"/>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flipH="1">
                  <a:off x="4170550" y="2802737"/>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4399148" y="2802738"/>
                  <a:ext cx="0" cy="114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flipV="1">
                  <a:off x="3689709" y="1737098"/>
                  <a:ext cx="0" cy="13701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flipH="1">
                  <a:off x="3469196" y="1880461"/>
                  <a:ext cx="4394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flipH="1" flipV="1">
                  <a:off x="3908674" y="1978413"/>
                  <a:ext cx="1" cy="22860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flipH="1">
                  <a:off x="3469196" y="1978413"/>
                  <a:ext cx="4394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a:off x="3908674" y="2207013"/>
                  <a:ext cx="170121"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a:xfrm>
                  <a:off x="3299074" y="2207013"/>
                  <a:ext cx="170122"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flipH="1" flipV="1">
                  <a:off x="3469195" y="1978413"/>
                  <a:ext cx="1" cy="22860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a:off x="3689709" y="1582420"/>
                  <a:ext cx="1" cy="176039"/>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flipH="1" flipV="1">
                  <a:off x="3145581" y="2207013"/>
                  <a:ext cx="153494" cy="129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V="1">
                  <a:off x="4399148" y="2319211"/>
                  <a:ext cx="0" cy="13360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flipH="1">
                  <a:off x="4170550" y="2452811"/>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Elbow Connector 188"/>
                <p:cNvCxnSpPr/>
                <p:nvPr/>
              </p:nvCxnSpPr>
              <p:spPr>
                <a:xfrm rot="10800000">
                  <a:off x="3995269" y="2207015"/>
                  <a:ext cx="403880" cy="228599"/>
                </a:xfrm>
                <a:prstGeom prst="bentConnector3">
                  <a:avLst>
                    <a:gd name="adj1" fmla="val -8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74" name="Straight Arrow Connector 173"/>
              <p:cNvCxnSpPr/>
              <p:nvPr/>
            </p:nvCxnSpPr>
            <p:spPr>
              <a:xfrm flipV="1">
                <a:off x="6988659" y="899797"/>
                <a:ext cx="0" cy="169100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grpSp>
        <p:nvGrpSpPr>
          <p:cNvPr id="6" name="DRAM array"/>
          <p:cNvGrpSpPr/>
          <p:nvPr/>
        </p:nvGrpSpPr>
        <p:grpSpPr>
          <a:xfrm>
            <a:off x="2013360" y="3032805"/>
            <a:ext cx="1764870" cy="2551252"/>
            <a:chOff x="2013360" y="3032805"/>
            <a:chExt cx="1764870" cy="2551252"/>
          </a:xfrm>
        </p:grpSpPr>
        <p:grpSp>
          <p:nvGrpSpPr>
            <p:cNvPr id="3" name="Group 2"/>
            <p:cNvGrpSpPr/>
            <p:nvPr/>
          </p:nvGrpSpPr>
          <p:grpSpPr>
            <a:xfrm>
              <a:off x="2013360" y="3968188"/>
              <a:ext cx="1764870" cy="1615869"/>
              <a:chOff x="1994891" y="3913443"/>
              <a:chExt cx="1764870" cy="1615869"/>
            </a:xfrm>
          </p:grpSpPr>
          <p:sp>
            <p:nvSpPr>
              <p:cNvPr id="194" name="bank3"/>
              <p:cNvSpPr/>
              <p:nvPr/>
            </p:nvSpPr>
            <p:spPr>
              <a:xfrm>
                <a:off x="2333410" y="3913443"/>
                <a:ext cx="1426351" cy="1256685"/>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5" name="bank2"/>
              <p:cNvSpPr/>
              <p:nvPr/>
            </p:nvSpPr>
            <p:spPr>
              <a:xfrm>
                <a:off x="2162063" y="4055071"/>
                <a:ext cx="1412965" cy="1269931"/>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96" name="bank"/>
              <p:cNvGrpSpPr/>
              <p:nvPr/>
            </p:nvGrpSpPr>
            <p:grpSpPr>
              <a:xfrm>
                <a:off x="1994891" y="4233664"/>
                <a:ext cx="1414818" cy="1295648"/>
                <a:chOff x="5076854" y="1142999"/>
                <a:chExt cx="3424330" cy="4898283"/>
              </a:xfrm>
            </p:grpSpPr>
            <p:sp>
              <p:nvSpPr>
                <p:cNvPr id="197" name="Rounded Rectangle 196"/>
                <p:cNvSpPr/>
                <p:nvPr/>
              </p:nvSpPr>
              <p:spPr>
                <a:xfrm>
                  <a:off x="5076854" y="1142999"/>
                  <a:ext cx="3379524" cy="4898283"/>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8" name="TextBox 197"/>
                <p:cNvSpPr txBox="1"/>
                <p:nvPr/>
              </p:nvSpPr>
              <p:spPr>
                <a:xfrm>
                  <a:off x="5713334" y="2593447"/>
                  <a:ext cx="2787850" cy="1745355"/>
                </a:xfrm>
                <a:prstGeom prst="rect">
                  <a:avLst/>
                </a:prstGeom>
                <a:noFill/>
              </p:spPr>
              <p:txBody>
                <a:bodyPr wrap="square" rtlCol="0">
                  <a:spAutoFit/>
                </a:bodyPr>
                <a:lstStyle/>
                <a:p>
                  <a:r>
                    <a:rPr lang="en-US" sz="2400" b="1" i="1" dirty="0">
                      <a:solidFill>
                        <a:prstClr val="black"/>
                      </a:solidFill>
                    </a:rPr>
                    <a:t>Bank</a:t>
                  </a:r>
                  <a:endParaRPr lang="en-US" sz="2400" i="1" dirty="0">
                    <a:solidFill>
                      <a:prstClr val="black"/>
                    </a:solidFill>
                  </a:endParaRPr>
                </a:p>
              </p:txBody>
            </p:sp>
          </p:grpSp>
        </p:grpSp>
        <p:sp>
          <p:nvSpPr>
            <p:cNvPr id="201" name="TextBox 200"/>
            <p:cNvSpPr txBox="1"/>
            <p:nvPr/>
          </p:nvSpPr>
          <p:spPr>
            <a:xfrm>
              <a:off x="2337825" y="3032805"/>
              <a:ext cx="1098378" cy="830997"/>
            </a:xfrm>
            <a:prstGeom prst="rect">
              <a:avLst/>
            </a:prstGeom>
            <a:noFill/>
          </p:spPr>
          <p:txBody>
            <a:bodyPr wrap="none" rtlCol="0">
              <a:spAutoFit/>
            </a:bodyPr>
            <a:lstStyle/>
            <a:p>
              <a:r>
                <a:rPr lang="en-US" sz="2400" b="1" i="1" dirty="0">
                  <a:solidFill>
                    <a:prstClr val="black"/>
                  </a:solidFill>
                </a:rPr>
                <a:t>DRAM</a:t>
              </a:r>
              <a:br>
                <a:rPr lang="en-US" sz="2400" b="1" i="1" dirty="0">
                  <a:solidFill>
                    <a:prstClr val="black"/>
                  </a:solidFill>
                </a:rPr>
              </a:br>
              <a:r>
                <a:rPr lang="en-US" sz="2400" b="1" i="1" dirty="0">
                  <a:solidFill>
                    <a:prstClr val="black"/>
                  </a:solidFill>
                </a:rPr>
                <a:t>Array</a:t>
              </a:r>
            </a:p>
          </p:txBody>
        </p:sp>
      </p:grpSp>
      <p:grpSp>
        <p:nvGrpSpPr>
          <p:cNvPr id="9" name="wires_IO"/>
          <p:cNvGrpSpPr/>
          <p:nvPr/>
        </p:nvGrpSpPr>
        <p:grpSpPr>
          <a:xfrm>
            <a:off x="293017" y="4362757"/>
            <a:ext cx="1826371" cy="2254633"/>
            <a:chOff x="293017" y="4362757"/>
            <a:chExt cx="1826371" cy="2254633"/>
          </a:xfrm>
        </p:grpSpPr>
        <p:grpSp>
          <p:nvGrpSpPr>
            <p:cNvPr id="8" name="Group 7"/>
            <p:cNvGrpSpPr/>
            <p:nvPr/>
          </p:nvGrpSpPr>
          <p:grpSpPr>
            <a:xfrm>
              <a:off x="1649910" y="4362757"/>
              <a:ext cx="469478" cy="1092129"/>
              <a:chOff x="1649910" y="4362757"/>
              <a:chExt cx="469478" cy="1092129"/>
            </a:xfrm>
          </p:grpSpPr>
          <p:sp>
            <p:nvSpPr>
              <p:cNvPr id="5" name="Right Arrow 4"/>
              <p:cNvSpPr/>
              <p:nvPr/>
            </p:nvSpPr>
            <p:spPr>
              <a:xfrm>
                <a:off x="1651065" y="4362757"/>
                <a:ext cx="363450" cy="315721"/>
              </a:xfrm>
              <a:prstGeom prst="rightArrow">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Left-Right Arrow 6"/>
              <p:cNvSpPr/>
              <p:nvPr/>
            </p:nvSpPr>
            <p:spPr>
              <a:xfrm>
                <a:off x="1649910" y="5090746"/>
                <a:ext cx="469478" cy="364140"/>
              </a:xfrm>
              <a:prstGeom prst="leftRightArrow">
                <a:avLst>
                  <a:gd name="adj1" fmla="val 56125"/>
                  <a:gd name="adj2" fmla="val 39569"/>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210" name="Straight Connector 209"/>
            <p:cNvCxnSpPr>
              <a:stCxn id="15" idx="2"/>
            </p:cNvCxnSpPr>
            <p:nvPr/>
          </p:nvCxnSpPr>
          <p:spPr>
            <a:xfrm>
              <a:off x="1029253" y="5461737"/>
              <a:ext cx="0" cy="812329"/>
            </a:xfrm>
            <a:prstGeom prst="line">
              <a:avLst/>
            </a:prstGeom>
            <a:ln w="41275" cap="rnd">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13" name="TextBox 212"/>
            <p:cNvSpPr txBox="1"/>
            <p:nvPr/>
          </p:nvSpPr>
          <p:spPr>
            <a:xfrm>
              <a:off x="293017" y="6248058"/>
              <a:ext cx="1720343" cy="369332"/>
            </a:xfrm>
            <a:prstGeom prst="rect">
              <a:avLst/>
            </a:prstGeom>
            <a:noFill/>
          </p:spPr>
          <p:txBody>
            <a:bodyPr wrap="none" rtlCol="0">
              <a:spAutoFit/>
            </a:bodyPr>
            <a:lstStyle/>
            <a:p>
              <a:r>
                <a:rPr lang="en-US">
                  <a:solidFill>
                    <a:prstClr val="black"/>
                  </a:solidFill>
                </a:rPr>
                <a:t>Off-chip channel</a:t>
              </a:r>
              <a:endParaRPr lang="en-US" dirty="0">
                <a:solidFill>
                  <a:prstClr val="black"/>
                </a:solidFill>
              </a:endParaRPr>
            </a:p>
          </p:txBody>
        </p:sp>
      </p:grpSp>
      <p:grpSp>
        <p:nvGrpSpPr>
          <p:cNvPr id="229" name="dash"/>
          <p:cNvGrpSpPr/>
          <p:nvPr/>
        </p:nvGrpSpPr>
        <p:grpSpPr>
          <a:xfrm rot="16439242">
            <a:off x="3038729" y="3264054"/>
            <a:ext cx="2964318" cy="1829681"/>
            <a:chOff x="4351923" y="2036194"/>
            <a:chExt cx="2964318" cy="1829681"/>
          </a:xfrm>
        </p:grpSpPr>
        <p:cxnSp>
          <p:nvCxnSpPr>
            <p:cNvPr id="230" name="Straight Connector 229"/>
            <p:cNvCxnSpPr/>
            <p:nvPr/>
          </p:nvCxnSpPr>
          <p:spPr>
            <a:xfrm rot="5160758" flipV="1">
              <a:off x="5845859" y="2121830"/>
              <a:ext cx="1556018" cy="1384746"/>
            </a:xfrm>
            <a:prstGeom prst="line">
              <a:avLst/>
            </a:prstGeom>
            <a:noFill/>
            <a:ln w="19050" cap="flat" cmpd="sng" algn="ctr">
              <a:solidFill>
                <a:schemeClr val="tx1"/>
              </a:solidFill>
              <a:prstDash val="dash"/>
              <a:miter lim="800000"/>
              <a:headEnd type="none" w="med" len="med"/>
              <a:tailEnd type="none" w="med" len="med"/>
            </a:ln>
            <a:effectLst/>
          </p:spPr>
        </p:cxnSp>
        <p:cxnSp>
          <p:nvCxnSpPr>
            <p:cNvPr id="231" name="Straight Connector 230"/>
            <p:cNvCxnSpPr/>
            <p:nvPr/>
          </p:nvCxnSpPr>
          <p:spPr>
            <a:xfrm rot="5160758">
              <a:off x="3784787" y="2776292"/>
              <a:ext cx="1656719" cy="522447"/>
            </a:xfrm>
            <a:prstGeom prst="line">
              <a:avLst/>
            </a:prstGeom>
            <a:noFill/>
            <a:ln w="19050" cap="flat" cmpd="sng" algn="ctr">
              <a:solidFill>
                <a:schemeClr val="tx1"/>
              </a:solidFill>
              <a:prstDash val="dash"/>
              <a:miter lim="800000"/>
              <a:headEnd type="none" w="med" len="med"/>
              <a:tailEnd type="none" w="med" len="med"/>
            </a:ln>
            <a:effectLst/>
          </p:spPr>
        </p:cxnSp>
      </p:grpSp>
    </p:spTree>
    <p:extLst>
      <p:ext uri="{BB962C8B-B14F-4D97-AF65-F5344CB8AC3E}">
        <p14:creationId xmlns:p14="http://schemas.microsoft.com/office/powerpoint/2010/main" val="89571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 presetClass="entr" presetSubtype="0" fill="hold" nodeType="withEffect">
                                  <p:stCondLst>
                                    <p:cond delay="0"/>
                                  </p:stCondLst>
                                  <p:childTnLst>
                                    <p:set>
                                      <p:cBhvr>
                                        <p:cTn id="12" dur="1" fill="hold">
                                          <p:stCondLst>
                                            <p:cond delay="0"/>
                                          </p:stCondLst>
                                        </p:cTn>
                                        <p:tgtEl>
                                          <p:spTgt spid="229"/>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50"/>
                                        </p:tgtEl>
                                        <p:attrNameLst>
                                          <p:attrName>style.visibility</p:attrName>
                                        </p:attrNameLst>
                                      </p:cBhvr>
                                      <p:to>
                                        <p:strVal val="visible"/>
                                      </p:to>
                                    </p:set>
                                    <p:animEffect transition="in" filter="fade">
                                      <p:cBhvr>
                                        <p:cTn id="15" dur="500"/>
                                        <p:tgtEl>
                                          <p:spTgt spid="150"/>
                                        </p:tgtEl>
                                      </p:cBhvr>
                                    </p:animEffect>
                                  </p:childTnLst>
                                </p:cTn>
                              </p:par>
                              <p:par>
                                <p:cTn id="16" presetID="10" presetClass="entr" presetSubtype="0" fill="hold" nodeType="withEffect">
                                  <p:stCondLst>
                                    <p:cond delay="0"/>
                                  </p:stCondLst>
                                  <p:childTnLst>
                                    <p:set>
                                      <p:cBhvr>
                                        <p:cTn id="17" dur="1" fill="hold">
                                          <p:stCondLst>
                                            <p:cond delay="0"/>
                                          </p:stCondLst>
                                        </p:cTn>
                                        <p:tgtEl>
                                          <p:spTgt spid="168"/>
                                        </p:tgtEl>
                                        <p:attrNameLst>
                                          <p:attrName>style.visibility</p:attrName>
                                        </p:attrNameLst>
                                      </p:cBhvr>
                                      <p:to>
                                        <p:strVal val="visible"/>
                                      </p:to>
                                    </p:set>
                                    <p:animEffect transition="in" filter="fade">
                                      <p:cBhvr>
                                        <p:cTn id="18" dur="500"/>
                                        <p:tgtEl>
                                          <p:spTgt spid="16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4"/>
                                        </p:tgtEl>
                                        <p:attrNameLst>
                                          <p:attrName>style.visibility</p:attrName>
                                        </p:attrNameLst>
                                      </p:cBhvr>
                                      <p:to>
                                        <p:strVal val="visible"/>
                                      </p:to>
                                    </p:set>
                                    <p:animEffect transition="in" filter="fade">
                                      <p:cBhvr>
                                        <p:cTn id="33" dur="500"/>
                                        <p:tgtEl>
                                          <p:spTgt spid="84"/>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6947D4FC-FD67-3143-AD6D-E08B08A038A4}"/>
              </a:ext>
            </a:extLst>
          </p:cNvPr>
          <p:cNvSpPr>
            <a:spLocks noGrp="1"/>
          </p:cNvSpPr>
          <p:nvPr>
            <p:ph type="title"/>
          </p:nvPr>
        </p:nvSpPr>
        <p:spPr/>
        <p:txBody>
          <a:bodyPr/>
          <a:lstStyle/>
          <a:p>
            <a:endParaRPr lang="en-CA" altLang="en-US"/>
          </a:p>
        </p:txBody>
      </p:sp>
      <p:pic>
        <p:nvPicPr>
          <p:cNvPr id="11268" name="Picture 4" descr="Cigar After.jpg">
            <a:extLst>
              <a:ext uri="{FF2B5EF4-FFF2-40B4-BE49-F238E27FC236}">
                <a16:creationId xmlns:a16="http://schemas.microsoft.com/office/drawing/2014/main" id="{E015B940-F6ED-FB45-AD5E-0DE17197D6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8838"/>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762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DRAM Operations</a:t>
            </a:r>
            <a:br>
              <a:rPr lang="en-US" dirty="0">
                <a:latin typeface="+mj-lt"/>
              </a:rPr>
            </a:br>
            <a:r>
              <a:rPr lang="en-US" sz="2800" dirty="0"/>
              <a:t>[</a:t>
            </a:r>
            <a:r>
              <a:rPr lang="en-US" sz="2800" dirty="0" err="1"/>
              <a:t>Onur</a:t>
            </a:r>
            <a:r>
              <a:rPr lang="en-US" sz="2800" dirty="0"/>
              <a:t> </a:t>
            </a:r>
            <a:r>
              <a:rPr lang="en-US" sz="2800" dirty="0" err="1"/>
              <a:t>Mutlu</a:t>
            </a:r>
            <a:r>
              <a:rPr lang="en-US" sz="2800" dirty="0"/>
              <a:t>, ETH Zurich]</a:t>
            </a:r>
            <a:endParaRPr lang="en-US" sz="2800" dirty="0">
              <a:latin typeface="+mj-lt"/>
            </a:endParaRPr>
          </a:p>
        </p:txBody>
      </p:sp>
      <p:sp>
        <p:nvSpPr>
          <p:cNvPr id="4" name="Slide Number Placeholder 3"/>
          <p:cNvSpPr>
            <a:spLocks noGrp="1"/>
          </p:cNvSpPr>
          <p:nvPr>
            <p:ph type="sldNum" sz="quarter" idx="12"/>
          </p:nvPr>
        </p:nvSpPr>
        <p:spPr/>
        <p:txBody>
          <a:bodyPr/>
          <a:lstStyle/>
          <a:p>
            <a:fld id="{13F32364-6BA0-48AA-B029-3ED2192016FC}" type="slidenum">
              <a:rPr lang="en-US" smtClean="0">
                <a:solidFill>
                  <a:prstClr val="black"/>
                </a:solidFill>
                <a:latin typeface="Gill Sans MT"/>
              </a:rPr>
              <a:pPr/>
              <a:t>11</a:t>
            </a:fld>
            <a:endParaRPr lang="en-US" dirty="0">
              <a:solidFill>
                <a:prstClr val="black"/>
              </a:solidFill>
              <a:latin typeface="Gill Sans MT"/>
            </a:endParaRPr>
          </a:p>
        </p:txBody>
      </p:sp>
      <p:sp>
        <p:nvSpPr>
          <p:cNvPr id="105" name="Act Text"/>
          <p:cNvSpPr txBox="1"/>
          <p:nvPr/>
        </p:nvSpPr>
        <p:spPr>
          <a:xfrm>
            <a:off x="4498939" y="2057400"/>
            <a:ext cx="4348498" cy="954107"/>
          </a:xfrm>
          <a:prstGeom prst="rect">
            <a:avLst/>
          </a:prstGeom>
          <a:noFill/>
        </p:spPr>
        <p:txBody>
          <a:bodyPr wrap="none" rtlCol="0">
            <a:spAutoFit/>
          </a:bodyPr>
          <a:lstStyle/>
          <a:p>
            <a:r>
              <a:rPr lang="en-US" sz="2800" b="1" dirty="0">
                <a:solidFill>
                  <a:srgbClr val="C0504D"/>
                </a:solidFill>
              </a:rPr>
              <a:t>ACTIVATE</a:t>
            </a:r>
            <a:r>
              <a:rPr lang="en-US" sz="2800" dirty="0">
                <a:solidFill>
                  <a:prstClr val="black"/>
                </a:solidFill>
              </a:rPr>
              <a:t>:</a:t>
            </a:r>
            <a:r>
              <a:rPr lang="en-US" sz="2800" dirty="0">
                <a:solidFill>
                  <a:prstClr val="black">
                    <a:lumMod val="75000"/>
                    <a:lumOff val="25000"/>
                  </a:prstClr>
                </a:solidFill>
              </a:rPr>
              <a:t> Store the row </a:t>
            </a:r>
            <a:br>
              <a:rPr lang="en-US" sz="2800" dirty="0">
                <a:solidFill>
                  <a:prstClr val="black">
                    <a:lumMod val="75000"/>
                    <a:lumOff val="25000"/>
                  </a:prstClr>
                </a:solidFill>
              </a:rPr>
            </a:br>
            <a:r>
              <a:rPr lang="en-US" sz="2800" dirty="0">
                <a:solidFill>
                  <a:prstClr val="black">
                    <a:lumMod val="75000"/>
                    <a:lumOff val="25000"/>
                  </a:prstClr>
                </a:solidFill>
              </a:rPr>
              <a:t>into the </a:t>
            </a:r>
            <a:r>
              <a:rPr lang="en-US" sz="2800" b="1" dirty="0">
                <a:solidFill>
                  <a:prstClr val="black">
                    <a:lumMod val="75000"/>
                    <a:lumOff val="25000"/>
                  </a:prstClr>
                </a:solidFill>
              </a:rPr>
              <a:t>row buffer</a:t>
            </a:r>
          </a:p>
        </p:txBody>
      </p:sp>
      <p:sp>
        <p:nvSpPr>
          <p:cNvPr id="106" name="Read Text"/>
          <p:cNvSpPr txBox="1"/>
          <p:nvPr/>
        </p:nvSpPr>
        <p:spPr>
          <a:xfrm>
            <a:off x="4495800" y="3397849"/>
            <a:ext cx="4361322" cy="954107"/>
          </a:xfrm>
          <a:prstGeom prst="rect">
            <a:avLst/>
          </a:prstGeom>
          <a:noFill/>
        </p:spPr>
        <p:txBody>
          <a:bodyPr wrap="none" rtlCol="0">
            <a:spAutoFit/>
          </a:bodyPr>
          <a:lstStyle/>
          <a:p>
            <a:r>
              <a:rPr lang="en-US" sz="2800" b="1" dirty="0">
                <a:solidFill>
                  <a:srgbClr val="4F81BD"/>
                </a:solidFill>
              </a:rPr>
              <a:t>READ</a:t>
            </a:r>
            <a:r>
              <a:rPr lang="en-US" sz="2800" dirty="0">
                <a:solidFill>
                  <a:prstClr val="black"/>
                </a:solidFill>
              </a:rPr>
              <a:t>: </a:t>
            </a:r>
            <a:r>
              <a:rPr lang="en-US" sz="2800" dirty="0">
                <a:solidFill>
                  <a:prstClr val="black">
                    <a:lumMod val="75000"/>
                    <a:lumOff val="25000"/>
                  </a:prstClr>
                </a:solidFill>
              </a:rPr>
              <a:t>Select the target </a:t>
            </a:r>
            <a:br>
              <a:rPr lang="en-US" sz="2800" dirty="0">
                <a:solidFill>
                  <a:prstClr val="black">
                    <a:lumMod val="75000"/>
                    <a:lumOff val="25000"/>
                  </a:prstClr>
                </a:solidFill>
              </a:rPr>
            </a:br>
            <a:r>
              <a:rPr lang="en-US" sz="2800" dirty="0">
                <a:solidFill>
                  <a:prstClr val="black">
                    <a:lumMod val="75000"/>
                    <a:lumOff val="25000"/>
                  </a:prstClr>
                </a:solidFill>
              </a:rPr>
              <a:t>cache line and drive to CPU </a:t>
            </a:r>
          </a:p>
        </p:txBody>
      </p:sp>
      <p:sp>
        <p:nvSpPr>
          <p:cNvPr id="107" name="Pre Text"/>
          <p:cNvSpPr txBox="1"/>
          <p:nvPr/>
        </p:nvSpPr>
        <p:spPr>
          <a:xfrm>
            <a:off x="4500562" y="4760893"/>
            <a:ext cx="4780344" cy="954107"/>
          </a:xfrm>
          <a:prstGeom prst="rect">
            <a:avLst/>
          </a:prstGeom>
          <a:noFill/>
        </p:spPr>
        <p:txBody>
          <a:bodyPr wrap="square" rtlCol="0">
            <a:spAutoFit/>
          </a:bodyPr>
          <a:lstStyle/>
          <a:p>
            <a:r>
              <a:rPr lang="en-US" sz="2800" b="1" dirty="0">
                <a:solidFill>
                  <a:prstClr val="black"/>
                </a:solidFill>
              </a:rPr>
              <a:t>PRECHARGE</a:t>
            </a:r>
            <a:r>
              <a:rPr lang="en-US" sz="2800" dirty="0">
                <a:solidFill>
                  <a:prstClr val="black">
                    <a:lumMod val="75000"/>
                    <a:lumOff val="25000"/>
                  </a:prstClr>
                </a:solidFill>
              </a:rPr>
              <a:t>: Prepare the array for a new ACTIVATE</a:t>
            </a:r>
          </a:p>
        </p:txBody>
      </p:sp>
      <p:grpSp>
        <p:nvGrpSpPr>
          <p:cNvPr id="210" name="subarray"/>
          <p:cNvGrpSpPr/>
          <p:nvPr/>
        </p:nvGrpSpPr>
        <p:grpSpPr>
          <a:xfrm>
            <a:off x="537400" y="2279415"/>
            <a:ext cx="3018944" cy="2701578"/>
            <a:chOff x="5676802" y="1054058"/>
            <a:chExt cx="3018944" cy="2701578"/>
          </a:xfrm>
        </p:grpSpPr>
        <p:cxnSp>
          <p:nvCxnSpPr>
            <p:cNvPr id="212" name="Straight Connector 211"/>
            <p:cNvCxnSpPr>
              <a:endCxn id="222" idx="6"/>
            </p:cNvCxnSpPr>
            <p:nvPr/>
          </p:nvCxnSpPr>
          <p:spPr>
            <a:xfrm flipV="1">
              <a:off x="5676802" y="1427531"/>
              <a:ext cx="3017520"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13" name="Straight Connector 212"/>
            <p:cNvCxnSpPr/>
            <p:nvPr/>
          </p:nvCxnSpPr>
          <p:spPr>
            <a:xfrm>
              <a:off x="5678225" y="1879429"/>
              <a:ext cx="3017520"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14" name="Straight Connector 213"/>
            <p:cNvCxnSpPr/>
            <p:nvPr/>
          </p:nvCxnSpPr>
          <p:spPr>
            <a:xfrm>
              <a:off x="5678226" y="2323699"/>
              <a:ext cx="3017520"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15" name="Straight Connector 214"/>
            <p:cNvCxnSpPr>
              <a:endCxn id="225" idx="6"/>
            </p:cNvCxnSpPr>
            <p:nvPr/>
          </p:nvCxnSpPr>
          <p:spPr>
            <a:xfrm flipV="1">
              <a:off x="5678226" y="2760341"/>
              <a:ext cx="3017520"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216" name="Group 215"/>
            <p:cNvGrpSpPr/>
            <p:nvPr/>
          </p:nvGrpSpPr>
          <p:grpSpPr>
            <a:xfrm>
              <a:off x="5861105" y="1054058"/>
              <a:ext cx="365760" cy="2701578"/>
              <a:chOff x="5861105" y="1054058"/>
              <a:chExt cx="365760" cy="2701578"/>
            </a:xfrm>
          </p:grpSpPr>
          <p:sp>
            <p:nvSpPr>
              <p:cNvPr id="256" name="Rounded Rectangle 255"/>
              <p:cNvSpPr/>
              <p:nvPr/>
            </p:nvSpPr>
            <p:spPr>
              <a:xfrm>
                <a:off x="5861105" y="3065738"/>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algn="ctr">
                  <a:defRPr/>
                </a:pPr>
                <a:endParaRPr lang="en-US" sz="2800" b="1" kern="0" dirty="0">
                  <a:solidFill>
                    <a:prstClr val="white"/>
                  </a:solidFill>
                </a:endParaRPr>
              </a:p>
            </p:txBody>
          </p:sp>
          <p:cxnSp>
            <p:nvCxnSpPr>
              <p:cNvPr id="251" name="Straight Connector 250"/>
              <p:cNvCxnSpPr/>
              <p:nvPr/>
            </p:nvCxnSpPr>
            <p:spPr>
              <a:xfrm>
                <a:off x="6043985" y="1054058"/>
                <a:ext cx="0" cy="201168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52" name="Oval 251"/>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53" name="Oval 252"/>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54" name="Oval 25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55" name="Oval 25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grpSp>
        <p:grpSp>
          <p:nvGrpSpPr>
            <p:cNvPr id="217" name="Group 216"/>
            <p:cNvGrpSpPr/>
            <p:nvPr/>
          </p:nvGrpSpPr>
          <p:grpSpPr>
            <a:xfrm>
              <a:off x="6603144" y="1054058"/>
              <a:ext cx="365760" cy="2701578"/>
              <a:chOff x="5861105" y="1054058"/>
              <a:chExt cx="365760" cy="2701578"/>
            </a:xfrm>
          </p:grpSpPr>
          <p:sp>
            <p:nvSpPr>
              <p:cNvPr id="246" name="Rounded Rectangle 245"/>
              <p:cNvSpPr/>
              <p:nvPr/>
            </p:nvSpPr>
            <p:spPr>
              <a:xfrm>
                <a:off x="5861105" y="3065738"/>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algn="ctr">
                  <a:defRPr/>
                </a:pPr>
                <a:endParaRPr lang="en-US" sz="2800" b="1" kern="0" dirty="0">
                  <a:solidFill>
                    <a:prstClr val="white"/>
                  </a:solidFill>
                </a:endParaRPr>
              </a:p>
            </p:txBody>
          </p:sp>
          <p:cxnSp>
            <p:nvCxnSpPr>
              <p:cNvPr id="241" name="Straight Connector 240"/>
              <p:cNvCxnSpPr/>
              <p:nvPr/>
            </p:nvCxnSpPr>
            <p:spPr>
              <a:xfrm>
                <a:off x="6043985" y="1054058"/>
                <a:ext cx="0" cy="201168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42" name="Oval 241"/>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43" name="Oval 242"/>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44" name="Oval 24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45" name="Oval 24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grpSp>
        <p:grpSp>
          <p:nvGrpSpPr>
            <p:cNvPr id="218" name="Group 217"/>
            <p:cNvGrpSpPr/>
            <p:nvPr/>
          </p:nvGrpSpPr>
          <p:grpSpPr>
            <a:xfrm>
              <a:off x="7345183" y="1054058"/>
              <a:ext cx="365760" cy="2701578"/>
              <a:chOff x="5861105" y="1054058"/>
              <a:chExt cx="365760" cy="2701578"/>
            </a:xfrm>
          </p:grpSpPr>
          <p:sp>
            <p:nvSpPr>
              <p:cNvPr id="236" name="Rounded Rectangle 235"/>
              <p:cNvSpPr/>
              <p:nvPr/>
            </p:nvSpPr>
            <p:spPr>
              <a:xfrm>
                <a:off x="5861105" y="3065738"/>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algn="ctr">
                  <a:defRPr/>
                </a:pPr>
                <a:endParaRPr lang="en-US" sz="2800" b="1" kern="0" dirty="0">
                  <a:solidFill>
                    <a:prstClr val="white"/>
                  </a:solidFill>
                </a:endParaRPr>
              </a:p>
            </p:txBody>
          </p:sp>
          <p:cxnSp>
            <p:nvCxnSpPr>
              <p:cNvPr id="231" name="Straight Connector 230"/>
              <p:cNvCxnSpPr/>
              <p:nvPr/>
            </p:nvCxnSpPr>
            <p:spPr>
              <a:xfrm>
                <a:off x="6043985" y="1054058"/>
                <a:ext cx="0" cy="201168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32" name="Oval 231"/>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33" name="Oval 232"/>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34" name="Oval 23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35" name="Oval 23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grpSp>
        <p:grpSp>
          <p:nvGrpSpPr>
            <p:cNvPr id="219" name="Group 218"/>
            <p:cNvGrpSpPr/>
            <p:nvPr/>
          </p:nvGrpSpPr>
          <p:grpSpPr>
            <a:xfrm>
              <a:off x="8087222" y="1054058"/>
              <a:ext cx="365760" cy="2701578"/>
              <a:chOff x="5861105" y="1054058"/>
              <a:chExt cx="365760" cy="2701578"/>
            </a:xfrm>
          </p:grpSpPr>
          <p:sp>
            <p:nvSpPr>
              <p:cNvPr id="226" name="Rounded Rectangle 225"/>
              <p:cNvSpPr/>
              <p:nvPr/>
            </p:nvSpPr>
            <p:spPr>
              <a:xfrm>
                <a:off x="5861105" y="3065738"/>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algn="ctr">
                  <a:defRPr/>
                </a:pPr>
                <a:endParaRPr lang="en-US" sz="2800" b="1" kern="0" dirty="0">
                  <a:solidFill>
                    <a:prstClr val="white"/>
                  </a:solidFill>
                </a:endParaRPr>
              </a:p>
            </p:txBody>
          </p:sp>
          <p:cxnSp>
            <p:nvCxnSpPr>
              <p:cNvPr id="221" name="Straight Connector 220"/>
              <p:cNvCxnSpPr/>
              <p:nvPr/>
            </p:nvCxnSpPr>
            <p:spPr>
              <a:xfrm>
                <a:off x="6043985" y="1054058"/>
                <a:ext cx="0" cy="201168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22" name="Oval 221"/>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23" name="Oval 222"/>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black"/>
                  </a:solidFill>
                </a:endParaRPr>
              </a:p>
            </p:txBody>
          </p:sp>
          <p:sp>
            <p:nvSpPr>
              <p:cNvPr id="224" name="Oval 22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25" name="Oval 22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grpSp>
      </p:grpSp>
      <p:grpSp>
        <p:nvGrpSpPr>
          <p:cNvPr id="5" name="bit_value"/>
          <p:cNvGrpSpPr/>
          <p:nvPr/>
        </p:nvGrpSpPr>
        <p:grpSpPr>
          <a:xfrm>
            <a:off x="704037" y="2870541"/>
            <a:ext cx="2619259" cy="470357"/>
            <a:chOff x="704037" y="2226026"/>
            <a:chExt cx="2619259" cy="470357"/>
          </a:xfrm>
        </p:grpSpPr>
        <p:sp>
          <p:nvSpPr>
            <p:cNvPr id="114" name="1"/>
            <p:cNvSpPr txBox="1"/>
            <p:nvPr/>
          </p:nvSpPr>
          <p:spPr>
            <a:xfrm>
              <a:off x="2933446" y="2226026"/>
              <a:ext cx="389850" cy="461665"/>
            </a:xfrm>
            <a:prstGeom prst="rect">
              <a:avLst/>
            </a:prstGeom>
            <a:noFill/>
          </p:spPr>
          <p:txBody>
            <a:bodyPr wrap="none" rtlCol="0">
              <a:spAutoFit/>
            </a:bodyPr>
            <a:lstStyle/>
            <a:p>
              <a:r>
                <a:rPr lang="en-US" sz="2400" dirty="0">
                  <a:solidFill>
                    <a:prstClr val="black"/>
                  </a:solidFill>
                  <a:latin typeface="Arial Black" panose="020B0A04020102020204" pitchFamily="34" charset="0"/>
                </a:rPr>
                <a:t>1</a:t>
              </a:r>
            </a:p>
          </p:txBody>
        </p:sp>
        <p:sp>
          <p:nvSpPr>
            <p:cNvPr id="115" name="1"/>
            <p:cNvSpPr txBox="1"/>
            <p:nvPr/>
          </p:nvSpPr>
          <p:spPr>
            <a:xfrm>
              <a:off x="2193733" y="2230314"/>
              <a:ext cx="389850" cy="461665"/>
            </a:xfrm>
            <a:prstGeom prst="rect">
              <a:avLst/>
            </a:prstGeom>
            <a:noFill/>
          </p:spPr>
          <p:txBody>
            <a:bodyPr wrap="none" rtlCol="0">
              <a:spAutoFit/>
            </a:bodyPr>
            <a:lstStyle/>
            <a:p>
              <a:r>
                <a:rPr lang="en-US" sz="2400" dirty="0">
                  <a:solidFill>
                    <a:prstClr val="black"/>
                  </a:solidFill>
                  <a:latin typeface="Arial Black" panose="020B0A04020102020204" pitchFamily="34" charset="0"/>
                </a:rPr>
                <a:t>1</a:t>
              </a:r>
            </a:p>
          </p:txBody>
        </p:sp>
        <p:sp>
          <p:nvSpPr>
            <p:cNvPr id="116" name="1"/>
            <p:cNvSpPr txBox="1"/>
            <p:nvPr/>
          </p:nvSpPr>
          <p:spPr>
            <a:xfrm>
              <a:off x="1454024" y="2234718"/>
              <a:ext cx="389850" cy="461665"/>
            </a:xfrm>
            <a:prstGeom prst="rect">
              <a:avLst/>
            </a:prstGeom>
            <a:noFill/>
          </p:spPr>
          <p:txBody>
            <a:bodyPr wrap="none" rtlCol="0">
              <a:spAutoFit/>
            </a:bodyPr>
            <a:lstStyle/>
            <a:p>
              <a:r>
                <a:rPr lang="en-US" sz="2400" dirty="0">
                  <a:solidFill>
                    <a:prstClr val="black"/>
                  </a:solidFill>
                  <a:latin typeface="Arial Black" panose="020B0A04020102020204" pitchFamily="34" charset="0"/>
                </a:rPr>
                <a:t>1</a:t>
              </a:r>
            </a:p>
          </p:txBody>
        </p:sp>
        <p:sp>
          <p:nvSpPr>
            <p:cNvPr id="117" name="1"/>
            <p:cNvSpPr txBox="1"/>
            <p:nvPr/>
          </p:nvSpPr>
          <p:spPr>
            <a:xfrm>
              <a:off x="704037" y="2228723"/>
              <a:ext cx="389850" cy="461665"/>
            </a:xfrm>
            <a:prstGeom prst="rect">
              <a:avLst/>
            </a:prstGeom>
            <a:noFill/>
          </p:spPr>
          <p:txBody>
            <a:bodyPr wrap="none" rtlCol="0">
              <a:spAutoFit/>
            </a:bodyPr>
            <a:lstStyle/>
            <a:p>
              <a:r>
                <a:rPr lang="en-US" sz="2400" dirty="0">
                  <a:solidFill>
                    <a:prstClr val="black"/>
                  </a:solidFill>
                  <a:latin typeface="Arial Black" panose="020B0A04020102020204" pitchFamily="34" charset="0"/>
                </a:rPr>
                <a:t>1</a:t>
              </a:r>
            </a:p>
          </p:txBody>
        </p:sp>
      </p:grpSp>
      <p:cxnSp>
        <p:nvCxnSpPr>
          <p:cNvPr id="267" name="ACT_WL"/>
          <p:cNvCxnSpPr/>
          <p:nvPr/>
        </p:nvCxnSpPr>
        <p:spPr>
          <a:xfrm>
            <a:off x="533400" y="3107370"/>
            <a:ext cx="3124200" cy="0"/>
          </a:xfrm>
          <a:prstGeom prst="line">
            <a:avLst/>
          </a:prstGeom>
          <a:solidFill>
            <a:sysClr val="window" lastClr="FFFFFF">
              <a:lumMod val="85000"/>
            </a:sysClr>
          </a:solidFill>
          <a:ln w="76200" cap="flat" cmpd="sng" algn="ctr">
            <a:solidFill>
              <a:schemeClr val="tx1"/>
            </a:solidFill>
            <a:prstDash val="solid"/>
            <a:miter lim="800000"/>
            <a:headEnd type="none" w="med" len="med"/>
            <a:tailEnd type="none" w="med" len="med"/>
          </a:ln>
          <a:effectLst/>
        </p:spPr>
      </p:cxnSp>
      <p:grpSp>
        <p:nvGrpSpPr>
          <p:cNvPr id="272" name="ACT_BL"/>
          <p:cNvGrpSpPr/>
          <p:nvPr/>
        </p:nvGrpSpPr>
        <p:grpSpPr>
          <a:xfrm>
            <a:off x="904583" y="2280153"/>
            <a:ext cx="2226117" cy="2011680"/>
            <a:chOff x="904583" y="1273846"/>
            <a:chExt cx="2226117" cy="2011680"/>
          </a:xfrm>
        </p:grpSpPr>
        <p:cxnSp>
          <p:nvCxnSpPr>
            <p:cNvPr id="268" name="Straight Connector 267"/>
            <p:cNvCxnSpPr/>
            <p:nvPr/>
          </p:nvCxnSpPr>
          <p:spPr>
            <a:xfrm>
              <a:off x="904583" y="1273846"/>
              <a:ext cx="0" cy="201168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69" name="Straight Connector 268"/>
            <p:cNvCxnSpPr/>
            <p:nvPr/>
          </p:nvCxnSpPr>
          <p:spPr>
            <a:xfrm>
              <a:off x="1646622" y="1273846"/>
              <a:ext cx="0" cy="201168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70" name="Straight Connector 269"/>
            <p:cNvCxnSpPr/>
            <p:nvPr/>
          </p:nvCxnSpPr>
          <p:spPr>
            <a:xfrm>
              <a:off x="2388661" y="1273846"/>
              <a:ext cx="0" cy="201168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271" name="Straight Connector 270"/>
            <p:cNvCxnSpPr/>
            <p:nvPr/>
          </p:nvCxnSpPr>
          <p:spPr>
            <a:xfrm>
              <a:off x="3130700" y="1273846"/>
              <a:ext cx="0" cy="2011680"/>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190" name="act row buffer"/>
          <p:cNvGrpSpPr/>
          <p:nvPr/>
        </p:nvGrpSpPr>
        <p:grpSpPr>
          <a:xfrm>
            <a:off x="670879" y="4288847"/>
            <a:ext cx="2682603" cy="689900"/>
            <a:chOff x="7419799" y="5316086"/>
            <a:chExt cx="2682602" cy="689899"/>
          </a:xfrm>
        </p:grpSpPr>
        <p:sp>
          <p:nvSpPr>
            <p:cNvPr id="191" name="Rectangle 190"/>
            <p:cNvSpPr/>
            <p:nvPr/>
          </p:nvSpPr>
          <p:spPr>
            <a:xfrm>
              <a:off x="7419799" y="5318334"/>
              <a:ext cx="457200" cy="687082"/>
            </a:xfrm>
            <a:prstGeom prst="rect">
              <a:avLst/>
            </a:prstGeom>
            <a:solidFill>
              <a:srgbClr val="FF0000">
                <a:alpha val="49000"/>
              </a:srgbClr>
            </a:solidFill>
            <a:ln w="12700" cap="rnd" cmpd="sng" algn="ctr">
              <a:noFill/>
              <a:prstDash val="solid"/>
              <a:round/>
            </a:ln>
            <a:effectLst/>
          </p:spPr>
          <p:txBody>
            <a:bodyPr rtlCol="0" anchor="ctr"/>
            <a:lstStyle/>
            <a:p>
              <a:pPr algn="ctr">
                <a:defRPr/>
              </a:pPr>
              <a:endParaRPr lang="en-US" sz="2800" kern="0">
                <a:solidFill>
                  <a:prstClr val="black"/>
                </a:solidFill>
              </a:endParaRPr>
            </a:p>
          </p:txBody>
        </p:sp>
        <p:sp>
          <p:nvSpPr>
            <p:cNvPr id="192" name="Rectangle 191"/>
            <p:cNvSpPr/>
            <p:nvPr/>
          </p:nvSpPr>
          <p:spPr>
            <a:xfrm>
              <a:off x="8159098" y="5316086"/>
              <a:ext cx="457200" cy="687082"/>
            </a:xfrm>
            <a:prstGeom prst="rect">
              <a:avLst/>
            </a:prstGeom>
            <a:solidFill>
              <a:srgbClr val="FF0000">
                <a:alpha val="49000"/>
              </a:srgbClr>
            </a:solidFill>
            <a:ln w="12700" cap="rnd" cmpd="sng" algn="ctr">
              <a:noFill/>
              <a:prstDash val="solid"/>
              <a:round/>
            </a:ln>
            <a:effectLst/>
          </p:spPr>
          <p:txBody>
            <a:bodyPr rtlCol="0" anchor="ctr"/>
            <a:lstStyle/>
            <a:p>
              <a:pPr algn="ctr">
                <a:defRPr/>
              </a:pPr>
              <a:endParaRPr lang="en-US" sz="2800" kern="0">
                <a:solidFill>
                  <a:prstClr val="black"/>
                </a:solidFill>
              </a:endParaRPr>
            </a:p>
          </p:txBody>
        </p:sp>
        <p:sp>
          <p:nvSpPr>
            <p:cNvPr id="193" name="Rectangle 192"/>
            <p:cNvSpPr/>
            <p:nvPr/>
          </p:nvSpPr>
          <p:spPr>
            <a:xfrm>
              <a:off x="8897524" y="5318903"/>
              <a:ext cx="457200" cy="687082"/>
            </a:xfrm>
            <a:prstGeom prst="rect">
              <a:avLst/>
            </a:prstGeom>
            <a:solidFill>
              <a:srgbClr val="FF0000">
                <a:alpha val="49000"/>
              </a:srgbClr>
            </a:solidFill>
            <a:ln w="12700" cap="rnd" cmpd="sng" algn="ctr">
              <a:noFill/>
              <a:prstDash val="solid"/>
              <a:round/>
            </a:ln>
            <a:effectLst/>
          </p:spPr>
          <p:txBody>
            <a:bodyPr rtlCol="0" anchor="ctr"/>
            <a:lstStyle/>
            <a:p>
              <a:pPr algn="ctr">
                <a:defRPr/>
              </a:pPr>
              <a:endParaRPr lang="en-US" sz="2800" kern="0">
                <a:solidFill>
                  <a:prstClr val="black"/>
                </a:solidFill>
              </a:endParaRPr>
            </a:p>
          </p:txBody>
        </p:sp>
        <p:sp>
          <p:nvSpPr>
            <p:cNvPr id="194" name="Rectangle 193"/>
            <p:cNvSpPr/>
            <p:nvPr/>
          </p:nvSpPr>
          <p:spPr>
            <a:xfrm>
              <a:off x="9645201" y="5316086"/>
              <a:ext cx="457200" cy="687082"/>
            </a:xfrm>
            <a:prstGeom prst="rect">
              <a:avLst/>
            </a:prstGeom>
            <a:solidFill>
              <a:srgbClr val="FF0000">
                <a:alpha val="49000"/>
              </a:srgbClr>
            </a:solidFill>
            <a:ln w="12700" cap="rnd" cmpd="sng" algn="ctr">
              <a:noFill/>
              <a:prstDash val="solid"/>
              <a:round/>
            </a:ln>
            <a:effectLst/>
          </p:spPr>
          <p:txBody>
            <a:bodyPr rtlCol="0" anchor="ctr"/>
            <a:lstStyle/>
            <a:p>
              <a:pPr algn="ctr">
                <a:defRPr/>
              </a:pPr>
              <a:endParaRPr lang="en-US" sz="2800" kern="0">
                <a:solidFill>
                  <a:prstClr val="black"/>
                </a:solidFill>
              </a:endParaRPr>
            </a:p>
          </p:txBody>
        </p:sp>
      </p:grpSp>
      <p:sp>
        <p:nvSpPr>
          <p:cNvPr id="111" name="1"/>
          <p:cNvSpPr txBox="1"/>
          <p:nvPr/>
        </p:nvSpPr>
        <p:spPr>
          <a:xfrm>
            <a:off x="3965585" y="2060443"/>
            <a:ext cx="595035" cy="830997"/>
          </a:xfrm>
          <a:prstGeom prst="rect">
            <a:avLst/>
          </a:prstGeom>
          <a:noFill/>
        </p:spPr>
        <p:txBody>
          <a:bodyPr wrap="none" rtlCol="0">
            <a:spAutoFit/>
          </a:bodyPr>
          <a:lstStyle/>
          <a:p>
            <a:r>
              <a:rPr lang="en-US" sz="4800" dirty="0">
                <a:solidFill>
                  <a:prstClr val="white">
                    <a:lumMod val="50000"/>
                  </a:prstClr>
                </a:solidFill>
                <a:latin typeface="Arial Black" panose="020B0A04020102020204" pitchFamily="34" charset="0"/>
              </a:rPr>
              <a:t>1</a:t>
            </a:r>
          </a:p>
        </p:txBody>
      </p:sp>
      <p:sp>
        <p:nvSpPr>
          <p:cNvPr id="112" name="2"/>
          <p:cNvSpPr txBox="1"/>
          <p:nvPr/>
        </p:nvSpPr>
        <p:spPr>
          <a:xfrm>
            <a:off x="3967008" y="3421902"/>
            <a:ext cx="595035" cy="830997"/>
          </a:xfrm>
          <a:prstGeom prst="rect">
            <a:avLst/>
          </a:prstGeom>
          <a:noFill/>
        </p:spPr>
        <p:txBody>
          <a:bodyPr wrap="none" rtlCol="0">
            <a:spAutoFit/>
          </a:bodyPr>
          <a:lstStyle/>
          <a:p>
            <a:r>
              <a:rPr lang="en-US" sz="4800" dirty="0">
                <a:solidFill>
                  <a:prstClr val="white">
                    <a:lumMod val="50000"/>
                  </a:prstClr>
                </a:solidFill>
                <a:latin typeface="Arial Black" panose="020B0A04020102020204" pitchFamily="34" charset="0"/>
              </a:rPr>
              <a:t>2</a:t>
            </a:r>
          </a:p>
        </p:txBody>
      </p:sp>
      <p:sp>
        <p:nvSpPr>
          <p:cNvPr id="113" name="3"/>
          <p:cNvSpPr txBox="1"/>
          <p:nvPr/>
        </p:nvSpPr>
        <p:spPr>
          <a:xfrm>
            <a:off x="3962400" y="4754652"/>
            <a:ext cx="595035" cy="830997"/>
          </a:xfrm>
          <a:prstGeom prst="rect">
            <a:avLst/>
          </a:prstGeom>
          <a:noFill/>
        </p:spPr>
        <p:txBody>
          <a:bodyPr wrap="none" rtlCol="0">
            <a:spAutoFit/>
          </a:bodyPr>
          <a:lstStyle/>
          <a:p>
            <a:r>
              <a:rPr lang="en-US" sz="4800" dirty="0">
                <a:solidFill>
                  <a:prstClr val="white">
                    <a:lumMod val="50000"/>
                  </a:prstClr>
                </a:solidFill>
                <a:latin typeface="Arial Black" panose="020B0A04020102020204" pitchFamily="34" charset="0"/>
              </a:rPr>
              <a:t>3</a:t>
            </a:r>
          </a:p>
        </p:txBody>
      </p:sp>
      <p:grpSp>
        <p:nvGrpSpPr>
          <p:cNvPr id="9" name="Group 8"/>
          <p:cNvGrpSpPr/>
          <p:nvPr/>
        </p:nvGrpSpPr>
        <p:grpSpPr>
          <a:xfrm>
            <a:off x="1282080" y="4291096"/>
            <a:ext cx="1101040" cy="1885585"/>
            <a:chOff x="1282080" y="4291096"/>
            <a:chExt cx="1101040" cy="1885585"/>
          </a:xfrm>
        </p:grpSpPr>
        <p:sp>
          <p:nvSpPr>
            <p:cNvPr id="124" name="to cpu"/>
            <p:cNvSpPr txBox="1"/>
            <p:nvPr/>
          </p:nvSpPr>
          <p:spPr>
            <a:xfrm>
              <a:off x="1282080" y="5776571"/>
              <a:ext cx="1101040" cy="400110"/>
            </a:xfrm>
            <a:prstGeom prst="rect">
              <a:avLst/>
            </a:prstGeom>
            <a:noFill/>
          </p:spPr>
          <p:txBody>
            <a:bodyPr wrap="square" rtlCol="0">
              <a:spAutoFit/>
            </a:bodyPr>
            <a:lstStyle/>
            <a:p>
              <a:pPr>
                <a:defRPr/>
              </a:pPr>
              <a:r>
                <a:rPr lang="en-US" sz="2000" kern="0" dirty="0">
                  <a:solidFill>
                    <a:prstClr val="black"/>
                  </a:solidFill>
                </a:rPr>
                <a:t>to I/O</a:t>
              </a:r>
            </a:p>
          </p:txBody>
        </p:sp>
        <p:sp>
          <p:nvSpPr>
            <p:cNvPr id="8" name="Right Arrow Callout 7"/>
            <p:cNvSpPr/>
            <p:nvPr/>
          </p:nvSpPr>
          <p:spPr>
            <a:xfrm rot="5400000">
              <a:off x="896040" y="4805234"/>
              <a:ext cx="1485476" cy="457200"/>
            </a:xfrm>
            <a:prstGeom prst="rightArrowCallout">
              <a:avLst>
                <a:gd name="adj1" fmla="val 34836"/>
                <a:gd name="adj2" fmla="val 31558"/>
                <a:gd name="adj3" fmla="val 39754"/>
                <a:gd name="adj4" fmla="val 46813"/>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3" name="TextBox 8">
            <a:extLst>
              <a:ext uri="{FF2B5EF4-FFF2-40B4-BE49-F238E27FC236}">
                <a16:creationId xmlns:a16="http://schemas.microsoft.com/office/drawing/2014/main" id="{449008EF-BAF2-EC4E-B010-82AD0520209F}"/>
              </a:ext>
            </a:extLst>
          </p:cNvPr>
          <p:cNvSpPr txBox="1">
            <a:spLocks noChangeArrowheads="1"/>
          </p:cNvSpPr>
          <p:nvPr/>
        </p:nvSpPr>
        <p:spPr bwMode="auto">
          <a:xfrm>
            <a:off x="4495800" y="35509"/>
            <a:ext cx="4648200" cy="2585323"/>
          </a:xfrm>
          <a:prstGeom prst="rect">
            <a:avLst/>
          </a:prstGeom>
          <a:solidFill>
            <a:srgbClr val="CCFFCC"/>
          </a:solidFill>
          <a:ln w="762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What is the minimum number of DRAM commands to read from three different rows?</a:t>
            </a:r>
          </a:p>
          <a:p>
            <a:r>
              <a:rPr lang="en-US" altLang="en-US" sz="1800" dirty="0">
                <a:solidFill>
                  <a:srgbClr val="0000FF"/>
                </a:solidFill>
                <a:latin typeface="Arial  " charset="0"/>
              </a:rPr>
              <a:t> </a:t>
            </a:r>
            <a:endParaRPr lang="en-US" altLang="en-US" sz="1800" u="sng" dirty="0">
              <a:latin typeface="Arial  " charset="0"/>
            </a:endParaRPr>
          </a:p>
          <a:p>
            <a:r>
              <a:rPr lang="en-US" altLang="en-US" sz="1800" dirty="0">
                <a:solidFill>
                  <a:schemeClr val="bg1">
                    <a:lumMod val="50000"/>
                  </a:schemeClr>
                </a:solidFill>
                <a:latin typeface="Arial  " charset="0"/>
              </a:rPr>
              <a:t>A:  3</a:t>
            </a:r>
          </a:p>
          <a:p>
            <a:r>
              <a:rPr lang="en-US" altLang="en-US" sz="1800" dirty="0">
                <a:solidFill>
                  <a:schemeClr val="bg1">
                    <a:lumMod val="50000"/>
                  </a:schemeClr>
                </a:solidFill>
                <a:latin typeface="Arial  " charset="0"/>
              </a:rPr>
              <a:t>B:  6</a:t>
            </a:r>
          </a:p>
          <a:p>
            <a:r>
              <a:rPr lang="en-US" altLang="en-US" sz="1800" dirty="0">
                <a:solidFill>
                  <a:srgbClr val="0000FF"/>
                </a:solidFill>
                <a:latin typeface="Arial  " charset="0"/>
              </a:rPr>
              <a:t>C:  8 </a:t>
            </a:r>
            <a:r>
              <a:rPr lang="en-CA" sz="1800" dirty="0">
                <a:solidFill>
                  <a:srgbClr val="0000FF"/>
                </a:solidFill>
              </a:rPr>
              <a:t>︎</a:t>
            </a:r>
            <a:r>
              <a:rPr lang="en-US" altLang="en-US" sz="1800" dirty="0">
                <a:solidFill>
                  <a:srgbClr val="0000FF"/>
                </a:solidFill>
                <a:latin typeface="Arial  " charset="0"/>
              </a:rPr>
              <a:t> </a:t>
            </a:r>
            <a:r>
              <a:rPr lang="en-CA" sz="1800" dirty="0">
                <a:solidFill>
                  <a:srgbClr val="0000FF"/>
                </a:solidFill>
              </a:rPr>
              <a:t>✔︎</a:t>
            </a:r>
            <a:endParaRPr lang="en-US" altLang="en-US" sz="1800" dirty="0">
              <a:solidFill>
                <a:srgbClr val="0000FF"/>
              </a:solidFill>
              <a:latin typeface="Arial  " charset="0"/>
            </a:endParaRPr>
          </a:p>
          <a:p>
            <a:r>
              <a:rPr lang="en-US" altLang="en-US" sz="1800" dirty="0">
                <a:solidFill>
                  <a:schemeClr val="bg1">
                    <a:lumMod val="50000"/>
                  </a:schemeClr>
                </a:solidFill>
                <a:latin typeface="Arial  " charset="0"/>
              </a:rPr>
              <a:t>D:  9</a:t>
            </a:r>
          </a:p>
          <a:p>
            <a:r>
              <a:rPr lang="en-US" altLang="en-US" sz="1800" dirty="0">
                <a:solidFill>
                  <a:schemeClr val="bg1">
                    <a:lumMod val="50000"/>
                  </a:schemeClr>
                </a:solidFill>
                <a:latin typeface="Arial  " charset="0"/>
              </a:rPr>
              <a:t>E:  Not sure </a:t>
            </a:r>
          </a:p>
        </p:txBody>
      </p:sp>
      <p:sp>
        <p:nvSpPr>
          <p:cNvPr id="62" name="TextBox 8">
            <a:extLst>
              <a:ext uri="{FF2B5EF4-FFF2-40B4-BE49-F238E27FC236}">
                <a16:creationId xmlns:a16="http://schemas.microsoft.com/office/drawing/2014/main" id="{747D0FE8-4B6E-C948-A822-38DA197F4C43}"/>
              </a:ext>
            </a:extLst>
          </p:cNvPr>
          <p:cNvSpPr txBox="1">
            <a:spLocks noChangeArrowheads="1"/>
          </p:cNvSpPr>
          <p:nvPr/>
        </p:nvSpPr>
        <p:spPr bwMode="auto">
          <a:xfrm>
            <a:off x="4495800" y="0"/>
            <a:ext cx="4648200" cy="2585323"/>
          </a:xfrm>
          <a:prstGeom prst="rect">
            <a:avLst/>
          </a:prstGeom>
          <a:solidFill>
            <a:srgbClr val="CCFFCC"/>
          </a:solidFill>
          <a:ln w="762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What is the minimum number of DRAM commands to read from three different rows?</a:t>
            </a:r>
          </a:p>
          <a:p>
            <a:r>
              <a:rPr lang="en-US" altLang="en-US" sz="1800" dirty="0">
                <a:solidFill>
                  <a:srgbClr val="0000FF"/>
                </a:solidFill>
                <a:latin typeface="Arial  " charset="0"/>
              </a:rPr>
              <a:t> </a:t>
            </a:r>
            <a:endParaRPr lang="en-US" altLang="en-US" sz="1800" u="sng" dirty="0">
              <a:latin typeface="Arial  " charset="0"/>
            </a:endParaRPr>
          </a:p>
          <a:p>
            <a:r>
              <a:rPr lang="en-US" altLang="en-US" sz="1800" dirty="0">
                <a:latin typeface="Arial  " charset="0"/>
              </a:rPr>
              <a:t>A:  3</a:t>
            </a:r>
          </a:p>
          <a:p>
            <a:r>
              <a:rPr lang="en-US" altLang="en-US" sz="1800" dirty="0">
                <a:latin typeface="Arial  " charset="0"/>
              </a:rPr>
              <a:t>B:  6</a:t>
            </a:r>
          </a:p>
          <a:p>
            <a:r>
              <a:rPr lang="en-US" altLang="en-US" sz="1800" dirty="0">
                <a:latin typeface="Arial  " charset="0"/>
              </a:rPr>
              <a:t>C:  8</a:t>
            </a:r>
          </a:p>
          <a:p>
            <a:r>
              <a:rPr lang="en-US" altLang="en-US" sz="1800" dirty="0">
                <a:latin typeface="Arial  " charset="0"/>
              </a:rPr>
              <a:t>D:  9</a:t>
            </a:r>
          </a:p>
          <a:p>
            <a:r>
              <a:rPr lang="en-US" altLang="en-US" sz="1800" dirty="0">
                <a:latin typeface="Arial  " charset="0"/>
              </a:rPr>
              <a:t>E:  Not sure </a:t>
            </a:r>
          </a:p>
        </p:txBody>
      </p:sp>
    </p:spTree>
    <p:extLst>
      <p:ext uri="{BB962C8B-B14F-4D97-AF65-F5344CB8AC3E}">
        <p14:creationId xmlns:p14="http://schemas.microsoft.com/office/powerpoint/2010/main" val="68579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7"/>
                                        </p:tgtEl>
                                        <p:attrNameLst>
                                          <p:attrName>style.visibility</p:attrName>
                                        </p:attrNameLst>
                                      </p:cBhvr>
                                      <p:to>
                                        <p:strVal val="visible"/>
                                      </p:to>
                                    </p:set>
                                    <p:animEffect transition="in" filter="fade">
                                      <p:cBhvr>
                                        <p:cTn id="13" dur="500"/>
                                        <p:tgtEl>
                                          <p:spTgt spid="267"/>
                                        </p:tgtEl>
                                      </p:cBhvr>
                                    </p:animEffect>
                                  </p:childTnLst>
                                </p:cTn>
                              </p:par>
                              <p:par>
                                <p:cTn id="14" presetID="22" presetClass="entr" presetSubtype="1" fill="hold" nodeType="withEffect">
                                  <p:stCondLst>
                                    <p:cond delay="500"/>
                                  </p:stCondLst>
                                  <p:childTnLst>
                                    <p:set>
                                      <p:cBhvr>
                                        <p:cTn id="15" dur="1" fill="hold">
                                          <p:stCondLst>
                                            <p:cond delay="0"/>
                                          </p:stCondLst>
                                        </p:cTn>
                                        <p:tgtEl>
                                          <p:spTgt spid="272"/>
                                        </p:tgtEl>
                                        <p:attrNameLst>
                                          <p:attrName>style.visibility</p:attrName>
                                        </p:attrNameLst>
                                      </p:cBhvr>
                                      <p:to>
                                        <p:strVal val="visible"/>
                                      </p:to>
                                    </p:set>
                                    <p:animEffect transition="in" filter="wipe(up)">
                                      <p:cBhvr>
                                        <p:cTn id="16" dur="500"/>
                                        <p:tgtEl>
                                          <p:spTgt spid="272"/>
                                        </p:tgtEl>
                                      </p:cBhvr>
                                    </p:animEffect>
                                  </p:childTnLst>
                                </p:cTn>
                              </p:par>
                              <p:par>
                                <p:cTn id="17" presetID="22" presetClass="entr" presetSubtype="1" fill="hold" nodeType="withEffect">
                                  <p:stCondLst>
                                    <p:cond delay="1000"/>
                                  </p:stCondLst>
                                  <p:childTnLst>
                                    <p:set>
                                      <p:cBhvr>
                                        <p:cTn id="18" dur="1" fill="hold">
                                          <p:stCondLst>
                                            <p:cond delay="0"/>
                                          </p:stCondLst>
                                        </p:cTn>
                                        <p:tgtEl>
                                          <p:spTgt spid="190"/>
                                        </p:tgtEl>
                                        <p:attrNameLst>
                                          <p:attrName>style.visibility</p:attrName>
                                        </p:attrNameLst>
                                      </p:cBhvr>
                                      <p:to>
                                        <p:strVal val="visible"/>
                                      </p:to>
                                    </p:set>
                                    <p:animEffect transition="in" filter="wipe(up)">
                                      <p:cBhvr>
                                        <p:cTn id="19" dur="500"/>
                                        <p:tgtEl>
                                          <p:spTgt spid="19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1000"/>
                                        <p:tgtEl>
                                          <p:spTgt spid="267"/>
                                        </p:tgtEl>
                                      </p:cBhvr>
                                    </p:animEffect>
                                    <p:set>
                                      <p:cBhvr>
                                        <p:cTn id="38" dur="1" fill="hold">
                                          <p:stCondLst>
                                            <p:cond delay="999"/>
                                          </p:stCondLst>
                                        </p:cTn>
                                        <p:tgtEl>
                                          <p:spTgt spid="26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190"/>
                                        </p:tgtEl>
                                      </p:cBhvr>
                                    </p:animEffect>
                                    <p:set>
                                      <p:cBhvr>
                                        <p:cTn id="41" dur="1" fill="hold">
                                          <p:stCondLst>
                                            <p:cond delay="999"/>
                                          </p:stCondLst>
                                        </p:cTn>
                                        <p:tgtEl>
                                          <p:spTgt spid="19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272"/>
                                        </p:tgtEl>
                                      </p:cBhvr>
                                    </p:animEffect>
                                    <p:set>
                                      <p:cBhvr>
                                        <p:cTn id="44" dur="1" fill="hold">
                                          <p:stCondLst>
                                            <p:cond delay="999"/>
                                          </p:stCondLst>
                                        </p:cTn>
                                        <p:tgtEl>
                                          <p:spTgt spid="27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62"/>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6" grpId="0"/>
      <p:bldP spid="107" grpId="0"/>
      <p:bldP spid="111" grpId="0"/>
      <p:bldP spid="112" grpId="0"/>
      <p:bldP spid="113" grpId="0"/>
      <p:bldP spid="63" grpId="0" animBg="1"/>
      <p:bldP spid="63" grpId="1" animBg="1"/>
      <p:bldP spid="62" grpId="0" animBg="1"/>
      <p:bldP spid="6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j-lt"/>
              </a:rPr>
              <a:t>DRAM Access Latency</a:t>
            </a:r>
            <a:br>
              <a:rPr lang="en-US" dirty="0">
                <a:latin typeface="+mj-lt"/>
              </a:rPr>
            </a:br>
            <a:r>
              <a:rPr lang="en-US" sz="2700" dirty="0"/>
              <a:t>[</a:t>
            </a:r>
            <a:r>
              <a:rPr lang="en-US" sz="2700" dirty="0" err="1"/>
              <a:t>Onur</a:t>
            </a:r>
            <a:r>
              <a:rPr lang="en-US" sz="2700" dirty="0"/>
              <a:t> </a:t>
            </a:r>
            <a:r>
              <a:rPr lang="en-US" sz="2700" dirty="0" err="1"/>
              <a:t>Mutlu</a:t>
            </a:r>
            <a:r>
              <a:rPr lang="en-US" sz="2700" dirty="0"/>
              <a:t>, ETH Zurich]</a:t>
            </a:r>
            <a:br>
              <a:rPr lang="en-US" sz="2700" dirty="0"/>
            </a:br>
            <a:endParaRPr lang="en-US" sz="2700" dirty="0">
              <a:latin typeface="+mj-lt"/>
            </a:endParaRPr>
          </a:p>
        </p:txBody>
      </p:sp>
      <p:sp>
        <p:nvSpPr>
          <p:cNvPr id="4" name="Slide Number Placeholder 3"/>
          <p:cNvSpPr>
            <a:spLocks noGrp="1"/>
          </p:cNvSpPr>
          <p:nvPr>
            <p:ph type="sldNum" sz="quarter" idx="12"/>
          </p:nvPr>
        </p:nvSpPr>
        <p:spPr/>
        <p:txBody>
          <a:bodyPr/>
          <a:lstStyle/>
          <a:p>
            <a:fld id="{13F32364-6BA0-48AA-B029-3ED2192016FC}" type="slidenum">
              <a:rPr lang="en-US" smtClean="0">
                <a:solidFill>
                  <a:prstClr val="black"/>
                </a:solidFill>
                <a:latin typeface="Gill Sans MT"/>
              </a:rPr>
              <a:pPr/>
              <a:t>12</a:t>
            </a:fld>
            <a:endParaRPr lang="en-US" dirty="0">
              <a:solidFill>
                <a:prstClr val="black"/>
              </a:solidFill>
              <a:latin typeface="Gill Sans MT"/>
            </a:endParaRPr>
          </a:p>
        </p:txBody>
      </p:sp>
      <p:cxnSp>
        <p:nvCxnSpPr>
          <p:cNvPr id="267" name="ACT_WL"/>
          <p:cNvCxnSpPr/>
          <p:nvPr/>
        </p:nvCxnSpPr>
        <p:spPr>
          <a:xfrm>
            <a:off x="752133" y="1869783"/>
            <a:ext cx="2472878" cy="0"/>
          </a:xfrm>
          <a:prstGeom prst="line">
            <a:avLst/>
          </a:prstGeom>
          <a:solidFill>
            <a:sysClr val="window" lastClr="FFFFFF">
              <a:lumMod val="85000"/>
            </a:sysClr>
          </a:solidFill>
          <a:ln w="76200" cap="flat" cmpd="sng" algn="ctr">
            <a:solidFill>
              <a:schemeClr val="tx1"/>
            </a:solidFill>
            <a:prstDash val="solid"/>
            <a:miter lim="800000"/>
            <a:headEnd type="none" w="med" len="med"/>
            <a:tailEnd type="none" w="med" len="med"/>
          </a:ln>
          <a:effectLst/>
        </p:spPr>
      </p:cxnSp>
      <p:grpSp>
        <p:nvGrpSpPr>
          <p:cNvPr id="210" name="subarray"/>
          <p:cNvGrpSpPr/>
          <p:nvPr/>
        </p:nvGrpSpPr>
        <p:grpSpPr>
          <a:xfrm>
            <a:off x="755299" y="1214437"/>
            <a:ext cx="2389565" cy="2138363"/>
            <a:chOff x="5676802" y="1054058"/>
            <a:chExt cx="3018944" cy="2701578"/>
          </a:xfrm>
        </p:grpSpPr>
        <p:cxnSp>
          <p:nvCxnSpPr>
            <p:cNvPr id="212" name="Straight Connector 211"/>
            <p:cNvCxnSpPr>
              <a:endCxn id="222" idx="6"/>
            </p:cNvCxnSpPr>
            <p:nvPr/>
          </p:nvCxnSpPr>
          <p:spPr>
            <a:xfrm flipV="1">
              <a:off x="5676802" y="1427531"/>
              <a:ext cx="3017520"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13" name="Straight Connector 212"/>
            <p:cNvCxnSpPr/>
            <p:nvPr/>
          </p:nvCxnSpPr>
          <p:spPr>
            <a:xfrm>
              <a:off x="5678225" y="1879429"/>
              <a:ext cx="3017520"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14" name="Straight Connector 213"/>
            <p:cNvCxnSpPr/>
            <p:nvPr/>
          </p:nvCxnSpPr>
          <p:spPr>
            <a:xfrm>
              <a:off x="5678226" y="2323699"/>
              <a:ext cx="3017520"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15" name="Straight Connector 214"/>
            <p:cNvCxnSpPr>
              <a:endCxn id="225" idx="6"/>
            </p:cNvCxnSpPr>
            <p:nvPr/>
          </p:nvCxnSpPr>
          <p:spPr>
            <a:xfrm flipV="1">
              <a:off x="5678226" y="2760341"/>
              <a:ext cx="3017520"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216" name="Group 215"/>
            <p:cNvGrpSpPr/>
            <p:nvPr/>
          </p:nvGrpSpPr>
          <p:grpSpPr>
            <a:xfrm>
              <a:off x="5861105" y="1054058"/>
              <a:ext cx="365760" cy="2701578"/>
              <a:chOff x="5861105" y="1054058"/>
              <a:chExt cx="365760" cy="2701578"/>
            </a:xfrm>
          </p:grpSpPr>
          <p:sp>
            <p:nvSpPr>
              <p:cNvPr id="256" name="Rounded Rectangle 255"/>
              <p:cNvSpPr/>
              <p:nvPr/>
            </p:nvSpPr>
            <p:spPr>
              <a:xfrm>
                <a:off x="5861105" y="3065738"/>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algn="ctr">
                  <a:defRPr/>
                </a:pPr>
                <a:endParaRPr lang="en-US" sz="2800" b="1" kern="0" dirty="0">
                  <a:solidFill>
                    <a:prstClr val="white"/>
                  </a:solidFill>
                </a:endParaRPr>
              </a:p>
            </p:txBody>
          </p:sp>
          <p:cxnSp>
            <p:nvCxnSpPr>
              <p:cNvPr id="251" name="Straight Connector 250"/>
              <p:cNvCxnSpPr/>
              <p:nvPr/>
            </p:nvCxnSpPr>
            <p:spPr>
              <a:xfrm>
                <a:off x="6043985" y="1054058"/>
                <a:ext cx="0" cy="201168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52" name="Oval 251"/>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53" name="Oval 252"/>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54" name="Oval 25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55" name="Oval 25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grpSp>
        <p:grpSp>
          <p:nvGrpSpPr>
            <p:cNvPr id="217" name="Group 216"/>
            <p:cNvGrpSpPr/>
            <p:nvPr/>
          </p:nvGrpSpPr>
          <p:grpSpPr>
            <a:xfrm>
              <a:off x="6603144" y="1054058"/>
              <a:ext cx="365760" cy="2701578"/>
              <a:chOff x="5861105" y="1054058"/>
              <a:chExt cx="365760" cy="2701578"/>
            </a:xfrm>
          </p:grpSpPr>
          <p:sp>
            <p:nvSpPr>
              <p:cNvPr id="246" name="Rounded Rectangle 245"/>
              <p:cNvSpPr/>
              <p:nvPr/>
            </p:nvSpPr>
            <p:spPr>
              <a:xfrm>
                <a:off x="5861105" y="3065738"/>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algn="ctr">
                  <a:defRPr/>
                </a:pPr>
                <a:endParaRPr lang="en-US" sz="2800" b="1" kern="0" dirty="0">
                  <a:solidFill>
                    <a:prstClr val="white"/>
                  </a:solidFill>
                </a:endParaRPr>
              </a:p>
            </p:txBody>
          </p:sp>
          <p:cxnSp>
            <p:nvCxnSpPr>
              <p:cNvPr id="241" name="Straight Connector 240"/>
              <p:cNvCxnSpPr/>
              <p:nvPr/>
            </p:nvCxnSpPr>
            <p:spPr>
              <a:xfrm>
                <a:off x="6043985" y="1054058"/>
                <a:ext cx="0" cy="201168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42" name="Oval 241"/>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43" name="Oval 242"/>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44" name="Oval 24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45" name="Oval 24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grpSp>
        <p:grpSp>
          <p:nvGrpSpPr>
            <p:cNvPr id="218" name="Group 217"/>
            <p:cNvGrpSpPr/>
            <p:nvPr/>
          </p:nvGrpSpPr>
          <p:grpSpPr>
            <a:xfrm>
              <a:off x="7345183" y="1054058"/>
              <a:ext cx="365760" cy="2701578"/>
              <a:chOff x="5861105" y="1054058"/>
              <a:chExt cx="365760" cy="2701578"/>
            </a:xfrm>
          </p:grpSpPr>
          <p:sp>
            <p:nvSpPr>
              <p:cNvPr id="236" name="Rounded Rectangle 235"/>
              <p:cNvSpPr/>
              <p:nvPr/>
            </p:nvSpPr>
            <p:spPr>
              <a:xfrm>
                <a:off x="5861105" y="3065738"/>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algn="ctr">
                  <a:defRPr/>
                </a:pPr>
                <a:endParaRPr lang="en-US" sz="2800" b="1" kern="0" dirty="0">
                  <a:solidFill>
                    <a:prstClr val="white"/>
                  </a:solidFill>
                </a:endParaRPr>
              </a:p>
            </p:txBody>
          </p:sp>
          <p:cxnSp>
            <p:nvCxnSpPr>
              <p:cNvPr id="231" name="Straight Connector 230"/>
              <p:cNvCxnSpPr/>
              <p:nvPr/>
            </p:nvCxnSpPr>
            <p:spPr>
              <a:xfrm>
                <a:off x="6043985" y="1054058"/>
                <a:ext cx="0" cy="201168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32" name="Oval 231"/>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33" name="Oval 232"/>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34" name="Oval 23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35" name="Oval 23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grpSp>
        <p:grpSp>
          <p:nvGrpSpPr>
            <p:cNvPr id="219" name="Group 218"/>
            <p:cNvGrpSpPr/>
            <p:nvPr/>
          </p:nvGrpSpPr>
          <p:grpSpPr>
            <a:xfrm>
              <a:off x="8087222" y="1054058"/>
              <a:ext cx="365760" cy="2701578"/>
              <a:chOff x="5861105" y="1054058"/>
              <a:chExt cx="365760" cy="2701578"/>
            </a:xfrm>
          </p:grpSpPr>
          <p:sp>
            <p:nvSpPr>
              <p:cNvPr id="226" name="Rounded Rectangle 225"/>
              <p:cNvSpPr/>
              <p:nvPr/>
            </p:nvSpPr>
            <p:spPr>
              <a:xfrm>
                <a:off x="5861105" y="3065738"/>
                <a:ext cx="365760" cy="689898"/>
              </a:xfrm>
              <a:prstGeom prst="roundRect">
                <a:avLst/>
              </a:prstGeom>
              <a:solidFill>
                <a:srgbClr val="1F4E79"/>
              </a:solidFill>
              <a:ln w="12700" cap="flat" cmpd="sng" algn="ctr">
                <a:solidFill>
                  <a:schemeClr val="tx1">
                    <a:lumMod val="65000"/>
                    <a:lumOff val="35000"/>
                  </a:schemeClr>
                </a:solidFill>
                <a:prstDash val="solid"/>
                <a:miter lim="800000"/>
              </a:ln>
              <a:effectLst/>
            </p:spPr>
            <p:txBody>
              <a:bodyPr rtlCol="0" anchor="ctr"/>
              <a:lstStyle/>
              <a:p>
                <a:pPr algn="ctr">
                  <a:defRPr/>
                </a:pPr>
                <a:endParaRPr lang="en-US" sz="2800" b="1" kern="0" dirty="0">
                  <a:solidFill>
                    <a:prstClr val="white"/>
                  </a:solidFill>
                </a:endParaRPr>
              </a:p>
            </p:txBody>
          </p:sp>
          <p:cxnSp>
            <p:nvCxnSpPr>
              <p:cNvPr id="221" name="Straight Connector 220"/>
              <p:cNvCxnSpPr/>
              <p:nvPr/>
            </p:nvCxnSpPr>
            <p:spPr>
              <a:xfrm>
                <a:off x="6043985" y="1054058"/>
                <a:ext cx="0" cy="201168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22" name="Oval 221"/>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23" name="Oval 222"/>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black"/>
                  </a:solidFill>
                </a:endParaRPr>
              </a:p>
            </p:txBody>
          </p:sp>
          <p:sp>
            <p:nvSpPr>
              <p:cNvPr id="224" name="Oval 22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sp>
            <p:nvSpPr>
              <p:cNvPr id="225" name="Oval 22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algn="ctr">
                  <a:defRPr/>
                </a:pPr>
                <a:endParaRPr lang="en-US" sz="2800" b="1" kern="0" dirty="0">
                  <a:solidFill>
                    <a:prstClr val="white"/>
                  </a:solidFill>
                </a:endParaRPr>
              </a:p>
            </p:txBody>
          </p:sp>
        </p:grpSp>
      </p:grpSp>
      <p:grpSp>
        <p:nvGrpSpPr>
          <p:cNvPr id="272" name="ACT_BL"/>
          <p:cNvGrpSpPr/>
          <p:nvPr/>
        </p:nvGrpSpPr>
        <p:grpSpPr>
          <a:xfrm>
            <a:off x="1045933" y="1867738"/>
            <a:ext cx="1762024" cy="1104062"/>
            <a:chOff x="904583" y="2098480"/>
            <a:chExt cx="2226117" cy="1394857"/>
          </a:xfrm>
        </p:grpSpPr>
        <p:cxnSp>
          <p:nvCxnSpPr>
            <p:cNvPr id="268" name="Straight Connector 267"/>
            <p:cNvCxnSpPr/>
            <p:nvPr/>
          </p:nvCxnSpPr>
          <p:spPr>
            <a:xfrm>
              <a:off x="904583" y="2098480"/>
              <a:ext cx="0" cy="1394857"/>
            </a:xfrm>
            <a:prstGeom prst="line">
              <a:avLst/>
            </a:prstGeom>
            <a:solidFill>
              <a:sysClr val="window" lastClr="FFFFFF">
                <a:lumMod val="85000"/>
              </a:sysClr>
            </a:solidFill>
            <a:ln w="57150" cap="flat" cmpd="sng" algn="ctr">
              <a:solidFill>
                <a:schemeClr val="accent2"/>
              </a:solidFill>
              <a:prstDash val="solid"/>
              <a:miter lim="800000"/>
              <a:headEnd type="none" w="med" len="med"/>
              <a:tailEnd type="arrow" w="sm" len="sm"/>
            </a:ln>
            <a:effectLst/>
          </p:spPr>
        </p:cxnSp>
        <p:cxnSp>
          <p:nvCxnSpPr>
            <p:cNvPr id="269" name="Straight Connector 268"/>
            <p:cNvCxnSpPr/>
            <p:nvPr/>
          </p:nvCxnSpPr>
          <p:spPr>
            <a:xfrm>
              <a:off x="1646622" y="2098480"/>
              <a:ext cx="0" cy="1394857"/>
            </a:xfrm>
            <a:prstGeom prst="line">
              <a:avLst/>
            </a:prstGeom>
            <a:solidFill>
              <a:sysClr val="window" lastClr="FFFFFF">
                <a:lumMod val="85000"/>
              </a:sysClr>
            </a:solidFill>
            <a:ln w="57150" cap="flat" cmpd="sng" algn="ctr">
              <a:solidFill>
                <a:schemeClr val="accent2"/>
              </a:solidFill>
              <a:prstDash val="solid"/>
              <a:miter lim="800000"/>
              <a:headEnd type="none" w="med" len="med"/>
              <a:tailEnd type="arrow" w="sm" len="sm"/>
            </a:ln>
            <a:effectLst/>
          </p:spPr>
        </p:cxnSp>
        <p:cxnSp>
          <p:nvCxnSpPr>
            <p:cNvPr id="270" name="Straight Connector 269"/>
            <p:cNvCxnSpPr/>
            <p:nvPr/>
          </p:nvCxnSpPr>
          <p:spPr>
            <a:xfrm>
              <a:off x="2388661" y="2098480"/>
              <a:ext cx="0" cy="1394857"/>
            </a:xfrm>
            <a:prstGeom prst="line">
              <a:avLst/>
            </a:prstGeom>
            <a:solidFill>
              <a:sysClr val="window" lastClr="FFFFFF">
                <a:lumMod val="85000"/>
              </a:sysClr>
            </a:solidFill>
            <a:ln w="57150" cap="flat" cmpd="sng" algn="ctr">
              <a:solidFill>
                <a:schemeClr val="accent2"/>
              </a:solidFill>
              <a:prstDash val="solid"/>
              <a:miter lim="800000"/>
              <a:headEnd type="none" w="med" len="med"/>
              <a:tailEnd type="arrow" w="sm" len="sm"/>
            </a:ln>
            <a:effectLst/>
          </p:spPr>
        </p:cxnSp>
        <p:cxnSp>
          <p:nvCxnSpPr>
            <p:cNvPr id="271" name="Straight Connector 270"/>
            <p:cNvCxnSpPr/>
            <p:nvPr/>
          </p:nvCxnSpPr>
          <p:spPr>
            <a:xfrm>
              <a:off x="3130700" y="2098480"/>
              <a:ext cx="0" cy="1394857"/>
            </a:xfrm>
            <a:prstGeom prst="line">
              <a:avLst/>
            </a:prstGeom>
            <a:solidFill>
              <a:sysClr val="window" lastClr="FFFFFF">
                <a:lumMod val="85000"/>
              </a:sysClr>
            </a:solidFill>
            <a:ln w="57150" cap="flat" cmpd="sng" algn="ctr">
              <a:solidFill>
                <a:schemeClr val="accent2"/>
              </a:solidFill>
              <a:prstDash val="solid"/>
              <a:miter lim="800000"/>
              <a:headEnd type="none" w="med" len="med"/>
              <a:tailEnd type="arrow" w="sm" len="sm"/>
            </a:ln>
            <a:effectLst/>
          </p:spPr>
        </p:cxnSp>
      </p:grpSp>
      <p:grpSp>
        <p:nvGrpSpPr>
          <p:cNvPr id="190" name="act row buffer"/>
          <p:cNvGrpSpPr/>
          <p:nvPr/>
        </p:nvGrpSpPr>
        <p:grpSpPr>
          <a:xfrm>
            <a:off x="860951" y="2804950"/>
            <a:ext cx="2123344" cy="546072"/>
            <a:chOff x="7419799" y="5316086"/>
            <a:chExt cx="2682602" cy="689899"/>
          </a:xfrm>
        </p:grpSpPr>
        <p:sp>
          <p:nvSpPr>
            <p:cNvPr id="191" name="Rectangle 190"/>
            <p:cNvSpPr/>
            <p:nvPr/>
          </p:nvSpPr>
          <p:spPr>
            <a:xfrm>
              <a:off x="7419799" y="5318334"/>
              <a:ext cx="457200" cy="687082"/>
            </a:xfrm>
            <a:prstGeom prst="rect">
              <a:avLst/>
            </a:prstGeom>
            <a:solidFill>
              <a:srgbClr val="FF0000">
                <a:alpha val="49000"/>
              </a:srgbClr>
            </a:solidFill>
            <a:ln w="12700" cap="rnd" cmpd="sng" algn="ctr">
              <a:noFill/>
              <a:prstDash val="solid"/>
              <a:round/>
            </a:ln>
            <a:effectLst/>
          </p:spPr>
          <p:txBody>
            <a:bodyPr rtlCol="0" anchor="ctr"/>
            <a:lstStyle/>
            <a:p>
              <a:pPr algn="ctr">
                <a:defRPr/>
              </a:pPr>
              <a:endParaRPr lang="en-US" sz="2800" kern="0">
                <a:solidFill>
                  <a:prstClr val="black"/>
                </a:solidFill>
              </a:endParaRPr>
            </a:p>
          </p:txBody>
        </p:sp>
        <p:sp>
          <p:nvSpPr>
            <p:cNvPr id="192" name="Rectangle 191"/>
            <p:cNvSpPr/>
            <p:nvPr/>
          </p:nvSpPr>
          <p:spPr>
            <a:xfrm>
              <a:off x="8159098" y="5316086"/>
              <a:ext cx="457200" cy="687082"/>
            </a:xfrm>
            <a:prstGeom prst="rect">
              <a:avLst/>
            </a:prstGeom>
            <a:solidFill>
              <a:srgbClr val="FF0000">
                <a:alpha val="49000"/>
              </a:srgbClr>
            </a:solidFill>
            <a:ln w="12700" cap="rnd" cmpd="sng" algn="ctr">
              <a:noFill/>
              <a:prstDash val="solid"/>
              <a:round/>
            </a:ln>
            <a:effectLst/>
          </p:spPr>
          <p:txBody>
            <a:bodyPr rtlCol="0" anchor="ctr"/>
            <a:lstStyle/>
            <a:p>
              <a:pPr algn="ctr">
                <a:defRPr/>
              </a:pPr>
              <a:endParaRPr lang="en-US" sz="2800" kern="0">
                <a:solidFill>
                  <a:prstClr val="black"/>
                </a:solidFill>
              </a:endParaRPr>
            </a:p>
          </p:txBody>
        </p:sp>
        <p:sp>
          <p:nvSpPr>
            <p:cNvPr id="193" name="Rectangle 192"/>
            <p:cNvSpPr/>
            <p:nvPr/>
          </p:nvSpPr>
          <p:spPr>
            <a:xfrm>
              <a:off x="8897524" y="5318903"/>
              <a:ext cx="457200" cy="687082"/>
            </a:xfrm>
            <a:prstGeom prst="rect">
              <a:avLst/>
            </a:prstGeom>
            <a:solidFill>
              <a:srgbClr val="FF0000">
                <a:alpha val="49000"/>
              </a:srgbClr>
            </a:solidFill>
            <a:ln w="12700" cap="rnd" cmpd="sng" algn="ctr">
              <a:noFill/>
              <a:prstDash val="solid"/>
              <a:round/>
            </a:ln>
            <a:effectLst/>
          </p:spPr>
          <p:txBody>
            <a:bodyPr rtlCol="0" anchor="ctr"/>
            <a:lstStyle/>
            <a:p>
              <a:pPr algn="ctr">
                <a:defRPr/>
              </a:pPr>
              <a:endParaRPr lang="en-US" sz="2800" kern="0">
                <a:solidFill>
                  <a:prstClr val="black"/>
                </a:solidFill>
              </a:endParaRPr>
            </a:p>
          </p:txBody>
        </p:sp>
        <p:sp>
          <p:nvSpPr>
            <p:cNvPr id="194" name="Rectangle 193"/>
            <p:cNvSpPr/>
            <p:nvPr/>
          </p:nvSpPr>
          <p:spPr>
            <a:xfrm>
              <a:off x="9645201" y="5316086"/>
              <a:ext cx="457200" cy="687082"/>
            </a:xfrm>
            <a:prstGeom prst="rect">
              <a:avLst/>
            </a:prstGeom>
            <a:solidFill>
              <a:srgbClr val="FF0000">
                <a:alpha val="49000"/>
              </a:srgbClr>
            </a:solidFill>
            <a:ln w="12700" cap="rnd" cmpd="sng" algn="ctr">
              <a:noFill/>
              <a:prstDash val="solid"/>
              <a:round/>
            </a:ln>
            <a:effectLst/>
          </p:spPr>
          <p:txBody>
            <a:bodyPr rtlCol="0" anchor="ctr"/>
            <a:lstStyle/>
            <a:p>
              <a:pPr algn="ctr">
                <a:defRPr/>
              </a:pPr>
              <a:endParaRPr lang="en-US" sz="2800" kern="0">
                <a:solidFill>
                  <a:prstClr val="black"/>
                </a:solidFill>
              </a:endParaRPr>
            </a:p>
          </p:txBody>
        </p:sp>
      </p:grpSp>
      <p:grpSp>
        <p:nvGrpSpPr>
          <p:cNvPr id="121" name="timelines"/>
          <p:cNvGrpSpPr/>
          <p:nvPr/>
        </p:nvGrpSpPr>
        <p:grpSpPr>
          <a:xfrm>
            <a:off x="86042" y="3944966"/>
            <a:ext cx="8498471" cy="1655767"/>
            <a:chOff x="605258" y="2062265"/>
            <a:chExt cx="8498471" cy="1655767"/>
          </a:xfrm>
        </p:grpSpPr>
        <p:cxnSp>
          <p:nvCxnSpPr>
            <p:cNvPr id="122" name="timeline"/>
            <p:cNvCxnSpPr/>
            <p:nvPr/>
          </p:nvCxnSpPr>
          <p:spPr>
            <a:xfrm>
              <a:off x="1985396" y="2246926"/>
              <a:ext cx="7118333"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605258" y="2062265"/>
              <a:ext cx="1269899" cy="400110"/>
            </a:xfrm>
            <a:prstGeom prst="rect">
              <a:avLst/>
            </a:prstGeom>
            <a:noFill/>
          </p:spPr>
          <p:txBody>
            <a:bodyPr wrap="none" rtlCol="0">
              <a:spAutoFit/>
            </a:bodyPr>
            <a:lstStyle/>
            <a:p>
              <a:r>
                <a:rPr lang="en-US" sz="2000" dirty="0">
                  <a:solidFill>
                    <a:prstClr val="black"/>
                  </a:solidFill>
                </a:rPr>
                <a:t>Command</a:t>
              </a:r>
            </a:p>
          </p:txBody>
        </p:sp>
        <p:cxnSp>
          <p:nvCxnSpPr>
            <p:cNvPr id="125" name="timeline"/>
            <p:cNvCxnSpPr/>
            <p:nvPr/>
          </p:nvCxnSpPr>
          <p:spPr>
            <a:xfrm>
              <a:off x="1985396" y="2872727"/>
              <a:ext cx="7118333"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1195163" y="2672672"/>
              <a:ext cx="679994" cy="400110"/>
            </a:xfrm>
            <a:prstGeom prst="rect">
              <a:avLst/>
            </a:prstGeom>
            <a:noFill/>
          </p:spPr>
          <p:txBody>
            <a:bodyPr wrap="none" rtlCol="0">
              <a:spAutoFit/>
            </a:bodyPr>
            <a:lstStyle/>
            <a:p>
              <a:r>
                <a:rPr lang="en-US" sz="2000" dirty="0">
                  <a:solidFill>
                    <a:prstClr val="black"/>
                  </a:solidFill>
                </a:rPr>
                <a:t>Data</a:t>
              </a:r>
            </a:p>
          </p:txBody>
        </p:sp>
        <p:cxnSp>
          <p:nvCxnSpPr>
            <p:cNvPr id="174" name="timeline"/>
            <p:cNvCxnSpPr/>
            <p:nvPr/>
          </p:nvCxnSpPr>
          <p:spPr>
            <a:xfrm>
              <a:off x="1985395" y="3584325"/>
              <a:ext cx="7118333" cy="0"/>
            </a:xfrm>
            <a:prstGeom prst="line">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8" name="TextBox 177"/>
            <p:cNvSpPr txBox="1"/>
            <p:nvPr/>
          </p:nvSpPr>
          <p:spPr>
            <a:xfrm>
              <a:off x="753065" y="3317922"/>
              <a:ext cx="1125629" cy="400110"/>
            </a:xfrm>
            <a:prstGeom prst="rect">
              <a:avLst/>
            </a:prstGeom>
            <a:noFill/>
          </p:spPr>
          <p:txBody>
            <a:bodyPr wrap="none" rtlCol="0">
              <a:spAutoFit/>
            </a:bodyPr>
            <a:lstStyle/>
            <a:p>
              <a:r>
                <a:rPr lang="en-US" sz="2000" dirty="0">
                  <a:solidFill>
                    <a:prstClr val="black"/>
                  </a:solidFill>
                </a:rPr>
                <a:t>Duration</a:t>
              </a:r>
            </a:p>
          </p:txBody>
        </p:sp>
      </p:grpSp>
      <p:sp>
        <p:nvSpPr>
          <p:cNvPr id="127" name="cmd:act"/>
          <p:cNvSpPr/>
          <p:nvPr/>
        </p:nvSpPr>
        <p:spPr>
          <a:xfrm>
            <a:off x="1686565" y="3940101"/>
            <a:ext cx="1347277" cy="374767"/>
          </a:xfrm>
          <a:prstGeom prst="roundRect">
            <a:avLst/>
          </a:prstGeom>
          <a:solidFill>
            <a:schemeClr val="bg1"/>
          </a:solidFill>
          <a:ln w="2540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C0504D"/>
                </a:solidFill>
                <a:cs typeface="Tw Cen MT"/>
              </a:rPr>
              <a:t>ACTIVATE</a:t>
            </a:r>
          </a:p>
        </p:txBody>
      </p:sp>
      <p:sp>
        <p:nvSpPr>
          <p:cNvPr id="128" name="cmd:read"/>
          <p:cNvSpPr/>
          <p:nvPr/>
        </p:nvSpPr>
        <p:spPr>
          <a:xfrm>
            <a:off x="3896662" y="3940101"/>
            <a:ext cx="910808" cy="374767"/>
          </a:xfrm>
          <a:prstGeom prst="roundRect">
            <a:avLst/>
          </a:prstGeom>
          <a:solidFill>
            <a:schemeClr val="bg1"/>
          </a:solidFill>
          <a:ln w="25400" cmpd="sng">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70C0"/>
                </a:solidFill>
                <a:cs typeface="Tw Cen MT"/>
              </a:rPr>
              <a:t>READ</a:t>
            </a:r>
          </a:p>
        </p:txBody>
      </p:sp>
      <p:sp>
        <p:nvSpPr>
          <p:cNvPr id="129" name="cmd:pre"/>
          <p:cNvSpPr/>
          <p:nvPr/>
        </p:nvSpPr>
        <p:spPr>
          <a:xfrm>
            <a:off x="6316642" y="3940101"/>
            <a:ext cx="1663897" cy="374767"/>
          </a:xfrm>
          <a:prstGeom prst="roundRect">
            <a:avLst/>
          </a:prstGeom>
          <a:solidFill>
            <a:srgbClr val="FFFFFF"/>
          </a:solidFill>
          <a:ln w="25400" cmpd="sng">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prstClr val="black"/>
                </a:solidFill>
                <a:cs typeface="Tw Cen MT"/>
              </a:rPr>
              <a:t>PRECHARGE</a:t>
            </a:r>
          </a:p>
        </p:txBody>
      </p:sp>
      <p:cxnSp>
        <p:nvCxnSpPr>
          <p:cNvPr id="130" name="act line"/>
          <p:cNvCxnSpPr/>
          <p:nvPr/>
        </p:nvCxnSpPr>
        <p:spPr>
          <a:xfrm flipV="1">
            <a:off x="1686565" y="4345076"/>
            <a:ext cx="0" cy="1848195"/>
          </a:xfrm>
          <a:prstGeom prst="line">
            <a:avLst/>
          </a:prstGeom>
          <a:ln w="19050" cap="rnd">
            <a:solidFill>
              <a:srgbClr val="064FBA"/>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131" name="read line"/>
          <p:cNvCxnSpPr/>
          <p:nvPr/>
        </p:nvCxnSpPr>
        <p:spPr>
          <a:xfrm flipV="1">
            <a:off x="3894569" y="4345076"/>
            <a:ext cx="0" cy="1848195"/>
          </a:xfrm>
          <a:prstGeom prst="line">
            <a:avLst/>
          </a:prstGeom>
          <a:ln w="19050" cap="rnd">
            <a:solidFill>
              <a:srgbClr val="064FBA"/>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132" name="pre line"/>
          <p:cNvCxnSpPr/>
          <p:nvPr/>
        </p:nvCxnSpPr>
        <p:spPr>
          <a:xfrm flipV="1">
            <a:off x="6316642" y="4345076"/>
            <a:ext cx="0" cy="1848195"/>
          </a:xfrm>
          <a:prstGeom prst="line">
            <a:avLst/>
          </a:prstGeom>
          <a:ln w="19050" cap="rnd">
            <a:solidFill>
              <a:srgbClr val="064FBA"/>
            </a:solidFill>
            <a:prstDash val="dash"/>
            <a:tailEnd type="none" w="lg" len="lg"/>
          </a:ln>
        </p:spPr>
        <p:style>
          <a:lnRef idx="1">
            <a:schemeClr val="accent1"/>
          </a:lnRef>
          <a:fillRef idx="0">
            <a:schemeClr val="accent1"/>
          </a:fillRef>
          <a:effectRef idx="0">
            <a:schemeClr val="accent1"/>
          </a:effectRef>
          <a:fontRef idx="minor">
            <a:schemeClr val="tx1"/>
          </a:fontRef>
        </p:style>
      </p:cxnSp>
      <p:sp>
        <p:nvSpPr>
          <p:cNvPr id="134" name="act lat duration"/>
          <p:cNvSpPr/>
          <p:nvPr/>
        </p:nvSpPr>
        <p:spPr>
          <a:xfrm>
            <a:off x="1689933" y="5321904"/>
            <a:ext cx="2191936" cy="290244"/>
          </a:xfrm>
          <a:prstGeom prst="rect">
            <a:avLst/>
          </a:prstGeom>
          <a:solidFill>
            <a:schemeClr val="bg1">
              <a:lumMod val="75000"/>
            </a:schemeClr>
          </a:solidFill>
          <a:ln w="12700" cap="rnd" cmpd="sng" algn="ctr">
            <a:solidFill>
              <a:schemeClr val="tx1">
                <a:lumMod val="50000"/>
                <a:lumOff val="50000"/>
              </a:schemeClr>
            </a:solidFill>
            <a:prstDash val="solid"/>
            <a:round/>
          </a:ln>
          <a:effectLst/>
        </p:spPr>
        <p:txBody>
          <a:bodyPr rtlCol="0" anchor="ctr"/>
          <a:lstStyle/>
          <a:p>
            <a:pPr algn="ctr">
              <a:defRPr/>
            </a:pPr>
            <a:endParaRPr lang="en-US" sz="2800" kern="0">
              <a:solidFill>
                <a:prstClr val="black"/>
              </a:solidFill>
            </a:endParaRPr>
          </a:p>
        </p:txBody>
      </p:sp>
      <p:sp>
        <p:nvSpPr>
          <p:cNvPr id="137" name="pre lat duration"/>
          <p:cNvSpPr/>
          <p:nvPr/>
        </p:nvSpPr>
        <p:spPr>
          <a:xfrm>
            <a:off x="6316642" y="5283919"/>
            <a:ext cx="2047190" cy="330826"/>
          </a:xfrm>
          <a:prstGeom prst="rect">
            <a:avLst/>
          </a:prstGeom>
          <a:solidFill>
            <a:schemeClr val="bg1">
              <a:lumMod val="75000"/>
            </a:schemeClr>
          </a:solidFill>
          <a:ln w="12700" cap="rnd" cmpd="sng" algn="ctr">
            <a:solidFill>
              <a:schemeClr val="tx1">
                <a:lumMod val="50000"/>
                <a:lumOff val="50000"/>
              </a:schemeClr>
            </a:solidFill>
            <a:prstDash val="solid"/>
            <a:round/>
          </a:ln>
          <a:effectLst/>
        </p:spPr>
        <p:txBody>
          <a:bodyPr rtlCol="0" anchor="ctr"/>
          <a:lstStyle/>
          <a:p>
            <a:pPr algn="ctr">
              <a:defRPr/>
            </a:pPr>
            <a:endParaRPr lang="en-US" sz="2800" kern="0">
              <a:solidFill>
                <a:prstClr val="black"/>
              </a:solidFill>
            </a:endParaRPr>
          </a:p>
        </p:txBody>
      </p:sp>
      <p:grpSp>
        <p:nvGrpSpPr>
          <p:cNvPr id="139" name="data"/>
          <p:cNvGrpSpPr/>
          <p:nvPr/>
        </p:nvGrpSpPr>
        <p:grpSpPr>
          <a:xfrm>
            <a:off x="4469713" y="4551492"/>
            <a:ext cx="1911101" cy="710919"/>
            <a:chOff x="4560715" y="2668791"/>
            <a:chExt cx="1911101" cy="710919"/>
          </a:xfrm>
        </p:grpSpPr>
        <p:grpSp>
          <p:nvGrpSpPr>
            <p:cNvPr id="140" name="databit"/>
            <p:cNvGrpSpPr/>
            <p:nvPr/>
          </p:nvGrpSpPr>
          <p:grpSpPr>
            <a:xfrm>
              <a:off x="4838486" y="2668791"/>
              <a:ext cx="389850" cy="461665"/>
              <a:chOff x="4838486" y="5410200"/>
              <a:chExt cx="389850" cy="461665"/>
            </a:xfrm>
          </p:grpSpPr>
          <p:sp>
            <p:nvSpPr>
              <p:cNvPr id="151" name="Oval 150"/>
              <p:cNvSpPr/>
              <p:nvPr/>
            </p:nvSpPr>
            <p:spPr>
              <a:xfrm>
                <a:off x="4896251" y="5483945"/>
                <a:ext cx="274320" cy="27643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2" name="1"/>
              <p:cNvSpPr txBox="1"/>
              <p:nvPr/>
            </p:nvSpPr>
            <p:spPr>
              <a:xfrm>
                <a:off x="4838486" y="5410200"/>
                <a:ext cx="389850" cy="461665"/>
              </a:xfrm>
              <a:prstGeom prst="rect">
                <a:avLst/>
              </a:prstGeom>
              <a:noFill/>
            </p:spPr>
            <p:txBody>
              <a:bodyPr wrap="none" rtlCol="0">
                <a:spAutoFit/>
              </a:bodyPr>
              <a:lstStyle/>
              <a:p>
                <a:r>
                  <a:rPr lang="en-US" sz="2400" dirty="0">
                    <a:solidFill>
                      <a:prstClr val="black"/>
                    </a:solidFill>
                    <a:latin typeface="Arial Black" panose="020B0A04020102020204" pitchFamily="34" charset="0"/>
                  </a:rPr>
                  <a:t>1</a:t>
                </a:r>
              </a:p>
            </p:txBody>
          </p:sp>
        </p:grpSp>
        <p:grpSp>
          <p:nvGrpSpPr>
            <p:cNvPr id="141" name="databit"/>
            <p:cNvGrpSpPr/>
            <p:nvPr/>
          </p:nvGrpSpPr>
          <p:grpSpPr>
            <a:xfrm>
              <a:off x="5137451" y="2668791"/>
              <a:ext cx="389850" cy="461665"/>
              <a:chOff x="4838486" y="5410200"/>
              <a:chExt cx="389850" cy="461665"/>
            </a:xfrm>
          </p:grpSpPr>
          <p:sp>
            <p:nvSpPr>
              <p:cNvPr id="149" name="Oval 148"/>
              <p:cNvSpPr/>
              <p:nvPr/>
            </p:nvSpPr>
            <p:spPr>
              <a:xfrm>
                <a:off x="4896251" y="5483945"/>
                <a:ext cx="274320" cy="27643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0" name="1"/>
              <p:cNvSpPr txBox="1"/>
              <p:nvPr/>
            </p:nvSpPr>
            <p:spPr>
              <a:xfrm>
                <a:off x="4838486" y="5410200"/>
                <a:ext cx="389850" cy="461665"/>
              </a:xfrm>
              <a:prstGeom prst="rect">
                <a:avLst/>
              </a:prstGeom>
              <a:noFill/>
            </p:spPr>
            <p:txBody>
              <a:bodyPr wrap="none" rtlCol="0">
                <a:spAutoFit/>
              </a:bodyPr>
              <a:lstStyle/>
              <a:p>
                <a:r>
                  <a:rPr lang="en-US" sz="2400" dirty="0">
                    <a:solidFill>
                      <a:prstClr val="black"/>
                    </a:solidFill>
                    <a:latin typeface="Arial Black" panose="020B0A04020102020204" pitchFamily="34" charset="0"/>
                  </a:rPr>
                  <a:t>1</a:t>
                </a:r>
              </a:p>
            </p:txBody>
          </p:sp>
        </p:grpSp>
        <p:grpSp>
          <p:nvGrpSpPr>
            <p:cNvPr id="142" name="databit"/>
            <p:cNvGrpSpPr/>
            <p:nvPr/>
          </p:nvGrpSpPr>
          <p:grpSpPr>
            <a:xfrm>
              <a:off x="5437275" y="2668791"/>
              <a:ext cx="389850" cy="461665"/>
              <a:chOff x="4838486" y="5410200"/>
              <a:chExt cx="389850" cy="461665"/>
            </a:xfrm>
          </p:grpSpPr>
          <p:sp>
            <p:nvSpPr>
              <p:cNvPr id="147" name="Oval 146"/>
              <p:cNvSpPr/>
              <p:nvPr/>
            </p:nvSpPr>
            <p:spPr>
              <a:xfrm>
                <a:off x="4896251" y="5483945"/>
                <a:ext cx="274320" cy="27643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8" name="1"/>
              <p:cNvSpPr txBox="1"/>
              <p:nvPr/>
            </p:nvSpPr>
            <p:spPr>
              <a:xfrm>
                <a:off x="4838486" y="5410200"/>
                <a:ext cx="389850" cy="461665"/>
              </a:xfrm>
              <a:prstGeom prst="rect">
                <a:avLst/>
              </a:prstGeom>
              <a:noFill/>
            </p:spPr>
            <p:txBody>
              <a:bodyPr wrap="none" rtlCol="0">
                <a:spAutoFit/>
              </a:bodyPr>
              <a:lstStyle/>
              <a:p>
                <a:r>
                  <a:rPr lang="en-US" sz="2400" dirty="0">
                    <a:solidFill>
                      <a:prstClr val="black"/>
                    </a:solidFill>
                    <a:latin typeface="Arial Black" panose="020B0A04020102020204" pitchFamily="34" charset="0"/>
                  </a:rPr>
                  <a:t>1</a:t>
                </a:r>
              </a:p>
            </p:txBody>
          </p:sp>
        </p:grpSp>
        <p:grpSp>
          <p:nvGrpSpPr>
            <p:cNvPr id="143" name="databit"/>
            <p:cNvGrpSpPr/>
            <p:nvPr/>
          </p:nvGrpSpPr>
          <p:grpSpPr>
            <a:xfrm>
              <a:off x="5727572" y="2668791"/>
              <a:ext cx="389850" cy="461665"/>
              <a:chOff x="4838486" y="5410200"/>
              <a:chExt cx="389850" cy="461665"/>
            </a:xfrm>
          </p:grpSpPr>
          <p:sp>
            <p:nvSpPr>
              <p:cNvPr id="145" name="Oval 144"/>
              <p:cNvSpPr/>
              <p:nvPr/>
            </p:nvSpPr>
            <p:spPr>
              <a:xfrm>
                <a:off x="4896251" y="5483945"/>
                <a:ext cx="274320" cy="27643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6" name="1"/>
              <p:cNvSpPr txBox="1"/>
              <p:nvPr/>
            </p:nvSpPr>
            <p:spPr>
              <a:xfrm>
                <a:off x="4838486" y="5410200"/>
                <a:ext cx="389850" cy="461665"/>
              </a:xfrm>
              <a:prstGeom prst="rect">
                <a:avLst/>
              </a:prstGeom>
              <a:noFill/>
            </p:spPr>
            <p:txBody>
              <a:bodyPr wrap="none" rtlCol="0">
                <a:spAutoFit/>
              </a:bodyPr>
              <a:lstStyle/>
              <a:p>
                <a:r>
                  <a:rPr lang="en-US" sz="2400" dirty="0">
                    <a:solidFill>
                      <a:prstClr val="black"/>
                    </a:solidFill>
                    <a:latin typeface="Arial Black" panose="020B0A04020102020204" pitchFamily="34" charset="0"/>
                  </a:rPr>
                  <a:t>1</a:t>
                </a:r>
              </a:p>
            </p:txBody>
          </p:sp>
        </p:grpSp>
        <p:sp>
          <p:nvSpPr>
            <p:cNvPr id="144" name="TextBox 143"/>
            <p:cNvSpPr txBox="1"/>
            <p:nvPr/>
          </p:nvSpPr>
          <p:spPr>
            <a:xfrm>
              <a:off x="4560715" y="2979600"/>
              <a:ext cx="1911101" cy="400110"/>
            </a:xfrm>
            <a:prstGeom prst="rect">
              <a:avLst/>
            </a:prstGeom>
            <a:noFill/>
          </p:spPr>
          <p:txBody>
            <a:bodyPr wrap="none" rtlCol="0">
              <a:spAutoFit/>
            </a:bodyPr>
            <a:lstStyle/>
            <a:p>
              <a:r>
                <a:rPr lang="en-US" sz="2000" dirty="0">
                  <a:solidFill>
                    <a:prstClr val="black"/>
                  </a:solidFill>
                </a:rPr>
                <a:t>Cache line (64B)</a:t>
              </a:r>
            </a:p>
          </p:txBody>
        </p:sp>
      </p:grpSp>
      <p:grpSp>
        <p:nvGrpSpPr>
          <p:cNvPr id="155" name="Group 154"/>
          <p:cNvGrpSpPr/>
          <p:nvPr/>
        </p:nvGrpSpPr>
        <p:grpSpPr>
          <a:xfrm>
            <a:off x="7852964" y="5159403"/>
            <a:ext cx="829073" cy="1380580"/>
            <a:chOff x="8427056" y="3332369"/>
            <a:chExt cx="829073" cy="1380580"/>
          </a:xfrm>
        </p:grpSpPr>
        <p:cxnSp>
          <p:nvCxnSpPr>
            <p:cNvPr id="156" name="pre line"/>
            <p:cNvCxnSpPr/>
            <p:nvPr/>
          </p:nvCxnSpPr>
          <p:spPr>
            <a:xfrm flipV="1">
              <a:off x="8937924" y="3332369"/>
              <a:ext cx="0" cy="745423"/>
            </a:xfrm>
            <a:prstGeom prst="line">
              <a:avLst/>
            </a:prstGeom>
            <a:ln w="19050" cap="rnd">
              <a:solidFill>
                <a:srgbClr val="064FBA"/>
              </a:solidFill>
              <a:prstDash val="dash"/>
              <a:tailEnd type="none" w="lg" len="lg"/>
            </a:ln>
          </p:spPr>
          <p:style>
            <a:lnRef idx="1">
              <a:schemeClr val="accent1"/>
            </a:lnRef>
            <a:fillRef idx="0">
              <a:schemeClr val="accent1"/>
            </a:fillRef>
            <a:effectRef idx="0">
              <a:schemeClr val="accent1"/>
            </a:effectRef>
            <a:fontRef idx="minor">
              <a:schemeClr val="tx1"/>
            </a:fontRef>
          </p:style>
        </p:cxnSp>
        <p:sp>
          <p:nvSpPr>
            <p:cNvPr id="157" name="timings label"/>
            <p:cNvSpPr txBox="1"/>
            <p:nvPr/>
          </p:nvSpPr>
          <p:spPr>
            <a:xfrm>
              <a:off x="8427056" y="3881952"/>
              <a:ext cx="829073" cy="830997"/>
            </a:xfrm>
            <a:prstGeom prst="rect">
              <a:avLst/>
            </a:prstGeom>
            <a:noFill/>
          </p:spPr>
          <p:txBody>
            <a:bodyPr wrap="none" rtlCol="0">
              <a:spAutoFit/>
            </a:bodyPr>
            <a:lstStyle/>
            <a:p>
              <a:pPr algn="ctr"/>
              <a:r>
                <a:rPr lang="en-US" sz="2400" dirty="0">
                  <a:solidFill>
                    <a:prstClr val="black"/>
                  </a:solidFill>
                </a:rPr>
                <a:t>Next</a:t>
              </a:r>
            </a:p>
            <a:p>
              <a:pPr algn="ctr"/>
              <a:r>
                <a:rPr lang="en-US" sz="2400" dirty="0">
                  <a:solidFill>
                    <a:srgbClr val="C0504D"/>
                  </a:solidFill>
                </a:rPr>
                <a:t>ACT</a:t>
              </a:r>
            </a:p>
          </p:txBody>
        </p:sp>
      </p:grpSp>
      <p:grpSp>
        <p:nvGrpSpPr>
          <p:cNvPr id="158" name="actlat"/>
          <p:cNvGrpSpPr/>
          <p:nvPr/>
        </p:nvGrpSpPr>
        <p:grpSpPr>
          <a:xfrm>
            <a:off x="2907304" y="1279701"/>
            <a:ext cx="4983377" cy="4196030"/>
            <a:chOff x="511954" y="3941544"/>
            <a:chExt cx="4983377" cy="4196030"/>
          </a:xfrm>
        </p:grpSpPr>
        <p:cxnSp>
          <p:nvCxnSpPr>
            <p:cNvPr id="159" name="Straight Arrow Connector 158"/>
            <p:cNvCxnSpPr/>
            <p:nvPr/>
          </p:nvCxnSpPr>
          <p:spPr>
            <a:xfrm flipV="1">
              <a:off x="511954" y="4523543"/>
              <a:ext cx="1272187" cy="3614031"/>
            </a:xfrm>
            <a:prstGeom prst="straightConnector1">
              <a:avLst/>
            </a:prstGeom>
            <a:ln w="34925" cap="rnd">
              <a:solidFill>
                <a:schemeClr val="bg1">
                  <a:lumMod val="50000"/>
                </a:schemeClr>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60" name="timings label"/>
            <p:cNvSpPr txBox="1"/>
            <p:nvPr/>
          </p:nvSpPr>
          <p:spPr>
            <a:xfrm>
              <a:off x="2261753" y="4005559"/>
              <a:ext cx="3233578" cy="892552"/>
            </a:xfrm>
            <a:prstGeom prst="rect">
              <a:avLst/>
            </a:prstGeom>
            <a:noFill/>
          </p:spPr>
          <p:txBody>
            <a:bodyPr wrap="none" rtlCol="0">
              <a:spAutoFit/>
            </a:bodyPr>
            <a:lstStyle/>
            <a:p>
              <a:pPr algn="ctr"/>
              <a:r>
                <a:rPr lang="en-US" sz="2800" b="1" dirty="0">
                  <a:solidFill>
                    <a:prstClr val="black"/>
                  </a:solidFill>
                </a:rPr>
                <a:t>Activation latency</a:t>
              </a:r>
              <a:br>
                <a:rPr lang="en-US" sz="2400" b="1" dirty="0">
                  <a:solidFill>
                    <a:prstClr val="black"/>
                  </a:solidFill>
                </a:rPr>
              </a:br>
              <a:r>
                <a:rPr lang="en-US" sz="2400" dirty="0">
                  <a:solidFill>
                    <a:prstClr val="black"/>
                  </a:solidFill>
                </a:rPr>
                <a:t>(13ns / 50 cycles)</a:t>
              </a:r>
            </a:p>
          </p:txBody>
        </p:sp>
        <p:sp>
          <p:nvSpPr>
            <p:cNvPr id="161" name="1"/>
            <p:cNvSpPr txBox="1"/>
            <p:nvPr/>
          </p:nvSpPr>
          <p:spPr>
            <a:xfrm>
              <a:off x="1671311" y="3941544"/>
              <a:ext cx="492443" cy="646331"/>
            </a:xfrm>
            <a:prstGeom prst="rect">
              <a:avLst/>
            </a:prstGeom>
            <a:noFill/>
          </p:spPr>
          <p:txBody>
            <a:bodyPr wrap="none" rtlCol="0">
              <a:spAutoFit/>
            </a:bodyPr>
            <a:lstStyle/>
            <a:p>
              <a:r>
                <a:rPr lang="en-US" sz="3600" dirty="0">
                  <a:solidFill>
                    <a:prstClr val="white">
                      <a:lumMod val="50000"/>
                    </a:prstClr>
                  </a:solidFill>
                  <a:latin typeface="Arial Black" panose="020B0A04020102020204" pitchFamily="34" charset="0"/>
                </a:rPr>
                <a:t>1</a:t>
              </a:r>
            </a:p>
          </p:txBody>
        </p:sp>
      </p:grpSp>
      <p:grpSp>
        <p:nvGrpSpPr>
          <p:cNvPr id="162" name="prelat"/>
          <p:cNvGrpSpPr/>
          <p:nvPr/>
        </p:nvGrpSpPr>
        <p:grpSpPr>
          <a:xfrm>
            <a:off x="4048374" y="2388052"/>
            <a:ext cx="3804590" cy="3087679"/>
            <a:chOff x="4622466" y="561018"/>
            <a:chExt cx="3804590" cy="3087679"/>
          </a:xfrm>
        </p:grpSpPr>
        <p:sp>
          <p:nvSpPr>
            <p:cNvPr id="163" name="timings label"/>
            <p:cNvSpPr txBox="1"/>
            <p:nvPr/>
          </p:nvSpPr>
          <p:spPr>
            <a:xfrm>
              <a:off x="5222076" y="653353"/>
              <a:ext cx="3204980" cy="892552"/>
            </a:xfrm>
            <a:prstGeom prst="rect">
              <a:avLst/>
            </a:prstGeom>
            <a:noFill/>
          </p:spPr>
          <p:txBody>
            <a:bodyPr wrap="none" rtlCol="0">
              <a:spAutoFit/>
            </a:bodyPr>
            <a:lstStyle/>
            <a:p>
              <a:pPr algn="ctr"/>
              <a:r>
                <a:rPr lang="en-US" sz="2800" b="1" dirty="0">
                  <a:solidFill>
                    <a:prstClr val="black"/>
                  </a:solidFill>
                </a:rPr>
                <a:t>Precharge latency</a:t>
              </a:r>
              <a:br>
                <a:rPr lang="en-US" sz="2400" b="1" dirty="0">
                  <a:solidFill>
                    <a:prstClr val="black"/>
                  </a:solidFill>
                </a:rPr>
              </a:br>
              <a:r>
                <a:rPr lang="en-US" sz="2400" dirty="0">
                  <a:solidFill>
                    <a:prstClr val="black"/>
                  </a:solidFill>
                </a:rPr>
                <a:t>(13ns / 50 cycles)</a:t>
              </a:r>
            </a:p>
          </p:txBody>
        </p:sp>
        <p:cxnSp>
          <p:nvCxnSpPr>
            <p:cNvPr id="164" name="Straight Arrow Connector 163"/>
            <p:cNvCxnSpPr/>
            <p:nvPr/>
          </p:nvCxnSpPr>
          <p:spPr>
            <a:xfrm flipH="1" flipV="1">
              <a:off x="6411139" y="1521758"/>
              <a:ext cx="766266" cy="2126939"/>
            </a:xfrm>
            <a:prstGeom prst="straightConnector1">
              <a:avLst/>
            </a:prstGeom>
            <a:ln w="34925" cap="rnd">
              <a:solidFill>
                <a:schemeClr val="bg1">
                  <a:lumMod val="50000"/>
                </a:schemeClr>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65" name="3"/>
            <p:cNvSpPr txBox="1"/>
            <p:nvPr/>
          </p:nvSpPr>
          <p:spPr>
            <a:xfrm>
              <a:off x="4622466" y="561018"/>
              <a:ext cx="492443" cy="646331"/>
            </a:xfrm>
            <a:prstGeom prst="rect">
              <a:avLst/>
            </a:prstGeom>
            <a:noFill/>
          </p:spPr>
          <p:txBody>
            <a:bodyPr wrap="none" rtlCol="0">
              <a:spAutoFit/>
            </a:bodyPr>
            <a:lstStyle/>
            <a:p>
              <a:r>
                <a:rPr lang="en-US" sz="3600" dirty="0">
                  <a:solidFill>
                    <a:prstClr val="white">
                      <a:lumMod val="50000"/>
                    </a:prstClr>
                  </a:solidFill>
                  <a:latin typeface="Arial Black" panose="020B0A04020102020204" pitchFamily="34" charset="0"/>
                </a:rPr>
                <a:t>2</a:t>
              </a:r>
            </a:p>
          </p:txBody>
        </p:sp>
      </p:grpSp>
    </p:spTree>
    <p:extLst>
      <p:ext uri="{BB962C8B-B14F-4D97-AF65-F5344CB8AC3E}">
        <p14:creationId xmlns:p14="http://schemas.microsoft.com/office/powerpoint/2010/main" val="71046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grpId="0" nodeType="after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wipe(left)">
                                      <p:cBhvr>
                                        <p:cTn id="12" dur="3000"/>
                                        <p:tgtEl>
                                          <p:spTgt spid="134"/>
                                        </p:tgtEl>
                                      </p:cBhvr>
                                    </p:animEffect>
                                  </p:childTnLst>
                                </p:cTn>
                              </p:par>
                              <p:par>
                                <p:cTn id="13" presetID="1" presetClass="entr" presetSubtype="0" fill="hold" nodeType="withEffect">
                                  <p:stCondLst>
                                    <p:cond delay="0"/>
                                  </p:stCondLst>
                                  <p:childTnLst>
                                    <p:set>
                                      <p:cBhvr>
                                        <p:cTn id="14" dur="1" fill="hold">
                                          <p:stCondLst>
                                            <p:cond delay="0"/>
                                          </p:stCondLst>
                                        </p:cTn>
                                        <p:tgtEl>
                                          <p:spTgt spid="267"/>
                                        </p:tgtEl>
                                        <p:attrNameLst>
                                          <p:attrName>style.visibility</p:attrName>
                                        </p:attrNameLst>
                                      </p:cBhvr>
                                      <p:to>
                                        <p:strVal val="visible"/>
                                      </p:to>
                                    </p:set>
                                  </p:childTnLst>
                                </p:cTn>
                              </p:par>
                              <p:par>
                                <p:cTn id="15" presetID="22" presetClass="entr" presetSubtype="1" fill="hold" nodeType="withEffect">
                                  <p:stCondLst>
                                    <p:cond delay="0"/>
                                  </p:stCondLst>
                                  <p:childTnLst>
                                    <p:set>
                                      <p:cBhvr>
                                        <p:cTn id="16" dur="1" fill="hold">
                                          <p:stCondLst>
                                            <p:cond delay="0"/>
                                          </p:stCondLst>
                                        </p:cTn>
                                        <p:tgtEl>
                                          <p:spTgt spid="272"/>
                                        </p:tgtEl>
                                        <p:attrNameLst>
                                          <p:attrName>style.visibility</p:attrName>
                                        </p:attrNameLst>
                                      </p:cBhvr>
                                      <p:to>
                                        <p:strVal val="visible"/>
                                      </p:to>
                                    </p:set>
                                    <p:animEffect transition="in" filter="wipe(up)">
                                      <p:cBhvr>
                                        <p:cTn id="17" dur="3000"/>
                                        <p:tgtEl>
                                          <p:spTgt spid="272"/>
                                        </p:tgtEl>
                                      </p:cBhvr>
                                    </p:animEffect>
                                  </p:childTnLst>
                                </p:cTn>
                              </p:par>
                              <p:par>
                                <p:cTn id="18" presetID="22" presetClass="entr" presetSubtype="1" fill="hold" nodeType="withEffect">
                                  <p:stCondLst>
                                    <p:cond delay="2000"/>
                                  </p:stCondLst>
                                  <p:childTnLst>
                                    <p:set>
                                      <p:cBhvr>
                                        <p:cTn id="19" dur="1" fill="hold">
                                          <p:stCondLst>
                                            <p:cond delay="0"/>
                                          </p:stCondLst>
                                        </p:cTn>
                                        <p:tgtEl>
                                          <p:spTgt spid="190"/>
                                        </p:tgtEl>
                                        <p:attrNameLst>
                                          <p:attrName>style.visibility</p:attrName>
                                        </p:attrNameLst>
                                      </p:cBhvr>
                                      <p:to>
                                        <p:strVal val="visible"/>
                                      </p:to>
                                    </p:set>
                                    <p:animEffect transition="in" filter="wipe(up)">
                                      <p:cBhvr>
                                        <p:cTn id="20" dur="1000"/>
                                        <p:tgtEl>
                                          <p:spTgt spid="19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7"/>
                                        </p:tgtEl>
                                        <p:attrNameLst>
                                          <p:attrName>style.visibility</p:attrName>
                                        </p:attrNameLst>
                                      </p:cBhvr>
                                      <p:to>
                                        <p:strVal val="visible"/>
                                      </p:to>
                                    </p:set>
                                    <p:animEffect transition="in" filter="wipe(left)">
                                      <p:cBhvr>
                                        <p:cTn id="43" dur="3000"/>
                                        <p:tgtEl>
                                          <p:spTgt spid="137"/>
                                        </p:tgtEl>
                                      </p:cBhvr>
                                    </p:animEffect>
                                  </p:childTnLst>
                                </p:cTn>
                              </p:par>
                              <p:par>
                                <p:cTn id="44" presetID="10" presetClass="exit" presetSubtype="0" fill="hold" nodeType="withEffect">
                                  <p:stCondLst>
                                    <p:cond delay="0"/>
                                  </p:stCondLst>
                                  <p:childTnLst>
                                    <p:animEffect transition="out" filter="fade">
                                      <p:cBhvr>
                                        <p:cTn id="45" dur="3000"/>
                                        <p:tgtEl>
                                          <p:spTgt spid="190"/>
                                        </p:tgtEl>
                                      </p:cBhvr>
                                    </p:animEffect>
                                    <p:set>
                                      <p:cBhvr>
                                        <p:cTn id="46" dur="1" fill="hold">
                                          <p:stCondLst>
                                            <p:cond delay="2999"/>
                                          </p:stCondLst>
                                        </p:cTn>
                                        <p:tgtEl>
                                          <p:spTgt spid="19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3000"/>
                                        <p:tgtEl>
                                          <p:spTgt spid="272"/>
                                        </p:tgtEl>
                                      </p:cBhvr>
                                    </p:animEffect>
                                    <p:set>
                                      <p:cBhvr>
                                        <p:cTn id="49" dur="1" fill="hold">
                                          <p:stCondLst>
                                            <p:cond delay="2999"/>
                                          </p:stCondLst>
                                        </p:cTn>
                                        <p:tgtEl>
                                          <p:spTgt spid="27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3000"/>
                                        <p:tgtEl>
                                          <p:spTgt spid="267"/>
                                        </p:tgtEl>
                                      </p:cBhvr>
                                    </p:animEffect>
                                    <p:set>
                                      <p:cBhvr>
                                        <p:cTn id="52" dur="1" fill="hold">
                                          <p:stCondLst>
                                            <p:cond delay="2999"/>
                                          </p:stCondLst>
                                        </p:cTn>
                                        <p:tgtEl>
                                          <p:spTgt spid="267"/>
                                        </p:tgtEl>
                                        <p:attrNameLst>
                                          <p:attrName>style.visibility</p:attrName>
                                        </p:attrNameLst>
                                      </p:cBhvr>
                                      <p:to>
                                        <p:strVal val="hidden"/>
                                      </p:to>
                                    </p:set>
                                  </p:childTnLst>
                                </p:cTn>
                              </p:par>
                            </p:childTnLst>
                          </p:cTn>
                        </p:par>
                        <p:par>
                          <p:cTn id="53" fill="hold">
                            <p:stCondLst>
                              <p:cond delay="3000"/>
                            </p:stCondLst>
                            <p:childTnLst>
                              <p:par>
                                <p:cTn id="54" presetID="1" presetClass="entr" presetSubtype="0" fill="hold" nodeType="afterEffect">
                                  <p:stCondLst>
                                    <p:cond delay="0"/>
                                  </p:stCondLst>
                                  <p:childTnLst>
                                    <p:set>
                                      <p:cBhvr>
                                        <p:cTn id="55" dur="1" fill="hold">
                                          <p:stCondLst>
                                            <p:cond delay="0"/>
                                          </p:stCondLst>
                                        </p:cTn>
                                        <p:tgtEl>
                                          <p:spTgt spid="155"/>
                                        </p:tgtEl>
                                        <p:attrNameLst>
                                          <p:attrName>style.visibility</p:attrName>
                                        </p:attrNameLst>
                                      </p:cBhvr>
                                      <p:to>
                                        <p:strVal val="visible"/>
                                      </p:to>
                                    </p:set>
                                  </p:childTnLst>
                                </p:cTn>
                              </p:par>
                            </p:childTnLst>
                          </p:cTn>
                        </p:par>
                        <p:par>
                          <p:cTn id="56" fill="hold">
                            <p:stCondLst>
                              <p:cond delay="3000"/>
                            </p:stCondLst>
                            <p:childTnLst>
                              <p:par>
                                <p:cTn id="57" presetID="1" presetClass="entr" presetSubtype="0" fill="hold" nodeType="afterEffect">
                                  <p:stCondLst>
                                    <p:cond delay="0"/>
                                  </p:stCondLst>
                                  <p:childTnLst>
                                    <p:set>
                                      <p:cBhvr>
                                        <p:cTn id="58"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P spid="129" grpId="0" animBg="1"/>
      <p:bldP spid="134" grpId="0" animBg="1"/>
      <p:bldP spid="1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DRAM Tradeoffs</a:t>
            </a:r>
          </a:p>
        </p:txBody>
      </p:sp>
      <p:sp>
        <p:nvSpPr>
          <p:cNvPr id="3" name="Content Placeholder 2"/>
          <p:cNvSpPr>
            <a:spLocks noGrp="1"/>
          </p:cNvSpPr>
          <p:nvPr>
            <p:ph idx="1"/>
          </p:nvPr>
        </p:nvSpPr>
        <p:spPr/>
        <p:txBody>
          <a:bodyPr/>
          <a:lstStyle/>
          <a:p>
            <a:r>
              <a:rPr lang="en-CA" dirty="0"/>
              <a:t>Cheaper than SRAM but more expensive than disk or tape:  E.g., “16GB Corsair DDR3-2000”  for $243.13 on </a:t>
            </a:r>
            <a:r>
              <a:rPr lang="en-CA" dirty="0" err="1"/>
              <a:t>shop.ca</a:t>
            </a:r>
            <a:r>
              <a:rPr lang="en-CA" dirty="0"/>
              <a:t> ($15 per GB --1395 times more per bit versus tape).</a:t>
            </a:r>
          </a:p>
          <a:p>
            <a:endParaRPr lang="en-CA" dirty="0"/>
          </a:p>
          <a:p>
            <a:r>
              <a:rPr lang="en-CA" dirty="0"/>
              <a:t>Longer access time than SRAM </a:t>
            </a:r>
          </a:p>
          <a:p>
            <a:pPr>
              <a:buNone/>
            </a:pPr>
            <a:r>
              <a:rPr lang="en-CA" dirty="0"/>
              <a:t>	DDR3-2000 minimum latency is 9 ns</a:t>
            </a:r>
          </a:p>
          <a:p>
            <a:endParaRPr lang="en-CA" dirty="0"/>
          </a:p>
          <a:p>
            <a:pPr>
              <a:buNone/>
            </a:pPr>
            <a:endParaRPr lang="en-CA" dirty="0"/>
          </a:p>
          <a:p>
            <a:pPr>
              <a:buNone/>
            </a:pPr>
            <a:endParaRPr lang="en-CA" dirty="0"/>
          </a:p>
          <a:p>
            <a:pPr>
              <a:buNone/>
            </a:pPr>
            <a:endParaRPr lang="en-CA" dirty="0"/>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13</a:t>
            </a:fld>
            <a:r>
              <a:rPr lang="en-US"/>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Flash Memory</a:t>
            </a:r>
          </a:p>
        </p:txBody>
      </p:sp>
      <p:sp>
        <p:nvSpPr>
          <p:cNvPr id="3" name="Content Placeholder 2"/>
          <p:cNvSpPr>
            <a:spLocks noGrp="1"/>
          </p:cNvSpPr>
          <p:nvPr>
            <p:ph idx="1"/>
          </p:nvPr>
        </p:nvSpPr>
        <p:spPr>
          <a:xfrm>
            <a:off x="2809462" y="1143000"/>
            <a:ext cx="5648737" cy="781878"/>
          </a:xfrm>
        </p:spPr>
        <p:txBody>
          <a:bodyPr/>
          <a:lstStyle/>
          <a:p>
            <a:pPr marL="0" indent="0">
              <a:buNone/>
            </a:pPr>
            <a:r>
              <a:rPr lang="en-US" dirty="0"/>
              <a:t>NOR:</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NAND:</a:t>
            </a:r>
          </a:p>
        </p:txBody>
      </p:sp>
      <p:sp>
        <p:nvSpPr>
          <p:cNvPr id="4" name="Slide Number Placeholder 3"/>
          <p:cNvSpPr>
            <a:spLocks noGrp="1"/>
          </p:cNvSpPr>
          <p:nvPr>
            <p:ph type="sldNum" sz="quarter" idx="12"/>
          </p:nvPr>
        </p:nvSpPr>
        <p:spPr/>
        <p:txBody>
          <a:bodyPr/>
          <a:lstStyle/>
          <a:p>
            <a:pPr>
              <a:defRPr/>
            </a:pPr>
            <a:fld id="{A5F30D0E-6C7B-458E-8902-0C79F52CDCCA}" type="slidenum">
              <a:rPr lang="en-US" smtClean="0"/>
              <a:pPr>
                <a:defRPr/>
              </a:pPr>
              <a:t>14</a:t>
            </a:fld>
            <a:r>
              <a:rPr lang="en-US"/>
              <a:t> </a:t>
            </a:r>
          </a:p>
        </p:txBody>
      </p:sp>
      <p:pic>
        <p:nvPicPr>
          <p:cNvPr id="5" name="Picture 4"/>
          <p:cNvPicPr>
            <a:picLocks noChangeAspect="1"/>
          </p:cNvPicPr>
          <p:nvPr/>
        </p:nvPicPr>
        <p:blipFill>
          <a:blip r:embed="rId3"/>
          <a:stretch>
            <a:fillRect/>
          </a:stretch>
        </p:blipFill>
        <p:spPr>
          <a:xfrm>
            <a:off x="3633312" y="0"/>
            <a:ext cx="5367130" cy="4025347"/>
          </a:xfrm>
          <a:prstGeom prst="rect">
            <a:avLst/>
          </a:prstGeom>
        </p:spPr>
      </p:pic>
      <p:pic>
        <p:nvPicPr>
          <p:cNvPr id="6" name="Picture 5"/>
          <p:cNvPicPr>
            <a:picLocks noChangeAspect="1"/>
          </p:cNvPicPr>
          <p:nvPr/>
        </p:nvPicPr>
        <p:blipFill>
          <a:blip r:embed="rId4"/>
          <a:stretch>
            <a:fillRect/>
          </a:stretch>
        </p:blipFill>
        <p:spPr>
          <a:xfrm>
            <a:off x="3633312" y="2734920"/>
            <a:ext cx="5497440" cy="4123080"/>
          </a:xfrm>
          <a:prstGeom prst="rect">
            <a:avLst/>
          </a:prstGeom>
        </p:spPr>
      </p:pic>
      <p:sp>
        <p:nvSpPr>
          <p:cNvPr id="7" name="TextBox 6"/>
          <p:cNvSpPr txBox="1"/>
          <p:nvPr/>
        </p:nvSpPr>
        <p:spPr>
          <a:xfrm>
            <a:off x="213003" y="6292334"/>
            <a:ext cx="5614037" cy="338554"/>
          </a:xfrm>
          <a:prstGeom prst="rect">
            <a:avLst/>
          </a:prstGeom>
          <a:noFill/>
        </p:spPr>
        <p:txBody>
          <a:bodyPr wrap="none" rtlCol="0">
            <a:spAutoFit/>
          </a:bodyPr>
          <a:lstStyle/>
          <a:p>
            <a:r>
              <a:rPr lang="en-US" sz="1600" dirty="0"/>
              <a:t>[image source: </a:t>
            </a:r>
            <a:r>
              <a:rPr lang="en-US" sz="1600" dirty="0">
                <a:hlinkClick r:id="rId5"/>
              </a:rPr>
              <a:t>https://en.wikipedia.org/wiki/Flash_memory</a:t>
            </a:r>
            <a:r>
              <a:rPr lang="en-US" sz="1600" dirty="0"/>
              <a:t> ]</a:t>
            </a:r>
          </a:p>
        </p:txBody>
      </p:sp>
      <p:pic>
        <p:nvPicPr>
          <p:cNvPr id="8" name="Picture 7"/>
          <p:cNvPicPr>
            <a:picLocks noChangeAspect="1"/>
          </p:cNvPicPr>
          <p:nvPr/>
        </p:nvPicPr>
        <p:blipFill>
          <a:blip r:embed="rId6"/>
          <a:stretch>
            <a:fillRect/>
          </a:stretch>
        </p:blipFill>
        <p:spPr>
          <a:xfrm>
            <a:off x="-47857" y="1584466"/>
            <a:ext cx="3067878" cy="2300908"/>
          </a:xfrm>
          <a:prstGeom prst="rect">
            <a:avLst/>
          </a:prstGeom>
        </p:spPr>
      </p:pic>
      <p:sp>
        <p:nvSpPr>
          <p:cNvPr id="10" name="Oval 9"/>
          <p:cNvSpPr/>
          <p:nvPr/>
        </p:nvSpPr>
        <p:spPr bwMode="auto">
          <a:xfrm>
            <a:off x="4082411" y="2186609"/>
            <a:ext cx="979919" cy="1020417"/>
          </a:xfrm>
          <a:prstGeom prst="ellipse">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11" name="Oval 10"/>
          <p:cNvSpPr/>
          <p:nvPr/>
        </p:nvSpPr>
        <p:spPr bwMode="auto">
          <a:xfrm>
            <a:off x="4420342" y="4851155"/>
            <a:ext cx="827520" cy="762831"/>
          </a:xfrm>
          <a:prstGeom prst="ellipse">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12" name="Oval 11"/>
          <p:cNvSpPr/>
          <p:nvPr/>
        </p:nvSpPr>
        <p:spPr bwMode="auto">
          <a:xfrm>
            <a:off x="0" y="1363536"/>
            <a:ext cx="2972163" cy="2968302"/>
          </a:xfrm>
          <a:prstGeom prst="ellipse">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cxnSp>
        <p:nvCxnSpPr>
          <p:cNvPr id="14" name="Straight Arrow Connector 13"/>
          <p:cNvCxnSpPr>
            <a:endCxn id="10" idx="2"/>
          </p:cNvCxnSpPr>
          <p:nvPr/>
        </p:nvCxnSpPr>
        <p:spPr bwMode="auto">
          <a:xfrm>
            <a:off x="2972163" y="2696817"/>
            <a:ext cx="1110248" cy="1"/>
          </a:xfrm>
          <a:prstGeom prst="straightConnector1">
            <a:avLst/>
          </a:prstGeom>
          <a:solidFill>
            <a:schemeClr val="accent1"/>
          </a:solidFill>
          <a:ln w="38100" cap="flat" cmpd="sng" algn="ctr">
            <a:solidFill>
              <a:srgbClr val="0000FF"/>
            </a:solidFill>
            <a:prstDash val="solid"/>
            <a:round/>
            <a:headEnd type="none" w="med" len="med"/>
            <a:tailEnd type="triangle"/>
          </a:ln>
          <a:effectLst/>
        </p:spPr>
      </p:cxnSp>
      <p:cxnSp>
        <p:nvCxnSpPr>
          <p:cNvPr id="15" name="Straight Arrow Connector 14"/>
          <p:cNvCxnSpPr/>
          <p:nvPr/>
        </p:nvCxnSpPr>
        <p:spPr bwMode="auto">
          <a:xfrm>
            <a:off x="2464897" y="3904424"/>
            <a:ext cx="1955445" cy="1184429"/>
          </a:xfrm>
          <a:prstGeom prst="straightConnector1">
            <a:avLst/>
          </a:prstGeom>
          <a:solidFill>
            <a:schemeClr val="accent1"/>
          </a:solidFill>
          <a:ln w="38100" cap="flat" cmpd="sng" algn="ctr">
            <a:solidFill>
              <a:srgbClr val="0000FF"/>
            </a:solidFill>
            <a:prstDash val="solid"/>
            <a:round/>
            <a:headEnd type="none" w="med" len="med"/>
            <a:tailEnd type="triangle"/>
          </a:ln>
          <a:effectLst/>
        </p:spPr>
      </p:cxnSp>
      <p:pic>
        <p:nvPicPr>
          <p:cNvPr id="17" name="Picture 16"/>
          <p:cNvPicPr>
            <a:picLocks noChangeAspect="1"/>
          </p:cNvPicPr>
          <p:nvPr/>
        </p:nvPicPr>
        <p:blipFill>
          <a:blip r:embed="rId7"/>
          <a:stretch>
            <a:fillRect/>
          </a:stretch>
        </p:blipFill>
        <p:spPr>
          <a:xfrm>
            <a:off x="2003495" y="1615535"/>
            <a:ext cx="4833693" cy="3625271"/>
          </a:xfrm>
          <a:prstGeom prst="rect">
            <a:avLst/>
          </a:prstGeom>
        </p:spPr>
      </p:pic>
    </p:spTree>
    <p:extLst>
      <p:ext uri="{BB962C8B-B14F-4D97-AF65-F5344CB8AC3E}">
        <p14:creationId xmlns:p14="http://schemas.microsoft.com/office/powerpoint/2010/main" val="146313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Fundamental Problem</a:t>
            </a:r>
          </a:p>
        </p:txBody>
      </p:sp>
      <p:sp>
        <p:nvSpPr>
          <p:cNvPr id="3" name="Content Placeholder 2"/>
          <p:cNvSpPr>
            <a:spLocks noGrp="1"/>
          </p:cNvSpPr>
          <p:nvPr>
            <p:ph idx="1"/>
          </p:nvPr>
        </p:nvSpPr>
        <p:spPr/>
        <p:txBody>
          <a:bodyPr/>
          <a:lstStyle/>
          <a:p>
            <a:pPr>
              <a:buNone/>
            </a:pPr>
            <a:r>
              <a:rPr lang="en-CA" dirty="0"/>
              <a:t>	Faster memory is smaller.</a:t>
            </a:r>
          </a:p>
          <a:p>
            <a:pPr>
              <a:buNone/>
            </a:pPr>
            <a:endParaRPr lang="en-CA" dirty="0"/>
          </a:p>
          <a:p>
            <a:pPr>
              <a:buNone/>
            </a:pPr>
            <a:r>
              <a:rPr lang="en-CA" dirty="0"/>
              <a:t>	At this point, we know how to design a very fast computer that uses a very small memory.</a:t>
            </a:r>
          </a:p>
          <a:p>
            <a:pPr>
              <a:buNone/>
            </a:pPr>
            <a:endParaRPr lang="en-CA" dirty="0"/>
          </a:p>
          <a:p>
            <a:pPr>
              <a:buNone/>
            </a:pPr>
            <a:r>
              <a:rPr lang="en-CA" dirty="0"/>
              <a:t>	</a:t>
            </a:r>
            <a:r>
              <a:rPr lang="en-CA" dirty="0">
                <a:solidFill>
                  <a:srgbClr val="0000FF"/>
                </a:solidFill>
              </a:rPr>
              <a:t>How can we design a fast computer that can use large memory?</a:t>
            </a:r>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15</a:t>
            </a:fld>
            <a:r>
              <a:rPr lang="en-US"/>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247650" y="1276350"/>
            <a:ext cx="8648700" cy="5276850"/>
          </a:xfrm>
          <a:noFill/>
        </p:spPr>
        <p:txBody>
          <a:bodyPr lIns="90488" tIns="44450" rIns="90488" bIns="44450"/>
          <a:lstStyle/>
          <a:p>
            <a:pPr marL="285750" indent="-285750" eaLnBrk="1" hangingPunct="1">
              <a:lnSpc>
                <a:spcPct val="80000"/>
              </a:lnSpc>
            </a:pPr>
            <a:endParaRPr lang="en-US" sz="2400">
              <a:solidFill>
                <a:schemeClr val="hlink"/>
              </a:solidFill>
              <a:latin typeface="Arial  " charset="0"/>
              <a:cs typeface="Arial  " charset="0"/>
            </a:endParaRPr>
          </a:p>
          <a:p>
            <a:pPr marL="285750" indent="-285750" eaLnBrk="1" hangingPunct="1">
              <a:lnSpc>
                <a:spcPct val="80000"/>
              </a:lnSpc>
              <a:buFontTx/>
              <a:buNone/>
            </a:pPr>
            <a:endParaRPr lang="en-US" sz="1800">
              <a:latin typeface="Arial  " charset="0"/>
              <a:cs typeface="Arial  " charset="0"/>
            </a:endParaRPr>
          </a:p>
          <a:p>
            <a:pPr marL="285750" indent="-285750" eaLnBrk="1" hangingPunct="1">
              <a:lnSpc>
                <a:spcPct val="80000"/>
              </a:lnSpc>
              <a:buFontTx/>
              <a:buNone/>
            </a:pPr>
            <a:endParaRPr lang="en-US" sz="1800">
              <a:latin typeface="Arial  " charset="0"/>
              <a:cs typeface="Arial  " charset="0"/>
            </a:endParaRPr>
          </a:p>
          <a:p>
            <a:pPr marL="285750" indent="-285750" eaLnBrk="1" hangingPunct="1">
              <a:lnSpc>
                <a:spcPct val="80000"/>
              </a:lnSpc>
              <a:buFontTx/>
              <a:buNone/>
            </a:pPr>
            <a:endParaRPr lang="en-US" sz="1800">
              <a:latin typeface="Arial  " charset="0"/>
              <a:cs typeface="Arial  " charset="0"/>
            </a:endParaRPr>
          </a:p>
          <a:p>
            <a:pPr marL="285750" indent="-285750" eaLnBrk="1" hangingPunct="1">
              <a:lnSpc>
                <a:spcPct val="80000"/>
              </a:lnSpc>
              <a:buFontTx/>
              <a:buNone/>
            </a:pPr>
            <a:r>
              <a:rPr lang="en-US" sz="1800">
                <a:latin typeface="Arial  " charset="0"/>
                <a:cs typeface="Arial  " charset="0"/>
              </a:rPr>
              <a:t> 			CPU-DRAM Gap</a:t>
            </a:r>
          </a:p>
          <a:p>
            <a:pPr marL="285750" indent="-285750" eaLnBrk="1" hangingPunct="1">
              <a:lnSpc>
                <a:spcPct val="80000"/>
              </a:lnSpc>
              <a:buFontTx/>
              <a:buNone/>
            </a:pPr>
            <a:endParaRPr lang="en-US" sz="1800">
              <a:latin typeface="Arial  " charset="0"/>
              <a:cs typeface="Arial  " charset="0"/>
            </a:endParaRPr>
          </a:p>
          <a:p>
            <a:pPr marL="285750" indent="-285750" eaLnBrk="1" hangingPunct="1">
              <a:lnSpc>
                <a:spcPct val="80000"/>
              </a:lnSpc>
              <a:buFontTx/>
              <a:buNone/>
            </a:pPr>
            <a:endParaRPr lang="en-US" sz="1800">
              <a:latin typeface="Arial  " charset="0"/>
              <a:cs typeface="Arial  " charset="0"/>
            </a:endParaRPr>
          </a:p>
          <a:p>
            <a:pPr marL="285750" indent="-285750" eaLnBrk="1" hangingPunct="1">
              <a:lnSpc>
                <a:spcPct val="80000"/>
              </a:lnSpc>
              <a:buFontTx/>
              <a:buNone/>
            </a:pPr>
            <a:endParaRPr lang="en-US" sz="1800">
              <a:latin typeface="Arial  " charset="0"/>
              <a:cs typeface="Arial  " charset="0"/>
            </a:endParaRPr>
          </a:p>
          <a:p>
            <a:pPr marL="285750" indent="-285750" eaLnBrk="1" hangingPunct="1">
              <a:lnSpc>
                <a:spcPct val="80000"/>
              </a:lnSpc>
              <a:buFontTx/>
              <a:buNone/>
            </a:pPr>
            <a:endParaRPr lang="en-US" sz="1800">
              <a:latin typeface="Arial  " charset="0"/>
              <a:cs typeface="Arial  " charset="0"/>
            </a:endParaRPr>
          </a:p>
          <a:p>
            <a:pPr marL="285750" indent="-285750" eaLnBrk="1" hangingPunct="1">
              <a:lnSpc>
                <a:spcPct val="80000"/>
              </a:lnSpc>
              <a:buFontTx/>
              <a:buNone/>
            </a:pPr>
            <a:endParaRPr lang="en-US" sz="1800">
              <a:latin typeface="Arial  " charset="0"/>
              <a:cs typeface="Arial  " charset="0"/>
            </a:endParaRPr>
          </a:p>
          <a:p>
            <a:pPr marL="285750" indent="-285750" eaLnBrk="1" hangingPunct="1">
              <a:lnSpc>
                <a:spcPct val="80000"/>
              </a:lnSpc>
              <a:buFontTx/>
              <a:buNone/>
            </a:pPr>
            <a:endParaRPr lang="en-US" sz="1800">
              <a:latin typeface="Arial  " charset="0"/>
              <a:cs typeface="Arial  " charset="0"/>
            </a:endParaRPr>
          </a:p>
          <a:p>
            <a:pPr marL="285750" indent="-285750" eaLnBrk="1" hangingPunct="1">
              <a:lnSpc>
                <a:spcPct val="80000"/>
              </a:lnSpc>
              <a:buFontTx/>
              <a:buNone/>
            </a:pPr>
            <a:endParaRPr lang="en-US" sz="1800">
              <a:latin typeface="Arial  " charset="0"/>
              <a:cs typeface="Arial  " charset="0"/>
            </a:endParaRPr>
          </a:p>
          <a:p>
            <a:pPr marL="285750" indent="-285750" eaLnBrk="1" hangingPunct="1">
              <a:lnSpc>
                <a:spcPct val="80000"/>
              </a:lnSpc>
              <a:buFontTx/>
              <a:buNone/>
            </a:pPr>
            <a:endParaRPr lang="en-US" sz="800">
              <a:latin typeface="Arial  " charset="0"/>
              <a:cs typeface="Arial  " charset="0"/>
            </a:endParaRPr>
          </a:p>
          <a:p>
            <a:pPr marL="285750" indent="-285750" eaLnBrk="1" hangingPunct="1">
              <a:lnSpc>
                <a:spcPct val="80000"/>
              </a:lnSpc>
            </a:pPr>
            <a:endParaRPr lang="en-US" sz="2400">
              <a:latin typeface="Arial  " charset="0"/>
              <a:cs typeface="Arial  " charset="0"/>
            </a:endParaRPr>
          </a:p>
          <a:p>
            <a:pPr marL="285750" indent="-285750" eaLnBrk="1" hangingPunct="1">
              <a:lnSpc>
                <a:spcPct val="80000"/>
              </a:lnSpc>
            </a:pPr>
            <a:r>
              <a:rPr lang="en-US" sz="2400">
                <a:latin typeface="Arial  " charset="0"/>
                <a:cs typeface="Arial  " charset="0"/>
              </a:rPr>
              <a:t>1980: no cache in µproc; 1995 2-level cache on chip</a:t>
            </a:r>
            <a:br>
              <a:rPr lang="en-US" sz="2400">
                <a:latin typeface="Arial  " charset="0"/>
                <a:cs typeface="Arial  " charset="0"/>
              </a:rPr>
            </a:br>
            <a:r>
              <a:rPr lang="en-US" sz="2400">
                <a:latin typeface="Arial  " charset="0"/>
                <a:cs typeface="Arial  " charset="0"/>
              </a:rPr>
              <a:t>(1989 first Intel µproc with a cache on chip)</a:t>
            </a:r>
          </a:p>
        </p:txBody>
      </p:sp>
      <p:sp>
        <p:nvSpPr>
          <p:cNvPr id="22531" name="Rectangle 3"/>
          <p:cNvSpPr>
            <a:spLocks noGrp="1" noChangeArrowheads="1"/>
          </p:cNvSpPr>
          <p:nvPr>
            <p:ph type="title"/>
          </p:nvPr>
        </p:nvSpPr>
        <p:spPr>
          <a:xfrm>
            <a:off x="746125" y="0"/>
            <a:ext cx="7902575" cy="990600"/>
          </a:xfrm>
          <a:noFill/>
        </p:spPr>
        <p:txBody>
          <a:bodyPr lIns="90488" tIns="44450" rIns="90488" bIns="44450"/>
          <a:lstStyle/>
          <a:p>
            <a:pPr eaLnBrk="1" hangingPunct="1"/>
            <a:r>
              <a:rPr lang="en-US">
                <a:latin typeface="Arial  " charset="0"/>
                <a:cs typeface="Arial  " charset="0"/>
              </a:rPr>
              <a:t>The Memory Wall</a:t>
            </a:r>
          </a:p>
        </p:txBody>
      </p:sp>
      <p:grpSp>
        <p:nvGrpSpPr>
          <p:cNvPr id="22532" name="Group 4"/>
          <p:cNvGrpSpPr>
            <a:grpSpLocks/>
          </p:cNvGrpSpPr>
          <p:nvPr/>
        </p:nvGrpSpPr>
        <p:grpSpPr bwMode="auto">
          <a:xfrm>
            <a:off x="368300" y="1320800"/>
            <a:ext cx="8293100" cy="3862388"/>
            <a:chOff x="259" y="1146"/>
            <a:chExt cx="5224" cy="2433"/>
          </a:xfrm>
        </p:grpSpPr>
        <p:sp>
          <p:nvSpPr>
            <p:cNvPr id="22536" name="Rectangle 5"/>
            <p:cNvSpPr>
              <a:spLocks noChangeArrowheads="1"/>
            </p:cNvSpPr>
            <p:nvPr/>
          </p:nvSpPr>
          <p:spPr bwMode="auto">
            <a:xfrm>
              <a:off x="4675" y="1146"/>
              <a:ext cx="800" cy="364"/>
            </a:xfrm>
            <a:prstGeom prst="rect">
              <a:avLst/>
            </a:prstGeom>
            <a:noFill/>
            <a:ln w="12700">
              <a:noFill/>
              <a:miter lim="800000"/>
              <a:headEnd/>
              <a:tailEnd/>
            </a:ln>
          </p:spPr>
          <p:txBody>
            <a:bodyPr lIns="90488" tIns="44450" rIns="90488" bIns="44450">
              <a:spAutoFit/>
            </a:bodyPr>
            <a:lstStyle/>
            <a:p>
              <a:r>
                <a:rPr lang="en-US" sz="1600"/>
                <a:t>µProc</a:t>
              </a:r>
            </a:p>
            <a:p>
              <a:r>
                <a:rPr lang="en-US" sz="1600"/>
                <a:t>60%/yr.</a:t>
              </a:r>
            </a:p>
          </p:txBody>
        </p:sp>
        <p:sp>
          <p:nvSpPr>
            <p:cNvPr id="22537" name="Rectangle 6"/>
            <p:cNvSpPr>
              <a:spLocks noChangeArrowheads="1"/>
            </p:cNvSpPr>
            <p:nvPr/>
          </p:nvSpPr>
          <p:spPr bwMode="auto">
            <a:xfrm>
              <a:off x="4683" y="2602"/>
              <a:ext cx="800" cy="364"/>
            </a:xfrm>
            <a:prstGeom prst="rect">
              <a:avLst/>
            </a:prstGeom>
            <a:noFill/>
            <a:ln w="12700">
              <a:noFill/>
              <a:miter lim="800000"/>
              <a:headEnd/>
              <a:tailEnd/>
            </a:ln>
          </p:spPr>
          <p:txBody>
            <a:bodyPr lIns="90488" tIns="44450" rIns="90488" bIns="44450">
              <a:spAutoFit/>
            </a:bodyPr>
            <a:lstStyle/>
            <a:p>
              <a:r>
                <a:rPr lang="en-US" sz="1600"/>
                <a:t>DRAM</a:t>
              </a:r>
            </a:p>
            <a:p>
              <a:r>
                <a:rPr lang="en-US" sz="1600"/>
                <a:t>7%/yr.</a:t>
              </a:r>
            </a:p>
          </p:txBody>
        </p:sp>
        <p:sp>
          <p:nvSpPr>
            <p:cNvPr id="22538" name="Arc 7"/>
            <p:cNvSpPr>
              <a:spLocks/>
            </p:cNvSpPr>
            <p:nvPr/>
          </p:nvSpPr>
          <p:spPr bwMode="auto">
            <a:xfrm>
              <a:off x="4353" y="2699"/>
              <a:ext cx="352"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21599"/>
                  </a:moveTo>
                  <a:cubicBezTo>
                    <a:pt x="-1" y="9694"/>
                    <a:pt x="9633" y="33"/>
                    <a:pt x="21539" y="0"/>
                  </a:cubicBezTo>
                </a:path>
                <a:path w="21600" h="21600" stroke="0" extrusionOk="0">
                  <a:moveTo>
                    <a:pt x="-1" y="21599"/>
                  </a:moveTo>
                  <a:cubicBezTo>
                    <a:pt x="-1" y="9694"/>
                    <a:pt x="9633" y="33"/>
                    <a:pt x="21539" y="0"/>
                  </a:cubicBezTo>
                  <a:lnTo>
                    <a:pt x="21600" y="21600"/>
                  </a:lnTo>
                  <a:close/>
                </a:path>
              </a:pathLst>
            </a:custGeom>
            <a:noFill/>
            <a:ln w="25400" cap="rnd">
              <a:solidFill>
                <a:schemeClr val="tx1"/>
              </a:solidFill>
              <a:round/>
              <a:headEnd type="triangle" w="med" len="med"/>
              <a:tailEnd/>
            </a:ln>
          </p:spPr>
          <p:txBody>
            <a:bodyPr wrap="none" anchor="ctr"/>
            <a:lstStyle/>
            <a:p>
              <a:endParaRPr lang="en-CA"/>
            </a:p>
          </p:txBody>
        </p:sp>
        <p:sp>
          <p:nvSpPr>
            <p:cNvPr id="22539" name="Line 8"/>
            <p:cNvSpPr>
              <a:spLocks noChangeShapeType="1"/>
            </p:cNvSpPr>
            <p:nvPr/>
          </p:nvSpPr>
          <p:spPr bwMode="auto">
            <a:xfrm>
              <a:off x="1024" y="2572"/>
              <a:ext cx="8" cy="0"/>
            </a:xfrm>
            <a:prstGeom prst="line">
              <a:avLst/>
            </a:prstGeom>
            <a:noFill/>
            <a:ln w="12700">
              <a:solidFill>
                <a:srgbClr val="000000"/>
              </a:solidFill>
              <a:round/>
              <a:headEnd/>
              <a:tailEnd/>
            </a:ln>
          </p:spPr>
          <p:txBody>
            <a:bodyPr wrap="none" anchor="ctr"/>
            <a:lstStyle/>
            <a:p>
              <a:endParaRPr lang="en-CA"/>
            </a:p>
          </p:txBody>
        </p:sp>
        <p:sp>
          <p:nvSpPr>
            <p:cNvPr id="22540" name="Line 9"/>
            <p:cNvSpPr>
              <a:spLocks noChangeShapeType="1"/>
            </p:cNvSpPr>
            <p:nvPr/>
          </p:nvSpPr>
          <p:spPr bwMode="auto">
            <a:xfrm>
              <a:off x="1072" y="2572"/>
              <a:ext cx="8" cy="0"/>
            </a:xfrm>
            <a:prstGeom prst="line">
              <a:avLst/>
            </a:prstGeom>
            <a:noFill/>
            <a:ln w="12700">
              <a:solidFill>
                <a:srgbClr val="000000"/>
              </a:solidFill>
              <a:round/>
              <a:headEnd/>
              <a:tailEnd/>
            </a:ln>
          </p:spPr>
          <p:txBody>
            <a:bodyPr wrap="none" anchor="ctr"/>
            <a:lstStyle/>
            <a:p>
              <a:endParaRPr lang="en-CA"/>
            </a:p>
          </p:txBody>
        </p:sp>
        <p:sp>
          <p:nvSpPr>
            <p:cNvPr id="22541" name="Line 10"/>
            <p:cNvSpPr>
              <a:spLocks noChangeShapeType="1"/>
            </p:cNvSpPr>
            <p:nvPr/>
          </p:nvSpPr>
          <p:spPr bwMode="auto">
            <a:xfrm>
              <a:off x="1120" y="2572"/>
              <a:ext cx="8" cy="0"/>
            </a:xfrm>
            <a:prstGeom prst="line">
              <a:avLst/>
            </a:prstGeom>
            <a:noFill/>
            <a:ln w="12700">
              <a:solidFill>
                <a:srgbClr val="000000"/>
              </a:solidFill>
              <a:round/>
              <a:headEnd/>
              <a:tailEnd/>
            </a:ln>
          </p:spPr>
          <p:txBody>
            <a:bodyPr wrap="none" anchor="ctr"/>
            <a:lstStyle/>
            <a:p>
              <a:endParaRPr lang="en-CA"/>
            </a:p>
          </p:txBody>
        </p:sp>
        <p:sp>
          <p:nvSpPr>
            <p:cNvPr id="22542" name="Line 11"/>
            <p:cNvSpPr>
              <a:spLocks noChangeShapeType="1"/>
            </p:cNvSpPr>
            <p:nvPr/>
          </p:nvSpPr>
          <p:spPr bwMode="auto">
            <a:xfrm>
              <a:off x="1168" y="2572"/>
              <a:ext cx="8" cy="0"/>
            </a:xfrm>
            <a:prstGeom prst="line">
              <a:avLst/>
            </a:prstGeom>
            <a:noFill/>
            <a:ln w="12700">
              <a:solidFill>
                <a:srgbClr val="000000"/>
              </a:solidFill>
              <a:round/>
              <a:headEnd/>
              <a:tailEnd/>
            </a:ln>
          </p:spPr>
          <p:txBody>
            <a:bodyPr wrap="none" anchor="ctr"/>
            <a:lstStyle/>
            <a:p>
              <a:endParaRPr lang="en-CA"/>
            </a:p>
          </p:txBody>
        </p:sp>
        <p:sp>
          <p:nvSpPr>
            <p:cNvPr id="22543" name="Line 12"/>
            <p:cNvSpPr>
              <a:spLocks noChangeShapeType="1"/>
            </p:cNvSpPr>
            <p:nvPr/>
          </p:nvSpPr>
          <p:spPr bwMode="auto">
            <a:xfrm>
              <a:off x="1216" y="2572"/>
              <a:ext cx="8" cy="0"/>
            </a:xfrm>
            <a:prstGeom prst="line">
              <a:avLst/>
            </a:prstGeom>
            <a:noFill/>
            <a:ln w="12700">
              <a:solidFill>
                <a:srgbClr val="000000"/>
              </a:solidFill>
              <a:round/>
              <a:headEnd/>
              <a:tailEnd/>
            </a:ln>
          </p:spPr>
          <p:txBody>
            <a:bodyPr wrap="none" anchor="ctr"/>
            <a:lstStyle/>
            <a:p>
              <a:endParaRPr lang="en-CA"/>
            </a:p>
          </p:txBody>
        </p:sp>
        <p:sp>
          <p:nvSpPr>
            <p:cNvPr id="22544" name="Line 13"/>
            <p:cNvSpPr>
              <a:spLocks noChangeShapeType="1"/>
            </p:cNvSpPr>
            <p:nvPr/>
          </p:nvSpPr>
          <p:spPr bwMode="auto">
            <a:xfrm>
              <a:off x="1264" y="2572"/>
              <a:ext cx="8" cy="0"/>
            </a:xfrm>
            <a:prstGeom prst="line">
              <a:avLst/>
            </a:prstGeom>
            <a:noFill/>
            <a:ln w="12700">
              <a:solidFill>
                <a:srgbClr val="000000"/>
              </a:solidFill>
              <a:round/>
              <a:headEnd/>
              <a:tailEnd/>
            </a:ln>
          </p:spPr>
          <p:txBody>
            <a:bodyPr wrap="none" anchor="ctr"/>
            <a:lstStyle/>
            <a:p>
              <a:endParaRPr lang="en-CA"/>
            </a:p>
          </p:txBody>
        </p:sp>
        <p:sp>
          <p:nvSpPr>
            <p:cNvPr id="22545" name="Line 14"/>
            <p:cNvSpPr>
              <a:spLocks noChangeShapeType="1"/>
            </p:cNvSpPr>
            <p:nvPr/>
          </p:nvSpPr>
          <p:spPr bwMode="auto">
            <a:xfrm>
              <a:off x="1312" y="2572"/>
              <a:ext cx="8" cy="0"/>
            </a:xfrm>
            <a:prstGeom prst="line">
              <a:avLst/>
            </a:prstGeom>
            <a:noFill/>
            <a:ln w="12700">
              <a:solidFill>
                <a:srgbClr val="000000"/>
              </a:solidFill>
              <a:round/>
              <a:headEnd/>
              <a:tailEnd/>
            </a:ln>
          </p:spPr>
          <p:txBody>
            <a:bodyPr wrap="none" anchor="ctr"/>
            <a:lstStyle/>
            <a:p>
              <a:endParaRPr lang="en-CA"/>
            </a:p>
          </p:txBody>
        </p:sp>
        <p:sp>
          <p:nvSpPr>
            <p:cNvPr id="22546" name="Line 15"/>
            <p:cNvSpPr>
              <a:spLocks noChangeShapeType="1"/>
            </p:cNvSpPr>
            <p:nvPr/>
          </p:nvSpPr>
          <p:spPr bwMode="auto">
            <a:xfrm>
              <a:off x="1360" y="2572"/>
              <a:ext cx="8" cy="0"/>
            </a:xfrm>
            <a:prstGeom prst="line">
              <a:avLst/>
            </a:prstGeom>
            <a:noFill/>
            <a:ln w="12700">
              <a:solidFill>
                <a:srgbClr val="000000"/>
              </a:solidFill>
              <a:round/>
              <a:headEnd/>
              <a:tailEnd/>
            </a:ln>
          </p:spPr>
          <p:txBody>
            <a:bodyPr wrap="none" anchor="ctr"/>
            <a:lstStyle/>
            <a:p>
              <a:endParaRPr lang="en-CA"/>
            </a:p>
          </p:txBody>
        </p:sp>
        <p:sp>
          <p:nvSpPr>
            <p:cNvPr id="22547" name="Line 16"/>
            <p:cNvSpPr>
              <a:spLocks noChangeShapeType="1"/>
            </p:cNvSpPr>
            <p:nvPr/>
          </p:nvSpPr>
          <p:spPr bwMode="auto">
            <a:xfrm>
              <a:off x="1408" y="2572"/>
              <a:ext cx="8" cy="0"/>
            </a:xfrm>
            <a:prstGeom prst="line">
              <a:avLst/>
            </a:prstGeom>
            <a:noFill/>
            <a:ln w="12700">
              <a:solidFill>
                <a:srgbClr val="000000"/>
              </a:solidFill>
              <a:round/>
              <a:headEnd/>
              <a:tailEnd/>
            </a:ln>
          </p:spPr>
          <p:txBody>
            <a:bodyPr wrap="none" anchor="ctr"/>
            <a:lstStyle/>
            <a:p>
              <a:endParaRPr lang="en-CA"/>
            </a:p>
          </p:txBody>
        </p:sp>
        <p:sp>
          <p:nvSpPr>
            <p:cNvPr id="22548" name="Line 17"/>
            <p:cNvSpPr>
              <a:spLocks noChangeShapeType="1"/>
            </p:cNvSpPr>
            <p:nvPr/>
          </p:nvSpPr>
          <p:spPr bwMode="auto">
            <a:xfrm>
              <a:off x="1456" y="2572"/>
              <a:ext cx="8" cy="0"/>
            </a:xfrm>
            <a:prstGeom prst="line">
              <a:avLst/>
            </a:prstGeom>
            <a:noFill/>
            <a:ln w="12700">
              <a:solidFill>
                <a:srgbClr val="000000"/>
              </a:solidFill>
              <a:round/>
              <a:headEnd/>
              <a:tailEnd/>
            </a:ln>
          </p:spPr>
          <p:txBody>
            <a:bodyPr wrap="none" anchor="ctr"/>
            <a:lstStyle/>
            <a:p>
              <a:endParaRPr lang="en-CA"/>
            </a:p>
          </p:txBody>
        </p:sp>
        <p:sp>
          <p:nvSpPr>
            <p:cNvPr id="22549" name="Line 18"/>
            <p:cNvSpPr>
              <a:spLocks noChangeShapeType="1"/>
            </p:cNvSpPr>
            <p:nvPr/>
          </p:nvSpPr>
          <p:spPr bwMode="auto">
            <a:xfrm>
              <a:off x="1504" y="2572"/>
              <a:ext cx="8" cy="0"/>
            </a:xfrm>
            <a:prstGeom prst="line">
              <a:avLst/>
            </a:prstGeom>
            <a:noFill/>
            <a:ln w="12700">
              <a:solidFill>
                <a:srgbClr val="000000"/>
              </a:solidFill>
              <a:round/>
              <a:headEnd/>
              <a:tailEnd/>
            </a:ln>
          </p:spPr>
          <p:txBody>
            <a:bodyPr wrap="none" anchor="ctr"/>
            <a:lstStyle/>
            <a:p>
              <a:endParaRPr lang="en-CA"/>
            </a:p>
          </p:txBody>
        </p:sp>
        <p:sp>
          <p:nvSpPr>
            <p:cNvPr id="22550" name="Line 19"/>
            <p:cNvSpPr>
              <a:spLocks noChangeShapeType="1"/>
            </p:cNvSpPr>
            <p:nvPr/>
          </p:nvSpPr>
          <p:spPr bwMode="auto">
            <a:xfrm>
              <a:off x="1552" y="2572"/>
              <a:ext cx="8" cy="0"/>
            </a:xfrm>
            <a:prstGeom prst="line">
              <a:avLst/>
            </a:prstGeom>
            <a:noFill/>
            <a:ln w="12700">
              <a:solidFill>
                <a:srgbClr val="000000"/>
              </a:solidFill>
              <a:round/>
              <a:headEnd/>
              <a:tailEnd/>
            </a:ln>
          </p:spPr>
          <p:txBody>
            <a:bodyPr wrap="none" anchor="ctr"/>
            <a:lstStyle/>
            <a:p>
              <a:endParaRPr lang="en-CA"/>
            </a:p>
          </p:txBody>
        </p:sp>
        <p:sp>
          <p:nvSpPr>
            <p:cNvPr id="22551" name="Line 20"/>
            <p:cNvSpPr>
              <a:spLocks noChangeShapeType="1"/>
            </p:cNvSpPr>
            <p:nvPr/>
          </p:nvSpPr>
          <p:spPr bwMode="auto">
            <a:xfrm>
              <a:off x="1600" y="2572"/>
              <a:ext cx="8" cy="0"/>
            </a:xfrm>
            <a:prstGeom prst="line">
              <a:avLst/>
            </a:prstGeom>
            <a:noFill/>
            <a:ln w="12700">
              <a:solidFill>
                <a:srgbClr val="000000"/>
              </a:solidFill>
              <a:round/>
              <a:headEnd/>
              <a:tailEnd/>
            </a:ln>
          </p:spPr>
          <p:txBody>
            <a:bodyPr wrap="none" anchor="ctr"/>
            <a:lstStyle/>
            <a:p>
              <a:endParaRPr lang="en-CA"/>
            </a:p>
          </p:txBody>
        </p:sp>
        <p:sp>
          <p:nvSpPr>
            <p:cNvPr id="22552" name="Line 21"/>
            <p:cNvSpPr>
              <a:spLocks noChangeShapeType="1"/>
            </p:cNvSpPr>
            <p:nvPr/>
          </p:nvSpPr>
          <p:spPr bwMode="auto">
            <a:xfrm>
              <a:off x="1648" y="2572"/>
              <a:ext cx="8" cy="0"/>
            </a:xfrm>
            <a:prstGeom prst="line">
              <a:avLst/>
            </a:prstGeom>
            <a:noFill/>
            <a:ln w="12700">
              <a:solidFill>
                <a:srgbClr val="000000"/>
              </a:solidFill>
              <a:round/>
              <a:headEnd/>
              <a:tailEnd/>
            </a:ln>
          </p:spPr>
          <p:txBody>
            <a:bodyPr wrap="none" anchor="ctr"/>
            <a:lstStyle/>
            <a:p>
              <a:endParaRPr lang="en-CA"/>
            </a:p>
          </p:txBody>
        </p:sp>
        <p:sp>
          <p:nvSpPr>
            <p:cNvPr id="22553" name="Line 22"/>
            <p:cNvSpPr>
              <a:spLocks noChangeShapeType="1"/>
            </p:cNvSpPr>
            <p:nvPr/>
          </p:nvSpPr>
          <p:spPr bwMode="auto">
            <a:xfrm>
              <a:off x="1696" y="2572"/>
              <a:ext cx="8" cy="0"/>
            </a:xfrm>
            <a:prstGeom prst="line">
              <a:avLst/>
            </a:prstGeom>
            <a:noFill/>
            <a:ln w="12700">
              <a:solidFill>
                <a:srgbClr val="000000"/>
              </a:solidFill>
              <a:round/>
              <a:headEnd/>
              <a:tailEnd/>
            </a:ln>
          </p:spPr>
          <p:txBody>
            <a:bodyPr wrap="none" anchor="ctr"/>
            <a:lstStyle/>
            <a:p>
              <a:endParaRPr lang="en-CA"/>
            </a:p>
          </p:txBody>
        </p:sp>
        <p:sp>
          <p:nvSpPr>
            <p:cNvPr id="22554" name="Line 23"/>
            <p:cNvSpPr>
              <a:spLocks noChangeShapeType="1"/>
            </p:cNvSpPr>
            <p:nvPr/>
          </p:nvSpPr>
          <p:spPr bwMode="auto">
            <a:xfrm>
              <a:off x="1744" y="2572"/>
              <a:ext cx="8" cy="0"/>
            </a:xfrm>
            <a:prstGeom prst="line">
              <a:avLst/>
            </a:prstGeom>
            <a:noFill/>
            <a:ln w="12700">
              <a:solidFill>
                <a:srgbClr val="000000"/>
              </a:solidFill>
              <a:round/>
              <a:headEnd/>
              <a:tailEnd/>
            </a:ln>
          </p:spPr>
          <p:txBody>
            <a:bodyPr wrap="none" anchor="ctr"/>
            <a:lstStyle/>
            <a:p>
              <a:endParaRPr lang="en-CA"/>
            </a:p>
          </p:txBody>
        </p:sp>
        <p:sp>
          <p:nvSpPr>
            <p:cNvPr id="22555" name="Line 24"/>
            <p:cNvSpPr>
              <a:spLocks noChangeShapeType="1"/>
            </p:cNvSpPr>
            <p:nvPr/>
          </p:nvSpPr>
          <p:spPr bwMode="auto">
            <a:xfrm>
              <a:off x="1792" y="2572"/>
              <a:ext cx="8" cy="0"/>
            </a:xfrm>
            <a:prstGeom prst="line">
              <a:avLst/>
            </a:prstGeom>
            <a:noFill/>
            <a:ln w="12700">
              <a:solidFill>
                <a:srgbClr val="000000"/>
              </a:solidFill>
              <a:round/>
              <a:headEnd/>
              <a:tailEnd/>
            </a:ln>
          </p:spPr>
          <p:txBody>
            <a:bodyPr wrap="none" anchor="ctr"/>
            <a:lstStyle/>
            <a:p>
              <a:endParaRPr lang="en-CA"/>
            </a:p>
          </p:txBody>
        </p:sp>
        <p:sp>
          <p:nvSpPr>
            <p:cNvPr id="22556" name="Line 25"/>
            <p:cNvSpPr>
              <a:spLocks noChangeShapeType="1"/>
            </p:cNvSpPr>
            <p:nvPr/>
          </p:nvSpPr>
          <p:spPr bwMode="auto">
            <a:xfrm>
              <a:off x="1840" y="2572"/>
              <a:ext cx="8" cy="0"/>
            </a:xfrm>
            <a:prstGeom prst="line">
              <a:avLst/>
            </a:prstGeom>
            <a:noFill/>
            <a:ln w="12700">
              <a:solidFill>
                <a:srgbClr val="000000"/>
              </a:solidFill>
              <a:round/>
              <a:headEnd/>
              <a:tailEnd/>
            </a:ln>
          </p:spPr>
          <p:txBody>
            <a:bodyPr wrap="none" anchor="ctr"/>
            <a:lstStyle/>
            <a:p>
              <a:endParaRPr lang="en-CA"/>
            </a:p>
          </p:txBody>
        </p:sp>
        <p:sp>
          <p:nvSpPr>
            <p:cNvPr id="22557" name="Line 26"/>
            <p:cNvSpPr>
              <a:spLocks noChangeShapeType="1"/>
            </p:cNvSpPr>
            <p:nvPr/>
          </p:nvSpPr>
          <p:spPr bwMode="auto">
            <a:xfrm>
              <a:off x="1888" y="2572"/>
              <a:ext cx="8" cy="0"/>
            </a:xfrm>
            <a:prstGeom prst="line">
              <a:avLst/>
            </a:prstGeom>
            <a:noFill/>
            <a:ln w="12700">
              <a:solidFill>
                <a:srgbClr val="000000"/>
              </a:solidFill>
              <a:round/>
              <a:headEnd/>
              <a:tailEnd/>
            </a:ln>
          </p:spPr>
          <p:txBody>
            <a:bodyPr wrap="none" anchor="ctr"/>
            <a:lstStyle/>
            <a:p>
              <a:endParaRPr lang="en-CA"/>
            </a:p>
          </p:txBody>
        </p:sp>
        <p:sp>
          <p:nvSpPr>
            <p:cNvPr id="22558" name="Line 27"/>
            <p:cNvSpPr>
              <a:spLocks noChangeShapeType="1"/>
            </p:cNvSpPr>
            <p:nvPr/>
          </p:nvSpPr>
          <p:spPr bwMode="auto">
            <a:xfrm>
              <a:off x="1936" y="2572"/>
              <a:ext cx="8" cy="0"/>
            </a:xfrm>
            <a:prstGeom prst="line">
              <a:avLst/>
            </a:prstGeom>
            <a:noFill/>
            <a:ln w="12700">
              <a:solidFill>
                <a:srgbClr val="000000"/>
              </a:solidFill>
              <a:round/>
              <a:headEnd/>
              <a:tailEnd/>
            </a:ln>
          </p:spPr>
          <p:txBody>
            <a:bodyPr wrap="none" anchor="ctr"/>
            <a:lstStyle/>
            <a:p>
              <a:endParaRPr lang="en-CA"/>
            </a:p>
          </p:txBody>
        </p:sp>
        <p:sp>
          <p:nvSpPr>
            <p:cNvPr id="22559" name="Line 28"/>
            <p:cNvSpPr>
              <a:spLocks noChangeShapeType="1"/>
            </p:cNvSpPr>
            <p:nvPr/>
          </p:nvSpPr>
          <p:spPr bwMode="auto">
            <a:xfrm>
              <a:off x="1984" y="2572"/>
              <a:ext cx="8" cy="0"/>
            </a:xfrm>
            <a:prstGeom prst="line">
              <a:avLst/>
            </a:prstGeom>
            <a:noFill/>
            <a:ln w="12700">
              <a:solidFill>
                <a:srgbClr val="000000"/>
              </a:solidFill>
              <a:round/>
              <a:headEnd/>
              <a:tailEnd/>
            </a:ln>
          </p:spPr>
          <p:txBody>
            <a:bodyPr wrap="none" anchor="ctr"/>
            <a:lstStyle/>
            <a:p>
              <a:endParaRPr lang="en-CA"/>
            </a:p>
          </p:txBody>
        </p:sp>
        <p:sp>
          <p:nvSpPr>
            <p:cNvPr id="22560" name="Line 29"/>
            <p:cNvSpPr>
              <a:spLocks noChangeShapeType="1"/>
            </p:cNvSpPr>
            <p:nvPr/>
          </p:nvSpPr>
          <p:spPr bwMode="auto">
            <a:xfrm>
              <a:off x="2032" y="2572"/>
              <a:ext cx="8" cy="0"/>
            </a:xfrm>
            <a:prstGeom prst="line">
              <a:avLst/>
            </a:prstGeom>
            <a:noFill/>
            <a:ln w="12700">
              <a:solidFill>
                <a:srgbClr val="000000"/>
              </a:solidFill>
              <a:round/>
              <a:headEnd/>
              <a:tailEnd/>
            </a:ln>
          </p:spPr>
          <p:txBody>
            <a:bodyPr wrap="none" anchor="ctr"/>
            <a:lstStyle/>
            <a:p>
              <a:endParaRPr lang="en-CA"/>
            </a:p>
          </p:txBody>
        </p:sp>
        <p:sp>
          <p:nvSpPr>
            <p:cNvPr id="22561" name="Line 30"/>
            <p:cNvSpPr>
              <a:spLocks noChangeShapeType="1"/>
            </p:cNvSpPr>
            <p:nvPr/>
          </p:nvSpPr>
          <p:spPr bwMode="auto">
            <a:xfrm>
              <a:off x="2080" y="2572"/>
              <a:ext cx="8" cy="0"/>
            </a:xfrm>
            <a:prstGeom prst="line">
              <a:avLst/>
            </a:prstGeom>
            <a:noFill/>
            <a:ln w="12700">
              <a:solidFill>
                <a:srgbClr val="000000"/>
              </a:solidFill>
              <a:round/>
              <a:headEnd/>
              <a:tailEnd/>
            </a:ln>
          </p:spPr>
          <p:txBody>
            <a:bodyPr wrap="none" anchor="ctr"/>
            <a:lstStyle/>
            <a:p>
              <a:endParaRPr lang="en-CA"/>
            </a:p>
          </p:txBody>
        </p:sp>
        <p:sp>
          <p:nvSpPr>
            <p:cNvPr id="22562" name="Line 31"/>
            <p:cNvSpPr>
              <a:spLocks noChangeShapeType="1"/>
            </p:cNvSpPr>
            <p:nvPr/>
          </p:nvSpPr>
          <p:spPr bwMode="auto">
            <a:xfrm>
              <a:off x="2128" y="2572"/>
              <a:ext cx="8" cy="0"/>
            </a:xfrm>
            <a:prstGeom prst="line">
              <a:avLst/>
            </a:prstGeom>
            <a:noFill/>
            <a:ln w="12700">
              <a:solidFill>
                <a:srgbClr val="000000"/>
              </a:solidFill>
              <a:round/>
              <a:headEnd/>
              <a:tailEnd/>
            </a:ln>
          </p:spPr>
          <p:txBody>
            <a:bodyPr wrap="none" anchor="ctr"/>
            <a:lstStyle/>
            <a:p>
              <a:endParaRPr lang="en-CA"/>
            </a:p>
          </p:txBody>
        </p:sp>
        <p:sp>
          <p:nvSpPr>
            <p:cNvPr id="22563" name="Line 32"/>
            <p:cNvSpPr>
              <a:spLocks noChangeShapeType="1"/>
            </p:cNvSpPr>
            <p:nvPr/>
          </p:nvSpPr>
          <p:spPr bwMode="auto">
            <a:xfrm>
              <a:off x="2176" y="2572"/>
              <a:ext cx="8" cy="0"/>
            </a:xfrm>
            <a:prstGeom prst="line">
              <a:avLst/>
            </a:prstGeom>
            <a:noFill/>
            <a:ln w="12700">
              <a:solidFill>
                <a:srgbClr val="000000"/>
              </a:solidFill>
              <a:round/>
              <a:headEnd/>
              <a:tailEnd/>
            </a:ln>
          </p:spPr>
          <p:txBody>
            <a:bodyPr wrap="none" anchor="ctr"/>
            <a:lstStyle/>
            <a:p>
              <a:endParaRPr lang="en-CA"/>
            </a:p>
          </p:txBody>
        </p:sp>
        <p:sp>
          <p:nvSpPr>
            <p:cNvPr id="22564" name="Line 33"/>
            <p:cNvSpPr>
              <a:spLocks noChangeShapeType="1"/>
            </p:cNvSpPr>
            <p:nvPr/>
          </p:nvSpPr>
          <p:spPr bwMode="auto">
            <a:xfrm>
              <a:off x="2224" y="2572"/>
              <a:ext cx="8" cy="0"/>
            </a:xfrm>
            <a:prstGeom prst="line">
              <a:avLst/>
            </a:prstGeom>
            <a:noFill/>
            <a:ln w="12700">
              <a:solidFill>
                <a:srgbClr val="000000"/>
              </a:solidFill>
              <a:round/>
              <a:headEnd/>
              <a:tailEnd/>
            </a:ln>
          </p:spPr>
          <p:txBody>
            <a:bodyPr wrap="none" anchor="ctr"/>
            <a:lstStyle/>
            <a:p>
              <a:endParaRPr lang="en-CA"/>
            </a:p>
          </p:txBody>
        </p:sp>
        <p:sp>
          <p:nvSpPr>
            <p:cNvPr id="22565" name="Line 34"/>
            <p:cNvSpPr>
              <a:spLocks noChangeShapeType="1"/>
            </p:cNvSpPr>
            <p:nvPr/>
          </p:nvSpPr>
          <p:spPr bwMode="auto">
            <a:xfrm>
              <a:off x="2272" y="2572"/>
              <a:ext cx="8" cy="0"/>
            </a:xfrm>
            <a:prstGeom prst="line">
              <a:avLst/>
            </a:prstGeom>
            <a:noFill/>
            <a:ln w="12700">
              <a:solidFill>
                <a:srgbClr val="000000"/>
              </a:solidFill>
              <a:round/>
              <a:headEnd/>
              <a:tailEnd/>
            </a:ln>
          </p:spPr>
          <p:txBody>
            <a:bodyPr wrap="none" anchor="ctr"/>
            <a:lstStyle/>
            <a:p>
              <a:endParaRPr lang="en-CA"/>
            </a:p>
          </p:txBody>
        </p:sp>
        <p:sp>
          <p:nvSpPr>
            <p:cNvPr id="22566" name="Line 35"/>
            <p:cNvSpPr>
              <a:spLocks noChangeShapeType="1"/>
            </p:cNvSpPr>
            <p:nvPr/>
          </p:nvSpPr>
          <p:spPr bwMode="auto">
            <a:xfrm>
              <a:off x="2320" y="2572"/>
              <a:ext cx="8" cy="0"/>
            </a:xfrm>
            <a:prstGeom prst="line">
              <a:avLst/>
            </a:prstGeom>
            <a:noFill/>
            <a:ln w="12700">
              <a:solidFill>
                <a:srgbClr val="000000"/>
              </a:solidFill>
              <a:round/>
              <a:headEnd/>
              <a:tailEnd/>
            </a:ln>
          </p:spPr>
          <p:txBody>
            <a:bodyPr wrap="none" anchor="ctr"/>
            <a:lstStyle/>
            <a:p>
              <a:endParaRPr lang="en-CA"/>
            </a:p>
          </p:txBody>
        </p:sp>
        <p:sp>
          <p:nvSpPr>
            <p:cNvPr id="22567" name="Line 36"/>
            <p:cNvSpPr>
              <a:spLocks noChangeShapeType="1"/>
            </p:cNvSpPr>
            <p:nvPr/>
          </p:nvSpPr>
          <p:spPr bwMode="auto">
            <a:xfrm>
              <a:off x="2368" y="2572"/>
              <a:ext cx="8" cy="0"/>
            </a:xfrm>
            <a:prstGeom prst="line">
              <a:avLst/>
            </a:prstGeom>
            <a:noFill/>
            <a:ln w="12700">
              <a:solidFill>
                <a:srgbClr val="000000"/>
              </a:solidFill>
              <a:round/>
              <a:headEnd/>
              <a:tailEnd/>
            </a:ln>
          </p:spPr>
          <p:txBody>
            <a:bodyPr wrap="none" anchor="ctr"/>
            <a:lstStyle/>
            <a:p>
              <a:endParaRPr lang="en-CA"/>
            </a:p>
          </p:txBody>
        </p:sp>
        <p:sp>
          <p:nvSpPr>
            <p:cNvPr id="22568" name="Line 37"/>
            <p:cNvSpPr>
              <a:spLocks noChangeShapeType="1"/>
            </p:cNvSpPr>
            <p:nvPr/>
          </p:nvSpPr>
          <p:spPr bwMode="auto">
            <a:xfrm>
              <a:off x="2416" y="2572"/>
              <a:ext cx="8" cy="0"/>
            </a:xfrm>
            <a:prstGeom prst="line">
              <a:avLst/>
            </a:prstGeom>
            <a:noFill/>
            <a:ln w="12700">
              <a:solidFill>
                <a:srgbClr val="000000"/>
              </a:solidFill>
              <a:round/>
              <a:headEnd/>
              <a:tailEnd/>
            </a:ln>
          </p:spPr>
          <p:txBody>
            <a:bodyPr wrap="none" anchor="ctr"/>
            <a:lstStyle/>
            <a:p>
              <a:endParaRPr lang="en-CA"/>
            </a:p>
          </p:txBody>
        </p:sp>
        <p:sp>
          <p:nvSpPr>
            <p:cNvPr id="22569" name="Line 38"/>
            <p:cNvSpPr>
              <a:spLocks noChangeShapeType="1"/>
            </p:cNvSpPr>
            <p:nvPr/>
          </p:nvSpPr>
          <p:spPr bwMode="auto">
            <a:xfrm>
              <a:off x="2464" y="2572"/>
              <a:ext cx="8" cy="0"/>
            </a:xfrm>
            <a:prstGeom prst="line">
              <a:avLst/>
            </a:prstGeom>
            <a:noFill/>
            <a:ln w="12700">
              <a:solidFill>
                <a:srgbClr val="000000"/>
              </a:solidFill>
              <a:round/>
              <a:headEnd/>
              <a:tailEnd/>
            </a:ln>
          </p:spPr>
          <p:txBody>
            <a:bodyPr wrap="none" anchor="ctr"/>
            <a:lstStyle/>
            <a:p>
              <a:endParaRPr lang="en-CA"/>
            </a:p>
          </p:txBody>
        </p:sp>
        <p:sp>
          <p:nvSpPr>
            <p:cNvPr id="22570" name="Line 39"/>
            <p:cNvSpPr>
              <a:spLocks noChangeShapeType="1"/>
            </p:cNvSpPr>
            <p:nvPr/>
          </p:nvSpPr>
          <p:spPr bwMode="auto">
            <a:xfrm>
              <a:off x="2512" y="2572"/>
              <a:ext cx="8" cy="0"/>
            </a:xfrm>
            <a:prstGeom prst="line">
              <a:avLst/>
            </a:prstGeom>
            <a:noFill/>
            <a:ln w="12700">
              <a:solidFill>
                <a:srgbClr val="000000"/>
              </a:solidFill>
              <a:round/>
              <a:headEnd/>
              <a:tailEnd/>
            </a:ln>
          </p:spPr>
          <p:txBody>
            <a:bodyPr wrap="none" anchor="ctr"/>
            <a:lstStyle/>
            <a:p>
              <a:endParaRPr lang="en-CA"/>
            </a:p>
          </p:txBody>
        </p:sp>
        <p:sp>
          <p:nvSpPr>
            <p:cNvPr id="22571" name="Line 40"/>
            <p:cNvSpPr>
              <a:spLocks noChangeShapeType="1"/>
            </p:cNvSpPr>
            <p:nvPr/>
          </p:nvSpPr>
          <p:spPr bwMode="auto">
            <a:xfrm>
              <a:off x="2560" y="2572"/>
              <a:ext cx="8" cy="0"/>
            </a:xfrm>
            <a:prstGeom prst="line">
              <a:avLst/>
            </a:prstGeom>
            <a:noFill/>
            <a:ln w="12700">
              <a:solidFill>
                <a:srgbClr val="000000"/>
              </a:solidFill>
              <a:round/>
              <a:headEnd/>
              <a:tailEnd/>
            </a:ln>
          </p:spPr>
          <p:txBody>
            <a:bodyPr wrap="none" anchor="ctr"/>
            <a:lstStyle/>
            <a:p>
              <a:endParaRPr lang="en-CA"/>
            </a:p>
          </p:txBody>
        </p:sp>
        <p:sp>
          <p:nvSpPr>
            <p:cNvPr id="22572" name="Line 41"/>
            <p:cNvSpPr>
              <a:spLocks noChangeShapeType="1"/>
            </p:cNvSpPr>
            <p:nvPr/>
          </p:nvSpPr>
          <p:spPr bwMode="auto">
            <a:xfrm>
              <a:off x="2608" y="2572"/>
              <a:ext cx="8" cy="0"/>
            </a:xfrm>
            <a:prstGeom prst="line">
              <a:avLst/>
            </a:prstGeom>
            <a:noFill/>
            <a:ln w="12700">
              <a:solidFill>
                <a:srgbClr val="000000"/>
              </a:solidFill>
              <a:round/>
              <a:headEnd/>
              <a:tailEnd/>
            </a:ln>
          </p:spPr>
          <p:txBody>
            <a:bodyPr wrap="none" anchor="ctr"/>
            <a:lstStyle/>
            <a:p>
              <a:endParaRPr lang="en-CA"/>
            </a:p>
          </p:txBody>
        </p:sp>
        <p:sp>
          <p:nvSpPr>
            <p:cNvPr id="22573" name="Line 42"/>
            <p:cNvSpPr>
              <a:spLocks noChangeShapeType="1"/>
            </p:cNvSpPr>
            <p:nvPr/>
          </p:nvSpPr>
          <p:spPr bwMode="auto">
            <a:xfrm>
              <a:off x="2656" y="2572"/>
              <a:ext cx="8" cy="0"/>
            </a:xfrm>
            <a:prstGeom prst="line">
              <a:avLst/>
            </a:prstGeom>
            <a:noFill/>
            <a:ln w="12700">
              <a:solidFill>
                <a:srgbClr val="000000"/>
              </a:solidFill>
              <a:round/>
              <a:headEnd/>
              <a:tailEnd/>
            </a:ln>
          </p:spPr>
          <p:txBody>
            <a:bodyPr wrap="none" anchor="ctr"/>
            <a:lstStyle/>
            <a:p>
              <a:endParaRPr lang="en-CA"/>
            </a:p>
          </p:txBody>
        </p:sp>
        <p:sp>
          <p:nvSpPr>
            <p:cNvPr id="22574" name="Line 43"/>
            <p:cNvSpPr>
              <a:spLocks noChangeShapeType="1"/>
            </p:cNvSpPr>
            <p:nvPr/>
          </p:nvSpPr>
          <p:spPr bwMode="auto">
            <a:xfrm>
              <a:off x="2704" y="2572"/>
              <a:ext cx="8" cy="0"/>
            </a:xfrm>
            <a:prstGeom prst="line">
              <a:avLst/>
            </a:prstGeom>
            <a:noFill/>
            <a:ln w="12700">
              <a:solidFill>
                <a:srgbClr val="000000"/>
              </a:solidFill>
              <a:round/>
              <a:headEnd/>
              <a:tailEnd/>
            </a:ln>
          </p:spPr>
          <p:txBody>
            <a:bodyPr wrap="none" anchor="ctr"/>
            <a:lstStyle/>
            <a:p>
              <a:endParaRPr lang="en-CA"/>
            </a:p>
          </p:txBody>
        </p:sp>
        <p:sp>
          <p:nvSpPr>
            <p:cNvPr id="22575" name="Line 44"/>
            <p:cNvSpPr>
              <a:spLocks noChangeShapeType="1"/>
            </p:cNvSpPr>
            <p:nvPr/>
          </p:nvSpPr>
          <p:spPr bwMode="auto">
            <a:xfrm>
              <a:off x="2752" y="2572"/>
              <a:ext cx="8" cy="0"/>
            </a:xfrm>
            <a:prstGeom prst="line">
              <a:avLst/>
            </a:prstGeom>
            <a:noFill/>
            <a:ln w="12700">
              <a:solidFill>
                <a:srgbClr val="000000"/>
              </a:solidFill>
              <a:round/>
              <a:headEnd/>
              <a:tailEnd/>
            </a:ln>
          </p:spPr>
          <p:txBody>
            <a:bodyPr wrap="none" anchor="ctr"/>
            <a:lstStyle/>
            <a:p>
              <a:endParaRPr lang="en-CA"/>
            </a:p>
          </p:txBody>
        </p:sp>
        <p:sp>
          <p:nvSpPr>
            <p:cNvPr id="22576" name="Line 45"/>
            <p:cNvSpPr>
              <a:spLocks noChangeShapeType="1"/>
            </p:cNvSpPr>
            <p:nvPr/>
          </p:nvSpPr>
          <p:spPr bwMode="auto">
            <a:xfrm>
              <a:off x="2800" y="2572"/>
              <a:ext cx="8" cy="0"/>
            </a:xfrm>
            <a:prstGeom prst="line">
              <a:avLst/>
            </a:prstGeom>
            <a:noFill/>
            <a:ln w="12700">
              <a:solidFill>
                <a:srgbClr val="000000"/>
              </a:solidFill>
              <a:round/>
              <a:headEnd/>
              <a:tailEnd/>
            </a:ln>
          </p:spPr>
          <p:txBody>
            <a:bodyPr wrap="none" anchor="ctr"/>
            <a:lstStyle/>
            <a:p>
              <a:endParaRPr lang="en-CA"/>
            </a:p>
          </p:txBody>
        </p:sp>
        <p:sp>
          <p:nvSpPr>
            <p:cNvPr id="22577" name="Line 46"/>
            <p:cNvSpPr>
              <a:spLocks noChangeShapeType="1"/>
            </p:cNvSpPr>
            <p:nvPr/>
          </p:nvSpPr>
          <p:spPr bwMode="auto">
            <a:xfrm>
              <a:off x="2848" y="2572"/>
              <a:ext cx="8" cy="0"/>
            </a:xfrm>
            <a:prstGeom prst="line">
              <a:avLst/>
            </a:prstGeom>
            <a:noFill/>
            <a:ln w="12700">
              <a:solidFill>
                <a:srgbClr val="000000"/>
              </a:solidFill>
              <a:round/>
              <a:headEnd/>
              <a:tailEnd/>
            </a:ln>
          </p:spPr>
          <p:txBody>
            <a:bodyPr wrap="none" anchor="ctr"/>
            <a:lstStyle/>
            <a:p>
              <a:endParaRPr lang="en-CA"/>
            </a:p>
          </p:txBody>
        </p:sp>
        <p:sp>
          <p:nvSpPr>
            <p:cNvPr id="22578" name="Line 47"/>
            <p:cNvSpPr>
              <a:spLocks noChangeShapeType="1"/>
            </p:cNvSpPr>
            <p:nvPr/>
          </p:nvSpPr>
          <p:spPr bwMode="auto">
            <a:xfrm>
              <a:off x="2896" y="2572"/>
              <a:ext cx="8" cy="0"/>
            </a:xfrm>
            <a:prstGeom prst="line">
              <a:avLst/>
            </a:prstGeom>
            <a:noFill/>
            <a:ln w="12700">
              <a:solidFill>
                <a:srgbClr val="000000"/>
              </a:solidFill>
              <a:round/>
              <a:headEnd/>
              <a:tailEnd/>
            </a:ln>
          </p:spPr>
          <p:txBody>
            <a:bodyPr wrap="none" anchor="ctr"/>
            <a:lstStyle/>
            <a:p>
              <a:endParaRPr lang="en-CA"/>
            </a:p>
          </p:txBody>
        </p:sp>
        <p:sp>
          <p:nvSpPr>
            <p:cNvPr id="22579" name="Line 48"/>
            <p:cNvSpPr>
              <a:spLocks noChangeShapeType="1"/>
            </p:cNvSpPr>
            <p:nvPr/>
          </p:nvSpPr>
          <p:spPr bwMode="auto">
            <a:xfrm>
              <a:off x="2944" y="2572"/>
              <a:ext cx="8" cy="0"/>
            </a:xfrm>
            <a:prstGeom prst="line">
              <a:avLst/>
            </a:prstGeom>
            <a:noFill/>
            <a:ln w="12700">
              <a:solidFill>
                <a:srgbClr val="000000"/>
              </a:solidFill>
              <a:round/>
              <a:headEnd/>
              <a:tailEnd/>
            </a:ln>
          </p:spPr>
          <p:txBody>
            <a:bodyPr wrap="none" anchor="ctr"/>
            <a:lstStyle/>
            <a:p>
              <a:endParaRPr lang="en-CA"/>
            </a:p>
          </p:txBody>
        </p:sp>
        <p:sp>
          <p:nvSpPr>
            <p:cNvPr id="22580" name="Line 49"/>
            <p:cNvSpPr>
              <a:spLocks noChangeShapeType="1"/>
            </p:cNvSpPr>
            <p:nvPr/>
          </p:nvSpPr>
          <p:spPr bwMode="auto">
            <a:xfrm>
              <a:off x="2992" y="2572"/>
              <a:ext cx="8" cy="0"/>
            </a:xfrm>
            <a:prstGeom prst="line">
              <a:avLst/>
            </a:prstGeom>
            <a:noFill/>
            <a:ln w="12700">
              <a:solidFill>
                <a:srgbClr val="000000"/>
              </a:solidFill>
              <a:round/>
              <a:headEnd/>
              <a:tailEnd/>
            </a:ln>
          </p:spPr>
          <p:txBody>
            <a:bodyPr wrap="none" anchor="ctr"/>
            <a:lstStyle/>
            <a:p>
              <a:endParaRPr lang="en-CA"/>
            </a:p>
          </p:txBody>
        </p:sp>
        <p:sp>
          <p:nvSpPr>
            <p:cNvPr id="22581" name="Line 50"/>
            <p:cNvSpPr>
              <a:spLocks noChangeShapeType="1"/>
            </p:cNvSpPr>
            <p:nvPr/>
          </p:nvSpPr>
          <p:spPr bwMode="auto">
            <a:xfrm>
              <a:off x="3040" y="2572"/>
              <a:ext cx="8" cy="0"/>
            </a:xfrm>
            <a:prstGeom prst="line">
              <a:avLst/>
            </a:prstGeom>
            <a:noFill/>
            <a:ln w="12700">
              <a:solidFill>
                <a:srgbClr val="000000"/>
              </a:solidFill>
              <a:round/>
              <a:headEnd/>
              <a:tailEnd/>
            </a:ln>
          </p:spPr>
          <p:txBody>
            <a:bodyPr wrap="none" anchor="ctr"/>
            <a:lstStyle/>
            <a:p>
              <a:endParaRPr lang="en-CA"/>
            </a:p>
          </p:txBody>
        </p:sp>
        <p:sp>
          <p:nvSpPr>
            <p:cNvPr id="22582" name="Line 51"/>
            <p:cNvSpPr>
              <a:spLocks noChangeShapeType="1"/>
            </p:cNvSpPr>
            <p:nvPr/>
          </p:nvSpPr>
          <p:spPr bwMode="auto">
            <a:xfrm>
              <a:off x="3088" y="2572"/>
              <a:ext cx="8" cy="0"/>
            </a:xfrm>
            <a:prstGeom prst="line">
              <a:avLst/>
            </a:prstGeom>
            <a:noFill/>
            <a:ln w="12700">
              <a:solidFill>
                <a:srgbClr val="000000"/>
              </a:solidFill>
              <a:round/>
              <a:headEnd/>
              <a:tailEnd/>
            </a:ln>
          </p:spPr>
          <p:txBody>
            <a:bodyPr wrap="none" anchor="ctr"/>
            <a:lstStyle/>
            <a:p>
              <a:endParaRPr lang="en-CA"/>
            </a:p>
          </p:txBody>
        </p:sp>
        <p:sp>
          <p:nvSpPr>
            <p:cNvPr id="22583" name="Line 52"/>
            <p:cNvSpPr>
              <a:spLocks noChangeShapeType="1"/>
            </p:cNvSpPr>
            <p:nvPr/>
          </p:nvSpPr>
          <p:spPr bwMode="auto">
            <a:xfrm>
              <a:off x="3136" y="2572"/>
              <a:ext cx="8" cy="0"/>
            </a:xfrm>
            <a:prstGeom prst="line">
              <a:avLst/>
            </a:prstGeom>
            <a:noFill/>
            <a:ln w="12700">
              <a:solidFill>
                <a:srgbClr val="000000"/>
              </a:solidFill>
              <a:round/>
              <a:headEnd/>
              <a:tailEnd/>
            </a:ln>
          </p:spPr>
          <p:txBody>
            <a:bodyPr wrap="none" anchor="ctr"/>
            <a:lstStyle/>
            <a:p>
              <a:endParaRPr lang="en-CA"/>
            </a:p>
          </p:txBody>
        </p:sp>
        <p:sp>
          <p:nvSpPr>
            <p:cNvPr id="22584" name="Line 53"/>
            <p:cNvSpPr>
              <a:spLocks noChangeShapeType="1"/>
            </p:cNvSpPr>
            <p:nvPr/>
          </p:nvSpPr>
          <p:spPr bwMode="auto">
            <a:xfrm>
              <a:off x="3184" y="2572"/>
              <a:ext cx="8" cy="0"/>
            </a:xfrm>
            <a:prstGeom prst="line">
              <a:avLst/>
            </a:prstGeom>
            <a:noFill/>
            <a:ln w="12700">
              <a:solidFill>
                <a:srgbClr val="000000"/>
              </a:solidFill>
              <a:round/>
              <a:headEnd/>
              <a:tailEnd/>
            </a:ln>
          </p:spPr>
          <p:txBody>
            <a:bodyPr wrap="none" anchor="ctr"/>
            <a:lstStyle/>
            <a:p>
              <a:endParaRPr lang="en-CA"/>
            </a:p>
          </p:txBody>
        </p:sp>
        <p:sp>
          <p:nvSpPr>
            <p:cNvPr id="22585" name="Line 54"/>
            <p:cNvSpPr>
              <a:spLocks noChangeShapeType="1"/>
            </p:cNvSpPr>
            <p:nvPr/>
          </p:nvSpPr>
          <p:spPr bwMode="auto">
            <a:xfrm>
              <a:off x="3232" y="2572"/>
              <a:ext cx="8" cy="0"/>
            </a:xfrm>
            <a:prstGeom prst="line">
              <a:avLst/>
            </a:prstGeom>
            <a:noFill/>
            <a:ln w="12700">
              <a:solidFill>
                <a:srgbClr val="000000"/>
              </a:solidFill>
              <a:round/>
              <a:headEnd/>
              <a:tailEnd/>
            </a:ln>
          </p:spPr>
          <p:txBody>
            <a:bodyPr wrap="none" anchor="ctr"/>
            <a:lstStyle/>
            <a:p>
              <a:endParaRPr lang="en-CA"/>
            </a:p>
          </p:txBody>
        </p:sp>
        <p:sp>
          <p:nvSpPr>
            <p:cNvPr id="22586" name="Line 55"/>
            <p:cNvSpPr>
              <a:spLocks noChangeShapeType="1"/>
            </p:cNvSpPr>
            <p:nvPr/>
          </p:nvSpPr>
          <p:spPr bwMode="auto">
            <a:xfrm>
              <a:off x="3280" y="2572"/>
              <a:ext cx="8" cy="0"/>
            </a:xfrm>
            <a:prstGeom prst="line">
              <a:avLst/>
            </a:prstGeom>
            <a:noFill/>
            <a:ln w="12700">
              <a:solidFill>
                <a:srgbClr val="000000"/>
              </a:solidFill>
              <a:round/>
              <a:headEnd/>
              <a:tailEnd/>
            </a:ln>
          </p:spPr>
          <p:txBody>
            <a:bodyPr wrap="none" anchor="ctr"/>
            <a:lstStyle/>
            <a:p>
              <a:endParaRPr lang="en-CA"/>
            </a:p>
          </p:txBody>
        </p:sp>
        <p:sp>
          <p:nvSpPr>
            <p:cNvPr id="22587" name="Line 56"/>
            <p:cNvSpPr>
              <a:spLocks noChangeShapeType="1"/>
            </p:cNvSpPr>
            <p:nvPr/>
          </p:nvSpPr>
          <p:spPr bwMode="auto">
            <a:xfrm>
              <a:off x="3328" y="2572"/>
              <a:ext cx="8" cy="0"/>
            </a:xfrm>
            <a:prstGeom prst="line">
              <a:avLst/>
            </a:prstGeom>
            <a:noFill/>
            <a:ln w="12700">
              <a:solidFill>
                <a:srgbClr val="000000"/>
              </a:solidFill>
              <a:round/>
              <a:headEnd/>
              <a:tailEnd/>
            </a:ln>
          </p:spPr>
          <p:txBody>
            <a:bodyPr wrap="none" anchor="ctr"/>
            <a:lstStyle/>
            <a:p>
              <a:endParaRPr lang="en-CA"/>
            </a:p>
          </p:txBody>
        </p:sp>
        <p:sp>
          <p:nvSpPr>
            <p:cNvPr id="22588" name="Line 57"/>
            <p:cNvSpPr>
              <a:spLocks noChangeShapeType="1"/>
            </p:cNvSpPr>
            <p:nvPr/>
          </p:nvSpPr>
          <p:spPr bwMode="auto">
            <a:xfrm>
              <a:off x="3376" y="2572"/>
              <a:ext cx="8" cy="0"/>
            </a:xfrm>
            <a:prstGeom prst="line">
              <a:avLst/>
            </a:prstGeom>
            <a:noFill/>
            <a:ln w="12700">
              <a:solidFill>
                <a:srgbClr val="000000"/>
              </a:solidFill>
              <a:round/>
              <a:headEnd/>
              <a:tailEnd/>
            </a:ln>
          </p:spPr>
          <p:txBody>
            <a:bodyPr wrap="none" anchor="ctr"/>
            <a:lstStyle/>
            <a:p>
              <a:endParaRPr lang="en-CA"/>
            </a:p>
          </p:txBody>
        </p:sp>
        <p:sp>
          <p:nvSpPr>
            <p:cNvPr id="22589" name="Line 58"/>
            <p:cNvSpPr>
              <a:spLocks noChangeShapeType="1"/>
            </p:cNvSpPr>
            <p:nvPr/>
          </p:nvSpPr>
          <p:spPr bwMode="auto">
            <a:xfrm>
              <a:off x="3424" y="2572"/>
              <a:ext cx="8" cy="0"/>
            </a:xfrm>
            <a:prstGeom prst="line">
              <a:avLst/>
            </a:prstGeom>
            <a:noFill/>
            <a:ln w="12700">
              <a:solidFill>
                <a:srgbClr val="000000"/>
              </a:solidFill>
              <a:round/>
              <a:headEnd/>
              <a:tailEnd/>
            </a:ln>
          </p:spPr>
          <p:txBody>
            <a:bodyPr wrap="none" anchor="ctr"/>
            <a:lstStyle/>
            <a:p>
              <a:endParaRPr lang="en-CA"/>
            </a:p>
          </p:txBody>
        </p:sp>
        <p:sp>
          <p:nvSpPr>
            <p:cNvPr id="22590" name="Line 59"/>
            <p:cNvSpPr>
              <a:spLocks noChangeShapeType="1"/>
            </p:cNvSpPr>
            <p:nvPr/>
          </p:nvSpPr>
          <p:spPr bwMode="auto">
            <a:xfrm>
              <a:off x="3472" y="2572"/>
              <a:ext cx="8" cy="0"/>
            </a:xfrm>
            <a:prstGeom prst="line">
              <a:avLst/>
            </a:prstGeom>
            <a:noFill/>
            <a:ln w="12700">
              <a:solidFill>
                <a:srgbClr val="000000"/>
              </a:solidFill>
              <a:round/>
              <a:headEnd/>
              <a:tailEnd/>
            </a:ln>
          </p:spPr>
          <p:txBody>
            <a:bodyPr wrap="none" anchor="ctr"/>
            <a:lstStyle/>
            <a:p>
              <a:endParaRPr lang="en-CA"/>
            </a:p>
          </p:txBody>
        </p:sp>
        <p:sp>
          <p:nvSpPr>
            <p:cNvPr id="22591" name="Line 60"/>
            <p:cNvSpPr>
              <a:spLocks noChangeShapeType="1"/>
            </p:cNvSpPr>
            <p:nvPr/>
          </p:nvSpPr>
          <p:spPr bwMode="auto">
            <a:xfrm>
              <a:off x="3520" y="2572"/>
              <a:ext cx="8" cy="0"/>
            </a:xfrm>
            <a:prstGeom prst="line">
              <a:avLst/>
            </a:prstGeom>
            <a:noFill/>
            <a:ln w="12700">
              <a:solidFill>
                <a:srgbClr val="000000"/>
              </a:solidFill>
              <a:round/>
              <a:headEnd/>
              <a:tailEnd/>
            </a:ln>
          </p:spPr>
          <p:txBody>
            <a:bodyPr wrap="none" anchor="ctr"/>
            <a:lstStyle/>
            <a:p>
              <a:endParaRPr lang="en-CA"/>
            </a:p>
          </p:txBody>
        </p:sp>
        <p:sp>
          <p:nvSpPr>
            <p:cNvPr id="22592" name="Line 61"/>
            <p:cNvSpPr>
              <a:spLocks noChangeShapeType="1"/>
            </p:cNvSpPr>
            <p:nvPr/>
          </p:nvSpPr>
          <p:spPr bwMode="auto">
            <a:xfrm>
              <a:off x="3568" y="2572"/>
              <a:ext cx="8" cy="0"/>
            </a:xfrm>
            <a:prstGeom prst="line">
              <a:avLst/>
            </a:prstGeom>
            <a:noFill/>
            <a:ln w="12700">
              <a:solidFill>
                <a:srgbClr val="000000"/>
              </a:solidFill>
              <a:round/>
              <a:headEnd/>
              <a:tailEnd/>
            </a:ln>
          </p:spPr>
          <p:txBody>
            <a:bodyPr wrap="none" anchor="ctr"/>
            <a:lstStyle/>
            <a:p>
              <a:endParaRPr lang="en-CA"/>
            </a:p>
          </p:txBody>
        </p:sp>
        <p:sp>
          <p:nvSpPr>
            <p:cNvPr id="22593" name="Line 62"/>
            <p:cNvSpPr>
              <a:spLocks noChangeShapeType="1"/>
            </p:cNvSpPr>
            <p:nvPr/>
          </p:nvSpPr>
          <p:spPr bwMode="auto">
            <a:xfrm>
              <a:off x="3616" y="2572"/>
              <a:ext cx="8" cy="0"/>
            </a:xfrm>
            <a:prstGeom prst="line">
              <a:avLst/>
            </a:prstGeom>
            <a:noFill/>
            <a:ln w="12700">
              <a:solidFill>
                <a:srgbClr val="000000"/>
              </a:solidFill>
              <a:round/>
              <a:headEnd/>
              <a:tailEnd/>
            </a:ln>
          </p:spPr>
          <p:txBody>
            <a:bodyPr wrap="none" anchor="ctr"/>
            <a:lstStyle/>
            <a:p>
              <a:endParaRPr lang="en-CA"/>
            </a:p>
          </p:txBody>
        </p:sp>
        <p:sp>
          <p:nvSpPr>
            <p:cNvPr id="22594" name="Line 63"/>
            <p:cNvSpPr>
              <a:spLocks noChangeShapeType="1"/>
            </p:cNvSpPr>
            <p:nvPr/>
          </p:nvSpPr>
          <p:spPr bwMode="auto">
            <a:xfrm>
              <a:off x="3664" y="2572"/>
              <a:ext cx="8" cy="0"/>
            </a:xfrm>
            <a:prstGeom prst="line">
              <a:avLst/>
            </a:prstGeom>
            <a:noFill/>
            <a:ln w="12700">
              <a:solidFill>
                <a:srgbClr val="000000"/>
              </a:solidFill>
              <a:round/>
              <a:headEnd/>
              <a:tailEnd/>
            </a:ln>
          </p:spPr>
          <p:txBody>
            <a:bodyPr wrap="none" anchor="ctr"/>
            <a:lstStyle/>
            <a:p>
              <a:endParaRPr lang="en-CA"/>
            </a:p>
          </p:txBody>
        </p:sp>
        <p:sp>
          <p:nvSpPr>
            <p:cNvPr id="22595" name="Line 64"/>
            <p:cNvSpPr>
              <a:spLocks noChangeShapeType="1"/>
            </p:cNvSpPr>
            <p:nvPr/>
          </p:nvSpPr>
          <p:spPr bwMode="auto">
            <a:xfrm>
              <a:off x="3712" y="2572"/>
              <a:ext cx="8" cy="0"/>
            </a:xfrm>
            <a:prstGeom prst="line">
              <a:avLst/>
            </a:prstGeom>
            <a:noFill/>
            <a:ln w="12700">
              <a:solidFill>
                <a:srgbClr val="000000"/>
              </a:solidFill>
              <a:round/>
              <a:headEnd/>
              <a:tailEnd/>
            </a:ln>
          </p:spPr>
          <p:txBody>
            <a:bodyPr wrap="none" anchor="ctr"/>
            <a:lstStyle/>
            <a:p>
              <a:endParaRPr lang="en-CA"/>
            </a:p>
          </p:txBody>
        </p:sp>
        <p:sp>
          <p:nvSpPr>
            <p:cNvPr id="22596" name="Line 65"/>
            <p:cNvSpPr>
              <a:spLocks noChangeShapeType="1"/>
            </p:cNvSpPr>
            <p:nvPr/>
          </p:nvSpPr>
          <p:spPr bwMode="auto">
            <a:xfrm>
              <a:off x="3760" y="2572"/>
              <a:ext cx="8" cy="0"/>
            </a:xfrm>
            <a:prstGeom prst="line">
              <a:avLst/>
            </a:prstGeom>
            <a:noFill/>
            <a:ln w="12700">
              <a:solidFill>
                <a:srgbClr val="000000"/>
              </a:solidFill>
              <a:round/>
              <a:headEnd/>
              <a:tailEnd/>
            </a:ln>
          </p:spPr>
          <p:txBody>
            <a:bodyPr wrap="none" anchor="ctr"/>
            <a:lstStyle/>
            <a:p>
              <a:endParaRPr lang="en-CA"/>
            </a:p>
          </p:txBody>
        </p:sp>
        <p:sp>
          <p:nvSpPr>
            <p:cNvPr id="22597" name="Line 66"/>
            <p:cNvSpPr>
              <a:spLocks noChangeShapeType="1"/>
            </p:cNvSpPr>
            <p:nvPr/>
          </p:nvSpPr>
          <p:spPr bwMode="auto">
            <a:xfrm>
              <a:off x="3808" y="2572"/>
              <a:ext cx="8" cy="0"/>
            </a:xfrm>
            <a:prstGeom prst="line">
              <a:avLst/>
            </a:prstGeom>
            <a:noFill/>
            <a:ln w="12700">
              <a:solidFill>
                <a:srgbClr val="000000"/>
              </a:solidFill>
              <a:round/>
              <a:headEnd/>
              <a:tailEnd/>
            </a:ln>
          </p:spPr>
          <p:txBody>
            <a:bodyPr wrap="none" anchor="ctr"/>
            <a:lstStyle/>
            <a:p>
              <a:endParaRPr lang="en-CA"/>
            </a:p>
          </p:txBody>
        </p:sp>
        <p:sp>
          <p:nvSpPr>
            <p:cNvPr id="22598" name="Line 67"/>
            <p:cNvSpPr>
              <a:spLocks noChangeShapeType="1"/>
            </p:cNvSpPr>
            <p:nvPr/>
          </p:nvSpPr>
          <p:spPr bwMode="auto">
            <a:xfrm>
              <a:off x="3856" y="2572"/>
              <a:ext cx="8" cy="0"/>
            </a:xfrm>
            <a:prstGeom prst="line">
              <a:avLst/>
            </a:prstGeom>
            <a:noFill/>
            <a:ln w="12700">
              <a:solidFill>
                <a:srgbClr val="000000"/>
              </a:solidFill>
              <a:round/>
              <a:headEnd/>
              <a:tailEnd/>
            </a:ln>
          </p:spPr>
          <p:txBody>
            <a:bodyPr wrap="none" anchor="ctr"/>
            <a:lstStyle/>
            <a:p>
              <a:endParaRPr lang="en-CA"/>
            </a:p>
          </p:txBody>
        </p:sp>
        <p:sp>
          <p:nvSpPr>
            <p:cNvPr id="22599" name="Line 68"/>
            <p:cNvSpPr>
              <a:spLocks noChangeShapeType="1"/>
            </p:cNvSpPr>
            <p:nvPr/>
          </p:nvSpPr>
          <p:spPr bwMode="auto">
            <a:xfrm>
              <a:off x="3904" y="2572"/>
              <a:ext cx="8" cy="0"/>
            </a:xfrm>
            <a:prstGeom prst="line">
              <a:avLst/>
            </a:prstGeom>
            <a:noFill/>
            <a:ln w="12700">
              <a:solidFill>
                <a:srgbClr val="000000"/>
              </a:solidFill>
              <a:round/>
              <a:headEnd/>
              <a:tailEnd/>
            </a:ln>
          </p:spPr>
          <p:txBody>
            <a:bodyPr wrap="none" anchor="ctr"/>
            <a:lstStyle/>
            <a:p>
              <a:endParaRPr lang="en-CA"/>
            </a:p>
          </p:txBody>
        </p:sp>
        <p:sp>
          <p:nvSpPr>
            <p:cNvPr id="22600" name="Line 69"/>
            <p:cNvSpPr>
              <a:spLocks noChangeShapeType="1"/>
            </p:cNvSpPr>
            <p:nvPr/>
          </p:nvSpPr>
          <p:spPr bwMode="auto">
            <a:xfrm>
              <a:off x="3952" y="2572"/>
              <a:ext cx="8" cy="0"/>
            </a:xfrm>
            <a:prstGeom prst="line">
              <a:avLst/>
            </a:prstGeom>
            <a:noFill/>
            <a:ln w="12700">
              <a:solidFill>
                <a:srgbClr val="000000"/>
              </a:solidFill>
              <a:round/>
              <a:headEnd/>
              <a:tailEnd/>
            </a:ln>
          </p:spPr>
          <p:txBody>
            <a:bodyPr wrap="none" anchor="ctr"/>
            <a:lstStyle/>
            <a:p>
              <a:endParaRPr lang="en-CA"/>
            </a:p>
          </p:txBody>
        </p:sp>
        <p:sp>
          <p:nvSpPr>
            <p:cNvPr id="22601" name="Line 70"/>
            <p:cNvSpPr>
              <a:spLocks noChangeShapeType="1"/>
            </p:cNvSpPr>
            <p:nvPr/>
          </p:nvSpPr>
          <p:spPr bwMode="auto">
            <a:xfrm>
              <a:off x="4000" y="2572"/>
              <a:ext cx="8" cy="0"/>
            </a:xfrm>
            <a:prstGeom prst="line">
              <a:avLst/>
            </a:prstGeom>
            <a:noFill/>
            <a:ln w="12700">
              <a:solidFill>
                <a:srgbClr val="000000"/>
              </a:solidFill>
              <a:round/>
              <a:headEnd/>
              <a:tailEnd/>
            </a:ln>
          </p:spPr>
          <p:txBody>
            <a:bodyPr wrap="none" anchor="ctr"/>
            <a:lstStyle/>
            <a:p>
              <a:endParaRPr lang="en-CA"/>
            </a:p>
          </p:txBody>
        </p:sp>
        <p:sp>
          <p:nvSpPr>
            <p:cNvPr id="22602" name="Line 71"/>
            <p:cNvSpPr>
              <a:spLocks noChangeShapeType="1"/>
            </p:cNvSpPr>
            <p:nvPr/>
          </p:nvSpPr>
          <p:spPr bwMode="auto">
            <a:xfrm>
              <a:off x="4048" y="2572"/>
              <a:ext cx="8" cy="0"/>
            </a:xfrm>
            <a:prstGeom prst="line">
              <a:avLst/>
            </a:prstGeom>
            <a:noFill/>
            <a:ln w="12700">
              <a:solidFill>
                <a:srgbClr val="000000"/>
              </a:solidFill>
              <a:round/>
              <a:headEnd/>
              <a:tailEnd/>
            </a:ln>
          </p:spPr>
          <p:txBody>
            <a:bodyPr wrap="none" anchor="ctr"/>
            <a:lstStyle/>
            <a:p>
              <a:endParaRPr lang="en-CA"/>
            </a:p>
          </p:txBody>
        </p:sp>
        <p:sp>
          <p:nvSpPr>
            <p:cNvPr id="22603" name="Line 72"/>
            <p:cNvSpPr>
              <a:spLocks noChangeShapeType="1"/>
            </p:cNvSpPr>
            <p:nvPr/>
          </p:nvSpPr>
          <p:spPr bwMode="auto">
            <a:xfrm>
              <a:off x="4096" y="2572"/>
              <a:ext cx="8" cy="0"/>
            </a:xfrm>
            <a:prstGeom prst="line">
              <a:avLst/>
            </a:prstGeom>
            <a:noFill/>
            <a:ln w="12700">
              <a:solidFill>
                <a:srgbClr val="000000"/>
              </a:solidFill>
              <a:round/>
              <a:headEnd/>
              <a:tailEnd/>
            </a:ln>
          </p:spPr>
          <p:txBody>
            <a:bodyPr wrap="none" anchor="ctr"/>
            <a:lstStyle/>
            <a:p>
              <a:endParaRPr lang="en-CA"/>
            </a:p>
          </p:txBody>
        </p:sp>
        <p:sp>
          <p:nvSpPr>
            <p:cNvPr id="22604" name="Line 73"/>
            <p:cNvSpPr>
              <a:spLocks noChangeShapeType="1"/>
            </p:cNvSpPr>
            <p:nvPr/>
          </p:nvSpPr>
          <p:spPr bwMode="auto">
            <a:xfrm>
              <a:off x="4144" y="2572"/>
              <a:ext cx="8" cy="0"/>
            </a:xfrm>
            <a:prstGeom prst="line">
              <a:avLst/>
            </a:prstGeom>
            <a:noFill/>
            <a:ln w="12700">
              <a:solidFill>
                <a:srgbClr val="000000"/>
              </a:solidFill>
              <a:round/>
              <a:headEnd/>
              <a:tailEnd/>
            </a:ln>
          </p:spPr>
          <p:txBody>
            <a:bodyPr wrap="none" anchor="ctr"/>
            <a:lstStyle/>
            <a:p>
              <a:endParaRPr lang="en-CA"/>
            </a:p>
          </p:txBody>
        </p:sp>
        <p:sp>
          <p:nvSpPr>
            <p:cNvPr id="22605" name="Line 74"/>
            <p:cNvSpPr>
              <a:spLocks noChangeShapeType="1"/>
            </p:cNvSpPr>
            <p:nvPr/>
          </p:nvSpPr>
          <p:spPr bwMode="auto">
            <a:xfrm>
              <a:off x="4192" y="2572"/>
              <a:ext cx="8" cy="0"/>
            </a:xfrm>
            <a:prstGeom prst="line">
              <a:avLst/>
            </a:prstGeom>
            <a:noFill/>
            <a:ln w="12700">
              <a:solidFill>
                <a:srgbClr val="000000"/>
              </a:solidFill>
              <a:round/>
              <a:headEnd/>
              <a:tailEnd/>
            </a:ln>
          </p:spPr>
          <p:txBody>
            <a:bodyPr wrap="none" anchor="ctr"/>
            <a:lstStyle/>
            <a:p>
              <a:endParaRPr lang="en-CA"/>
            </a:p>
          </p:txBody>
        </p:sp>
        <p:sp>
          <p:nvSpPr>
            <p:cNvPr id="22606" name="Line 75"/>
            <p:cNvSpPr>
              <a:spLocks noChangeShapeType="1"/>
            </p:cNvSpPr>
            <p:nvPr/>
          </p:nvSpPr>
          <p:spPr bwMode="auto">
            <a:xfrm>
              <a:off x="4240" y="2572"/>
              <a:ext cx="8" cy="0"/>
            </a:xfrm>
            <a:prstGeom prst="line">
              <a:avLst/>
            </a:prstGeom>
            <a:noFill/>
            <a:ln w="12700">
              <a:solidFill>
                <a:srgbClr val="000000"/>
              </a:solidFill>
              <a:round/>
              <a:headEnd/>
              <a:tailEnd/>
            </a:ln>
          </p:spPr>
          <p:txBody>
            <a:bodyPr wrap="none" anchor="ctr"/>
            <a:lstStyle/>
            <a:p>
              <a:endParaRPr lang="en-CA"/>
            </a:p>
          </p:txBody>
        </p:sp>
        <p:sp>
          <p:nvSpPr>
            <p:cNvPr id="22607" name="Line 76"/>
            <p:cNvSpPr>
              <a:spLocks noChangeShapeType="1"/>
            </p:cNvSpPr>
            <p:nvPr/>
          </p:nvSpPr>
          <p:spPr bwMode="auto">
            <a:xfrm>
              <a:off x="4288" y="2572"/>
              <a:ext cx="8" cy="0"/>
            </a:xfrm>
            <a:prstGeom prst="line">
              <a:avLst/>
            </a:prstGeom>
            <a:noFill/>
            <a:ln w="12700">
              <a:solidFill>
                <a:srgbClr val="000000"/>
              </a:solidFill>
              <a:round/>
              <a:headEnd/>
              <a:tailEnd/>
            </a:ln>
          </p:spPr>
          <p:txBody>
            <a:bodyPr wrap="none" anchor="ctr"/>
            <a:lstStyle/>
            <a:p>
              <a:endParaRPr lang="en-CA"/>
            </a:p>
          </p:txBody>
        </p:sp>
        <p:sp>
          <p:nvSpPr>
            <p:cNvPr id="22608" name="Line 77"/>
            <p:cNvSpPr>
              <a:spLocks noChangeShapeType="1"/>
            </p:cNvSpPr>
            <p:nvPr/>
          </p:nvSpPr>
          <p:spPr bwMode="auto">
            <a:xfrm>
              <a:off x="1024" y="1964"/>
              <a:ext cx="8" cy="0"/>
            </a:xfrm>
            <a:prstGeom prst="line">
              <a:avLst/>
            </a:prstGeom>
            <a:noFill/>
            <a:ln w="12700">
              <a:solidFill>
                <a:srgbClr val="000000"/>
              </a:solidFill>
              <a:round/>
              <a:headEnd/>
              <a:tailEnd/>
            </a:ln>
          </p:spPr>
          <p:txBody>
            <a:bodyPr wrap="none" anchor="ctr"/>
            <a:lstStyle/>
            <a:p>
              <a:endParaRPr lang="en-CA"/>
            </a:p>
          </p:txBody>
        </p:sp>
        <p:sp>
          <p:nvSpPr>
            <p:cNvPr id="22609" name="Line 78"/>
            <p:cNvSpPr>
              <a:spLocks noChangeShapeType="1"/>
            </p:cNvSpPr>
            <p:nvPr/>
          </p:nvSpPr>
          <p:spPr bwMode="auto">
            <a:xfrm>
              <a:off x="1072" y="1964"/>
              <a:ext cx="8" cy="0"/>
            </a:xfrm>
            <a:prstGeom prst="line">
              <a:avLst/>
            </a:prstGeom>
            <a:noFill/>
            <a:ln w="12700">
              <a:solidFill>
                <a:srgbClr val="000000"/>
              </a:solidFill>
              <a:round/>
              <a:headEnd/>
              <a:tailEnd/>
            </a:ln>
          </p:spPr>
          <p:txBody>
            <a:bodyPr wrap="none" anchor="ctr"/>
            <a:lstStyle/>
            <a:p>
              <a:endParaRPr lang="en-CA"/>
            </a:p>
          </p:txBody>
        </p:sp>
        <p:sp>
          <p:nvSpPr>
            <p:cNvPr id="22610" name="Line 79"/>
            <p:cNvSpPr>
              <a:spLocks noChangeShapeType="1"/>
            </p:cNvSpPr>
            <p:nvPr/>
          </p:nvSpPr>
          <p:spPr bwMode="auto">
            <a:xfrm>
              <a:off x="1120" y="1964"/>
              <a:ext cx="8" cy="0"/>
            </a:xfrm>
            <a:prstGeom prst="line">
              <a:avLst/>
            </a:prstGeom>
            <a:noFill/>
            <a:ln w="12700">
              <a:solidFill>
                <a:srgbClr val="000000"/>
              </a:solidFill>
              <a:round/>
              <a:headEnd/>
              <a:tailEnd/>
            </a:ln>
          </p:spPr>
          <p:txBody>
            <a:bodyPr wrap="none" anchor="ctr"/>
            <a:lstStyle/>
            <a:p>
              <a:endParaRPr lang="en-CA"/>
            </a:p>
          </p:txBody>
        </p:sp>
        <p:sp>
          <p:nvSpPr>
            <p:cNvPr id="22611" name="Line 80"/>
            <p:cNvSpPr>
              <a:spLocks noChangeShapeType="1"/>
            </p:cNvSpPr>
            <p:nvPr/>
          </p:nvSpPr>
          <p:spPr bwMode="auto">
            <a:xfrm>
              <a:off x="1168" y="1964"/>
              <a:ext cx="8" cy="0"/>
            </a:xfrm>
            <a:prstGeom prst="line">
              <a:avLst/>
            </a:prstGeom>
            <a:noFill/>
            <a:ln w="12700">
              <a:solidFill>
                <a:srgbClr val="000000"/>
              </a:solidFill>
              <a:round/>
              <a:headEnd/>
              <a:tailEnd/>
            </a:ln>
          </p:spPr>
          <p:txBody>
            <a:bodyPr wrap="none" anchor="ctr"/>
            <a:lstStyle/>
            <a:p>
              <a:endParaRPr lang="en-CA"/>
            </a:p>
          </p:txBody>
        </p:sp>
        <p:sp>
          <p:nvSpPr>
            <p:cNvPr id="22612" name="Line 81"/>
            <p:cNvSpPr>
              <a:spLocks noChangeShapeType="1"/>
            </p:cNvSpPr>
            <p:nvPr/>
          </p:nvSpPr>
          <p:spPr bwMode="auto">
            <a:xfrm>
              <a:off x="1216" y="1964"/>
              <a:ext cx="8" cy="0"/>
            </a:xfrm>
            <a:prstGeom prst="line">
              <a:avLst/>
            </a:prstGeom>
            <a:noFill/>
            <a:ln w="12700">
              <a:solidFill>
                <a:srgbClr val="000000"/>
              </a:solidFill>
              <a:round/>
              <a:headEnd/>
              <a:tailEnd/>
            </a:ln>
          </p:spPr>
          <p:txBody>
            <a:bodyPr wrap="none" anchor="ctr"/>
            <a:lstStyle/>
            <a:p>
              <a:endParaRPr lang="en-CA"/>
            </a:p>
          </p:txBody>
        </p:sp>
        <p:sp>
          <p:nvSpPr>
            <p:cNvPr id="22613" name="Line 82"/>
            <p:cNvSpPr>
              <a:spLocks noChangeShapeType="1"/>
            </p:cNvSpPr>
            <p:nvPr/>
          </p:nvSpPr>
          <p:spPr bwMode="auto">
            <a:xfrm>
              <a:off x="1264" y="1964"/>
              <a:ext cx="8" cy="0"/>
            </a:xfrm>
            <a:prstGeom prst="line">
              <a:avLst/>
            </a:prstGeom>
            <a:noFill/>
            <a:ln w="12700">
              <a:solidFill>
                <a:srgbClr val="000000"/>
              </a:solidFill>
              <a:round/>
              <a:headEnd/>
              <a:tailEnd/>
            </a:ln>
          </p:spPr>
          <p:txBody>
            <a:bodyPr wrap="none" anchor="ctr"/>
            <a:lstStyle/>
            <a:p>
              <a:endParaRPr lang="en-CA"/>
            </a:p>
          </p:txBody>
        </p:sp>
        <p:sp>
          <p:nvSpPr>
            <p:cNvPr id="22614" name="Line 83"/>
            <p:cNvSpPr>
              <a:spLocks noChangeShapeType="1"/>
            </p:cNvSpPr>
            <p:nvPr/>
          </p:nvSpPr>
          <p:spPr bwMode="auto">
            <a:xfrm>
              <a:off x="1312" y="1964"/>
              <a:ext cx="8" cy="0"/>
            </a:xfrm>
            <a:prstGeom prst="line">
              <a:avLst/>
            </a:prstGeom>
            <a:noFill/>
            <a:ln w="12700">
              <a:solidFill>
                <a:srgbClr val="000000"/>
              </a:solidFill>
              <a:round/>
              <a:headEnd/>
              <a:tailEnd/>
            </a:ln>
          </p:spPr>
          <p:txBody>
            <a:bodyPr wrap="none" anchor="ctr"/>
            <a:lstStyle/>
            <a:p>
              <a:endParaRPr lang="en-CA"/>
            </a:p>
          </p:txBody>
        </p:sp>
        <p:sp>
          <p:nvSpPr>
            <p:cNvPr id="22615" name="Line 84"/>
            <p:cNvSpPr>
              <a:spLocks noChangeShapeType="1"/>
            </p:cNvSpPr>
            <p:nvPr/>
          </p:nvSpPr>
          <p:spPr bwMode="auto">
            <a:xfrm>
              <a:off x="1360" y="1964"/>
              <a:ext cx="8" cy="0"/>
            </a:xfrm>
            <a:prstGeom prst="line">
              <a:avLst/>
            </a:prstGeom>
            <a:noFill/>
            <a:ln w="12700">
              <a:solidFill>
                <a:srgbClr val="000000"/>
              </a:solidFill>
              <a:round/>
              <a:headEnd/>
              <a:tailEnd/>
            </a:ln>
          </p:spPr>
          <p:txBody>
            <a:bodyPr wrap="none" anchor="ctr"/>
            <a:lstStyle/>
            <a:p>
              <a:endParaRPr lang="en-CA"/>
            </a:p>
          </p:txBody>
        </p:sp>
        <p:sp>
          <p:nvSpPr>
            <p:cNvPr id="22616" name="Line 85"/>
            <p:cNvSpPr>
              <a:spLocks noChangeShapeType="1"/>
            </p:cNvSpPr>
            <p:nvPr/>
          </p:nvSpPr>
          <p:spPr bwMode="auto">
            <a:xfrm>
              <a:off x="1408" y="1964"/>
              <a:ext cx="8" cy="0"/>
            </a:xfrm>
            <a:prstGeom prst="line">
              <a:avLst/>
            </a:prstGeom>
            <a:noFill/>
            <a:ln w="12700">
              <a:solidFill>
                <a:srgbClr val="000000"/>
              </a:solidFill>
              <a:round/>
              <a:headEnd/>
              <a:tailEnd/>
            </a:ln>
          </p:spPr>
          <p:txBody>
            <a:bodyPr wrap="none" anchor="ctr"/>
            <a:lstStyle/>
            <a:p>
              <a:endParaRPr lang="en-CA"/>
            </a:p>
          </p:txBody>
        </p:sp>
        <p:sp>
          <p:nvSpPr>
            <p:cNvPr id="22617" name="Line 86"/>
            <p:cNvSpPr>
              <a:spLocks noChangeShapeType="1"/>
            </p:cNvSpPr>
            <p:nvPr/>
          </p:nvSpPr>
          <p:spPr bwMode="auto">
            <a:xfrm>
              <a:off x="1456" y="1964"/>
              <a:ext cx="8" cy="0"/>
            </a:xfrm>
            <a:prstGeom prst="line">
              <a:avLst/>
            </a:prstGeom>
            <a:noFill/>
            <a:ln w="12700">
              <a:solidFill>
                <a:srgbClr val="000000"/>
              </a:solidFill>
              <a:round/>
              <a:headEnd/>
              <a:tailEnd/>
            </a:ln>
          </p:spPr>
          <p:txBody>
            <a:bodyPr wrap="none" anchor="ctr"/>
            <a:lstStyle/>
            <a:p>
              <a:endParaRPr lang="en-CA"/>
            </a:p>
          </p:txBody>
        </p:sp>
        <p:sp>
          <p:nvSpPr>
            <p:cNvPr id="22618" name="Line 87"/>
            <p:cNvSpPr>
              <a:spLocks noChangeShapeType="1"/>
            </p:cNvSpPr>
            <p:nvPr/>
          </p:nvSpPr>
          <p:spPr bwMode="auto">
            <a:xfrm>
              <a:off x="1504" y="1964"/>
              <a:ext cx="8" cy="0"/>
            </a:xfrm>
            <a:prstGeom prst="line">
              <a:avLst/>
            </a:prstGeom>
            <a:noFill/>
            <a:ln w="12700">
              <a:solidFill>
                <a:srgbClr val="000000"/>
              </a:solidFill>
              <a:round/>
              <a:headEnd/>
              <a:tailEnd/>
            </a:ln>
          </p:spPr>
          <p:txBody>
            <a:bodyPr wrap="none" anchor="ctr"/>
            <a:lstStyle/>
            <a:p>
              <a:endParaRPr lang="en-CA"/>
            </a:p>
          </p:txBody>
        </p:sp>
        <p:sp>
          <p:nvSpPr>
            <p:cNvPr id="22619" name="Line 88"/>
            <p:cNvSpPr>
              <a:spLocks noChangeShapeType="1"/>
            </p:cNvSpPr>
            <p:nvPr/>
          </p:nvSpPr>
          <p:spPr bwMode="auto">
            <a:xfrm>
              <a:off x="1552" y="1964"/>
              <a:ext cx="8" cy="0"/>
            </a:xfrm>
            <a:prstGeom prst="line">
              <a:avLst/>
            </a:prstGeom>
            <a:noFill/>
            <a:ln w="12700">
              <a:solidFill>
                <a:srgbClr val="000000"/>
              </a:solidFill>
              <a:round/>
              <a:headEnd/>
              <a:tailEnd/>
            </a:ln>
          </p:spPr>
          <p:txBody>
            <a:bodyPr wrap="none" anchor="ctr"/>
            <a:lstStyle/>
            <a:p>
              <a:endParaRPr lang="en-CA"/>
            </a:p>
          </p:txBody>
        </p:sp>
        <p:sp>
          <p:nvSpPr>
            <p:cNvPr id="22620" name="Line 89"/>
            <p:cNvSpPr>
              <a:spLocks noChangeShapeType="1"/>
            </p:cNvSpPr>
            <p:nvPr/>
          </p:nvSpPr>
          <p:spPr bwMode="auto">
            <a:xfrm>
              <a:off x="1600" y="1964"/>
              <a:ext cx="8" cy="0"/>
            </a:xfrm>
            <a:prstGeom prst="line">
              <a:avLst/>
            </a:prstGeom>
            <a:noFill/>
            <a:ln w="12700">
              <a:solidFill>
                <a:srgbClr val="000000"/>
              </a:solidFill>
              <a:round/>
              <a:headEnd/>
              <a:tailEnd/>
            </a:ln>
          </p:spPr>
          <p:txBody>
            <a:bodyPr wrap="none" anchor="ctr"/>
            <a:lstStyle/>
            <a:p>
              <a:endParaRPr lang="en-CA"/>
            </a:p>
          </p:txBody>
        </p:sp>
        <p:sp>
          <p:nvSpPr>
            <p:cNvPr id="22621" name="Line 90"/>
            <p:cNvSpPr>
              <a:spLocks noChangeShapeType="1"/>
            </p:cNvSpPr>
            <p:nvPr/>
          </p:nvSpPr>
          <p:spPr bwMode="auto">
            <a:xfrm>
              <a:off x="1648" y="1964"/>
              <a:ext cx="8" cy="0"/>
            </a:xfrm>
            <a:prstGeom prst="line">
              <a:avLst/>
            </a:prstGeom>
            <a:noFill/>
            <a:ln w="12700">
              <a:solidFill>
                <a:srgbClr val="000000"/>
              </a:solidFill>
              <a:round/>
              <a:headEnd/>
              <a:tailEnd/>
            </a:ln>
          </p:spPr>
          <p:txBody>
            <a:bodyPr wrap="none" anchor="ctr"/>
            <a:lstStyle/>
            <a:p>
              <a:endParaRPr lang="en-CA"/>
            </a:p>
          </p:txBody>
        </p:sp>
        <p:sp>
          <p:nvSpPr>
            <p:cNvPr id="22622" name="Line 91"/>
            <p:cNvSpPr>
              <a:spLocks noChangeShapeType="1"/>
            </p:cNvSpPr>
            <p:nvPr/>
          </p:nvSpPr>
          <p:spPr bwMode="auto">
            <a:xfrm>
              <a:off x="1696" y="1964"/>
              <a:ext cx="8" cy="0"/>
            </a:xfrm>
            <a:prstGeom prst="line">
              <a:avLst/>
            </a:prstGeom>
            <a:noFill/>
            <a:ln w="12700">
              <a:solidFill>
                <a:srgbClr val="000000"/>
              </a:solidFill>
              <a:round/>
              <a:headEnd/>
              <a:tailEnd/>
            </a:ln>
          </p:spPr>
          <p:txBody>
            <a:bodyPr wrap="none" anchor="ctr"/>
            <a:lstStyle/>
            <a:p>
              <a:endParaRPr lang="en-CA"/>
            </a:p>
          </p:txBody>
        </p:sp>
        <p:sp>
          <p:nvSpPr>
            <p:cNvPr id="22623" name="Line 92"/>
            <p:cNvSpPr>
              <a:spLocks noChangeShapeType="1"/>
            </p:cNvSpPr>
            <p:nvPr/>
          </p:nvSpPr>
          <p:spPr bwMode="auto">
            <a:xfrm>
              <a:off x="1744" y="1964"/>
              <a:ext cx="8" cy="0"/>
            </a:xfrm>
            <a:prstGeom prst="line">
              <a:avLst/>
            </a:prstGeom>
            <a:noFill/>
            <a:ln w="12700">
              <a:solidFill>
                <a:srgbClr val="000000"/>
              </a:solidFill>
              <a:round/>
              <a:headEnd/>
              <a:tailEnd/>
            </a:ln>
          </p:spPr>
          <p:txBody>
            <a:bodyPr wrap="none" anchor="ctr"/>
            <a:lstStyle/>
            <a:p>
              <a:endParaRPr lang="en-CA"/>
            </a:p>
          </p:txBody>
        </p:sp>
        <p:sp>
          <p:nvSpPr>
            <p:cNvPr id="22624" name="Line 93"/>
            <p:cNvSpPr>
              <a:spLocks noChangeShapeType="1"/>
            </p:cNvSpPr>
            <p:nvPr/>
          </p:nvSpPr>
          <p:spPr bwMode="auto">
            <a:xfrm>
              <a:off x="1792" y="1964"/>
              <a:ext cx="8" cy="0"/>
            </a:xfrm>
            <a:prstGeom prst="line">
              <a:avLst/>
            </a:prstGeom>
            <a:noFill/>
            <a:ln w="12700">
              <a:solidFill>
                <a:srgbClr val="000000"/>
              </a:solidFill>
              <a:round/>
              <a:headEnd/>
              <a:tailEnd/>
            </a:ln>
          </p:spPr>
          <p:txBody>
            <a:bodyPr wrap="none" anchor="ctr"/>
            <a:lstStyle/>
            <a:p>
              <a:endParaRPr lang="en-CA"/>
            </a:p>
          </p:txBody>
        </p:sp>
        <p:sp>
          <p:nvSpPr>
            <p:cNvPr id="22625" name="Line 94"/>
            <p:cNvSpPr>
              <a:spLocks noChangeShapeType="1"/>
            </p:cNvSpPr>
            <p:nvPr/>
          </p:nvSpPr>
          <p:spPr bwMode="auto">
            <a:xfrm>
              <a:off x="1840" y="1964"/>
              <a:ext cx="8" cy="0"/>
            </a:xfrm>
            <a:prstGeom prst="line">
              <a:avLst/>
            </a:prstGeom>
            <a:noFill/>
            <a:ln w="12700">
              <a:solidFill>
                <a:srgbClr val="000000"/>
              </a:solidFill>
              <a:round/>
              <a:headEnd/>
              <a:tailEnd/>
            </a:ln>
          </p:spPr>
          <p:txBody>
            <a:bodyPr wrap="none" anchor="ctr"/>
            <a:lstStyle/>
            <a:p>
              <a:endParaRPr lang="en-CA"/>
            </a:p>
          </p:txBody>
        </p:sp>
        <p:sp>
          <p:nvSpPr>
            <p:cNvPr id="22626" name="Line 95"/>
            <p:cNvSpPr>
              <a:spLocks noChangeShapeType="1"/>
            </p:cNvSpPr>
            <p:nvPr/>
          </p:nvSpPr>
          <p:spPr bwMode="auto">
            <a:xfrm>
              <a:off x="1888" y="1964"/>
              <a:ext cx="8" cy="0"/>
            </a:xfrm>
            <a:prstGeom prst="line">
              <a:avLst/>
            </a:prstGeom>
            <a:noFill/>
            <a:ln w="12700">
              <a:solidFill>
                <a:srgbClr val="000000"/>
              </a:solidFill>
              <a:round/>
              <a:headEnd/>
              <a:tailEnd/>
            </a:ln>
          </p:spPr>
          <p:txBody>
            <a:bodyPr wrap="none" anchor="ctr"/>
            <a:lstStyle/>
            <a:p>
              <a:endParaRPr lang="en-CA"/>
            </a:p>
          </p:txBody>
        </p:sp>
        <p:sp>
          <p:nvSpPr>
            <p:cNvPr id="22627" name="Line 96"/>
            <p:cNvSpPr>
              <a:spLocks noChangeShapeType="1"/>
            </p:cNvSpPr>
            <p:nvPr/>
          </p:nvSpPr>
          <p:spPr bwMode="auto">
            <a:xfrm>
              <a:off x="1936" y="1964"/>
              <a:ext cx="8" cy="0"/>
            </a:xfrm>
            <a:prstGeom prst="line">
              <a:avLst/>
            </a:prstGeom>
            <a:noFill/>
            <a:ln w="12700">
              <a:solidFill>
                <a:srgbClr val="000000"/>
              </a:solidFill>
              <a:round/>
              <a:headEnd/>
              <a:tailEnd/>
            </a:ln>
          </p:spPr>
          <p:txBody>
            <a:bodyPr wrap="none" anchor="ctr"/>
            <a:lstStyle/>
            <a:p>
              <a:endParaRPr lang="en-CA"/>
            </a:p>
          </p:txBody>
        </p:sp>
        <p:sp>
          <p:nvSpPr>
            <p:cNvPr id="22628" name="Line 97"/>
            <p:cNvSpPr>
              <a:spLocks noChangeShapeType="1"/>
            </p:cNvSpPr>
            <p:nvPr/>
          </p:nvSpPr>
          <p:spPr bwMode="auto">
            <a:xfrm>
              <a:off x="1984" y="1964"/>
              <a:ext cx="8" cy="0"/>
            </a:xfrm>
            <a:prstGeom prst="line">
              <a:avLst/>
            </a:prstGeom>
            <a:noFill/>
            <a:ln w="12700">
              <a:solidFill>
                <a:srgbClr val="000000"/>
              </a:solidFill>
              <a:round/>
              <a:headEnd/>
              <a:tailEnd/>
            </a:ln>
          </p:spPr>
          <p:txBody>
            <a:bodyPr wrap="none" anchor="ctr"/>
            <a:lstStyle/>
            <a:p>
              <a:endParaRPr lang="en-CA"/>
            </a:p>
          </p:txBody>
        </p:sp>
        <p:sp>
          <p:nvSpPr>
            <p:cNvPr id="22629" name="Line 98"/>
            <p:cNvSpPr>
              <a:spLocks noChangeShapeType="1"/>
            </p:cNvSpPr>
            <p:nvPr/>
          </p:nvSpPr>
          <p:spPr bwMode="auto">
            <a:xfrm>
              <a:off x="2032" y="1964"/>
              <a:ext cx="8" cy="0"/>
            </a:xfrm>
            <a:prstGeom prst="line">
              <a:avLst/>
            </a:prstGeom>
            <a:noFill/>
            <a:ln w="12700">
              <a:solidFill>
                <a:srgbClr val="000000"/>
              </a:solidFill>
              <a:round/>
              <a:headEnd/>
              <a:tailEnd/>
            </a:ln>
          </p:spPr>
          <p:txBody>
            <a:bodyPr wrap="none" anchor="ctr"/>
            <a:lstStyle/>
            <a:p>
              <a:endParaRPr lang="en-CA"/>
            </a:p>
          </p:txBody>
        </p:sp>
        <p:sp>
          <p:nvSpPr>
            <p:cNvPr id="22630" name="Line 99"/>
            <p:cNvSpPr>
              <a:spLocks noChangeShapeType="1"/>
            </p:cNvSpPr>
            <p:nvPr/>
          </p:nvSpPr>
          <p:spPr bwMode="auto">
            <a:xfrm>
              <a:off x="2080" y="1964"/>
              <a:ext cx="8" cy="0"/>
            </a:xfrm>
            <a:prstGeom prst="line">
              <a:avLst/>
            </a:prstGeom>
            <a:noFill/>
            <a:ln w="12700">
              <a:solidFill>
                <a:srgbClr val="000000"/>
              </a:solidFill>
              <a:round/>
              <a:headEnd/>
              <a:tailEnd/>
            </a:ln>
          </p:spPr>
          <p:txBody>
            <a:bodyPr wrap="none" anchor="ctr"/>
            <a:lstStyle/>
            <a:p>
              <a:endParaRPr lang="en-CA"/>
            </a:p>
          </p:txBody>
        </p:sp>
        <p:sp>
          <p:nvSpPr>
            <p:cNvPr id="22631" name="Line 100"/>
            <p:cNvSpPr>
              <a:spLocks noChangeShapeType="1"/>
            </p:cNvSpPr>
            <p:nvPr/>
          </p:nvSpPr>
          <p:spPr bwMode="auto">
            <a:xfrm>
              <a:off x="2128" y="1964"/>
              <a:ext cx="8" cy="0"/>
            </a:xfrm>
            <a:prstGeom prst="line">
              <a:avLst/>
            </a:prstGeom>
            <a:noFill/>
            <a:ln w="12700">
              <a:solidFill>
                <a:srgbClr val="000000"/>
              </a:solidFill>
              <a:round/>
              <a:headEnd/>
              <a:tailEnd/>
            </a:ln>
          </p:spPr>
          <p:txBody>
            <a:bodyPr wrap="none" anchor="ctr"/>
            <a:lstStyle/>
            <a:p>
              <a:endParaRPr lang="en-CA"/>
            </a:p>
          </p:txBody>
        </p:sp>
        <p:sp>
          <p:nvSpPr>
            <p:cNvPr id="22632" name="Line 101"/>
            <p:cNvSpPr>
              <a:spLocks noChangeShapeType="1"/>
            </p:cNvSpPr>
            <p:nvPr/>
          </p:nvSpPr>
          <p:spPr bwMode="auto">
            <a:xfrm>
              <a:off x="2176" y="1964"/>
              <a:ext cx="8" cy="0"/>
            </a:xfrm>
            <a:prstGeom prst="line">
              <a:avLst/>
            </a:prstGeom>
            <a:noFill/>
            <a:ln w="12700">
              <a:solidFill>
                <a:srgbClr val="000000"/>
              </a:solidFill>
              <a:round/>
              <a:headEnd/>
              <a:tailEnd/>
            </a:ln>
          </p:spPr>
          <p:txBody>
            <a:bodyPr wrap="none" anchor="ctr"/>
            <a:lstStyle/>
            <a:p>
              <a:endParaRPr lang="en-CA"/>
            </a:p>
          </p:txBody>
        </p:sp>
        <p:sp>
          <p:nvSpPr>
            <p:cNvPr id="22633" name="Line 102"/>
            <p:cNvSpPr>
              <a:spLocks noChangeShapeType="1"/>
            </p:cNvSpPr>
            <p:nvPr/>
          </p:nvSpPr>
          <p:spPr bwMode="auto">
            <a:xfrm>
              <a:off x="2224" y="1964"/>
              <a:ext cx="8" cy="0"/>
            </a:xfrm>
            <a:prstGeom prst="line">
              <a:avLst/>
            </a:prstGeom>
            <a:noFill/>
            <a:ln w="12700">
              <a:solidFill>
                <a:srgbClr val="000000"/>
              </a:solidFill>
              <a:round/>
              <a:headEnd/>
              <a:tailEnd/>
            </a:ln>
          </p:spPr>
          <p:txBody>
            <a:bodyPr wrap="none" anchor="ctr"/>
            <a:lstStyle/>
            <a:p>
              <a:endParaRPr lang="en-CA"/>
            </a:p>
          </p:txBody>
        </p:sp>
        <p:sp>
          <p:nvSpPr>
            <p:cNvPr id="22634" name="Line 103"/>
            <p:cNvSpPr>
              <a:spLocks noChangeShapeType="1"/>
            </p:cNvSpPr>
            <p:nvPr/>
          </p:nvSpPr>
          <p:spPr bwMode="auto">
            <a:xfrm>
              <a:off x="2272" y="1964"/>
              <a:ext cx="8" cy="0"/>
            </a:xfrm>
            <a:prstGeom prst="line">
              <a:avLst/>
            </a:prstGeom>
            <a:noFill/>
            <a:ln w="12700">
              <a:solidFill>
                <a:srgbClr val="000000"/>
              </a:solidFill>
              <a:round/>
              <a:headEnd/>
              <a:tailEnd/>
            </a:ln>
          </p:spPr>
          <p:txBody>
            <a:bodyPr wrap="none" anchor="ctr"/>
            <a:lstStyle/>
            <a:p>
              <a:endParaRPr lang="en-CA"/>
            </a:p>
          </p:txBody>
        </p:sp>
        <p:sp>
          <p:nvSpPr>
            <p:cNvPr id="22635" name="Line 104"/>
            <p:cNvSpPr>
              <a:spLocks noChangeShapeType="1"/>
            </p:cNvSpPr>
            <p:nvPr/>
          </p:nvSpPr>
          <p:spPr bwMode="auto">
            <a:xfrm>
              <a:off x="2320" y="1964"/>
              <a:ext cx="8" cy="0"/>
            </a:xfrm>
            <a:prstGeom prst="line">
              <a:avLst/>
            </a:prstGeom>
            <a:noFill/>
            <a:ln w="12700">
              <a:solidFill>
                <a:srgbClr val="000000"/>
              </a:solidFill>
              <a:round/>
              <a:headEnd/>
              <a:tailEnd/>
            </a:ln>
          </p:spPr>
          <p:txBody>
            <a:bodyPr wrap="none" anchor="ctr"/>
            <a:lstStyle/>
            <a:p>
              <a:endParaRPr lang="en-CA"/>
            </a:p>
          </p:txBody>
        </p:sp>
        <p:sp>
          <p:nvSpPr>
            <p:cNvPr id="22636" name="Line 105"/>
            <p:cNvSpPr>
              <a:spLocks noChangeShapeType="1"/>
            </p:cNvSpPr>
            <p:nvPr/>
          </p:nvSpPr>
          <p:spPr bwMode="auto">
            <a:xfrm>
              <a:off x="2368" y="1964"/>
              <a:ext cx="8" cy="0"/>
            </a:xfrm>
            <a:prstGeom prst="line">
              <a:avLst/>
            </a:prstGeom>
            <a:noFill/>
            <a:ln w="12700">
              <a:solidFill>
                <a:srgbClr val="000000"/>
              </a:solidFill>
              <a:round/>
              <a:headEnd/>
              <a:tailEnd/>
            </a:ln>
          </p:spPr>
          <p:txBody>
            <a:bodyPr wrap="none" anchor="ctr"/>
            <a:lstStyle/>
            <a:p>
              <a:endParaRPr lang="en-CA"/>
            </a:p>
          </p:txBody>
        </p:sp>
        <p:sp>
          <p:nvSpPr>
            <p:cNvPr id="22637" name="Line 106"/>
            <p:cNvSpPr>
              <a:spLocks noChangeShapeType="1"/>
            </p:cNvSpPr>
            <p:nvPr/>
          </p:nvSpPr>
          <p:spPr bwMode="auto">
            <a:xfrm>
              <a:off x="2416" y="1964"/>
              <a:ext cx="8" cy="0"/>
            </a:xfrm>
            <a:prstGeom prst="line">
              <a:avLst/>
            </a:prstGeom>
            <a:noFill/>
            <a:ln w="12700">
              <a:solidFill>
                <a:srgbClr val="000000"/>
              </a:solidFill>
              <a:round/>
              <a:headEnd/>
              <a:tailEnd/>
            </a:ln>
          </p:spPr>
          <p:txBody>
            <a:bodyPr wrap="none" anchor="ctr"/>
            <a:lstStyle/>
            <a:p>
              <a:endParaRPr lang="en-CA"/>
            </a:p>
          </p:txBody>
        </p:sp>
        <p:sp>
          <p:nvSpPr>
            <p:cNvPr id="22638" name="Line 107"/>
            <p:cNvSpPr>
              <a:spLocks noChangeShapeType="1"/>
            </p:cNvSpPr>
            <p:nvPr/>
          </p:nvSpPr>
          <p:spPr bwMode="auto">
            <a:xfrm>
              <a:off x="2464" y="1964"/>
              <a:ext cx="8" cy="0"/>
            </a:xfrm>
            <a:prstGeom prst="line">
              <a:avLst/>
            </a:prstGeom>
            <a:noFill/>
            <a:ln w="12700">
              <a:solidFill>
                <a:srgbClr val="000000"/>
              </a:solidFill>
              <a:round/>
              <a:headEnd/>
              <a:tailEnd/>
            </a:ln>
          </p:spPr>
          <p:txBody>
            <a:bodyPr wrap="none" anchor="ctr"/>
            <a:lstStyle/>
            <a:p>
              <a:endParaRPr lang="en-CA"/>
            </a:p>
          </p:txBody>
        </p:sp>
        <p:sp>
          <p:nvSpPr>
            <p:cNvPr id="22639" name="Line 108"/>
            <p:cNvSpPr>
              <a:spLocks noChangeShapeType="1"/>
            </p:cNvSpPr>
            <p:nvPr/>
          </p:nvSpPr>
          <p:spPr bwMode="auto">
            <a:xfrm>
              <a:off x="2512" y="1964"/>
              <a:ext cx="8" cy="0"/>
            </a:xfrm>
            <a:prstGeom prst="line">
              <a:avLst/>
            </a:prstGeom>
            <a:noFill/>
            <a:ln w="12700">
              <a:solidFill>
                <a:srgbClr val="000000"/>
              </a:solidFill>
              <a:round/>
              <a:headEnd/>
              <a:tailEnd/>
            </a:ln>
          </p:spPr>
          <p:txBody>
            <a:bodyPr wrap="none" anchor="ctr"/>
            <a:lstStyle/>
            <a:p>
              <a:endParaRPr lang="en-CA"/>
            </a:p>
          </p:txBody>
        </p:sp>
        <p:sp>
          <p:nvSpPr>
            <p:cNvPr id="22640" name="Line 109"/>
            <p:cNvSpPr>
              <a:spLocks noChangeShapeType="1"/>
            </p:cNvSpPr>
            <p:nvPr/>
          </p:nvSpPr>
          <p:spPr bwMode="auto">
            <a:xfrm>
              <a:off x="2560" y="1964"/>
              <a:ext cx="8" cy="0"/>
            </a:xfrm>
            <a:prstGeom prst="line">
              <a:avLst/>
            </a:prstGeom>
            <a:noFill/>
            <a:ln w="12700">
              <a:solidFill>
                <a:srgbClr val="000000"/>
              </a:solidFill>
              <a:round/>
              <a:headEnd/>
              <a:tailEnd/>
            </a:ln>
          </p:spPr>
          <p:txBody>
            <a:bodyPr wrap="none" anchor="ctr"/>
            <a:lstStyle/>
            <a:p>
              <a:endParaRPr lang="en-CA"/>
            </a:p>
          </p:txBody>
        </p:sp>
        <p:sp>
          <p:nvSpPr>
            <p:cNvPr id="22641" name="Line 110"/>
            <p:cNvSpPr>
              <a:spLocks noChangeShapeType="1"/>
            </p:cNvSpPr>
            <p:nvPr/>
          </p:nvSpPr>
          <p:spPr bwMode="auto">
            <a:xfrm>
              <a:off x="2608" y="1964"/>
              <a:ext cx="8" cy="0"/>
            </a:xfrm>
            <a:prstGeom prst="line">
              <a:avLst/>
            </a:prstGeom>
            <a:noFill/>
            <a:ln w="12700">
              <a:solidFill>
                <a:srgbClr val="000000"/>
              </a:solidFill>
              <a:round/>
              <a:headEnd/>
              <a:tailEnd/>
            </a:ln>
          </p:spPr>
          <p:txBody>
            <a:bodyPr wrap="none" anchor="ctr"/>
            <a:lstStyle/>
            <a:p>
              <a:endParaRPr lang="en-CA"/>
            </a:p>
          </p:txBody>
        </p:sp>
        <p:sp>
          <p:nvSpPr>
            <p:cNvPr id="22642" name="Line 111"/>
            <p:cNvSpPr>
              <a:spLocks noChangeShapeType="1"/>
            </p:cNvSpPr>
            <p:nvPr/>
          </p:nvSpPr>
          <p:spPr bwMode="auto">
            <a:xfrm>
              <a:off x="2656" y="1964"/>
              <a:ext cx="8" cy="0"/>
            </a:xfrm>
            <a:prstGeom prst="line">
              <a:avLst/>
            </a:prstGeom>
            <a:noFill/>
            <a:ln w="12700">
              <a:solidFill>
                <a:srgbClr val="000000"/>
              </a:solidFill>
              <a:round/>
              <a:headEnd/>
              <a:tailEnd/>
            </a:ln>
          </p:spPr>
          <p:txBody>
            <a:bodyPr wrap="none" anchor="ctr"/>
            <a:lstStyle/>
            <a:p>
              <a:endParaRPr lang="en-CA"/>
            </a:p>
          </p:txBody>
        </p:sp>
        <p:sp>
          <p:nvSpPr>
            <p:cNvPr id="22643" name="Line 112"/>
            <p:cNvSpPr>
              <a:spLocks noChangeShapeType="1"/>
            </p:cNvSpPr>
            <p:nvPr/>
          </p:nvSpPr>
          <p:spPr bwMode="auto">
            <a:xfrm>
              <a:off x="2704" y="1964"/>
              <a:ext cx="8" cy="0"/>
            </a:xfrm>
            <a:prstGeom prst="line">
              <a:avLst/>
            </a:prstGeom>
            <a:noFill/>
            <a:ln w="12700">
              <a:solidFill>
                <a:srgbClr val="000000"/>
              </a:solidFill>
              <a:round/>
              <a:headEnd/>
              <a:tailEnd/>
            </a:ln>
          </p:spPr>
          <p:txBody>
            <a:bodyPr wrap="none" anchor="ctr"/>
            <a:lstStyle/>
            <a:p>
              <a:endParaRPr lang="en-CA"/>
            </a:p>
          </p:txBody>
        </p:sp>
        <p:sp>
          <p:nvSpPr>
            <p:cNvPr id="22644" name="Line 113"/>
            <p:cNvSpPr>
              <a:spLocks noChangeShapeType="1"/>
            </p:cNvSpPr>
            <p:nvPr/>
          </p:nvSpPr>
          <p:spPr bwMode="auto">
            <a:xfrm>
              <a:off x="2752" y="1964"/>
              <a:ext cx="8" cy="0"/>
            </a:xfrm>
            <a:prstGeom prst="line">
              <a:avLst/>
            </a:prstGeom>
            <a:noFill/>
            <a:ln w="12700">
              <a:solidFill>
                <a:srgbClr val="000000"/>
              </a:solidFill>
              <a:round/>
              <a:headEnd/>
              <a:tailEnd/>
            </a:ln>
          </p:spPr>
          <p:txBody>
            <a:bodyPr wrap="none" anchor="ctr"/>
            <a:lstStyle/>
            <a:p>
              <a:endParaRPr lang="en-CA"/>
            </a:p>
          </p:txBody>
        </p:sp>
        <p:sp>
          <p:nvSpPr>
            <p:cNvPr id="22645" name="Line 114"/>
            <p:cNvSpPr>
              <a:spLocks noChangeShapeType="1"/>
            </p:cNvSpPr>
            <p:nvPr/>
          </p:nvSpPr>
          <p:spPr bwMode="auto">
            <a:xfrm>
              <a:off x="2800" y="1964"/>
              <a:ext cx="8" cy="0"/>
            </a:xfrm>
            <a:prstGeom prst="line">
              <a:avLst/>
            </a:prstGeom>
            <a:noFill/>
            <a:ln w="12700">
              <a:solidFill>
                <a:srgbClr val="000000"/>
              </a:solidFill>
              <a:round/>
              <a:headEnd/>
              <a:tailEnd/>
            </a:ln>
          </p:spPr>
          <p:txBody>
            <a:bodyPr wrap="none" anchor="ctr"/>
            <a:lstStyle/>
            <a:p>
              <a:endParaRPr lang="en-CA"/>
            </a:p>
          </p:txBody>
        </p:sp>
        <p:sp>
          <p:nvSpPr>
            <p:cNvPr id="22646" name="Line 115"/>
            <p:cNvSpPr>
              <a:spLocks noChangeShapeType="1"/>
            </p:cNvSpPr>
            <p:nvPr/>
          </p:nvSpPr>
          <p:spPr bwMode="auto">
            <a:xfrm>
              <a:off x="2848" y="1964"/>
              <a:ext cx="8" cy="0"/>
            </a:xfrm>
            <a:prstGeom prst="line">
              <a:avLst/>
            </a:prstGeom>
            <a:noFill/>
            <a:ln w="12700">
              <a:solidFill>
                <a:srgbClr val="000000"/>
              </a:solidFill>
              <a:round/>
              <a:headEnd/>
              <a:tailEnd/>
            </a:ln>
          </p:spPr>
          <p:txBody>
            <a:bodyPr wrap="none" anchor="ctr"/>
            <a:lstStyle/>
            <a:p>
              <a:endParaRPr lang="en-CA"/>
            </a:p>
          </p:txBody>
        </p:sp>
        <p:sp>
          <p:nvSpPr>
            <p:cNvPr id="22647" name="Line 116"/>
            <p:cNvSpPr>
              <a:spLocks noChangeShapeType="1"/>
            </p:cNvSpPr>
            <p:nvPr/>
          </p:nvSpPr>
          <p:spPr bwMode="auto">
            <a:xfrm>
              <a:off x="2896" y="1964"/>
              <a:ext cx="8" cy="0"/>
            </a:xfrm>
            <a:prstGeom prst="line">
              <a:avLst/>
            </a:prstGeom>
            <a:noFill/>
            <a:ln w="12700">
              <a:solidFill>
                <a:srgbClr val="000000"/>
              </a:solidFill>
              <a:round/>
              <a:headEnd/>
              <a:tailEnd/>
            </a:ln>
          </p:spPr>
          <p:txBody>
            <a:bodyPr wrap="none" anchor="ctr"/>
            <a:lstStyle/>
            <a:p>
              <a:endParaRPr lang="en-CA"/>
            </a:p>
          </p:txBody>
        </p:sp>
        <p:sp>
          <p:nvSpPr>
            <p:cNvPr id="22648" name="Line 117"/>
            <p:cNvSpPr>
              <a:spLocks noChangeShapeType="1"/>
            </p:cNvSpPr>
            <p:nvPr/>
          </p:nvSpPr>
          <p:spPr bwMode="auto">
            <a:xfrm>
              <a:off x="2944" y="1964"/>
              <a:ext cx="8" cy="0"/>
            </a:xfrm>
            <a:prstGeom prst="line">
              <a:avLst/>
            </a:prstGeom>
            <a:noFill/>
            <a:ln w="12700">
              <a:solidFill>
                <a:srgbClr val="000000"/>
              </a:solidFill>
              <a:round/>
              <a:headEnd/>
              <a:tailEnd/>
            </a:ln>
          </p:spPr>
          <p:txBody>
            <a:bodyPr wrap="none" anchor="ctr"/>
            <a:lstStyle/>
            <a:p>
              <a:endParaRPr lang="en-CA"/>
            </a:p>
          </p:txBody>
        </p:sp>
        <p:sp>
          <p:nvSpPr>
            <p:cNvPr id="22649" name="Line 118"/>
            <p:cNvSpPr>
              <a:spLocks noChangeShapeType="1"/>
            </p:cNvSpPr>
            <p:nvPr/>
          </p:nvSpPr>
          <p:spPr bwMode="auto">
            <a:xfrm>
              <a:off x="2992" y="1964"/>
              <a:ext cx="8" cy="0"/>
            </a:xfrm>
            <a:prstGeom prst="line">
              <a:avLst/>
            </a:prstGeom>
            <a:noFill/>
            <a:ln w="12700">
              <a:solidFill>
                <a:srgbClr val="000000"/>
              </a:solidFill>
              <a:round/>
              <a:headEnd/>
              <a:tailEnd/>
            </a:ln>
          </p:spPr>
          <p:txBody>
            <a:bodyPr wrap="none" anchor="ctr"/>
            <a:lstStyle/>
            <a:p>
              <a:endParaRPr lang="en-CA"/>
            </a:p>
          </p:txBody>
        </p:sp>
        <p:sp>
          <p:nvSpPr>
            <p:cNvPr id="22650" name="Line 119"/>
            <p:cNvSpPr>
              <a:spLocks noChangeShapeType="1"/>
            </p:cNvSpPr>
            <p:nvPr/>
          </p:nvSpPr>
          <p:spPr bwMode="auto">
            <a:xfrm>
              <a:off x="3040" y="1964"/>
              <a:ext cx="8" cy="0"/>
            </a:xfrm>
            <a:prstGeom prst="line">
              <a:avLst/>
            </a:prstGeom>
            <a:noFill/>
            <a:ln w="12700">
              <a:solidFill>
                <a:srgbClr val="000000"/>
              </a:solidFill>
              <a:round/>
              <a:headEnd/>
              <a:tailEnd/>
            </a:ln>
          </p:spPr>
          <p:txBody>
            <a:bodyPr wrap="none" anchor="ctr"/>
            <a:lstStyle/>
            <a:p>
              <a:endParaRPr lang="en-CA"/>
            </a:p>
          </p:txBody>
        </p:sp>
        <p:sp>
          <p:nvSpPr>
            <p:cNvPr id="22651" name="Line 120"/>
            <p:cNvSpPr>
              <a:spLocks noChangeShapeType="1"/>
            </p:cNvSpPr>
            <p:nvPr/>
          </p:nvSpPr>
          <p:spPr bwMode="auto">
            <a:xfrm>
              <a:off x="3088" y="1964"/>
              <a:ext cx="8" cy="0"/>
            </a:xfrm>
            <a:prstGeom prst="line">
              <a:avLst/>
            </a:prstGeom>
            <a:noFill/>
            <a:ln w="12700">
              <a:solidFill>
                <a:srgbClr val="000000"/>
              </a:solidFill>
              <a:round/>
              <a:headEnd/>
              <a:tailEnd/>
            </a:ln>
          </p:spPr>
          <p:txBody>
            <a:bodyPr wrap="none" anchor="ctr"/>
            <a:lstStyle/>
            <a:p>
              <a:endParaRPr lang="en-CA"/>
            </a:p>
          </p:txBody>
        </p:sp>
        <p:sp>
          <p:nvSpPr>
            <p:cNvPr id="22652" name="Line 121"/>
            <p:cNvSpPr>
              <a:spLocks noChangeShapeType="1"/>
            </p:cNvSpPr>
            <p:nvPr/>
          </p:nvSpPr>
          <p:spPr bwMode="auto">
            <a:xfrm>
              <a:off x="3136" y="1964"/>
              <a:ext cx="8" cy="0"/>
            </a:xfrm>
            <a:prstGeom prst="line">
              <a:avLst/>
            </a:prstGeom>
            <a:noFill/>
            <a:ln w="12700">
              <a:solidFill>
                <a:srgbClr val="000000"/>
              </a:solidFill>
              <a:round/>
              <a:headEnd/>
              <a:tailEnd/>
            </a:ln>
          </p:spPr>
          <p:txBody>
            <a:bodyPr wrap="none" anchor="ctr"/>
            <a:lstStyle/>
            <a:p>
              <a:endParaRPr lang="en-CA"/>
            </a:p>
          </p:txBody>
        </p:sp>
        <p:sp>
          <p:nvSpPr>
            <p:cNvPr id="22653" name="Line 122"/>
            <p:cNvSpPr>
              <a:spLocks noChangeShapeType="1"/>
            </p:cNvSpPr>
            <p:nvPr/>
          </p:nvSpPr>
          <p:spPr bwMode="auto">
            <a:xfrm>
              <a:off x="3184" y="1964"/>
              <a:ext cx="8" cy="0"/>
            </a:xfrm>
            <a:prstGeom prst="line">
              <a:avLst/>
            </a:prstGeom>
            <a:noFill/>
            <a:ln w="12700">
              <a:solidFill>
                <a:srgbClr val="000000"/>
              </a:solidFill>
              <a:round/>
              <a:headEnd/>
              <a:tailEnd/>
            </a:ln>
          </p:spPr>
          <p:txBody>
            <a:bodyPr wrap="none" anchor="ctr"/>
            <a:lstStyle/>
            <a:p>
              <a:endParaRPr lang="en-CA"/>
            </a:p>
          </p:txBody>
        </p:sp>
        <p:sp>
          <p:nvSpPr>
            <p:cNvPr id="22654" name="Line 123"/>
            <p:cNvSpPr>
              <a:spLocks noChangeShapeType="1"/>
            </p:cNvSpPr>
            <p:nvPr/>
          </p:nvSpPr>
          <p:spPr bwMode="auto">
            <a:xfrm>
              <a:off x="3232" y="1964"/>
              <a:ext cx="8" cy="0"/>
            </a:xfrm>
            <a:prstGeom prst="line">
              <a:avLst/>
            </a:prstGeom>
            <a:noFill/>
            <a:ln w="12700">
              <a:solidFill>
                <a:srgbClr val="000000"/>
              </a:solidFill>
              <a:round/>
              <a:headEnd/>
              <a:tailEnd/>
            </a:ln>
          </p:spPr>
          <p:txBody>
            <a:bodyPr wrap="none" anchor="ctr"/>
            <a:lstStyle/>
            <a:p>
              <a:endParaRPr lang="en-CA"/>
            </a:p>
          </p:txBody>
        </p:sp>
        <p:sp>
          <p:nvSpPr>
            <p:cNvPr id="22655" name="Line 124"/>
            <p:cNvSpPr>
              <a:spLocks noChangeShapeType="1"/>
            </p:cNvSpPr>
            <p:nvPr/>
          </p:nvSpPr>
          <p:spPr bwMode="auto">
            <a:xfrm>
              <a:off x="3280" y="1964"/>
              <a:ext cx="8" cy="0"/>
            </a:xfrm>
            <a:prstGeom prst="line">
              <a:avLst/>
            </a:prstGeom>
            <a:noFill/>
            <a:ln w="12700">
              <a:solidFill>
                <a:srgbClr val="000000"/>
              </a:solidFill>
              <a:round/>
              <a:headEnd/>
              <a:tailEnd/>
            </a:ln>
          </p:spPr>
          <p:txBody>
            <a:bodyPr wrap="none" anchor="ctr"/>
            <a:lstStyle/>
            <a:p>
              <a:endParaRPr lang="en-CA"/>
            </a:p>
          </p:txBody>
        </p:sp>
        <p:sp>
          <p:nvSpPr>
            <p:cNvPr id="22656" name="Line 125"/>
            <p:cNvSpPr>
              <a:spLocks noChangeShapeType="1"/>
            </p:cNvSpPr>
            <p:nvPr/>
          </p:nvSpPr>
          <p:spPr bwMode="auto">
            <a:xfrm>
              <a:off x="3328" y="1964"/>
              <a:ext cx="8" cy="0"/>
            </a:xfrm>
            <a:prstGeom prst="line">
              <a:avLst/>
            </a:prstGeom>
            <a:noFill/>
            <a:ln w="12700">
              <a:solidFill>
                <a:srgbClr val="000000"/>
              </a:solidFill>
              <a:round/>
              <a:headEnd/>
              <a:tailEnd/>
            </a:ln>
          </p:spPr>
          <p:txBody>
            <a:bodyPr wrap="none" anchor="ctr"/>
            <a:lstStyle/>
            <a:p>
              <a:endParaRPr lang="en-CA"/>
            </a:p>
          </p:txBody>
        </p:sp>
        <p:sp>
          <p:nvSpPr>
            <p:cNvPr id="22657" name="Line 126"/>
            <p:cNvSpPr>
              <a:spLocks noChangeShapeType="1"/>
            </p:cNvSpPr>
            <p:nvPr/>
          </p:nvSpPr>
          <p:spPr bwMode="auto">
            <a:xfrm>
              <a:off x="3376" y="1964"/>
              <a:ext cx="8" cy="0"/>
            </a:xfrm>
            <a:prstGeom prst="line">
              <a:avLst/>
            </a:prstGeom>
            <a:noFill/>
            <a:ln w="12700">
              <a:solidFill>
                <a:srgbClr val="000000"/>
              </a:solidFill>
              <a:round/>
              <a:headEnd/>
              <a:tailEnd/>
            </a:ln>
          </p:spPr>
          <p:txBody>
            <a:bodyPr wrap="none" anchor="ctr"/>
            <a:lstStyle/>
            <a:p>
              <a:endParaRPr lang="en-CA"/>
            </a:p>
          </p:txBody>
        </p:sp>
        <p:sp>
          <p:nvSpPr>
            <p:cNvPr id="22658" name="Line 127"/>
            <p:cNvSpPr>
              <a:spLocks noChangeShapeType="1"/>
            </p:cNvSpPr>
            <p:nvPr/>
          </p:nvSpPr>
          <p:spPr bwMode="auto">
            <a:xfrm>
              <a:off x="3424" y="1964"/>
              <a:ext cx="8" cy="0"/>
            </a:xfrm>
            <a:prstGeom prst="line">
              <a:avLst/>
            </a:prstGeom>
            <a:noFill/>
            <a:ln w="12700">
              <a:solidFill>
                <a:srgbClr val="000000"/>
              </a:solidFill>
              <a:round/>
              <a:headEnd/>
              <a:tailEnd/>
            </a:ln>
          </p:spPr>
          <p:txBody>
            <a:bodyPr wrap="none" anchor="ctr"/>
            <a:lstStyle/>
            <a:p>
              <a:endParaRPr lang="en-CA"/>
            </a:p>
          </p:txBody>
        </p:sp>
        <p:sp>
          <p:nvSpPr>
            <p:cNvPr id="22659" name="Line 128"/>
            <p:cNvSpPr>
              <a:spLocks noChangeShapeType="1"/>
            </p:cNvSpPr>
            <p:nvPr/>
          </p:nvSpPr>
          <p:spPr bwMode="auto">
            <a:xfrm>
              <a:off x="3472" y="1964"/>
              <a:ext cx="8" cy="0"/>
            </a:xfrm>
            <a:prstGeom prst="line">
              <a:avLst/>
            </a:prstGeom>
            <a:noFill/>
            <a:ln w="12700">
              <a:solidFill>
                <a:srgbClr val="000000"/>
              </a:solidFill>
              <a:round/>
              <a:headEnd/>
              <a:tailEnd/>
            </a:ln>
          </p:spPr>
          <p:txBody>
            <a:bodyPr wrap="none" anchor="ctr"/>
            <a:lstStyle/>
            <a:p>
              <a:endParaRPr lang="en-CA"/>
            </a:p>
          </p:txBody>
        </p:sp>
        <p:sp>
          <p:nvSpPr>
            <p:cNvPr id="22660" name="Line 129"/>
            <p:cNvSpPr>
              <a:spLocks noChangeShapeType="1"/>
            </p:cNvSpPr>
            <p:nvPr/>
          </p:nvSpPr>
          <p:spPr bwMode="auto">
            <a:xfrm>
              <a:off x="3520" y="1964"/>
              <a:ext cx="8" cy="0"/>
            </a:xfrm>
            <a:prstGeom prst="line">
              <a:avLst/>
            </a:prstGeom>
            <a:noFill/>
            <a:ln w="12700">
              <a:solidFill>
                <a:srgbClr val="000000"/>
              </a:solidFill>
              <a:round/>
              <a:headEnd/>
              <a:tailEnd/>
            </a:ln>
          </p:spPr>
          <p:txBody>
            <a:bodyPr wrap="none" anchor="ctr"/>
            <a:lstStyle/>
            <a:p>
              <a:endParaRPr lang="en-CA"/>
            </a:p>
          </p:txBody>
        </p:sp>
        <p:sp>
          <p:nvSpPr>
            <p:cNvPr id="22661" name="Line 130"/>
            <p:cNvSpPr>
              <a:spLocks noChangeShapeType="1"/>
            </p:cNvSpPr>
            <p:nvPr/>
          </p:nvSpPr>
          <p:spPr bwMode="auto">
            <a:xfrm>
              <a:off x="3568" y="1964"/>
              <a:ext cx="8" cy="0"/>
            </a:xfrm>
            <a:prstGeom prst="line">
              <a:avLst/>
            </a:prstGeom>
            <a:noFill/>
            <a:ln w="12700">
              <a:solidFill>
                <a:srgbClr val="000000"/>
              </a:solidFill>
              <a:round/>
              <a:headEnd/>
              <a:tailEnd/>
            </a:ln>
          </p:spPr>
          <p:txBody>
            <a:bodyPr wrap="none" anchor="ctr"/>
            <a:lstStyle/>
            <a:p>
              <a:endParaRPr lang="en-CA"/>
            </a:p>
          </p:txBody>
        </p:sp>
        <p:sp>
          <p:nvSpPr>
            <p:cNvPr id="22662" name="Line 131"/>
            <p:cNvSpPr>
              <a:spLocks noChangeShapeType="1"/>
            </p:cNvSpPr>
            <p:nvPr/>
          </p:nvSpPr>
          <p:spPr bwMode="auto">
            <a:xfrm>
              <a:off x="3616" y="1964"/>
              <a:ext cx="8" cy="0"/>
            </a:xfrm>
            <a:prstGeom prst="line">
              <a:avLst/>
            </a:prstGeom>
            <a:noFill/>
            <a:ln w="12700">
              <a:solidFill>
                <a:srgbClr val="000000"/>
              </a:solidFill>
              <a:round/>
              <a:headEnd/>
              <a:tailEnd/>
            </a:ln>
          </p:spPr>
          <p:txBody>
            <a:bodyPr wrap="none" anchor="ctr"/>
            <a:lstStyle/>
            <a:p>
              <a:endParaRPr lang="en-CA"/>
            </a:p>
          </p:txBody>
        </p:sp>
        <p:sp>
          <p:nvSpPr>
            <p:cNvPr id="22663" name="Line 132"/>
            <p:cNvSpPr>
              <a:spLocks noChangeShapeType="1"/>
            </p:cNvSpPr>
            <p:nvPr/>
          </p:nvSpPr>
          <p:spPr bwMode="auto">
            <a:xfrm>
              <a:off x="3664" y="1964"/>
              <a:ext cx="8" cy="0"/>
            </a:xfrm>
            <a:prstGeom prst="line">
              <a:avLst/>
            </a:prstGeom>
            <a:noFill/>
            <a:ln w="12700">
              <a:solidFill>
                <a:srgbClr val="000000"/>
              </a:solidFill>
              <a:round/>
              <a:headEnd/>
              <a:tailEnd/>
            </a:ln>
          </p:spPr>
          <p:txBody>
            <a:bodyPr wrap="none" anchor="ctr"/>
            <a:lstStyle/>
            <a:p>
              <a:endParaRPr lang="en-CA"/>
            </a:p>
          </p:txBody>
        </p:sp>
        <p:sp>
          <p:nvSpPr>
            <p:cNvPr id="22664" name="Line 133"/>
            <p:cNvSpPr>
              <a:spLocks noChangeShapeType="1"/>
            </p:cNvSpPr>
            <p:nvPr/>
          </p:nvSpPr>
          <p:spPr bwMode="auto">
            <a:xfrm>
              <a:off x="3712" y="1964"/>
              <a:ext cx="8" cy="0"/>
            </a:xfrm>
            <a:prstGeom prst="line">
              <a:avLst/>
            </a:prstGeom>
            <a:noFill/>
            <a:ln w="12700">
              <a:solidFill>
                <a:srgbClr val="000000"/>
              </a:solidFill>
              <a:round/>
              <a:headEnd/>
              <a:tailEnd/>
            </a:ln>
          </p:spPr>
          <p:txBody>
            <a:bodyPr wrap="none" anchor="ctr"/>
            <a:lstStyle/>
            <a:p>
              <a:endParaRPr lang="en-CA"/>
            </a:p>
          </p:txBody>
        </p:sp>
        <p:sp>
          <p:nvSpPr>
            <p:cNvPr id="22665" name="Line 134"/>
            <p:cNvSpPr>
              <a:spLocks noChangeShapeType="1"/>
            </p:cNvSpPr>
            <p:nvPr/>
          </p:nvSpPr>
          <p:spPr bwMode="auto">
            <a:xfrm>
              <a:off x="3760" y="1964"/>
              <a:ext cx="8" cy="0"/>
            </a:xfrm>
            <a:prstGeom prst="line">
              <a:avLst/>
            </a:prstGeom>
            <a:noFill/>
            <a:ln w="12700">
              <a:solidFill>
                <a:srgbClr val="000000"/>
              </a:solidFill>
              <a:round/>
              <a:headEnd/>
              <a:tailEnd/>
            </a:ln>
          </p:spPr>
          <p:txBody>
            <a:bodyPr wrap="none" anchor="ctr"/>
            <a:lstStyle/>
            <a:p>
              <a:endParaRPr lang="en-CA"/>
            </a:p>
          </p:txBody>
        </p:sp>
        <p:sp>
          <p:nvSpPr>
            <p:cNvPr id="22666" name="Line 135"/>
            <p:cNvSpPr>
              <a:spLocks noChangeShapeType="1"/>
            </p:cNvSpPr>
            <p:nvPr/>
          </p:nvSpPr>
          <p:spPr bwMode="auto">
            <a:xfrm>
              <a:off x="3808" y="1964"/>
              <a:ext cx="8" cy="0"/>
            </a:xfrm>
            <a:prstGeom prst="line">
              <a:avLst/>
            </a:prstGeom>
            <a:noFill/>
            <a:ln w="12700">
              <a:solidFill>
                <a:srgbClr val="000000"/>
              </a:solidFill>
              <a:round/>
              <a:headEnd/>
              <a:tailEnd/>
            </a:ln>
          </p:spPr>
          <p:txBody>
            <a:bodyPr wrap="none" anchor="ctr"/>
            <a:lstStyle/>
            <a:p>
              <a:endParaRPr lang="en-CA"/>
            </a:p>
          </p:txBody>
        </p:sp>
        <p:sp>
          <p:nvSpPr>
            <p:cNvPr id="22667" name="Line 136"/>
            <p:cNvSpPr>
              <a:spLocks noChangeShapeType="1"/>
            </p:cNvSpPr>
            <p:nvPr/>
          </p:nvSpPr>
          <p:spPr bwMode="auto">
            <a:xfrm>
              <a:off x="3856" y="1964"/>
              <a:ext cx="8" cy="0"/>
            </a:xfrm>
            <a:prstGeom prst="line">
              <a:avLst/>
            </a:prstGeom>
            <a:noFill/>
            <a:ln w="12700">
              <a:solidFill>
                <a:srgbClr val="000000"/>
              </a:solidFill>
              <a:round/>
              <a:headEnd/>
              <a:tailEnd/>
            </a:ln>
          </p:spPr>
          <p:txBody>
            <a:bodyPr wrap="none" anchor="ctr"/>
            <a:lstStyle/>
            <a:p>
              <a:endParaRPr lang="en-CA"/>
            </a:p>
          </p:txBody>
        </p:sp>
        <p:sp>
          <p:nvSpPr>
            <p:cNvPr id="22668" name="Line 137"/>
            <p:cNvSpPr>
              <a:spLocks noChangeShapeType="1"/>
            </p:cNvSpPr>
            <p:nvPr/>
          </p:nvSpPr>
          <p:spPr bwMode="auto">
            <a:xfrm>
              <a:off x="3904" y="1964"/>
              <a:ext cx="8" cy="0"/>
            </a:xfrm>
            <a:prstGeom prst="line">
              <a:avLst/>
            </a:prstGeom>
            <a:noFill/>
            <a:ln w="12700">
              <a:solidFill>
                <a:srgbClr val="000000"/>
              </a:solidFill>
              <a:round/>
              <a:headEnd/>
              <a:tailEnd/>
            </a:ln>
          </p:spPr>
          <p:txBody>
            <a:bodyPr wrap="none" anchor="ctr"/>
            <a:lstStyle/>
            <a:p>
              <a:endParaRPr lang="en-CA"/>
            </a:p>
          </p:txBody>
        </p:sp>
        <p:sp>
          <p:nvSpPr>
            <p:cNvPr id="22669" name="Line 138"/>
            <p:cNvSpPr>
              <a:spLocks noChangeShapeType="1"/>
            </p:cNvSpPr>
            <p:nvPr/>
          </p:nvSpPr>
          <p:spPr bwMode="auto">
            <a:xfrm>
              <a:off x="3952" y="1964"/>
              <a:ext cx="8" cy="0"/>
            </a:xfrm>
            <a:prstGeom prst="line">
              <a:avLst/>
            </a:prstGeom>
            <a:noFill/>
            <a:ln w="12700">
              <a:solidFill>
                <a:srgbClr val="000000"/>
              </a:solidFill>
              <a:round/>
              <a:headEnd/>
              <a:tailEnd/>
            </a:ln>
          </p:spPr>
          <p:txBody>
            <a:bodyPr wrap="none" anchor="ctr"/>
            <a:lstStyle/>
            <a:p>
              <a:endParaRPr lang="en-CA"/>
            </a:p>
          </p:txBody>
        </p:sp>
        <p:sp>
          <p:nvSpPr>
            <p:cNvPr id="22670" name="Line 139"/>
            <p:cNvSpPr>
              <a:spLocks noChangeShapeType="1"/>
            </p:cNvSpPr>
            <p:nvPr/>
          </p:nvSpPr>
          <p:spPr bwMode="auto">
            <a:xfrm>
              <a:off x="4000" y="1964"/>
              <a:ext cx="8" cy="0"/>
            </a:xfrm>
            <a:prstGeom prst="line">
              <a:avLst/>
            </a:prstGeom>
            <a:noFill/>
            <a:ln w="12700">
              <a:solidFill>
                <a:srgbClr val="000000"/>
              </a:solidFill>
              <a:round/>
              <a:headEnd/>
              <a:tailEnd/>
            </a:ln>
          </p:spPr>
          <p:txBody>
            <a:bodyPr wrap="none" anchor="ctr"/>
            <a:lstStyle/>
            <a:p>
              <a:endParaRPr lang="en-CA"/>
            </a:p>
          </p:txBody>
        </p:sp>
        <p:sp>
          <p:nvSpPr>
            <p:cNvPr id="22671" name="Line 140"/>
            <p:cNvSpPr>
              <a:spLocks noChangeShapeType="1"/>
            </p:cNvSpPr>
            <p:nvPr/>
          </p:nvSpPr>
          <p:spPr bwMode="auto">
            <a:xfrm>
              <a:off x="4048" y="1964"/>
              <a:ext cx="8" cy="0"/>
            </a:xfrm>
            <a:prstGeom prst="line">
              <a:avLst/>
            </a:prstGeom>
            <a:noFill/>
            <a:ln w="12700">
              <a:solidFill>
                <a:srgbClr val="000000"/>
              </a:solidFill>
              <a:round/>
              <a:headEnd/>
              <a:tailEnd/>
            </a:ln>
          </p:spPr>
          <p:txBody>
            <a:bodyPr wrap="none" anchor="ctr"/>
            <a:lstStyle/>
            <a:p>
              <a:endParaRPr lang="en-CA"/>
            </a:p>
          </p:txBody>
        </p:sp>
        <p:sp>
          <p:nvSpPr>
            <p:cNvPr id="22672" name="Line 141"/>
            <p:cNvSpPr>
              <a:spLocks noChangeShapeType="1"/>
            </p:cNvSpPr>
            <p:nvPr/>
          </p:nvSpPr>
          <p:spPr bwMode="auto">
            <a:xfrm>
              <a:off x="4096" y="1964"/>
              <a:ext cx="8" cy="0"/>
            </a:xfrm>
            <a:prstGeom prst="line">
              <a:avLst/>
            </a:prstGeom>
            <a:noFill/>
            <a:ln w="12700">
              <a:solidFill>
                <a:srgbClr val="000000"/>
              </a:solidFill>
              <a:round/>
              <a:headEnd/>
              <a:tailEnd/>
            </a:ln>
          </p:spPr>
          <p:txBody>
            <a:bodyPr wrap="none" anchor="ctr"/>
            <a:lstStyle/>
            <a:p>
              <a:endParaRPr lang="en-CA"/>
            </a:p>
          </p:txBody>
        </p:sp>
        <p:sp>
          <p:nvSpPr>
            <p:cNvPr id="22673" name="Line 142"/>
            <p:cNvSpPr>
              <a:spLocks noChangeShapeType="1"/>
            </p:cNvSpPr>
            <p:nvPr/>
          </p:nvSpPr>
          <p:spPr bwMode="auto">
            <a:xfrm>
              <a:off x="4144" y="1964"/>
              <a:ext cx="8" cy="0"/>
            </a:xfrm>
            <a:prstGeom prst="line">
              <a:avLst/>
            </a:prstGeom>
            <a:noFill/>
            <a:ln w="12700">
              <a:solidFill>
                <a:srgbClr val="000000"/>
              </a:solidFill>
              <a:round/>
              <a:headEnd/>
              <a:tailEnd/>
            </a:ln>
          </p:spPr>
          <p:txBody>
            <a:bodyPr wrap="none" anchor="ctr"/>
            <a:lstStyle/>
            <a:p>
              <a:endParaRPr lang="en-CA"/>
            </a:p>
          </p:txBody>
        </p:sp>
        <p:sp>
          <p:nvSpPr>
            <p:cNvPr id="22674" name="Line 143"/>
            <p:cNvSpPr>
              <a:spLocks noChangeShapeType="1"/>
            </p:cNvSpPr>
            <p:nvPr/>
          </p:nvSpPr>
          <p:spPr bwMode="auto">
            <a:xfrm>
              <a:off x="4192" y="1964"/>
              <a:ext cx="8" cy="0"/>
            </a:xfrm>
            <a:prstGeom prst="line">
              <a:avLst/>
            </a:prstGeom>
            <a:noFill/>
            <a:ln w="12700">
              <a:solidFill>
                <a:srgbClr val="000000"/>
              </a:solidFill>
              <a:round/>
              <a:headEnd/>
              <a:tailEnd/>
            </a:ln>
          </p:spPr>
          <p:txBody>
            <a:bodyPr wrap="none" anchor="ctr"/>
            <a:lstStyle/>
            <a:p>
              <a:endParaRPr lang="en-CA"/>
            </a:p>
          </p:txBody>
        </p:sp>
        <p:sp>
          <p:nvSpPr>
            <p:cNvPr id="22675" name="Line 144"/>
            <p:cNvSpPr>
              <a:spLocks noChangeShapeType="1"/>
            </p:cNvSpPr>
            <p:nvPr/>
          </p:nvSpPr>
          <p:spPr bwMode="auto">
            <a:xfrm>
              <a:off x="4240" y="1964"/>
              <a:ext cx="8" cy="0"/>
            </a:xfrm>
            <a:prstGeom prst="line">
              <a:avLst/>
            </a:prstGeom>
            <a:noFill/>
            <a:ln w="12700">
              <a:solidFill>
                <a:srgbClr val="000000"/>
              </a:solidFill>
              <a:round/>
              <a:headEnd/>
              <a:tailEnd/>
            </a:ln>
          </p:spPr>
          <p:txBody>
            <a:bodyPr wrap="none" anchor="ctr"/>
            <a:lstStyle/>
            <a:p>
              <a:endParaRPr lang="en-CA"/>
            </a:p>
          </p:txBody>
        </p:sp>
        <p:sp>
          <p:nvSpPr>
            <p:cNvPr id="22676" name="Line 145"/>
            <p:cNvSpPr>
              <a:spLocks noChangeShapeType="1"/>
            </p:cNvSpPr>
            <p:nvPr/>
          </p:nvSpPr>
          <p:spPr bwMode="auto">
            <a:xfrm>
              <a:off x="4288" y="1964"/>
              <a:ext cx="8" cy="0"/>
            </a:xfrm>
            <a:prstGeom prst="line">
              <a:avLst/>
            </a:prstGeom>
            <a:noFill/>
            <a:ln w="12700">
              <a:solidFill>
                <a:srgbClr val="000000"/>
              </a:solidFill>
              <a:round/>
              <a:headEnd/>
              <a:tailEnd/>
            </a:ln>
          </p:spPr>
          <p:txBody>
            <a:bodyPr wrap="none" anchor="ctr"/>
            <a:lstStyle/>
            <a:p>
              <a:endParaRPr lang="en-CA"/>
            </a:p>
          </p:txBody>
        </p:sp>
        <p:sp>
          <p:nvSpPr>
            <p:cNvPr id="22677" name="Line 146"/>
            <p:cNvSpPr>
              <a:spLocks noChangeShapeType="1"/>
            </p:cNvSpPr>
            <p:nvPr/>
          </p:nvSpPr>
          <p:spPr bwMode="auto">
            <a:xfrm>
              <a:off x="1024" y="1356"/>
              <a:ext cx="8" cy="0"/>
            </a:xfrm>
            <a:prstGeom prst="line">
              <a:avLst/>
            </a:prstGeom>
            <a:noFill/>
            <a:ln w="12700">
              <a:solidFill>
                <a:srgbClr val="000000"/>
              </a:solidFill>
              <a:round/>
              <a:headEnd/>
              <a:tailEnd/>
            </a:ln>
          </p:spPr>
          <p:txBody>
            <a:bodyPr wrap="none" anchor="ctr"/>
            <a:lstStyle/>
            <a:p>
              <a:endParaRPr lang="en-CA"/>
            </a:p>
          </p:txBody>
        </p:sp>
        <p:sp>
          <p:nvSpPr>
            <p:cNvPr id="22678" name="Line 147"/>
            <p:cNvSpPr>
              <a:spLocks noChangeShapeType="1"/>
            </p:cNvSpPr>
            <p:nvPr/>
          </p:nvSpPr>
          <p:spPr bwMode="auto">
            <a:xfrm>
              <a:off x="1072" y="1356"/>
              <a:ext cx="8" cy="0"/>
            </a:xfrm>
            <a:prstGeom prst="line">
              <a:avLst/>
            </a:prstGeom>
            <a:noFill/>
            <a:ln w="12700">
              <a:solidFill>
                <a:srgbClr val="000000"/>
              </a:solidFill>
              <a:round/>
              <a:headEnd/>
              <a:tailEnd/>
            </a:ln>
          </p:spPr>
          <p:txBody>
            <a:bodyPr wrap="none" anchor="ctr"/>
            <a:lstStyle/>
            <a:p>
              <a:endParaRPr lang="en-CA"/>
            </a:p>
          </p:txBody>
        </p:sp>
        <p:sp>
          <p:nvSpPr>
            <p:cNvPr id="22679" name="Line 148"/>
            <p:cNvSpPr>
              <a:spLocks noChangeShapeType="1"/>
            </p:cNvSpPr>
            <p:nvPr/>
          </p:nvSpPr>
          <p:spPr bwMode="auto">
            <a:xfrm>
              <a:off x="1120" y="1356"/>
              <a:ext cx="8" cy="0"/>
            </a:xfrm>
            <a:prstGeom prst="line">
              <a:avLst/>
            </a:prstGeom>
            <a:noFill/>
            <a:ln w="12700">
              <a:solidFill>
                <a:srgbClr val="000000"/>
              </a:solidFill>
              <a:round/>
              <a:headEnd/>
              <a:tailEnd/>
            </a:ln>
          </p:spPr>
          <p:txBody>
            <a:bodyPr wrap="none" anchor="ctr"/>
            <a:lstStyle/>
            <a:p>
              <a:endParaRPr lang="en-CA"/>
            </a:p>
          </p:txBody>
        </p:sp>
        <p:sp>
          <p:nvSpPr>
            <p:cNvPr id="22680" name="Line 149"/>
            <p:cNvSpPr>
              <a:spLocks noChangeShapeType="1"/>
            </p:cNvSpPr>
            <p:nvPr/>
          </p:nvSpPr>
          <p:spPr bwMode="auto">
            <a:xfrm>
              <a:off x="1168" y="1356"/>
              <a:ext cx="8" cy="0"/>
            </a:xfrm>
            <a:prstGeom prst="line">
              <a:avLst/>
            </a:prstGeom>
            <a:noFill/>
            <a:ln w="12700">
              <a:solidFill>
                <a:srgbClr val="000000"/>
              </a:solidFill>
              <a:round/>
              <a:headEnd/>
              <a:tailEnd/>
            </a:ln>
          </p:spPr>
          <p:txBody>
            <a:bodyPr wrap="none" anchor="ctr"/>
            <a:lstStyle/>
            <a:p>
              <a:endParaRPr lang="en-CA"/>
            </a:p>
          </p:txBody>
        </p:sp>
        <p:sp>
          <p:nvSpPr>
            <p:cNvPr id="22681" name="Line 150"/>
            <p:cNvSpPr>
              <a:spLocks noChangeShapeType="1"/>
            </p:cNvSpPr>
            <p:nvPr/>
          </p:nvSpPr>
          <p:spPr bwMode="auto">
            <a:xfrm>
              <a:off x="1216" y="1356"/>
              <a:ext cx="8" cy="0"/>
            </a:xfrm>
            <a:prstGeom prst="line">
              <a:avLst/>
            </a:prstGeom>
            <a:noFill/>
            <a:ln w="12700">
              <a:solidFill>
                <a:srgbClr val="000000"/>
              </a:solidFill>
              <a:round/>
              <a:headEnd/>
              <a:tailEnd/>
            </a:ln>
          </p:spPr>
          <p:txBody>
            <a:bodyPr wrap="none" anchor="ctr"/>
            <a:lstStyle/>
            <a:p>
              <a:endParaRPr lang="en-CA"/>
            </a:p>
          </p:txBody>
        </p:sp>
        <p:sp>
          <p:nvSpPr>
            <p:cNvPr id="22682" name="Line 151"/>
            <p:cNvSpPr>
              <a:spLocks noChangeShapeType="1"/>
            </p:cNvSpPr>
            <p:nvPr/>
          </p:nvSpPr>
          <p:spPr bwMode="auto">
            <a:xfrm>
              <a:off x="1264" y="1356"/>
              <a:ext cx="8" cy="0"/>
            </a:xfrm>
            <a:prstGeom prst="line">
              <a:avLst/>
            </a:prstGeom>
            <a:noFill/>
            <a:ln w="12700">
              <a:solidFill>
                <a:srgbClr val="000000"/>
              </a:solidFill>
              <a:round/>
              <a:headEnd/>
              <a:tailEnd/>
            </a:ln>
          </p:spPr>
          <p:txBody>
            <a:bodyPr wrap="none" anchor="ctr"/>
            <a:lstStyle/>
            <a:p>
              <a:endParaRPr lang="en-CA"/>
            </a:p>
          </p:txBody>
        </p:sp>
        <p:sp>
          <p:nvSpPr>
            <p:cNvPr id="22683" name="Line 152"/>
            <p:cNvSpPr>
              <a:spLocks noChangeShapeType="1"/>
            </p:cNvSpPr>
            <p:nvPr/>
          </p:nvSpPr>
          <p:spPr bwMode="auto">
            <a:xfrm>
              <a:off x="1312" y="1356"/>
              <a:ext cx="8" cy="0"/>
            </a:xfrm>
            <a:prstGeom prst="line">
              <a:avLst/>
            </a:prstGeom>
            <a:noFill/>
            <a:ln w="12700">
              <a:solidFill>
                <a:srgbClr val="000000"/>
              </a:solidFill>
              <a:round/>
              <a:headEnd/>
              <a:tailEnd/>
            </a:ln>
          </p:spPr>
          <p:txBody>
            <a:bodyPr wrap="none" anchor="ctr"/>
            <a:lstStyle/>
            <a:p>
              <a:endParaRPr lang="en-CA"/>
            </a:p>
          </p:txBody>
        </p:sp>
        <p:sp>
          <p:nvSpPr>
            <p:cNvPr id="22684" name="Line 153"/>
            <p:cNvSpPr>
              <a:spLocks noChangeShapeType="1"/>
            </p:cNvSpPr>
            <p:nvPr/>
          </p:nvSpPr>
          <p:spPr bwMode="auto">
            <a:xfrm>
              <a:off x="1360" y="1356"/>
              <a:ext cx="8" cy="0"/>
            </a:xfrm>
            <a:prstGeom prst="line">
              <a:avLst/>
            </a:prstGeom>
            <a:noFill/>
            <a:ln w="12700">
              <a:solidFill>
                <a:srgbClr val="000000"/>
              </a:solidFill>
              <a:round/>
              <a:headEnd/>
              <a:tailEnd/>
            </a:ln>
          </p:spPr>
          <p:txBody>
            <a:bodyPr wrap="none" anchor="ctr"/>
            <a:lstStyle/>
            <a:p>
              <a:endParaRPr lang="en-CA"/>
            </a:p>
          </p:txBody>
        </p:sp>
        <p:sp>
          <p:nvSpPr>
            <p:cNvPr id="22685" name="Line 154"/>
            <p:cNvSpPr>
              <a:spLocks noChangeShapeType="1"/>
            </p:cNvSpPr>
            <p:nvPr/>
          </p:nvSpPr>
          <p:spPr bwMode="auto">
            <a:xfrm>
              <a:off x="1408" y="1356"/>
              <a:ext cx="8" cy="0"/>
            </a:xfrm>
            <a:prstGeom prst="line">
              <a:avLst/>
            </a:prstGeom>
            <a:noFill/>
            <a:ln w="12700">
              <a:solidFill>
                <a:srgbClr val="000000"/>
              </a:solidFill>
              <a:round/>
              <a:headEnd/>
              <a:tailEnd/>
            </a:ln>
          </p:spPr>
          <p:txBody>
            <a:bodyPr wrap="none" anchor="ctr"/>
            <a:lstStyle/>
            <a:p>
              <a:endParaRPr lang="en-CA"/>
            </a:p>
          </p:txBody>
        </p:sp>
        <p:sp>
          <p:nvSpPr>
            <p:cNvPr id="22686" name="Line 155"/>
            <p:cNvSpPr>
              <a:spLocks noChangeShapeType="1"/>
            </p:cNvSpPr>
            <p:nvPr/>
          </p:nvSpPr>
          <p:spPr bwMode="auto">
            <a:xfrm>
              <a:off x="1456" y="1356"/>
              <a:ext cx="8" cy="0"/>
            </a:xfrm>
            <a:prstGeom prst="line">
              <a:avLst/>
            </a:prstGeom>
            <a:noFill/>
            <a:ln w="12700">
              <a:solidFill>
                <a:srgbClr val="000000"/>
              </a:solidFill>
              <a:round/>
              <a:headEnd/>
              <a:tailEnd/>
            </a:ln>
          </p:spPr>
          <p:txBody>
            <a:bodyPr wrap="none" anchor="ctr"/>
            <a:lstStyle/>
            <a:p>
              <a:endParaRPr lang="en-CA"/>
            </a:p>
          </p:txBody>
        </p:sp>
        <p:sp>
          <p:nvSpPr>
            <p:cNvPr id="22687" name="Line 156"/>
            <p:cNvSpPr>
              <a:spLocks noChangeShapeType="1"/>
            </p:cNvSpPr>
            <p:nvPr/>
          </p:nvSpPr>
          <p:spPr bwMode="auto">
            <a:xfrm>
              <a:off x="1504" y="1356"/>
              <a:ext cx="8" cy="0"/>
            </a:xfrm>
            <a:prstGeom prst="line">
              <a:avLst/>
            </a:prstGeom>
            <a:noFill/>
            <a:ln w="12700">
              <a:solidFill>
                <a:srgbClr val="000000"/>
              </a:solidFill>
              <a:round/>
              <a:headEnd/>
              <a:tailEnd/>
            </a:ln>
          </p:spPr>
          <p:txBody>
            <a:bodyPr wrap="none" anchor="ctr"/>
            <a:lstStyle/>
            <a:p>
              <a:endParaRPr lang="en-CA"/>
            </a:p>
          </p:txBody>
        </p:sp>
        <p:sp>
          <p:nvSpPr>
            <p:cNvPr id="22688" name="Line 157"/>
            <p:cNvSpPr>
              <a:spLocks noChangeShapeType="1"/>
            </p:cNvSpPr>
            <p:nvPr/>
          </p:nvSpPr>
          <p:spPr bwMode="auto">
            <a:xfrm>
              <a:off x="1552" y="1356"/>
              <a:ext cx="8" cy="0"/>
            </a:xfrm>
            <a:prstGeom prst="line">
              <a:avLst/>
            </a:prstGeom>
            <a:noFill/>
            <a:ln w="12700">
              <a:solidFill>
                <a:srgbClr val="000000"/>
              </a:solidFill>
              <a:round/>
              <a:headEnd/>
              <a:tailEnd/>
            </a:ln>
          </p:spPr>
          <p:txBody>
            <a:bodyPr wrap="none" anchor="ctr"/>
            <a:lstStyle/>
            <a:p>
              <a:endParaRPr lang="en-CA"/>
            </a:p>
          </p:txBody>
        </p:sp>
        <p:sp>
          <p:nvSpPr>
            <p:cNvPr id="22689" name="Line 158"/>
            <p:cNvSpPr>
              <a:spLocks noChangeShapeType="1"/>
            </p:cNvSpPr>
            <p:nvPr/>
          </p:nvSpPr>
          <p:spPr bwMode="auto">
            <a:xfrm>
              <a:off x="1600" y="1356"/>
              <a:ext cx="8" cy="0"/>
            </a:xfrm>
            <a:prstGeom prst="line">
              <a:avLst/>
            </a:prstGeom>
            <a:noFill/>
            <a:ln w="12700">
              <a:solidFill>
                <a:srgbClr val="000000"/>
              </a:solidFill>
              <a:round/>
              <a:headEnd/>
              <a:tailEnd/>
            </a:ln>
          </p:spPr>
          <p:txBody>
            <a:bodyPr wrap="none" anchor="ctr"/>
            <a:lstStyle/>
            <a:p>
              <a:endParaRPr lang="en-CA"/>
            </a:p>
          </p:txBody>
        </p:sp>
        <p:sp>
          <p:nvSpPr>
            <p:cNvPr id="22690" name="Line 159"/>
            <p:cNvSpPr>
              <a:spLocks noChangeShapeType="1"/>
            </p:cNvSpPr>
            <p:nvPr/>
          </p:nvSpPr>
          <p:spPr bwMode="auto">
            <a:xfrm>
              <a:off x="1648" y="1356"/>
              <a:ext cx="8" cy="0"/>
            </a:xfrm>
            <a:prstGeom prst="line">
              <a:avLst/>
            </a:prstGeom>
            <a:noFill/>
            <a:ln w="12700">
              <a:solidFill>
                <a:srgbClr val="000000"/>
              </a:solidFill>
              <a:round/>
              <a:headEnd/>
              <a:tailEnd/>
            </a:ln>
          </p:spPr>
          <p:txBody>
            <a:bodyPr wrap="none" anchor="ctr"/>
            <a:lstStyle/>
            <a:p>
              <a:endParaRPr lang="en-CA"/>
            </a:p>
          </p:txBody>
        </p:sp>
        <p:sp>
          <p:nvSpPr>
            <p:cNvPr id="22691" name="Line 160"/>
            <p:cNvSpPr>
              <a:spLocks noChangeShapeType="1"/>
            </p:cNvSpPr>
            <p:nvPr/>
          </p:nvSpPr>
          <p:spPr bwMode="auto">
            <a:xfrm>
              <a:off x="1696" y="1356"/>
              <a:ext cx="8" cy="0"/>
            </a:xfrm>
            <a:prstGeom prst="line">
              <a:avLst/>
            </a:prstGeom>
            <a:noFill/>
            <a:ln w="12700">
              <a:solidFill>
                <a:srgbClr val="000000"/>
              </a:solidFill>
              <a:round/>
              <a:headEnd/>
              <a:tailEnd/>
            </a:ln>
          </p:spPr>
          <p:txBody>
            <a:bodyPr wrap="none" anchor="ctr"/>
            <a:lstStyle/>
            <a:p>
              <a:endParaRPr lang="en-CA"/>
            </a:p>
          </p:txBody>
        </p:sp>
        <p:sp>
          <p:nvSpPr>
            <p:cNvPr id="22692" name="Line 161"/>
            <p:cNvSpPr>
              <a:spLocks noChangeShapeType="1"/>
            </p:cNvSpPr>
            <p:nvPr/>
          </p:nvSpPr>
          <p:spPr bwMode="auto">
            <a:xfrm>
              <a:off x="1744" y="1356"/>
              <a:ext cx="8" cy="0"/>
            </a:xfrm>
            <a:prstGeom prst="line">
              <a:avLst/>
            </a:prstGeom>
            <a:noFill/>
            <a:ln w="12700">
              <a:solidFill>
                <a:srgbClr val="000000"/>
              </a:solidFill>
              <a:round/>
              <a:headEnd/>
              <a:tailEnd/>
            </a:ln>
          </p:spPr>
          <p:txBody>
            <a:bodyPr wrap="none" anchor="ctr"/>
            <a:lstStyle/>
            <a:p>
              <a:endParaRPr lang="en-CA"/>
            </a:p>
          </p:txBody>
        </p:sp>
        <p:sp>
          <p:nvSpPr>
            <p:cNvPr id="22693" name="Line 162"/>
            <p:cNvSpPr>
              <a:spLocks noChangeShapeType="1"/>
            </p:cNvSpPr>
            <p:nvPr/>
          </p:nvSpPr>
          <p:spPr bwMode="auto">
            <a:xfrm>
              <a:off x="1792" y="1356"/>
              <a:ext cx="8" cy="0"/>
            </a:xfrm>
            <a:prstGeom prst="line">
              <a:avLst/>
            </a:prstGeom>
            <a:noFill/>
            <a:ln w="12700">
              <a:solidFill>
                <a:srgbClr val="000000"/>
              </a:solidFill>
              <a:round/>
              <a:headEnd/>
              <a:tailEnd/>
            </a:ln>
          </p:spPr>
          <p:txBody>
            <a:bodyPr wrap="none" anchor="ctr"/>
            <a:lstStyle/>
            <a:p>
              <a:endParaRPr lang="en-CA"/>
            </a:p>
          </p:txBody>
        </p:sp>
        <p:sp>
          <p:nvSpPr>
            <p:cNvPr id="22694" name="Line 163"/>
            <p:cNvSpPr>
              <a:spLocks noChangeShapeType="1"/>
            </p:cNvSpPr>
            <p:nvPr/>
          </p:nvSpPr>
          <p:spPr bwMode="auto">
            <a:xfrm>
              <a:off x="1840" y="1356"/>
              <a:ext cx="8" cy="0"/>
            </a:xfrm>
            <a:prstGeom prst="line">
              <a:avLst/>
            </a:prstGeom>
            <a:noFill/>
            <a:ln w="12700">
              <a:solidFill>
                <a:srgbClr val="000000"/>
              </a:solidFill>
              <a:round/>
              <a:headEnd/>
              <a:tailEnd/>
            </a:ln>
          </p:spPr>
          <p:txBody>
            <a:bodyPr wrap="none" anchor="ctr"/>
            <a:lstStyle/>
            <a:p>
              <a:endParaRPr lang="en-CA"/>
            </a:p>
          </p:txBody>
        </p:sp>
        <p:sp>
          <p:nvSpPr>
            <p:cNvPr id="22695" name="Line 164"/>
            <p:cNvSpPr>
              <a:spLocks noChangeShapeType="1"/>
            </p:cNvSpPr>
            <p:nvPr/>
          </p:nvSpPr>
          <p:spPr bwMode="auto">
            <a:xfrm>
              <a:off x="1888" y="1356"/>
              <a:ext cx="8" cy="0"/>
            </a:xfrm>
            <a:prstGeom prst="line">
              <a:avLst/>
            </a:prstGeom>
            <a:noFill/>
            <a:ln w="12700">
              <a:solidFill>
                <a:srgbClr val="000000"/>
              </a:solidFill>
              <a:round/>
              <a:headEnd/>
              <a:tailEnd/>
            </a:ln>
          </p:spPr>
          <p:txBody>
            <a:bodyPr wrap="none" anchor="ctr"/>
            <a:lstStyle/>
            <a:p>
              <a:endParaRPr lang="en-CA"/>
            </a:p>
          </p:txBody>
        </p:sp>
        <p:sp>
          <p:nvSpPr>
            <p:cNvPr id="22696" name="Line 165"/>
            <p:cNvSpPr>
              <a:spLocks noChangeShapeType="1"/>
            </p:cNvSpPr>
            <p:nvPr/>
          </p:nvSpPr>
          <p:spPr bwMode="auto">
            <a:xfrm>
              <a:off x="1936" y="1356"/>
              <a:ext cx="8" cy="0"/>
            </a:xfrm>
            <a:prstGeom prst="line">
              <a:avLst/>
            </a:prstGeom>
            <a:noFill/>
            <a:ln w="12700">
              <a:solidFill>
                <a:srgbClr val="000000"/>
              </a:solidFill>
              <a:round/>
              <a:headEnd/>
              <a:tailEnd/>
            </a:ln>
          </p:spPr>
          <p:txBody>
            <a:bodyPr wrap="none" anchor="ctr"/>
            <a:lstStyle/>
            <a:p>
              <a:endParaRPr lang="en-CA"/>
            </a:p>
          </p:txBody>
        </p:sp>
        <p:sp>
          <p:nvSpPr>
            <p:cNvPr id="22697" name="Line 166"/>
            <p:cNvSpPr>
              <a:spLocks noChangeShapeType="1"/>
            </p:cNvSpPr>
            <p:nvPr/>
          </p:nvSpPr>
          <p:spPr bwMode="auto">
            <a:xfrm>
              <a:off x="1984" y="1356"/>
              <a:ext cx="8" cy="0"/>
            </a:xfrm>
            <a:prstGeom prst="line">
              <a:avLst/>
            </a:prstGeom>
            <a:noFill/>
            <a:ln w="12700">
              <a:solidFill>
                <a:srgbClr val="000000"/>
              </a:solidFill>
              <a:round/>
              <a:headEnd/>
              <a:tailEnd/>
            </a:ln>
          </p:spPr>
          <p:txBody>
            <a:bodyPr wrap="none" anchor="ctr"/>
            <a:lstStyle/>
            <a:p>
              <a:endParaRPr lang="en-CA"/>
            </a:p>
          </p:txBody>
        </p:sp>
        <p:sp>
          <p:nvSpPr>
            <p:cNvPr id="22698" name="Line 167"/>
            <p:cNvSpPr>
              <a:spLocks noChangeShapeType="1"/>
            </p:cNvSpPr>
            <p:nvPr/>
          </p:nvSpPr>
          <p:spPr bwMode="auto">
            <a:xfrm>
              <a:off x="2032" y="1356"/>
              <a:ext cx="8" cy="0"/>
            </a:xfrm>
            <a:prstGeom prst="line">
              <a:avLst/>
            </a:prstGeom>
            <a:noFill/>
            <a:ln w="12700">
              <a:solidFill>
                <a:srgbClr val="000000"/>
              </a:solidFill>
              <a:round/>
              <a:headEnd/>
              <a:tailEnd/>
            </a:ln>
          </p:spPr>
          <p:txBody>
            <a:bodyPr wrap="none" anchor="ctr"/>
            <a:lstStyle/>
            <a:p>
              <a:endParaRPr lang="en-CA"/>
            </a:p>
          </p:txBody>
        </p:sp>
        <p:sp>
          <p:nvSpPr>
            <p:cNvPr id="22699" name="Line 168"/>
            <p:cNvSpPr>
              <a:spLocks noChangeShapeType="1"/>
            </p:cNvSpPr>
            <p:nvPr/>
          </p:nvSpPr>
          <p:spPr bwMode="auto">
            <a:xfrm>
              <a:off x="2080" y="1356"/>
              <a:ext cx="8" cy="0"/>
            </a:xfrm>
            <a:prstGeom prst="line">
              <a:avLst/>
            </a:prstGeom>
            <a:noFill/>
            <a:ln w="12700">
              <a:solidFill>
                <a:srgbClr val="000000"/>
              </a:solidFill>
              <a:round/>
              <a:headEnd/>
              <a:tailEnd/>
            </a:ln>
          </p:spPr>
          <p:txBody>
            <a:bodyPr wrap="none" anchor="ctr"/>
            <a:lstStyle/>
            <a:p>
              <a:endParaRPr lang="en-CA"/>
            </a:p>
          </p:txBody>
        </p:sp>
        <p:sp>
          <p:nvSpPr>
            <p:cNvPr id="22700" name="Line 169"/>
            <p:cNvSpPr>
              <a:spLocks noChangeShapeType="1"/>
            </p:cNvSpPr>
            <p:nvPr/>
          </p:nvSpPr>
          <p:spPr bwMode="auto">
            <a:xfrm>
              <a:off x="2128" y="1356"/>
              <a:ext cx="8" cy="0"/>
            </a:xfrm>
            <a:prstGeom prst="line">
              <a:avLst/>
            </a:prstGeom>
            <a:noFill/>
            <a:ln w="12700">
              <a:solidFill>
                <a:srgbClr val="000000"/>
              </a:solidFill>
              <a:round/>
              <a:headEnd/>
              <a:tailEnd/>
            </a:ln>
          </p:spPr>
          <p:txBody>
            <a:bodyPr wrap="none" anchor="ctr"/>
            <a:lstStyle/>
            <a:p>
              <a:endParaRPr lang="en-CA"/>
            </a:p>
          </p:txBody>
        </p:sp>
        <p:sp>
          <p:nvSpPr>
            <p:cNvPr id="22701" name="Line 170"/>
            <p:cNvSpPr>
              <a:spLocks noChangeShapeType="1"/>
            </p:cNvSpPr>
            <p:nvPr/>
          </p:nvSpPr>
          <p:spPr bwMode="auto">
            <a:xfrm>
              <a:off x="2176" y="1356"/>
              <a:ext cx="8" cy="0"/>
            </a:xfrm>
            <a:prstGeom prst="line">
              <a:avLst/>
            </a:prstGeom>
            <a:noFill/>
            <a:ln w="12700">
              <a:solidFill>
                <a:srgbClr val="000000"/>
              </a:solidFill>
              <a:round/>
              <a:headEnd/>
              <a:tailEnd/>
            </a:ln>
          </p:spPr>
          <p:txBody>
            <a:bodyPr wrap="none" anchor="ctr"/>
            <a:lstStyle/>
            <a:p>
              <a:endParaRPr lang="en-CA"/>
            </a:p>
          </p:txBody>
        </p:sp>
        <p:sp>
          <p:nvSpPr>
            <p:cNvPr id="22702" name="Line 171"/>
            <p:cNvSpPr>
              <a:spLocks noChangeShapeType="1"/>
            </p:cNvSpPr>
            <p:nvPr/>
          </p:nvSpPr>
          <p:spPr bwMode="auto">
            <a:xfrm>
              <a:off x="2224" y="1356"/>
              <a:ext cx="8" cy="0"/>
            </a:xfrm>
            <a:prstGeom prst="line">
              <a:avLst/>
            </a:prstGeom>
            <a:noFill/>
            <a:ln w="12700">
              <a:solidFill>
                <a:srgbClr val="000000"/>
              </a:solidFill>
              <a:round/>
              <a:headEnd/>
              <a:tailEnd/>
            </a:ln>
          </p:spPr>
          <p:txBody>
            <a:bodyPr wrap="none" anchor="ctr"/>
            <a:lstStyle/>
            <a:p>
              <a:endParaRPr lang="en-CA"/>
            </a:p>
          </p:txBody>
        </p:sp>
        <p:sp>
          <p:nvSpPr>
            <p:cNvPr id="22703" name="Line 172"/>
            <p:cNvSpPr>
              <a:spLocks noChangeShapeType="1"/>
            </p:cNvSpPr>
            <p:nvPr/>
          </p:nvSpPr>
          <p:spPr bwMode="auto">
            <a:xfrm>
              <a:off x="2272" y="1356"/>
              <a:ext cx="8" cy="0"/>
            </a:xfrm>
            <a:prstGeom prst="line">
              <a:avLst/>
            </a:prstGeom>
            <a:noFill/>
            <a:ln w="12700">
              <a:solidFill>
                <a:srgbClr val="000000"/>
              </a:solidFill>
              <a:round/>
              <a:headEnd/>
              <a:tailEnd/>
            </a:ln>
          </p:spPr>
          <p:txBody>
            <a:bodyPr wrap="none" anchor="ctr"/>
            <a:lstStyle/>
            <a:p>
              <a:endParaRPr lang="en-CA"/>
            </a:p>
          </p:txBody>
        </p:sp>
        <p:sp>
          <p:nvSpPr>
            <p:cNvPr id="22704" name="Line 173"/>
            <p:cNvSpPr>
              <a:spLocks noChangeShapeType="1"/>
            </p:cNvSpPr>
            <p:nvPr/>
          </p:nvSpPr>
          <p:spPr bwMode="auto">
            <a:xfrm>
              <a:off x="2320" y="1356"/>
              <a:ext cx="8" cy="0"/>
            </a:xfrm>
            <a:prstGeom prst="line">
              <a:avLst/>
            </a:prstGeom>
            <a:noFill/>
            <a:ln w="12700">
              <a:solidFill>
                <a:srgbClr val="000000"/>
              </a:solidFill>
              <a:round/>
              <a:headEnd/>
              <a:tailEnd/>
            </a:ln>
          </p:spPr>
          <p:txBody>
            <a:bodyPr wrap="none" anchor="ctr"/>
            <a:lstStyle/>
            <a:p>
              <a:endParaRPr lang="en-CA"/>
            </a:p>
          </p:txBody>
        </p:sp>
        <p:sp>
          <p:nvSpPr>
            <p:cNvPr id="22705" name="Line 174"/>
            <p:cNvSpPr>
              <a:spLocks noChangeShapeType="1"/>
            </p:cNvSpPr>
            <p:nvPr/>
          </p:nvSpPr>
          <p:spPr bwMode="auto">
            <a:xfrm>
              <a:off x="2368" y="1356"/>
              <a:ext cx="8" cy="0"/>
            </a:xfrm>
            <a:prstGeom prst="line">
              <a:avLst/>
            </a:prstGeom>
            <a:noFill/>
            <a:ln w="12700">
              <a:solidFill>
                <a:srgbClr val="000000"/>
              </a:solidFill>
              <a:round/>
              <a:headEnd/>
              <a:tailEnd/>
            </a:ln>
          </p:spPr>
          <p:txBody>
            <a:bodyPr wrap="none" anchor="ctr"/>
            <a:lstStyle/>
            <a:p>
              <a:endParaRPr lang="en-CA"/>
            </a:p>
          </p:txBody>
        </p:sp>
        <p:sp>
          <p:nvSpPr>
            <p:cNvPr id="22706" name="Line 175"/>
            <p:cNvSpPr>
              <a:spLocks noChangeShapeType="1"/>
            </p:cNvSpPr>
            <p:nvPr/>
          </p:nvSpPr>
          <p:spPr bwMode="auto">
            <a:xfrm>
              <a:off x="2416" y="1356"/>
              <a:ext cx="8" cy="0"/>
            </a:xfrm>
            <a:prstGeom prst="line">
              <a:avLst/>
            </a:prstGeom>
            <a:noFill/>
            <a:ln w="12700">
              <a:solidFill>
                <a:srgbClr val="000000"/>
              </a:solidFill>
              <a:round/>
              <a:headEnd/>
              <a:tailEnd/>
            </a:ln>
          </p:spPr>
          <p:txBody>
            <a:bodyPr wrap="none" anchor="ctr"/>
            <a:lstStyle/>
            <a:p>
              <a:endParaRPr lang="en-CA"/>
            </a:p>
          </p:txBody>
        </p:sp>
        <p:sp>
          <p:nvSpPr>
            <p:cNvPr id="22707" name="Line 176"/>
            <p:cNvSpPr>
              <a:spLocks noChangeShapeType="1"/>
            </p:cNvSpPr>
            <p:nvPr/>
          </p:nvSpPr>
          <p:spPr bwMode="auto">
            <a:xfrm>
              <a:off x="2464" y="1356"/>
              <a:ext cx="8" cy="0"/>
            </a:xfrm>
            <a:prstGeom prst="line">
              <a:avLst/>
            </a:prstGeom>
            <a:noFill/>
            <a:ln w="12700">
              <a:solidFill>
                <a:srgbClr val="000000"/>
              </a:solidFill>
              <a:round/>
              <a:headEnd/>
              <a:tailEnd/>
            </a:ln>
          </p:spPr>
          <p:txBody>
            <a:bodyPr wrap="none" anchor="ctr"/>
            <a:lstStyle/>
            <a:p>
              <a:endParaRPr lang="en-CA"/>
            </a:p>
          </p:txBody>
        </p:sp>
        <p:sp>
          <p:nvSpPr>
            <p:cNvPr id="22708" name="Line 177"/>
            <p:cNvSpPr>
              <a:spLocks noChangeShapeType="1"/>
            </p:cNvSpPr>
            <p:nvPr/>
          </p:nvSpPr>
          <p:spPr bwMode="auto">
            <a:xfrm>
              <a:off x="2512" y="1356"/>
              <a:ext cx="8" cy="0"/>
            </a:xfrm>
            <a:prstGeom prst="line">
              <a:avLst/>
            </a:prstGeom>
            <a:noFill/>
            <a:ln w="12700">
              <a:solidFill>
                <a:srgbClr val="000000"/>
              </a:solidFill>
              <a:round/>
              <a:headEnd/>
              <a:tailEnd/>
            </a:ln>
          </p:spPr>
          <p:txBody>
            <a:bodyPr wrap="none" anchor="ctr"/>
            <a:lstStyle/>
            <a:p>
              <a:endParaRPr lang="en-CA"/>
            </a:p>
          </p:txBody>
        </p:sp>
        <p:sp>
          <p:nvSpPr>
            <p:cNvPr id="22709" name="Line 178"/>
            <p:cNvSpPr>
              <a:spLocks noChangeShapeType="1"/>
            </p:cNvSpPr>
            <p:nvPr/>
          </p:nvSpPr>
          <p:spPr bwMode="auto">
            <a:xfrm>
              <a:off x="2560" y="1356"/>
              <a:ext cx="8" cy="0"/>
            </a:xfrm>
            <a:prstGeom prst="line">
              <a:avLst/>
            </a:prstGeom>
            <a:noFill/>
            <a:ln w="12700">
              <a:solidFill>
                <a:srgbClr val="000000"/>
              </a:solidFill>
              <a:round/>
              <a:headEnd/>
              <a:tailEnd/>
            </a:ln>
          </p:spPr>
          <p:txBody>
            <a:bodyPr wrap="none" anchor="ctr"/>
            <a:lstStyle/>
            <a:p>
              <a:endParaRPr lang="en-CA"/>
            </a:p>
          </p:txBody>
        </p:sp>
        <p:sp>
          <p:nvSpPr>
            <p:cNvPr id="22710" name="Line 179"/>
            <p:cNvSpPr>
              <a:spLocks noChangeShapeType="1"/>
            </p:cNvSpPr>
            <p:nvPr/>
          </p:nvSpPr>
          <p:spPr bwMode="auto">
            <a:xfrm>
              <a:off x="2608" y="1356"/>
              <a:ext cx="8" cy="0"/>
            </a:xfrm>
            <a:prstGeom prst="line">
              <a:avLst/>
            </a:prstGeom>
            <a:noFill/>
            <a:ln w="12700">
              <a:solidFill>
                <a:srgbClr val="000000"/>
              </a:solidFill>
              <a:round/>
              <a:headEnd/>
              <a:tailEnd/>
            </a:ln>
          </p:spPr>
          <p:txBody>
            <a:bodyPr wrap="none" anchor="ctr"/>
            <a:lstStyle/>
            <a:p>
              <a:endParaRPr lang="en-CA"/>
            </a:p>
          </p:txBody>
        </p:sp>
        <p:sp>
          <p:nvSpPr>
            <p:cNvPr id="22711" name="Line 180"/>
            <p:cNvSpPr>
              <a:spLocks noChangeShapeType="1"/>
            </p:cNvSpPr>
            <p:nvPr/>
          </p:nvSpPr>
          <p:spPr bwMode="auto">
            <a:xfrm>
              <a:off x="2656" y="1356"/>
              <a:ext cx="8" cy="0"/>
            </a:xfrm>
            <a:prstGeom prst="line">
              <a:avLst/>
            </a:prstGeom>
            <a:noFill/>
            <a:ln w="12700">
              <a:solidFill>
                <a:srgbClr val="000000"/>
              </a:solidFill>
              <a:round/>
              <a:headEnd/>
              <a:tailEnd/>
            </a:ln>
          </p:spPr>
          <p:txBody>
            <a:bodyPr wrap="none" anchor="ctr"/>
            <a:lstStyle/>
            <a:p>
              <a:endParaRPr lang="en-CA"/>
            </a:p>
          </p:txBody>
        </p:sp>
        <p:sp>
          <p:nvSpPr>
            <p:cNvPr id="22712" name="Line 181"/>
            <p:cNvSpPr>
              <a:spLocks noChangeShapeType="1"/>
            </p:cNvSpPr>
            <p:nvPr/>
          </p:nvSpPr>
          <p:spPr bwMode="auto">
            <a:xfrm>
              <a:off x="2704" y="1356"/>
              <a:ext cx="8" cy="0"/>
            </a:xfrm>
            <a:prstGeom prst="line">
              <a:avLst/>
            </a:prstGeom>
            <a:noFill/>
            <a:ln w="12700">
              <a:solidFill>
                <a:srgbClr val="000000"/>
              </a:solidFill>
              <a:round/>
              <a:headEnd/>
              <a:tailEnd/>
            </a:ln>
          </p:spPr>
          <p:txBody>
            <a:bodyPr wrap="none" anchor="ctr"/>
            <a:lstStyle/>
            <a:p>
              <a:endParaRPr lang="en-CA"/>
            </a:p>
          </p:txBody>
        </p:sp>
        <p:sp>
          <p:nvSpPr>
            <p:cNvPr id="22713" name="Line 182"/>
            <p:cNvSpPr>
              <a:spLocks noChangeShapeType="1"/>
            </p:cNvSpPr>
            <p:nvPr/>
          </p:nvSpPr>
          <p:spPr bwMode="auto">
            <a:xfrm>
              <a:off x="2752" y="1356"/>
              <a:ext cx="8" cy="0"/>
            </a:xfrm>
            <a:prstGeom prst="line">
              <a:avLst/>
            </a:prstGeom>
            <a:noFill/>
            <a:ln w="12700">
              <a:solidFill>
                <a:srgbClr val="000000"/>
              </a:solidFill>
              <a:round/>
              <a:headEnd/>
              <a:tailEnd/>
            </a:ln>
          </p:spPr>
          <p:txBody>
            <a:bodyPr wrap="none" anchor="ctr"/>
            <a:lstStyle/>
            <a:p>
              <a:endParaRPr lang="en-CA"/>
            </a:p>
          </p:txBody>
        </p:sp>
        <p:sp>
          <p:nvSpPr>
            <p:cNvPr id="22714" name="Line 183"/>
            <p:cNvSpPr>
              <a:spLocks noChangeShapeType="1"/>
            </p:cNvSpPr>
            <p:nvPr/>
          </p:nvSpPr>
          <p:spPr bwMode="auto">
            <a:xfrm>
              <a:off x="2800" y="1356"/>
              <a:ext cx="8" cy="0"/>
            </a:xfrm>
            <a:prstGeom prst="line">
              <a:avLst/>
            </a:prstGeom>
            <a:noFill/>
            <a:ln w="12700">
              <a:solidFill>
                <a:srgbClr val="000000"/>
              </a:solidFill>
              <a:round/>
              <a:headEnd/>
              <a:tailEnd/>
            </a:ln>
          </p:spPr>
          <p:txBody>
            <a:bodyPr wrap="none" anchor="ctr"/>
            <a:lstStyle/>
            <a:p>
              <a:endParaRPr lang="en-CA"/>
            </a:p>
          </p:txBody>
        </p:sp>
        <p:sp>
          <p:nvSpPr>
            <p:cNvPr id="22715" name="Line 184"/>
            <p:cNvSpPr>
              <a:spLocks noChangeShapeType="1"/>
            </p:cNvSpPr>
            <p:nvPr/>
          </p:nvSpPr>
          <p:spPr bwMode="auto">
            <a:xfrm>
              <a:off x="2848" y="1356"/>
              <a:ext cx="8" cy="0"/>
            </a:xfrm>
            <a:prstGeom prst="line">
              <a:avLst/>
            </a:prstGeom>
            <a:noFill/>
            <a:ln w="12700">
              <a:solidFill>
                <a:srgbClr val="000000"/>
              </a:solidFill>
              <a:round/>
              <a:headEnd/>
              <a:tailEnd/>
            </a:ln>
          </p:spPr>
          <p:txBody>
            <a:bodyPr wrap="none" anchor="ctr"/>
            <a:lstStyle/>
            <a:p>
              <a:endParaRPr lang="en-CA"/>
            </a:p>
          </p:txBody>
        </p:sp>
        <p:sp>
          <p:nvSpPr>
            <p:cNvPr id="22716" name="Line 185"/>
            <p:cNvSpPr>
              <a:spLocks noChangeShapeType="1"/>
            </p:cNvSpPr>
            <p:nvPr/>
          </p:nvSpPr>
          <p:spPr bwMode="auto">
            <a:xfrm>
              <a:off x="2896" y="1356"/>
              <a:ext cx="8" cy="0"/>
            </a:xfrm>
            <a:prstGeom prst="line">
              <a:avLst/>
            </a:prstGeom>
            <a:noFill/>
            <a:ln w="12700">
              <a:solidFill>
                <a:srgbClr val="000000"/>
              </a:solidFill>
              <a:round/>
              <a:headEnd/>
              <a:tailEnd/>
            </a:ln>
          </p:spPr>
          <p:txBody>
            <a:bodyPr wrap="none" anchor="ctr"/>
            <a:lstStyle/>
            <a:p>
              <a:endParaRPr lang="en-CA"/>
            </a:p>
          </p:txBody>
        </p:sp>
        <p:sp>
          <p:nvSpPr>
            <p:cNvPr id="22717" name="Line 186"/>
            <p:cNvSpPr>
              <a:spLocks noChangeShapeType="1"/>
            </p:cNvSpPr>
            <p:nvPr/>
          </p:nvSpPr>
          <p:spPr bwMode="auto">
            <a:xfrm>
              <a:off x="2944" y="1356"/>
              <a:ext cx="8" cy="0"/>
            </a:xfrm>
            <a:prstGeom prst="line">
              <a:avLst/>
            </a:prstGeom>
            <a:noFill/>
            <a:ln w="12700">
              <a:solidFill>
                <a:srgbClr val="000000"/>
              </a:solidFill>
              <a:round/>
              <a:headEnd/>
              <a:tailEnd/>
            </a:ln>
          </p:spPr>
          <p:txBody>
            <a:bodyPr wrap="none" anchor="ctr"/>
            <a:lstStyle/>
            <a:p>
              <a:endParaRPr lang="en-CA"/>
            </a:p>
          </p:txBody>
        </p:sp>
        <p:sp>
          <p:nvSpPr>
            <p:cNvPr id="22718" name="Line 187"/>
            <p:cNvSpPr>
              <a:spLocks noChangeShapeType="1"/>
            </p:cNvSpPr>
            <p:nvPr/>
          </p:nvSpPr>
          <p:spPr bwMode="auto">
            <a:xfrm>
              <a:off x="2992" y="1356"/>
              <a:ext cx="8" cy="0"/>
            </a:xfrm>
            <a:prstGeom prst="line">
              <a:avLst/>
            </a:prstGeom>
            <a:noFill/>
            <a:ln w="12700">
              <a:solidFill>
                <a:srgbClr val="000000"/>
              </a:solidFill>
              <a:round/>
              <a:headEnd/>
              <a:tailEnd/>
            </a:ln>
          </p:spPr>
          <p:txBody>
            <a:bodyPr wrap="none" anchor="ctr"/>
            <a:lstStyle/>
            <a:p>
              <a:endParaRPr lang="en-CA"/>
            </a:p>
          </p:txBody>
        </p:sp>
        <p:sp>
          <p:nvSpPr>
            <p:cNvPr id="22719" name="Line 188"/>
            <p:cNvSpPr>
              <a:spLocks noChangeShapeType="1"/>
            </p:cNvSpPr>
            <p:nvPr/>
          </p:nvSpPr>
          <p:spPr bwMode="auto">
            <a:xfrm>
              <a:off x="3040" y="1356"/>
              <a:ext cx="8" cy="0"/>
            </a:xfrm>
            <a:prstGeom prst="line">
              <a:avLst/>
            </a:prstGeom>
            <a:noFill/>
            <a:ln w="12700">
              <a:solidFill>
                <a:srgbClr val="000000"/>
              </a:solidFill>
              <a:round/>
              <a:headEnd/>
              <a:tailEnd/>
            </a:ln>
          </p:spPr>
          <p:txBody>
            <a:bodyPr wrap="none" anchor="ctr"/>
            <a:lstStyle/>
            <a:p>
              <a:endParaRPr lang="en-CA"/>
            </a:p>
          </p:txBody>
        </p:sp>
        <p:sp>
          <p:nvSpPr>
            <p:cNvPr id="22720" name="Line 189"/>
            <p:cNvSpPr>
              <a:spLocks noChangeShapeType="1"/>
            </p:cNvSpPr>
            <p:nvPr/>
          </p:nvSpPr>
          <p:spPr bwMode="auto">
            <a:xfrm>
              <a:off x="3088" y="1356"/>
              <a:ext cx="8" cy="0"/>
            </a:xfrm>
            <a:prstGeom prst="line">
              <a:avLst/>
            </a:prstGeom>
            <a:noFill/>
            <a:ln w="12700">
              <a:solidFill>
                <a:srgbClr val="000000"/>
              </a:solidFill>
              <a:round/>
              <a:headEnd/>
              <a:tailEnd/>
            </a:ln>
          </p:spPr>
          <p:txBody>
            <a:bodyPr wrap="none" anchor="ctr"/>
            <a:lstStyle/>
            <a:p>
              <a:endParaRPr lang="en-CA"/>
            </a:p>
          </p:txBody>
        </p:sp>
        <p:sp>
          <p:nvSpPr>
            <p:cNvPr id="22721" name="Line 190"/>
            <p:cNvSpPr>
              <a:spLocks noChangeShapeType="1"/>
            </p:cNvSpPr>
            <p:nvPr/>
          </p:nvSpPr>
          <p:spPr bwMode="auto">
            <a:xfrm>
              <a:off x="3136" y="1356"/>
              <a:ext cx="8" cy="0"/>
            </a:xfrm>
            <a:prstGeom prst="line">
              <a:avLst/>
            </a:prstGeom>
            <a:noFill/>
            <a:ln w="12700">
              <a:solidFill>
                <a:srgbClr val="000000"/>
              </a:solidFill>
              <a:round/>
              <a:headEnd/>
              <a:tailEnd/>
            </a:ln>
          </p:spPr>
          <p:txBody>
            <a:bodyPr wrap="none" anchor="ctr"/>
            <a:lstStyle/>
            <a:p>
              <a:endParaRPr lang="en-CA"/>
            </a:p>
          </p:txBody>
        </p:sp>
        <p:sp>
          <p:nvSpPr>
            <p:cNvPr id="22722" name="Line 191"/>
            <p:cNvSpPr>
              <a:spLocks noChangeShapeType="1"/>
            </p:cNvSpPr>
            <p:nvPr/>
          </p:nvSpPr>
          <p:spPr bwMode="auto">
            <a:xfrm>
              <a:off x="3184" y="1356"/>
              <a:ext cx="8" cy="0"/>
            </a:xfrm>
            <a:prstGeom prst="line">
              <a:avLst/>
            </a:prstGeom>
            <a:noFill/>
            <a:ln w="12700">
              <a:solidFill>
                <a:srgbClr val="000000"/>
              </a:solidFill>
              <a:round/>
              <a:headEnd/>
              <a:tailEnd/>
            </a:ln>
          </p:spPr>
          <p:txBody>
            <a:bodyPr wrap="none" anchor="ctr"/>
            <a:lstStyle/>
            <a:p>
              <a:endParaRPr lang="en-CA"/>
            </a:p>
          </p:txBody>
        </p:sp>
        <p:sp>
          <p:nvSpPr>
            <p:cNvPr id="22723" name="Line 192"/>
            <p:cNvSpPr>
              <a:spLocks noChangeShapeType="1"/>
            </p:cNvSpPr>
            <p:nvPr/>
          </p:nvSpPr>
          <p:spPr bwMode="auto">
            <a:xfrm>
              <a:off x="3232" y="1356"/>
              <a:ext cx="8" cy="0"/>
            </a:xfrm>
            <a:prstGeom prst="line">
              <a:avLst/>
            </a:prstGeom>
            <a:noFill/>
            <a:ln w="12700">
              <a:solidFill>
                <a:srgbClr val="000000"/>
              </a:solidFill>
              <a:round/>
              <a:headEnd/>
              <a:tailEnd/>
            </a:ln>
          </p:spPr>
          <p:txBody>
            <a:bodyPr wrap="none" anchor="ctr"/>
            <a:lstStyle/>
            <a:p>
              <a:endParaRPr lang="en-CA"/>
            </a:p>
          </p:txBody>
        </p:sp>
        <p:sp>
          <p:nvSpPr>
            <p:cNvPr id="22724" name="Line 193"/>
            <p:cNvSpPr>
              <a:spLocks noChangeShapeType="1"/>
            </p:cNvSpPr>
            <p:nvPr/>
          </p:nvSpPr>
          <p:spPr bwMode="auto">
            <a:xfrm>
              <a:off x="3280" y="1356"/>
              <a:ext cx="8" cy="0"/>
            </a:xfrm>
            <a:prstGeom prst="line">
              <a:avLst/>
            </a:prstGeom>
            <a:noFill/>
            <a:ln w="12700">
              <a:solidFill>
                <a:srgbClr val="000000"/>
              </a:solidFill>
              <a:round/>
              <a:headEnd/>
              <a:tailEnd/>
            </a:ln>
          </p:spPr>
          <p:txBody>
            <a:bodyPr wrap="none" anchor="ctr"/>
            <a:lstStyle/>
            <a:p>
              <a:endParaRPr lang="en-CA"/>
            </a:p>
          </p:txBody>
        </p:sp>
        <p:sp>
          <p:nvSpPr>
            <p:cNvPr id="22725" name="Line 194"/>
            <p:cNvSpPr>
              <a:spLocks noChangeShapeType="1"/>
            </p:cNvSpPr>
            <p:nvPr/>
          </p:nvSpPr>
          <p:spPr bwMode="auto">
            <a:xfrm>
              <a:off x="3328" y="1356"/>
              <a:ext cx="8" cy="0"/>
            </a:xfrm>
            <a:prstGeom prst="line">
              <a:avLst/>
            </a:prstGeom>
            <a:noFill/>
            <a:ln w="12700">
              <a:solidFill>
                <a:srgbClr val="000000"/>
              </a:solidFill>
              <a:round/>
              <a:headEnd/>
              <a:tailEnd/>
            </a:ln>
          </p:spPr>
          <p:txBody>
            <a:bodyPr wrap="none" anchor="ctr"/>
            <a:lstStyle/>
            <a:p>
              <a:endParaRPr lang="en-CA"/>
            </a:p>
          </p:txBody>
        </p:sp>
        <p:sp>
          <p:nvSpPr>
            <p:cNvPr id="22726" name="Line 195"/>
            <p:cNvSpPr>
              <a:spLocks noChangeShapeType="1"/>
            </p:cNvSpPr>
            <p:nvPr/>
          </p:nvSpPr>
          <p:spPr bwMode="auto">
            <a:xfrm>
              <a:off x="3376" y="1356"/>
              <a:ext cx="8" cy="0"/>
            </a:xfrm>
            <a:prstGeom prst="line">
              <a:avLst/>
            </a:prstGeom>
            <a:noFill/>
            <a:ln w="12700">
              <a:solidFill>
                <a:srgbClr val="000000"/>
              </a:solidFill>
              <a:round/>
              <a:headEnd/>
              <a:tailEnd/>
            </a:ln>
          </p:spPr>
          <p:txBody>
            <a:bodyPr wrap="none" anchor="ctr"/>
            <a:lstStyle/>
            <a:p>
              <a:endParaRPr lang="en-CA"/>
            </a:p>
          </p:txBody>
        </p:sp>
        <p:sp>
          <p:nvSpPr>
            <p:cNvPr id="22727" name="Line 196"/>
            <p:cNvSpPr>
              <a:spLocks noChangeShapeType="1"/>
            </p:cNvSpPr>
            <p:nvPr/>
          </p:nvSpPr>
          <p:spPr bwMode="auto">
            <a:xfrm>
              <a:off x="3424" y="1356"/>
              <a:ext cx="8" cy="0"/>
            </a:xfrm>
            <a:prstGeom prst="line">
              <a:avLst/>
            </a:prstGeom>
            <a:noFill/>
            <a:ln w="12700">
              <a:solidFill>
                <a:srgbClr val="000000"/>
              </a:solidFill>
              <a:round/>
              <a:headEnd/>
              <a:tailEnd/>
            </a:ln>
          </p:spPr>
          <p:txBody>
            <a:bodyPr wrap="none" anchor="ctr"/>
            <a:lstStyle/>
            <a:p>
              <a:endParaRPr lang="en-CA"/>
            </a:p>
          </p:txBody>
        </p:sp>
        <p:sp>
          <p:nvSpPr>
            <p:cNvPr id="22728" name="Line 197"/>
            <p:cNvSpPr>
              <a:spLocks noChangeShapeType="1"/>
            </p:cNvSpPr>
            <p:nvPr/>
          </p:nvSpPr>
          <p:spPr bwMode="auto">
            <a:xfrm>
              <a:off x="3472" y="1356"/>
              <a:ext cx="8" cy="0"/>
            </a:xfrm>
            <a:prstGeom prst="line">
              <a:avLst/>
            </a:prstGeom>
            <a:noFill/>
            <a:ln w="12700">
              <a:solidFill>
                <a:srgbClr val="000000"/>
              </a:solidFill>
              <a:round/>
              <a:headEnd/>
              <a:tailEnd/>
            </a:ln>
          </p:spPr>
          <p:txBody>
            <a:bodyPr wrap="none" anchor="ctr"/>
            <a:lstStyle/>
            <a:p>
              <a:endParaRPr lang="en-CA"/>
            </a:p>
          </p:txBody>
        </p:sp>
        <p:sp>
          <p:nvSpPr>
            <p:cNvPr id="22729" name="Line 198"/>
            <p:cNvSpPr>
              <a:spLocks noChangeShapeType="1"/>
            </p:cNvSpPr>
            <p:nvPr/>
          </p:nvSpPr>
          <p:spPr bwMode="auto">
            <a:xfrm>
              <a:off x="3520" y="1356"/>
              <a:ext cx="8" cy="0"/>
            </a:xfrm>
            <a:prstGeom prst="line">
              <a:avLst/>
            </a:prstGeom>
            <a:noFill/>
            <a:ln w="12700">
              <a:solidFill>
                <a:srgbClr val="000000"/>
              </a:solidFill>
              <a:round/>
              <a:headEnd/>
              <a:tailEnd/>
            </a:ln>
          </p:spPr>
          <p:txBody>
            <a:bodyPr wrap="none" anchor="ctr"/>
            <a:lstStyle/>
            <a:p>
              <a:endParaRPr lang="en-CA"/>
            </a:p>
          </p:txBody>
        </p:sp>
        <p:sp>
          <p:nvSpPr>
            <p:cNvPr id="22730" name="Line 199"/>
            <p:cNvSpPr>
              <a:spLocks noChangeShapeType="1"/>
            </p:cNvSpPr>
            <p:nvPr/>
          </p:nvSpPr>
          <p:spPr bwMode="auto">
            <a:xfrm>
              <a:off x="3568" y="1356"/>
              <a:ext cx="8" cy="0"/>
            </a:xfrm>
            <a:prstGeom prst="line">
              <a:avLst/>
            </a:prstGeom>
            <a:noFill/>
            <a:ln w="12700">
              <a:solidFill>
                <a:srgbClr val="000000"/>
              </a:solidFill>
              <a:round/>
              <a:headEnd/>
              <a:tailEnd/>
            </a:ln>
          </p:spPr>
          <p:txBody>
            <a:bodyPr wrap="none" anchor="ctr"/>
            <a:lstStyle/>
            <a:p>
              <a:endParaRPr lang="en-CA"/>
            </a:p>
          </p:txBody>
        </p:sp>
        <p:sp>
          <p:nvSpPr>
            <p:cNvPr id="22731" name="Line 200"/>
            <p:cNvSpPr>
              <a:spLocks noChangeShapeType="1"/>
            </p:cNvSpPr>
            <p:nvPr/>
          </p:nvSpPr>
          <p:spPr bwMode="auto">
            <a:xfrm>
              <a:off x="3616" y="1356"/>
              <a:ext cx="8" cy="0"/>
            </a:xfrm>
            <a:prstGeom prst="line">
              <a:avLst/>
            </a:prstGeom>
            <a:noFill/>
            <a:ln w="12700">
              <a:solidFill>
                <a:srgbClr val="000000"/>
              </a:solidFill>
              <a:round/>
              <a:headEnd/>
              <a:tailEnd/>
            </a:ln>
          </p:spPr>
          <p:txBody>
            <a:bodyPr wrap="none" anchor="ctr"/>
            <a:lstStyle/>
            <a:p>
              <a:endParaRPr lang="en-CA"/>
            </a:p>
          </p:txBody>
        </p:sp>
        <p:sp>
          <p:nvSpPr>
            <p:cNvPr id="22732" name="Line 201"/>
            <p:cNvSpPr>
              <a:spLocks noChangeShapeType="1"/>
            </p:cNvSpPr>
            <p:nvPr/>
          </p:nvSpPr>
          <p:spPr bwMode="auto">
            <a:xfrm>
              <a:off x="3664" y="1356"/>
              <a:ext cx="8" cy="0"/>
            </a:xfrm>
            <a:prstGeom prst="line">
              <a:avLst/>
            </a:prstGeom>
            <a:noFill/>
            <a:ln w="12700">
              <a:solidFill>
                <a:srgbClr val="000000"/>
              </a:solidFill>
              <a:round/>
              <a:headEnd/>
              <a:tailEnd/>
            </a:ln>
          </p:spPr>
          <p:txBody>
            <a:bodyPr wrap="none" anchor="ctr"/>
            <a:lstStyle/>
            <a:p>
              <a:endParaRPr lang="en-CA"/>
            </a:p>
          </p:txBody>
        </p:sp>
        <p:sp>
          <p:nvSpPr>
            <p:cNvPr id="22733" name="Line 202"/>
            <p:cNvSpPr>
              <a:spLocks noChangeShapeType="1"/>
            </p:cNvSpPr>
            <p:nvPr/>
          </p:nvSpPr>
          <p:spPr bwMode="auto">
            <a:xfrm>
              <a:off x="3712" y="1356"/>
              <a:ext cx="8" cy="0"/>
            </a:xfrm>
            <a:prstGeom prst="line">
              <a:avLst/>
            </a:prstGeom>
            <a:noFill/>
            <a:ln w="12700">
              <a:solidFill>
                <a:srgbClr val="000000"/>
              </a:solidFill>
              <a:round/>
              <a:headEnd/>
              <a:tailEnd/>
            </a:ln>
          </p:spPr>
          <p:txBody>
            <a:bodyPr wrap="none" anchor="ctr"/>
            <a:lstStyle/>
            <a:p>
              <a:endParaRPr lang="en-CA"/>
            </a:p>
          </p:txBody>
        </p:sp>
        <p:sp>
          <p:nvSpPr>
            <p:cNvPr id="22734" name="Line 203"/>
            <p:cNvSpPr>
              <a:spLocks noChangeShapeType="1"/>
            </p:cNvSpPr>
            <p:nvPr/>
          </p:nvSpPr>
          <p:spPr bwMode="auto">
            <a:xfrm>
              <a:off x="3760" y="1356"/>
              <a:ext cx="8" cy="0"/>
            </a:xfrm>
            <a:prstGeom prst="line">
              <a:avLst/>
            </a:prstGeom>
            <a:noFill/>
            <a:ln w="12700">
              <a:solidFill>
                <a:srgbClr val="000000"/>
              </a:solidFill>
              <a:round/>
              <a:headEnd/>
              <a:tailEnd/>
            </a:ln>
          </p:spPr>
          <p:txBody>
            <a:bodyPr wrap="none" anchor="ctr"/>
            <a:lstStyle/>
            <a:p>
              <a:endParaRPr lang="en-CA"/>
            </a:p>
          </p:txBody>
        </p:sp>
        <p:sp>
          <p:nvSpPr>
            <p:cNvPr id="22735" name="Line 204"/>
            <p:cNvSpPr>
              <a:spLocks noChangeShapeType="1"/>
            </p:cNvSpPr>
            <p:nvPr/>
          </p:nvSpPr>
          <p:spPr bwMode="auto">
            <a:xfrm>
              <a:off x="3808" y="1356"/>
              <a:ext cx="8" cy="0"/>
            </a:xfrm>
            <a:prstGeom prst="line">
              <a:avLst/>
            </a:prstGeom>
            <a:noFill/>
            <a:ln w="12700">
              <a:solidFill>
                <a:srgbClr val="000000"/>
              </a:solidFill>
              <a:round/>
              <a:headEnd/>
              <a:tailEnd/>
            </a:ln>
          </p:spPr>
          <p:txBody>
            <a:bodyPr wrap="none" anchor="ctr"/>
            <a:lstStyle/>
            <a:p>
              <a:endParaRPr lang="en-CA"/>
            </a:p>
          </p:txBody>
        </p:sp>
        <p:sp>
          <p:nvSpPr>
            <p:cNvPr id="22736" name="Line 205"/>
            <p:cNvSpPr>
              <a:spLocks noChangeShapeType="1"/>
            </p:cNvSpPr>
            <p:nvPr/>
          </p:nvSpPr>
          <p:spPr bwMode="auto">
            <a:xfrm>
              <a:off x="3856" y="1356"/>
              <a:ext cx="8" cy="0"/>
            </a:xfrm>
            <a:prstGeom prst="line">
              <a:avLst/>
            </a:prstGeom>
            <a:noFill/>
            <a:ln w="12700">
              <a:solidFill>
                <a:srgbClr val="000000"/>
              </a:solidFill>
              <a:round/>
              <a:headEnd/>
              <a:tailEnd/>
            </a:ln>
          </p:spPr>
          <p:txBody>
            <a:bodyPr wrap="none" anchor="ctr"/>
            <a:lstStyle/>
            <a:p>
              <a:endParaRPr lang="en-CA"/>
            </a:p>
          </p:txBody>
        </p:sp>
        <p:sp>
          <p:nvSpPr>
            <p:cNvPr id="22737" name="Line 206"/>
            <p:cNvSpPr>
              <a:spLocks noChangeShapeType="1"/>
            </p:cNvSpPr>
            <p:nvPr/>
          </p:nvSpPr>
          <p:spPr bwMode="auto">
            <a:xfrm>
              <a:off x="3904" y="1356"/>
              <a:ext cx="8" cy="0"/>
            </a:xfrm>
            <a:prstGeom prst="line">
              <a:avLst/>
            </a:prstGeom>
            <a:noFill/>
            <a:ln w="12700">
              <a:solidFill>
                <a:srgbClr val="000000"/>
              </a:solidFill>
              <a:round/>
              <a:headEnd/>
              <a:tailEnd/>
            </a:ln>
          </p:spPr>
          <p:txBody>
            <a:bodyPr wrap="none" anchor="ctr"/>
            <a:lstStyle/>
            <a:p>
              <a:endParaRPr lang="en-CA"/>
            </a:p>
          </p:txBody>
        </p:sp>
        <p:sp>
          <p:nvSpPr>
            <p:cNvPr id="22738" name="Line 207"/>
            <p:cNvSpPr>
              <a:spLocks noChangeShapeType="1"/>
            </p:cNvSpPr>
            <p:nvPr/>
          </p:nvSpPr>
          <p:spPr bwMode="auto">
            <a:xfrm>
              <a:off x="3952" y="1356"/>
              <a:ext cx="8" cy="0"/>
            </a:xfrm>
            <a:prstGeom prst="line">
              <a:avLst/>
            </a:prstGeom>
            <a:noFill/>
            <a:ln w="12700">
              <a:solidFill>
                <a:srgbClr val="000000"/>
              </a:solidFill>
              <a:round/>
              <a:headEnd/>
              <a:tailEnd/>
            </a:ln>
          </p:spPr>
          <p:txBody>
            <a:bodyPr wrap="none" anchor="ctr"/>
            <a:lstStyle/>
            <a:p>
              <a:endParaRPr lang="en-CA"/>
            </a:p>
          </p:txBody>
        </p:sp>
        <p:sp>
          <p:nvSpPr>
            <p:cNvPr id="22739" name="Line 208"/>
            <p:cNvSpPr>
              <a:spLocks noChangeShapeType="1"/>
            </p:cNvSpPr>
            <p:nvPr/>
          </p:nvSpPr>
          <p:spPr bwMode="auto">
            <a:xfrm>
              <a:off x="4000" y="1356"/>
              <a:ext cx="8" cy="0"/>
            </a:xfrm>
            <a:prstGeom prst="line">
              <a:avLst/>
            </a:prstGeom>
            <a:noFill/>
            <a:ln w="12700">
              <a:solidFill>
                <a:srgbClr val="000000"/>
              </a:solidFill>
              <a:round/>
              <a:headEnd/>
              <a:tailEnd/>
            </a:ln>
          </p:spPr>
          <p:txBody>
            <a:bodyPr wrap="none" anchor="ctr"/>
            <a:lstStyle/>
            <a:p>
              <a:endParaRPr lang="en-CA"/>
            </a:p>
          </p:txBody>
        </p:sp>
        <p:sp>
          <p:nvSpPr>
            <p:cNvPr id="22740" name="Line 209"/>
            <p:cNvSpPr>
              <a:spLocks noChangeShapeType="1"/>
            </p:cNvSpPr>
            <p:nvPr/>
          </p:nvSpPr>
          <p:spPr bwMode="auto">
            <a:xfrm>
              <a:off x="4048" y="1356"/>
              <a:ext cx="8" cy="0"/>
            </a:xfrm>
            <a:prstGeom prst="line">
              <a:avLst/>
            </a:prstGeom>
            <a:noFill/>
            <a:ln w="12700">
              <a:solidFill>
                <a:srgbClr val="000000"/>
              </a:solidFill>
              <a:round/>
              <a:headEnd/>
              <a:tailEnd/>
            </a:ln>
          </p:spPr>
          <p:txBody>
            <a:bodyPr wrap="none" anchor="ctr"/>
            <a:lstStyle/>
            <a:p>
              <a:endParaRPr lang="en-CA"/>
            </a:p>
          </p:txBody>
        </p:sp>
        <p:sp>
          <p:nvSpPr>
            <p:cNvPr id="22741" name="Line 210"/>
            <p:cNvSpPr>
              <a:spLocks noChangeShapeType="1"/>
            </p:cNvSpPr>
            <p:nvPr/>
          </p:nvSpPr>
          <p:spPr bwMode="auto">
            <a:xfrm>
              <a:off x="4096" y="1356"/>
              <a:ext cx="8" cy="0"/>
            </a:xfrm>
            <a:prstGeom prst="line">
              <a:avLst/>
            </a:prstGeom>
            <a:noFill/>
            <a:ln w="12700">
              <a:solidFill>
                <a:srgbClr val="000000"/>
              </a:solidFill>
              <a:round/>
              <a:headEnd/>
              <a:tailEnd/>
            </a:ln>
          </p:spPr>
          <p:txBody>
            <a:bodyPr wrap="none" anchor="ctr"/>
            <a:lstStyle/>
            <a:p>
              <a:endParaRPr lang="en-CA"/>
            </a:p>
          </p:txBody>
        </p:sp>
        <p:sp>
          <p:nvSpPr>
            <p:cNvPr id="22742" name="Line 211"/>
            <p:cNvSpPr>
              <a:spLocks noChangeShapeType="1"/>
            </p:cNvSpPr>
            <p:nvPr/>
          </p:nvSpPr>
          <p:spPr bwMode="auto">
            <a:xfrm>
              <a:off x="4144" y="1356"/>
              <a:ext cx="8" cy="0"/>
            </a:xfrm>
            <a:prstGeom prst="line">
              <a:avLst/>
            </a:prstGeom>
            <a:noFill/>
            <a:ln w="12700">
              <a:solidFill>
                <a:srgbClr val="000000"/>
              </a:solidFill>
              <a:round/>
              <a:headEnd/>
              <a:tailEnd/>
            </a:ln>
          </p:spPr>
          <p:txBody>
            <a:bodyPr wrap="none" anchor="ctr"/>
            <a:lstStyle/>
            <a:p>
              <a:endParaRPr lang="en-CA"/>
            </a:p>
          </p:txBody>
        </p:sp>
        <p:sp>
          <p:nvSpPr>
            <p:cNvPr id="22743" name="Line 212"/>
            <p:cNvSpPr>
              <a:spLocks noChangeShapeType="1"/>
            </p:cNvSpPr>
            <p:nvPr/>
          </p:nvSpPr>
          <p:spPr bwMode="auto">
            <a:xfrm>
              <a:off x="4192" y="1356"/>
              <a:ext cx="8" cy="0"/>
            </a:xfrm>
            <a:prstGeom prst="line">
              <a:avLst/>
            </a:prstGeom>
            <a:noFill/>
            <a:ln w="12700">
              <a:solidFill>
                <a:srgbClr val="000000"/>
              </a:solidFill>
              <a:round/>
              <a:headEnd/>
              <a:tailEnd/>
            </a:ln>
          </p:spPr>
          <p:txBody>
            <a:bodyPr wrap="none" anchor="ctr"/>
            <a:lstStyle/>
            <a:p>
              <a:endParaRPr lang="en-CA"/>
            </a:p>
          </p:txBody>
        </p:sp>
        <p:sp>
          <p:nvSpPr>
            <p:cNvPr id="22744" name="Line 213"/>
            <p:cNvSpPr>
              <a:spLocks noChangeShapeType="1"/>
            </p:cNvSpPr>
            <p:nvPr/>
          </p:nvSpPr>
          <p:spPr bwMode="auto">
            <a:xfrm>
              <a:off x="4240" y="1356"/>
              <a:ext cx="8" cy="0"/>
            </a:xfrm>
            <a:prstGeom prst="line">
              <a:avLst/>
            </a:prstGeom>
            <a:noFill/>
            <a:ln w="12700">
              <a:solidFill>
                <a:srgbClr val="000000"/>
              </a:solidFill>
              <a:round/>
              <a:headEnd/>
              <a:tailEnd/>
            </a:ln>
          </p:spPr>
          <p:txBody>
            <a:bodyPr wrap="none" anchor="ctr"/>
            <a:lstStyle/>
            <a:p>
              <a:endParaRPr lang="en-CA"/>
            </a:p>
          </p:txBody>
        </p:sp>
        <p:sp>
          <p:nvSpPr>
            <p:cNvPr id="22745" name="Line 214"/>
            <p:cNvSpPr>
              <a:spLocks noChangeShapeType="1"/>
            </p:cNvSpPr>
            <p:nvPr/>
          </p:nvSpPr>
          <p:spPr bwMode="auto">
            <a:xfrm>
              <a:off x="4288" y="1356"/>
              <a:ext cx="8" cy="0"/>
            </a:xfrm>
            <a:prstGeom prst="line">
              <a:avLst/>
            </a:prstGeom>
            <a:noFill/>
            <a:ln w="12700">
              <a:solidFill>
                <a:srgbClr val="000000"/>
              </a:solidFill>
              <a:round/>
              <a:headEnd/>
              <a:tailEnd/>
            </a:ln>
          </p:spPr>
          <p:txBody>
            <a:bodyPr wrap="none" anchor="ctr"/>
            <a:lstStyle/>
            <a:p>
              <a:endParaRPr lang="en-CA"/>
            </a:p>
          </p:txBody>
        </p:sp>
        <p:sp>
          <p:nvSpPr>
            <p:cNvPr id="22746" name="Line 215"/>
            <p:cNvSpPr>
              <a:spLocks noChangeShapeType="1"/>
            </p:cNvSpPr>
            <p:nvPr/>
          </p:nvSpPr>
          <p:spPr bwMode="auto">
            <a:xfrm flipV="1">
              <a:off x="928" y="1348"/>
              <a:ext cx="0" cy="1840"/>
            </a:xfrm>
            <a:prstGeom prst="line">
              <a:avLst/>
            </a:prstGeom>
            <a:noFill/>
            <a:ln w="12700">
              <a:solidFill>
                <a:schemeClr val="tx1"/>
              </a:solidFill>
              <a:round/>
              <a:headEnd/>
              <a:tailEnd/>
            </a:ln>
          </p:spPr>
          <p:txBody>
            <a:bodyPr wrap="none" anchor="ctr"/>
            <a:lstStyle/>
            <a:p>
              <a:endParaRPr lang="en-CA"/>
            </a:p>
          </p:txBody>
        </p:sp>
        <p:sp>
          <p:nvSpPr>
            <p:cNvPr id="22747" name="Line 216"/>
            <p:cNvSpPr>
              <a:spLocks noChangeShapeType="1"/>
            </p:cNvSpPr>
            <p:nvPr/>
          </p:nvSpPr>
          <p:spPr bwMode="auto">
            <a:xfrm>
              <a:off x="904" y="3188"/>
              <a:ext cx="40" cy="0"/>
            </a:xfrm>
            <a:prstGeom prst="line">
              <a:avLst/>
            </a:prstGeom>
            <a:noFill/>
            <a:ln w="12700">
              <a:solidFill>
                <a:srgbClr val="000000"/>
              </a:solidFill>
              <a:round/>
              <a:headEnd/>
              <a:tailEnd/>
            </a:ln>
          </p:spPr>
          <p:txBody>
            <a:bodyPr wrap="none" anchor="ctr"/>
            <a:lstStyle/>
            <a:p>
              <a:endParaRPr lang="en-CA"/>
            </a:p>
          </p:txBody>
        </p:sp>
        <p:sp>
          <p:nvSpPr>
            <p:cNvPr id="22748" name="Line 217"/>
            <p:cNvSpPr>
              <a:spLocks noChangeShapeType="1"/>
            </p:cNvSpPr>
            <p:nvPr/>
          </p:nvSpPr>
          <p:spPr bwMode="auto">
            <a:xfrm>
              <a:off x="928" y="3188"/>
              <a:ext cx="3376" cy="0"/>
            </a:xfrm>
            <a:prstGeom prst="line">
              <a:avLst/>
            </a:prstGeom>
            <a:noFill/>
            <a:ln w="12700">
              <a:solidFill>
                <a:schemeClr val="tx1"/>
              </a:solidFill>
              <a:round/>
              <a:headEnd/>
              <a:tailEnd/>
            </a:ln>
          </p:spPr>
          <p:txBody>
            <a:bodyPr wrap="none" anchor="ctr"/>
            <a:lstStyle/>
            <a:p>
              <a:endParaRPr lang="en-CA"/>
            </a:p>
          </p:txBody>
        </p:sp>
        <p:sp>
          <p:nvSpPr>
            <p:cNvPr id="22749" name="Line 218"/>
            <p:cNvSpPr>
              <a:spLocks noChangeShapeType="1"/>
            </p:cNvSpPr>
            <p:nvPr/>
          </p:nvSpPr>
          <p:spPr bwMode="auto">
            <a:xfrm flipV="1">
              <a:off x="928" y="3150"/>
              <a:ext cx="0" cy="68"/>
            </a:xfrm>
            <a:prstGeom prst="line">
              <a:avLst/>
            </a:prstGeom>
            <a:noFill/>
            <a:ln w="12700">
              <a:solidFill>
                <a:srgbClr val="000000"/>
              </a:solidFill>
              <a:round/>
              <a:headEnd/>
              <a:tailEnd/>
            </a:ln>
          </p:spPr>
          <p:txBody>
            <a:bodyPr wrap="none" anchor="ctr"/>
            <a:lstStyle/>
            <a:p>
              <a:endParaRPr lang="en-CA"/>
            </a:p>
          </p:txBody>
        </p:sp>
        <p:sp>
          <p:nvSpPr>
            <p:cNvPr id="22750" name="Line 219"/>
            <p:cNvSpPr>
              <a:spLocks noChangeShapeType="1"/>
            </p:cNvSpPr>
            <p:nvPr/>
          </p:nvSpPr>
          <p:spPr bwMode="auto">
            <a:xfrm flipV="1">
              <a:off x="1096" y="3150"/>
              <a:ext cx="0" cy="68"/>
            </a:xfrm>
            <a:prstGeom prst="line">
              <a:avLst/>
            </a:prstGeom>
            <a:noFill/>
            <a:ln w="12700">
              <a:solidFill>
                <a:srgbClr val="000000"/>
              </a:solidFill>
              <a:round/>
              <a:headEnd/>
              <a:tailEnd/>
            </a:ln>
          </p:spPr>
          <p:txBody>
            <a:bodyPr wrap="none" anchor="ctr"/>
            <a:lstStyle/>
            <a:p>
              <a:endParaRPr lang="en-CA"/>
            </a:p>
          </p:txBody>
        </p:sp>
        <p:sp>
          <p:nvSpPr>
            <p:cNvPr id="22751" name="Line 220"/>
            <p:cNvSpPr>
              <a:spLocks noChangeShapeType="1"/>
            </p:cNvSpPr>
            <p:nvPr/>
          </p:nvSpPr>
          <p:spPr bwMode="auto">
            <a:xfrm flipV="1">
              <a:off x="1272" y="3150"/>
              <a:ext cx="0" cy="68"/>
            </a:xfrm>
            <a:prstGeom prst="line">
              <a:avLst/>
            </a:prstGeom>
            <a:noFill/>
            <a:ln w="12700">
              <a:solidFill>
                <a:srgbClr val="000000"/>
              </a:solidFill>
              <a:round/>
              <a:headEnd/>
              <a:tailEnd/>
            </a:ln>
          </p:spPr>
          <p:txBody>
            <a:bodyPr wrap="none" anchor="ctr"/>
            <a:lstStyle/>
            <a:p>
              <a:endParaRPr lang="en-CA"/>
            </a:p>
          </p:txBody>
        </p:sp>
        <p:sp>
          <p:nvSpPr>
            <p:cNvPr id="22752" name="Line 221"/>
            <p:cNvSpPr>
              <a:spLocks noChangeShapeType="1"/>
            </p:cNvSpPr>
            <p:nvPr/>
          </p:nvSpPr>
          <p:spPr bwMode="auto">
            <a:xfrm flipV="1">
              <a:off x="1440" y="3150"/>
              <a:ext cx="0" cy="68"/>
            </a:xfrm>
            <a:prstGeom prst="line">
              <a:avLst/>
            </a:prstGeom>
            <a:noFill/>
            <a:ln w="12700">
              <a:solidFill>
                <a:srgbClr val="000000"/>
              </a:solidFill>
              <a:round/>
              <a:headEnd/>
              <a:tailEnd/>
            </a:ln>
          </p:spPr>
          <p:txBody>
            <a:bodyPr wrap="none" anchor="ctr"/>
            <a:lstStyle/>
            <a:p>
              <a:endParaRPr lang="en-CA"/>
            </a:p>
          </p:txBody>
        </p:sp>
        <p:sp>
          <p:nvSpPr>
            <p:cNvPr id="22753" name="Line 222"/>
            <p:cNvSpPr>
              <a:spLocks noChangeShapeType="1"/>
            </p:cNvSpPr>
            <p:nvPr/>
          </p:nvSpPr>
          <p:spPr bwMode="auto">
            <a:xfrm flipV="1">
              <a:off x="1608" y="3150"/>
              <a:ext cx="0" cy="68"/>
            </a:xfrm>
            <a:prstGeom prst="line">
              <a:avLst/>
            </a:prstGeom>
            <a:noFill/>
            <a:ln w="12700">
              <a:solidFill>
                <a:srgbClr val="000000"/>
              </a:solidFill>
              <a:round/>
              <a:headEnd/>
              <a:tailEnd/>
            </a:ln>
          </p:spPr>
          <p:txBody>
            <a:bodyPr wrap="none" anchor="ctr"/>
            <a:lstStyle/>
            <a:p>
              <a:endParaRPr lang="en-CA"/>
            </a:p>
          </p:txBody>
        </p:sp>
        <p:sp>
          <p:nvSpPr>
            <p:cNvPr id="22754" name="Line 223"/>
            <p:cNvSpPr>
              <a:spLocks noChangeShapeType="1"/>
            </p:cNvSpPr>
            <p:nvPr/>
          </p:nvSpPr>
          <p:spPr bwMode="auto">
            <a:xfrm flipV="1">
              <a:off x="1776" y="3150"/>
              <a:ext cx="0" cy="68"/>
            </a:xfrm>
            <a:prstGeom prst="line">
              <a:avLst/>
            </a:prstGeom>
            <a:noFill/>
            <a:ln w="12700">
              <a:solidFill>
                <a:srgbClr val="000000"/>
              </a:solidFill>
              <a:round/>
              <a:headEnd/>
              <a:tailEnd/>
            </a:ln>
          </p:spPr>
          <p:txBody>
            <a:bodyPr wrap="none" anchor="ctr"/>
            <a:lstStyle/>
            <a:p>
              <a:endParaRPr lang="en-CA"/>
            </a:p>
          </p:txBody>
        </p:sp>
        <p:sp>
          <p:nvSpPr>
            <p:cNvPr id="22755" name="Line 224"/>
            <p:cNvSpPr>
              <a:spLocks noChangeShapeType="1"/>
            </p:cNvSpPr>
            <p:nvPr/>
          </p:nvSpPr>
          <p:spPr bwMode="auto">
            <a:xfrm flipV="1">
              <a:off x="1944" y="3150"/>
              <a:ext cx="0" cy="68"/>
            </a:xfrm>
            <a:prstGeom prst="line">
              <a:avLst/>
            </a:prstGeom>
            <a:noFill/>
            <a:ln w="12700">
              <a:solidFill>
                <a:srgbClr val="000000"/>
              </a:solidFill>
              <a:round/>
              <a:headEnd/>
              <a:tailEnd/>
            </a:ln>
          </p:spPr>
          <p:txBody>
            <a:bodyPr wrap="none" anchor="ctr"/>
            <a:lstStyle/>
            <a:p>
              <a:endParaRPr lang="en-CA"/>
            </a:p>
          </p:txBody>
        </p:sp>
        <p:sp>
          <p:nvSpPr>
            <p:cNvPr id="22756" name="Line 225"/>
            <p:cNvSpPr>
              <a:spLocks noChangeShapeType="1"/>
            </p:cNvSpPr>
            <p:nvPr/>
          </p:nvSpPr>
          <p:spPr bwMode="auto">
            <a:xfrm flipV="1">
              <a:off x="2112" y="3150"/>
              <a:ext cx="0" cy="68"/>
            </a:xfrm>
            <a:prstGeom prst="line">
              <a:avLst/>
            </a:prstGeom>
            <a:noFill/>
            <a:ln w="12700">
              <a:solidFill>
                <a:srgbClr val="000000"/>
              </a:solidFill>
              <a:round/>
              <a:headEnd/>
              <a:tailEnd/>
            </a:ln>
          </p:spPr>
          <p:txBody>
            <a:bodyPr wrap="none" anchor="ctr"/>
            <a:lstStyle/>
            <a:p>
              <a:endParaRPr lang="en-CA"/>
            </a:p>
          </p:txBody>
        </p:sp>
        <p:sp>
          <p:nvSpPr>
            <p:cNvPr id="22757" name="Line 226"/>
            <p:cNvSpPr>
              <a:spLocks noChangeShapeType="1"/>
            </p:cNvSpPr>
            <p:nvPr/>
          </p:nvSpPr>
          <p:spPr bwMode="auto">
            <a:xfrm flipV="1">
              <a:off x="2280" y="3150"/>
              <a:ext cx="0" cy="68"/>
            </a:xfrm>
            <a:prstGeom prst="line">
              <a:avLst/>
            </a:prstGeom>
            <a:noFill/>
            <a:ln w="12700">
              <a:solidFill>
                <a:srgbClr val="000000"/>
              </a:solidFill>
              <a:round/>
              <a:headEnd/>
              <a:tailEnd/>
            </a:ln>
          </p:spPr>
          <p:txBody>
            <a:bodyPr wrap="none" anchor="ctr"/>
            <a:lstStyle/>
            <a:p>
              <a:endParaRPr lang="en-CA"/>
            </a:p>
          </p:txBody>
        </p:sp>
        <p:sp>
          <p:nvSpPr>
            <p:cNvPr id="22758" name="Line 227"/>
            <p:cNvSpPr>
              <a:spLocks noChangeShapeType="1"/>
            </p:cNvSpPr>
            <p:nvPr/>
          </p:nvSpPr>
          <p:spPr bwMode="auto">
            <a:xfrm flipV="1">
              <a:off x="2456" y="3150"/>
              <a:ext cx="0" cy="68"/>
            </a:xfrm>
            <a:prstGeom prst="line">
              <a:avLst/>
            </a:prstGeom>
            <a:noFill/>
            <a:ln w="12700">
              <a:solidFill>
                <a:srgbClr val="000000"/>
              </a:solidFill>
              <a:round/>
              <a:headEnd/>
              <a:tailEnd/>
            </a:ln>
          </p:spPr>
          <p:txBody>
            <a:bodyPr wrap="none" anchor="ctr"/>
            <a:lstStyle/>
            <a:p>
              <a:endParaRPr lang="en-CA"/>
            </a:p>
          </p:txBody>
        </p:sp>
        <p:sp>
          <p:nvSpPr>
            <p:cNvPr id="22759" name="Line 228"/>
            <p:cNvSpPr>
              <a:spLocks noChangeShapeType="1"/>
            </p:cNvSpPr>
            <p:nvPr/>
          </p:nvSpPr>
          <p:spPr bwMode="auto">
            <a:xfrm flipV="1">
              <a:off x="2624" y="3150"/>
              <a:ext cx="0" cy="68"/>
            </a:xfrm>
            <a:prstGeom prst="line">
              <a:avLst/>
            </a:prstGeom>
            <a:noFill/>
            <a:ln w="12700">
              <a:solidFill>
                <a:srgbClr val="000000"/>
              </a:solidFill>
              <a:round/>
              <a:headEnd/>
              <a:tailEnd/>
            </a:ln>
          </p:spPr>
          <p:txBody>
            <a:bodyPr wrap="none" anchor="ctr"/>
            <a:lstStyle/>
            <a:p>
              <a:endParaRPr lang="en-CA"/>
            </a:p>
          </p:txBody>
        </p:sp>
        <p:sp>
          <p:nvSpPr>
            <p:cNvPr id="22760" name="Line 229"/>
            <p:cNvSpPr>
              <a:spLocks noChangeShapeType="1"/>
            </p:cNvSpPr>
            <p:nvPr/>
          </p:nvSpPr>
          <p:spPr bwMode="auto">
            <a:xfrm flipV="1">
              <a:off x="2792" y="3150"/>
              <a:ext cx="0" cy="68"/>
            </a:xfrm>
            <a:prstGeom prst="line">
              <a:avLst/>
            </a:prstGeom>
            <a:noFill/>
            <a:ln w="12700">
              <a:solidFill>
                <a:srgbClr val="000000"/>
              </a:solidFill>
              <a:round/>
              <a:headEnd/>
              <a:tailEnd/>
            </a:ln>
          </p:spPr>
          <p:txBody>
            <a:bodyPr wrap="none" anchor="ctr"/>
            <a:lstStyle/>
            <a:p>
              <a:endParaRPr lang="en-CA"/>
            </a:p>
          </p:txBody>
        </p:sp>
        <p:sp>
          <p:nvSpPr>
            <p:cNvPr id="22761" name="Line 230"/>
            <p:cNvSpPr>
              <a:spLocks noChangeShapeType="1"/>
            </p:cNvSpPr>
            <p:nvPr/>
          </p:nvSpPr>
          <p:spPr bwMode="auto">
            <a:xfrm flipV="1">
              <a:off x="2960" y="3150"/>
              <a:ext cx="0" cy="68"/>
            </a:xfrm>
            <a:prstGeom prst="line">
              <a:avLst/>
            </a:prstGeom>
            <a:noFill/>
            <a:ln w="12700">
              <a:solidFill>
                <a:srgbClr val="000000"/>
              </a:solidFill>
              <a:round/>
              <a:headEnd/>
              <a:tailEnd/>
            </a:ln>
          </p:spPr>
          <p:txBody>
            <a:bodyPr wrap="none" anchor="ctr"/>
            <a:lstStyle/>
            <a:p>
              <a:endParaRPr lang="en-CA"/>
            </a:p>
          </p:txBody>
        </p:sp>
        <p:sp>
          <p:nvSpPr>
            <p:cNvPr id="22762" name="Line 231"/>
            <p:cNvSpPr>
              <a:spLocks noChangeShapeType="1"/>
            </p:cNvSpPr>
            <p:nvPr/>
          </p:nvSpPr>
          <p:spPr bwMode="auto">
            <a:xfrm flipV="1">
              <a:off x="3128" y="3150"/>
              <a:ext cx="0" cy="68"/>
            </a:xfrm>
            <a:prstGeom prst="line">
              <a:avLst/>
            </a:prstGeom>
            <a:noFill/>
            <a:ln w="12700">
              <a:solidFill>
                <a:srgbClr val="000000"/>
              </a:solidFill>
              <a:round/>
              <a:headEnd/>
              <a:tailEnd/>
            </a:ln>
          </p:spPr>
          <p:txBody>
            <a:bodyPr wrap="none" anchor="ctr"/>
            <a:lstStyle/>
            <a:p>
              <a:endParaRPr lang="en-CA"/>
            </a:p>
          </p:txBody>
        </p:sp>
        <p:sp>
          <p:nvSpPr>
            <p:cNvPr id="22763" name="Line 232"/>
            <p:cNvSpPr>
              <a:spLocks noChangeShapeType="1"/>
            </p:cNvSpPr>
            <p:nvPr/>
          </p:nvSpPr>
          <p:spPr bwMode="auto">
            <a:xfrm flipV="1">
              <a:off x="3296" y="3150"/>
              <a:ext cx="0" cy="68"/>
            </a:xfrm>
            <a:prstGeom prst="line">
              <a:avLst/>
            </a:prstGeom>
            <a:noFill/>
            <a:ln w="12700">
              <a:solidFill>
                <a:srgbClr val="000000"/>
              </a:solidFill>
              <a:round/>
              <a:headEnd/>
              <a:tailEnd/>
            </a:ln>
          </p:spPr>
          <p:txBody>
            <a:bodyPr wrap="none" anchor="ctr"/>
            <a:lstStyle/>
            <a:p>
              <a:endParaRPr lang="en-CA"/>
            </a:p>
          </p:txBody>
        </p:sp>
        <p:sp>
          <p:nvSpPr>
            <p:cNvPr id="22764" name="Line 233"/>
            <p:cNvSpPr>
              <a:spLocks noChangeShapeType="1"/>
            </p:cNvSpPr>
            <p:nvPr/>
          </p:nvSpPr>
          <p:spPr bwMode="auto">
            <a:xfrm flipV="1">
              <a:off x="3464" y="3150"/>
              <a:ext cx="0" cy="68"/>
            </a:xfrm>
            <a:prstGeom prst="line">
              <a:avLst/>
            </a:prstGeom>
            <a:noFill/>
            <a:ln w="12700">
              <a:solidFill>
                <a:srgbClr val="000000"/>
              </a:solidFill>
              <a:round/>
              <a:headEnd/>
              <a:tailEnd/>
            </a:ln>
          </p:spPr>
          <p:txBody>
            <a:bodyPr wrap="none" anchor="ctr"/>
            <a:lstStyle/>
            <a:p>
              <a:endParaRPr lang="en-CA"/>
            </a:p>
          </p:txBody>
        </p:sp>
        <p:sp>
          <p:nvSpPr>
            <p:cNvPr id="22765" name="Line 234"/>
            <p:cNvSpPr>
              <a:spLocks noChangeShapeType="1"/>
            </p:cNvSpPr>
            <p:nvPr/>
          </p:nvSpPr>
          <p:spPr bwMode="auto">
            <a:xfrm flipV="1">
              <a:off x="3640" y="3150"/>
              <a:ext cx="0" cy="68"/>
            </a:xfrm>
            <a:prstGeom prst="line">
              <a:avLst/>
            </a:prstGeom>
            <a:noFill/>
            <a:ln w="12700">
              <a:solidFill>
                <a:srgbClr val="000000"/>
              </a:solidFill>
              <a:round/>
              <a:headEnd/>
              <a:tailEnd/>
            </a:ln>
          </p:spPr>
          <p:txBody>
            <a:bodyPr wrap="none" anchor="ctr"/>
            <a:lstStyle/>
            <a:p>
              <a:endParaRPr lang="en-CA"/>
            </a:p>
          </p:txBody>
        </p:sp>
        <p:sp>
          <p:nvSpPr>
            <p:cNvPr id="22766" name="Line 235"/>
            <p:cNvSpPr>
              <a:spLocks noChangeShapeType="1"/>
            </p:cNvSpPr>
            <p:nvPr/>
          </p:nvSpPr>
          <p:spPr bwMode="auto">
            <a:xfrm flipV="1">
              <a:off x="3808" y="3150"/>
              <a:ext cx="0" cy="68"/>
            </a:xfrm>
            <a:prstGeom prst="line">
              <a:avLst/>
            </a:prstGeom>
            <a:noFill/>
            <a:ln w="12700">
              <a:solidFill>
                <a:srgbClr val="000000"/>
              </a:solidFill>
              <a:round/>
              <a:headEnd/>
              <a:tailEnd/>
            </a:ln>
          </p:spPr>
          <p:txBody>
            <a:bodyPr wrap="none" anchor="ctr"/>
            <a:lstStyle/>
            <a:p>
              <a:endParaRPr lang="en-CA"/>
            </a:p>
          </p:txBody>
        </p:sp>
        <p:sp>
          <p:nvSpPr>
            <p:cNvPr id="22767" name="Line 236"/>
            <p:cNvSpPr>
              <a:spLocks noChangeShapeType="1"/>
            </p:cNvSpPr>
            <p:nvPr/>
          </p:nvSpPr>
          <p:spPr bwMode="auto">
            <a:xfrm flipV="1">
              <a:off x="3976" y="3150"/>
              <a:ext cx="0" cy="68"/>
            </a:xfrm>
            <a:prstGeom prst="line">
              <a:avLst/>
            </a:prstGeom>
            <a:noFill/>
            <a:ln w="12700">
              <a:solidFill>
                <a:srgbClr val="000000"/>
              </a:solidFill>
              <a:round/>
              <a:headEnd/>
              <a:tailEnd/>
            </a:ln>
          </p:spPr>
          <p:txBody>
            <a:bodyPr wrap="none" anchor="ctr"/>
            <a:lstStyle/>
            <a:p>
              <a:endParaRPr lang="en-CA"/>
            </a:p>
          </p:txBody>
        </p:sp>
        <p:sp>
          <p:nvSpPr>
            <p:cNvPr id="22768" name="Line 237"/>
            <p:cNvSpPr>
              <a:spLocks noChangeShapeType="1"/>
            </p:cNvSpPr>
            <p:nvPr/>
          </p:nvSpPr>
          <p:spPr bwMode="auto">
            <a:xfrm flipV="1">
              <a:off x="4144" y="3150"/>
              <a:ext cx="0" cy="68"/>
            </a:xfrm>
            <a:prstGeom prst="line">
              <a:avLst/>
            </a:prstGeom>
            <a:noFill/>
            <a:ln w="12700">
              <a:solidFill>
                <a:srgbClr val="000000"/>
              </a:solidFill>
              <a:round/>
              <a:headEnd/>
              <a:tailEnd/>
            </a:ln>
          </p:spPr>
          <p:txBody>
            <a:bodyPr wrap="none" anchor="ctr"/>
            <a:lstStyle/>
            <a:p>
              <a:endParaRPr lang="en-CA"/>
            </a:p>
          </p:txBody>
        </p:sp>
        <p:sp>
          <p:nvSpPr>
            <p:cNvPr id="22769" name="Line 238"/>
            <p:cNvSpPr>
              <a:spLocks noChangeShapeType="1"/>
            </p:cNvSpPr>
            <p:nvPr/>
          </p:nvSpPr>
          <p:spPr bwMode="auto">
            <a:xfrm flipV="1">
              <a:off x="4312" y="3150"/>
              <a:ext cx="0" cy="68"/>
            </a:xfrm>
            <a:prstGeom prst="line">
              <a:avLst/>
            </a:prstGeom>
            <a:noFill/>
            <a:ln w="12700">
              <a:solidFill>
                <a:srgbClr val="000000"/>
              </a:solidFill>
              <a:round/>
              <a:headEnd/>
              <a:tailEnd/>
            </a:ln>
          </p:spPr>
          <p:txBody>
            <a:bodyPr wrap="none" anchor="ctr"/>
            <a:lstStyle/>
            <a:p>
              <a:endParaRPr lang="en-CA"/>
            </a:p>
          </p:txBody>
        </p:sp>
        <p:sp>
          <p:nvSpPr>
            <p:cNvPr id="22770" name="Freeform 239"/>
            <p:cNvSpPr>
              <a:spLocks/>
            </p:cNvSpPr>
            <p:nvPr/>
          </p:nvSpPr>
          <p:spPr bwMode="auto">
            <a:xfrm>
              <a:off x="924" y="1368"/>
              <a:ext cx="3385" cy="1817"/>
            </a:xfrm>
            <a:custGeom>
              <a:avLst/>
              <a:gdLst>
                <a:gd name="T0" fmla="*/ 0 w 3385"/>
                <a:gd name="T1" fmla="*/ 1816 h 1817"/>
                <a:gd name="T2" fmla="*/ 168 w 3385"/>
                <a:gd name="T3" fmla="*/ 1752 h 1817"/>
                <a:gd name="T4" fmla="*/ 344 w 3385"/>
                <a:gd name="T5" fmla="*/ 1696 h 1817"/>
                <a:gd name="T6" fmla="*/ 512 w 3385"/>
                <a:gd name="T7" fmla="*/ 1640 h 1817"/>
                <a:gd name="T8" fmla="*/ 680 w 3385"/>
                <a:gd name="T9" fmla="*/ 1576 h 1817"/>
                <a:gd name="T10" fmla="*/ 848 w 3385"/>
                <a:gd name="T11" fmla="*/ 1520 h 1817"/>
                <a:gd name="T12" fmla="*/ 1016 w 3385"/>
                <a:gd name="T13" fmla="*/ 1456 h 1817"/>
                <a:gd name="T14" fmla="*/ 1184 w 3385"/>
                <a:gd name="T15" fmla="*/ 1400 h 1817"/>
                <a:gd name="T16" fmla="*/ 1352 w 3385"/>
                <a:gd name="T17" fmla="*/ 1296 h 1817"/>
                <a:gd name="T18" fmla="*/ 1528 w 3385"/>
                <a:gd name="T19" fmla="*/ 1184 h 1817"/>
                <a:gd name="T20" fmla="*/ 1696 w 3385"/>
                <a:gd name="T21" fmla="*/ 1080 h 1817"/>
                <a:gd name="T22" fmla="*/ 1864 w 3385"/>
                <a:gd name="T23" fmla="*/ 968 h 1817"/>
                <a:gd name="T24" fmla="*/ 2032 w 3385"/>
                <a:gd name="T25" fmla="*/ 864 h 1817"/>
                <a:gd name="T26" fmla="*/ 2200 w 3385"/>
                <a:gd name="T27" fmla="*/ 752 h 1817"/>
                <a:gd name="T28" fmla="*/ 2368 w 3385"/>
                <a:gd name="T29" fmla="*/ 648 h 1817"/>
                <a:gd name="T30" fmla="*/ 2536 w 3385"/>
                <a:gd name="T31" fmla="*/ 536 h 1817"/>
                <a:gd name="T32" fmla="*/ 2712 w 3385"/>
                <a:gd name="T33" fmla="*/ 432 h 1817"/>
                <a:gd name="T34" fmla="*/ 2880 w 3385"/>
                <a:gd name="T35" fmla="*/ 328 h 1817"/>
                <a:gd name="T36" fmla="*/ 3048 w 3385"/>
                <a:gd name="T37" fmla="*/ 216 h 1817"/>
                <a:gd name="T38" fmla="*/ 3216 w 3385"/>
                <a:gd name="T39" fmla="*/ 112 h 1817"/>
                <a:gd name="T40" fmla="*/ 3384 w 3385"/>
                <a:gd name="T41" fmla="*/ 0 h 18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85"/>
                <a:gd name="T64" fmla="*/ 0 h 1817"/>
                <a:gd name="T65" fmla="*/ 3385 w 3385"/>
                <a:gd name="T66" fmla="*/ 1817 h 18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85" h="1817">
                  <a:moveTo>
                    <a:pt x="0" y="1816"/>
                  </a:moveTo>
                  <a:lnTo>
                    <a:pt x="168" y="1752"/>
                  </a:lnTo>
                  <a:lnTo>
                    <a:pt x="344" y="1696"/>
                  </a:lnTo>
                  <a:lnTo>
                    <a:pt x="512" y="1640"/>
                  </a:lnTo>
                  <a:lnTo>
                    <a:pt x="680" y="1576"/>
                  </a:lnTo>
                  <a:lnTo>
                    <a:pt x="848" y="1520"/>
                  </a:lnTo>
                  <a:lnTo>
                    <a:pt x="1016" y="1456"/>
                  </a:lnTo>
                  <a:lnTo>
                    <a:pt x="1184" y="1400"/>
                  </a:lnTo>
                  <a:lnTo>
                    <a:pt x="1352" y="1296"/>
                  </a:lnTo>
                  <a:lnTo>
                    <a:pt x="1528" y="1184"/>
                  </a:lnTo>
                  <a:lnTo>
                    <a:pt x="1696" y="1080"/>
                  </a:lnTo>
                  <a:lnTo>
                    <a:pt x="1864" y="968"/>
                  </a:lnTo>
                  <a:lnTo>
                    <a:pt x="2032" y="864"/>
                  </a:lnTo>
                  <a:lnTo>
                    <a:pt x="2200" y="752"/>
                  </a:lnTo>
                  <a:lnTo>
                    <a:pt x="2368" y="648"/>
                  </a:lnTo>
                  <a:lnTo>
                    <a:pt x="2536" y="536"/>
                  </a:lnTo>
                  <a:lnTo>
                    <a:pt x="2712" y="432"/>
                  </a:lnTo>
                  <a:lnTo>
                    <a:pt x="2880" y="328"/>
                  </a:lnTo>
                  <a:lnTo>
                    <a:pt x="3048" y="216"/>
                  </a:lnTo>
                  <a:lnTo>
                    <a:pt x="3216" y="112"/>
                  </a:lnTo>
                  <a:lnTo>
                    <a:pt x="3384" y="0"/>
                  </a:lnTo>
                </a:path>
              </a:pathLst>
            </a:custGeom>
            <a:noFill/>
            <a:ln w="12700" cap="rnd">
              <a:solidFill>
                <a:schemeClr val="tx1"/>
              </a:solidFill>
              <a:round/>
              <a:headEnd/>
              <a:tailEnd/>
            </a:ln>
          </p:spPr>
          <p:txBody>
            <a:bodyPr/>
            <a:lstStyle/>
            <a:p>
              <a:endParaRPr lang="en-CA"/>
            </a:p>
          </p:txBody>
        </p:sp>
        <p:sp>
          <p:nvSpPr>
            <p:cNvPr id="22771" name="Freeform 240"/>
            <p:cNvSpPr>
              <a:spLocks/>
            </p:cNvSpPr>
            <p:nvPr/>
          </p:nvSpPr>
          <p:spPr bwMode="auto">
            <a:xfrm>
              <a:off x="924" y="2824"/>
              <a:ext cx="3385" cy="361"/>
            </a:xfrm>
            <a:custGeom>
              <a:avLst/>
              <a:gdLst>
                <a:gd name="T0" fmla="*/ 0 w 3385"/>
                <a:gd name="T1" fmla="*/ 360 h 361"/>
                <a:gd name="T2" fmla="*/ 168 w 3385"/>
                <a:gd name="T3" fmla="*/ 344 h 361"/>
                <a:gd name="T4" fmla="*/ 344 w 3385"/>
                <a:gd name="T5" fmla="*/ 320 h 361"/>
                <a:gd name="T6" fmla="*/ 512 w 3385"/>
                <a:gd name="T7" fmla="*/ 304 h 361"/>
                <a:gd name="T8" fmla="*/ 680 w 3385"/>
                <a:gd name="T9" fmla="*/ 288 h 361"/>
                <a:gd name="T10" fmla="*/ 848 w 3385"/>
                <a:gd name="T11" fmla="*/ 272 h 361"/>
                <a:gd name="T12" fmla="*/ 1016 w 3385"/>
                <a:gd name="T13" fmla="*/ 248 h 361"/>
                <a:gd name="T14" fmla="*/ 1184 w 3385"/>
                <a:gd name="T15" fmla="*/ 232 h 361"/>
                <a:gd name="T16" fmla="*/ 1352 w 3385"/>
                <a:gd name="T17" fmla="*/ 216 h 361"/>
                <a:gd name="T18" fmla="*/ 1528 w 3385"/>
                <a:gd name="T19" fmla="*/ 200 h 361"/>
                <a:gd name="T20" fmla="*/ 1696 w 3385"/>
                <a:gd name="T21" fmla="*/ 176 h 361"/>
                <a:gd name="T22" fmla="*/ 1864 w 3385"/>
                <a:gd name="T23" fmla="*/ 160 h 361"/>
                <a:gd name="T24" fmla="*/ 2032 w 3385"/>
                <a:gd name="T25" fmla="*/ 144 h 361"/>
                <a:gd name="T26" fmla="*/ 2200 w 3385"/>
                <a:gd name="T27" fmla="*/ 128 h 361"/>
                <a:gd name="T28" fmla="*/ 2368 w 3385"/>
                <a:gd name="T29" fmla="*/ 104 h 361"/>
                <a:gd name="T30" fmla="*/ 2536 w 3385"/>
                <a:gd name="T31" fmla="*/ 88 h 361"/>
                <a:gd name="T32" fmla="*/ 2712 w 3385"/>
                <a:gd name="T33" fmla="*/ 72 h 361"/>
                <a:gd name="T34" fmla="*/ 2880 w 3385"/>
                <a:gd name="T35" fmla="*/ 56 h 361"/>
                <a:gd name="T36" fmla="*/ 3048 w 3385"/>
                <a:gd name="T37" fmla="*/ 32 h 361"/>
                <a:gd name="T38" fmla="*/ 3216 w 3385"/>
                <a:gd name="T39" fmla="*/ 16 h 361"/>
                <a:gd name="T40" fmla="*/ 3384 w 3385"/>
                <a:gd name="T41" fmla="*/ 0 h 3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385"/>
                <a:gd name="T64" fmla="*/ 0 h 361"/>
                <a:gd name="T65" fmla="*/ 3385 w 3385"/>
                <a:gd name="T66" fmla="*/ 361 h 3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385" h="361">
                  <a:moveTo>
                    <a:pt x="0" y="360"/>
                  </a:moveTo>
                  <a:lnTo>
                    <a:pt x="168" y="344"/>
                  </a:lnTo>
                  <a:lnTo>
                    <a:pt x="344" y="320"/>
                  </a:lnTo>
                  <a:lnTo>
                    <a:pt x="512" y="304"/>
                  </a:lnTo>
                  <a:lnTo>
                    <a:pt x="680" y="288"/>
                  </a:lnTo>
                  <a:lnTo>
                    <a:pt x="848" y="272"/>
                  </a:lnTo>
                  <a:lnTo>
                    <a:pt x="1016" y="248"/>
                  </a:lnTo>
                  <a:lnTo>
                    <a:pt x="1184" y="232"/>
                  </a:lnTo>
                  <a:lnTo>
                    <a:pt x="1352" y="216"/>
                  </a:lnTo>
                  <a:lnTo>
                    <a:pt x="1528" y="200"/>
                  </a:lnTo>
                  <a:lnTo>
                    <a:pt x="1696" y="176"/>
                  </a:lnTo>
                  <a:lnTo>
                    <a:pt x="1864" y="160"/>
                  </a:lnTo>
                  <a:lnTo>
                    <a:pt x="2032" y="144"/>
                  </a:lnTo>
                  <a:lnTo>
                    <a:pt x="2200" y="128"/>
                  </a:lnTo>
                  <a:lnTo>
                    <a:pt x="2368" y="104"/>
                  </a:lnTo>
                  <a:lnTo>
                    <a:pt x="2536" y="88"/>
                  </a:lnTo>
                  <a:lnTo>
                    <a:pt x="2712" y="72"/>
                  </a:lnTo>
                  <a:lnTo>
                    <a:pt x="2880" y="56"/>
                  </a:lnTo>
                  <a:lnTo>
                    <a:pt x="3048" y="32"/>
                  </a:lnTo>
                  <a:lnTo>
                    <a:pt x="3216" y="16"/>
                  </a:lnTo>
                  <a:lnTo>
                    <a:pt x="3384" y="0"/>
                  </a:lnTo>
                </a:path>
              </a:pathLst>
            </a:custGeom>
            <a:noFill/>
            <a:ln w="12700" cap="rnd">
              <a:solidFill>
                <a:schemeClr val="tx1"/>
              </a:solidFill>
              <a:round/>
              <a:headEnd/>
              <a:tailEnd/>
            </a:ln>
          </p:spPr>
          <p:txBody>
            <a:bodyPr/>
            <a:lstStyle/>
            <a:p>
              <a:endParaRPr lang="en-CA"/>
            </a:p>
          </p:txBody>
        </p:sp>
        <p:sp>
          <p:nvSpPr>
            <p:cNvPr id="22772" name="Rectangle 241"/>
            <p:cNvSpPr>
              <a:spLocks noChangeArrowheads="1"/>
            </p:cNvSpPr>
            <p:nvPr/>
          </p:nvSpPr>
          <p:spPr bwMode="auto">
            <a:xfrm>
              <a:off x="904" y="3159"/>
              <a:ext cx="32" cy="4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73" name="Rectangle 242"/>
            <p:cNvSpPr>
              <a:spLocks noChangeArrowheads="1"/>
            </p:cNvSpPr>
            <p:nvPr/>
          </p:nvSpPr>
          <p:spPr bwMode="auto">
            <a:xfrm>
              <a:off x="1072" y="3095"/>
              <a:ext cx="32" cy="4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74" name="Rectangle 243"/>
            <p:cNvSpPr>
              <a:spLocks noChangeArrowheads="1"/>
            </p:cNvSpPr>
            <p:nvPr/>
          </p:nvSpPr>
          <p:spPr bwMode="auto">
            <a:xfrm>
              <a:off x="1248" y="3044"/>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75" name="Rectangle 244"/>
            <p:cNvSpPr>
              <a:spLocks noChangeArrowheads="1"/>
            </p:cNvSpPr>
            <p:nvPr/>
          </p:nvSpPr>
          <p:spPr bwMode="auto">
            <a:xfrm>
              <a:off x="1416" y="2988"/>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76" name="Rectangle 245"/>
            <p:cNvSpPr>
              <a:spLocks noChangeArrowheads="1"/>
            </p:cNvSpPr>
            <p:nvPr/>
          </p:nvSpPr>
          <p:spPr bwMode="auto">
            <a:xfrm>
              <a:off x="1584" y="2924"/>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77" name="Rectangle 246"/>
            <p:cNvSpPr>
              <a:spLocks noChangeArrowheads="1"/>
            </p:cNvSpPr>
            <p:nvPr/>
          </p:nvSpPr>
          <p:spPr bwMode="auto">
            <a:xfrm>
              <a:off x="1752" y="2868"/>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78" name="Rectangle 247"/>
            <p:cNvSpPr>
              <a:spLocks noChangeArrowheads="1"/>
            </p:cNvSpPr>
            <p:nvPr/>
          </p:nvSpPr>
          <p:spPr bwMode="auto">
            <a:xfrm>
              <a:off x="1920" y="2804"/>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79" name="Rectangle 248"/>
            <p:cNvSpPr>
              <a:spLocks noChangeArrowheads="1"/>
            </p:cNvSpPr>
            <p:nvPr/>
          </p:nvSpPr>
          <p:spPr bwMode="auto">
            <a:xfrm>
              <a:off x="2088" y="2748"/>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80" name="Rectangle 249"/>
            <p:cNvSpPr>
              <a:spLocks noChangeArrowheads="1"/>
            </p:cNvSpPr>
            <p:nvPr/>
          </p:nvSpPr>
          <p:spPr bwMode="auto">
            <a:xfrm>
              <a:off x="2256" y="2644"/>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81" name="Rectangle 250"/>
            <p:cNvSpPr>
              <a:spLocks noChangeArrowheads="1"/>
            </p:cNvSpPr>
            <p:nvPr/>
          </p:nvSpPr>
          <p:spPr bwMode="auto">
            <a:xfrm>
              <a:off x="2432" y="2532"/>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82" name="Rectangle 251"/>
            <p:cNvSpPr>
              <a:spLocks noChangeArrowheads="1"/>
            </p:cNvSpPr>
            <p:nvPr/>
          </p:nvSpPr>
          <p:spPr bwMode="auto">
            <a:xfrm>
              <a:off x="2600" y="2428"/>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83" name="Rectangle 252"/>
            <p:cNvSpPr>
              <a:spLocks noChangeArrowheads="1"/>
            </p:cNvSpPr>
            <p:nvPr/>
          </p:nvSpPr>
          <p:spPr bwMode="auto">
            <a:xfrm>
              <a:off x="2768" y="2316"/>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84" name="Rectangle 253"/>
            <p:cNvSpPr>
              <a:spLocks noChangeArrowheads="1"/>
            </p:cNvSpPr>
            <p:nvPr/>
          </p:nvSpPr>
          <p:spPr bwMode="auto">
            <a:xfrm>
              <a:off x="2936" y="2212"/>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85" name="Rectangle 254"/>
            <p:cNvSpPr>
              <a:spLocks noChangeArrowheads="1"/>
            </p:cNvSpPr>
            <p:nvPr/>
          </p:nvSpPr>
          <p:spPr bwMode="auto">
            <a:xfrm>
              <a:off x="3104" y="2100"/>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86" name="Rectangle 255"/>
            <p:cNvSpPr>
              <a:spLocks noChangeArrowheads="1"/>
            </p:cNvSpPr>
            <p:nvPr/>
          </p:nvSpPr>
          <p:spPr bwMode="auto">
            <a:xfrm>
              <a:off x="3272" y="1996"/>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87" name="Rectangle 256"/>
            <p:cNvSpPr>
              <a:spLocks noChangeArrowheads="1"/>
            </p:cNvSpPr>
            <p:nvPr/>
          </p:nvSpPr>
          <p:spPr bwMode="auto">
            <a:xfrm>
              <a:off x="3440" y="1884"/>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88" name="Rectangle 257"/>
            <p:cNvSpPr>
              <a:spLocks noChangeArrowheads="1"/>
            </p:cNvSpPr>
            <p:nvPr/>
          </p:nvSpPr>
          <p:spPr bwMode="auto">
            <a:xfrm>
              <a:off x="3616" y="1780"/>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89" name="Rectangle 258"/>
            <p:cNvSpPr>
              <a:spLocks noChangeArrowheads="1"/>
            </p:cNvSpPr>
            <p:nvPr/>
          </p:nvSpPr>
          <p:spPr bwMode="auto">
            <a:xfrm>
              <a:off x="3784" y="1676"/>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90" name="Rectangle 259"/>
            <p:cNvSpPr>
              <a:spLocks noChangeArrowheads="1"/>
            </p:cNvSpPr>
            <p:nvPr/>
          </p:nvSpPr>
          <p:spPr bwMode="auto">
            <a:xfrm>
              <a:off x="3952" y="1564"/>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91" name="Rectangle 260"/>
            <p:cNvSpPr>
              <a:spLocks noChangeArrowheads="1"/>
            </p:cNvSpPr>
            <p:nvPr/>
          </p:nvSpPr>
          <p:spPr bwMode="auto">
            <a:xfrm>
              <a:off x="4120" y="1460"/>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92" name="Rectangle 261"/>
            <p:cNvSpPr>
              <a:spLocks noChangeArrowheads="1"/>
            </p:cNvSpPr>
            <p:nvPr/>
          </p:nvSpPr>
          <p:spPr bwMode="auto">
            <a:xfrm>
              <a:off x="4288" y="1348"/>
              <a:ext cx="32" cy="32"/>
            </a:xfrm>
            <a:prstGeom prst="rect">
              <a:avLst/>
            </a:prstGeom>
            <a:solidFill>
              <a:srgbClr val="DD0806"/>
            </a:solidFill>
            <a:ln w="12700">
              <a:solidFill>
                <a:srgbClr val="000000"/>
              </a:solidFill>
              <a:miter lim="800000"/>
              <a:headEnd/>
              <a:tailEnd/>
            </a:ln>
          </p:spPr>
          <p:txBody>
            <a:bodyPr wrap="none" anchor="ctr"/>
            <a:lstStyle/>
            <a:p>
              <a:endParaRPr lang="en-US"/>
            </a:p>
          </p:txBody>
        </p:sp>
        <p:sp>
          <p:nvSpPr>
            <p:cNvPr id="22793" name="Rectangle 262"/>
            <p:cNvSpPr>
              <a:spLocks noChangeArrowheads="1"/>
            </p:cNvSpPr>
            <p:nvPr/>
          </p:nvSpPr>
          <p:spPr bwMode="auto">
            <a:xfrm>
              <a:off x="904" y="3159"/>
              <a:ext cx="32" cy="4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794" name="Rectangle 263"/>
            <p:cNvSpPr>
              <a:spLocks noChangeArrowheads="1"/>
            </p:cNvSpPr>
            <p:nvPr/>
          </p:nvSpPr>
          <p:spPr bwMode="auto">
            <a:xfrm>
              <a:off x="1072" y="3143"/>
              <a:ext cx="32" cy="4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795" name="Rectangle 264"/>
            <p:cNvSpPr>
              <a:spLocks noChangeArrowheads="1"/>
            </p:cNvSpPr>
            <p:nvPr/>
          </p:nvSpPr>
          <p:spPr bwMode="auto">
            <a:xfrm>
              <a:off x="1248" y="3119"/>
              <a:ext cx="32" cy="4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796" name="Rectangle 265"/>
            <p:cNvSpPr>
              <a:spLocks noChangeArrowheads="1"/>
            </p:cNvSpPr>
            <p:nvPr/>
          </p:nvSpPr>
          <p:spPr bwMode="auto">
            <a:xfrm>
              <a:off x="1416" y="3103"/>
              <a:ext cx="32" cy="4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797" name="Rectangle 266"/>
            <p:cNvSpPr>
              <a:spLocks noChangeArrowheads="1"/>
            </p:cNvSpPr>
            <p:nvPr/>
          </p:nvSpPr>
          <p:spPr bwMode="auto">
            <a:xfrm>
              <a:off x="1584" y="3087"/>
              <a:ext cx="32" cy="4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798" name="Rectangle 267"/>
            <p:cNvSpPr>
              <a:spLocks noChangeArrowheads="1"/>
            </p:cNvSpPr>
            <p:nvPr/>
          </p:nvSpPr>
          <p:spPr bwMode="auto">
            <a:xfrm>
              <a:off x="1752" y="3071"/>
              <a:ext cx="32" cy="4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799" name="Rectangle 268"/>
            <p:cNvSpPr>
              <a:spLocks noChangeArrowheads="1"/>
            </p:cNvSpPr>
            <p:nvPr/>
          </p:nvSpPr>
          <p:spPr bwMode="auto">
            <a:xfrm>
              <a:off x="1920" y="3047"/>
              <a:ext cx="32" cy="4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800" name="Rectangle 269"/>
            <p:cNvSpPr>
              <a:spLocks noChangeArrowheads="1"/>
            </p:cNvSpPr>
            <p:nvPr/>
          </p:nvSpPr>
          <p:spPr bwMode="auto">
            <a:xfrm>
              <a:off x="2088" y="3036"/>
              <a:ext cx="32" cy="3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801" name="Rectangle 270"/>
            <p:cNvSpPr>
              <a:spLocks noChangeArrowheads="1"/>
            </p:cNvSpPr>
            <p:nvPr/>
          </p:nvSpPr>
          <p:spPr bwMode="auto">
            <a:xfrm>
              <a:off x="2256" y="3020"/>
              <a:ext cx="32" cy="3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802" name="Rectangle 271"/>
            <p:cNvSpPr>
              <a:spLocks noChangeArrowheads="1"/>
            </p:cNvSpPr>
            <p:nvPr/>
          </p:nvSpPr>
          <p:spPr bwMode="auto">
            <a:xfrm>
              <a:off x="2432" y="3004"/>
              <a:ext cx="32" cy="3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803" name="Rectangle 272"/>
            <p:cNvSpPr>
              <a:spLocks noChangeArrowheads="1"/>
            </p:cNvSpPr>
            <p:nvPr/>
          </p:nvSpPr>
          <p:spPr bwMode="auto">
            <a:xfrm>
              <a:off x="2600" y="2980"/>
              <a:ext cx="32" cy="3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804" name="Rectangle 273"/>
            <p:cNvSpPr>
              <a:spLocks noChangeArrowheads="1"/>
            </p:cNvSpPr>
            <p:nvPr/>
          </p:nvSpPr>
          <p:spPr bwMode="auto">
            <a:xfrm>
              <a:off x="2768" y="2964"/>
              <a:ext cx="32" cy="3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805" name="Rectangle 274"/>
            <p:cNvSpPr>
              <a:spLocks noChangeArrowheads="1"/>
            </p:cNvSpPr>
            <p:nvPr/>
          </p:nvSpPr>
          <p:spPr bwMode="auto">
            <a:xfrm>
              <a:off x="2936" y="2948"/>
              <a:ext cx="32" cy="3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806" name="Rectangle 275"/>
            <p:cNvSpPr>
              <a:spLocks noChangeArrowheads="1"/>
            </p:cNvSpPr>
            <p:nvPr/>
          </p:nvSpPr>
          <p:spPr bwMode="auto">
            <a:xfrm>
              <a:off x="3104" y="2932"/>
              <a:ext cx="32" cy="3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807" name="Rectangle 276"/>
            <p:cNvSpPr>
              <a:spLocks noChangeArrowheads="1"/>
            </p:cNvSpPr>
            <p:nvPr/>
          </p:nvSpPr>
          <p:spPr bwMode="auto">
            <a:xfrm>
              <a:off x="3272" y="2908"/>
              <a:ext cx="32" cy="3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808" name="Rectangle 277"/>
            <p:cNvSpPr>
              <a:spLocks noChangeArrowheads="1"/>
            </p:cNvSpPr>
            <p:nvPr/>
          </p:nvSpPr>
          <p:spPr bwMode="auto">
            <a:xfrm>
              <a:off x="3440" y="2892"/>
              <a:ext cx="32" cy="3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809" name="Rectangle 278"/>
            <p:cNvSpPr>
              <a:spLocks noChangeArrowheads="1"/>
            </p:cNvSpPr>
            <p:nvPr/>
          </p:nvSpPr>
          <p:spPr bwMode="auto">
            <a:xfrm>
              <a:off x="3616" y="2876"/>
              <a:ext cx="32" cy="3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810" name="Rectangle 279"/>
            <p:cNvSpPr>
              <a:spLocks noChangeArrowheads="1"/>
            </p:cNvSpPr>
            <p:nvPr/>
          </p:nvSpPr>
          <p:spPr bwMode="auto">
            <a:xfrm>
              <a:off x="3784" y="2860"/>
              <a:ext cx="32" cy="3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811" name="Rectangle 280"/>
            <p:cNvSpPr>
              <a:spLocks noChangeArrowheads="1"/>
            </p:cNvSpPr>
            <p:nvPr/>
          </p:nvSpPr>
          <p:spPr bwMode="auto">
            <a:xfrm>
              <a:off x="3952" y="2836"/>
              <a:ext cx="32" cy="3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812" name="Rectangle 281"/>
            <p:cNvSpPr>
              <a:spLocks noChangeArrowheads="1"/>
            </p:cNvSpPr>
            <p:nvPr/>
          </p:nvSpPr>
          <p:spPr bwMode="auto">
            <a:xfrm>
              <a:off x="4120" y="2820"/>
              <a:ext cx="32" cy="3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813" name="Rectangle 282"/>
            <p:cNvSpPr>
              <a:spLocks noChangeArrowheads="1"/>
            </p:cNvSpPr>
            <p:nvPr/>
          </p:nvSpPr>
          <p:spPr bwMode="auto">
            <a:xfrm>
              <a:off x="4288" y="2804"/>
              <a:ext cx="32" cy="32"/>
            </a:xfrm>
            <a:prstGeom prst="rect">
              <a:avLst/>
            </a:prstGeom>
            <a:solidFill>
              <a:srgbClr val="008011"/>
            </a:solidFill>
            <a:ln w="12700">
              <a:solidFill>
                <a:srgbClr val="000000"/>
              </a:solidFill>
              <a:miter lim="800000"/>
              <a:headEnd/>
              <a:tailEnd/>
            </a:ln>
          </p:spPr>
          <p:txBody>
            <a:bodyPr wrap="none" anchor="ctr"/>
            <a:lstStyle/>
            <a:p>
              <a:endParaRPr lang="en-US"/>
            </a:p>
          </p:txBody>
        </p:sp>
        <p:sp>
          <p:nvSpPr>
            <p:cNvPr id="22814" name="Rectangle 283"/>
            <p:cNvSpPr>
              <a:spLocks noChangeArrowheads="1"/>
            </p:cNvSpPr>
            <p:nvPr/>
          </p:nvSpPr>
          <p:spPr bwMode="auto">
            <a:xfrm>
              <a:off x="669" y="3022"/>
              <a:ext cx="211" cy="236"/>
            </a:xfrm>
            <a:prstGeom prst="rect">
              <a:avLst/>
            </a:prstGeom>
            <a:noFill/>
            <a:ln w="12700">
              <a:noFill/>
              <a:miter lim="800000"/>
              <a:headEnd/>
              <a:tailEnd/>
            </a:ln>
          </p:spPr>
          <p:txBody>
            <a:bodyPr wrap="none" lIns="90488" tIns="44450" rIns="90488" bIns="44450">
              <a:spAutoFit/>
            </a:bodyPr>
            <a:lstStyle/>
            <a:p>
              <a:r>
                <a:rPr lang="en-US" sz="1800" b="1">
                  <a:latin typeface="Geneva" pitchFamily="-106" charset="0"/>
                </a:rPr>
                <a:t>1</a:t>
              </a:r>
            </a:p>
          </p:txBody>
        </p:sp>
        <p:sp>
          <p:nvSpPr>
            <p:cNvPr id="22815" name="Rectangle 284"/>
            <p:cNvSpPr>
              <a:spLocks noChangeArrowheads="1"/>
            </p:cNvSpPr>
            <p:nvPr/>
          </p:nvSpPr>
          <p:spPr bwMode="auto">
            <a:xfrm>
              <a:off x="517" y="2414"/>
              <a:ext cx="308" cy="236"/>
            </a:xfrm>
            <a:prstGeom prst="rect">
              <a:avLst/>
            </a:prstGeom>
            <a:noFill/>
            <a:ln w="12700">
              <a:noFill/>
              <a:miter lim="800000"/>
              <a:headEnd/>
              <a:tailEnd/>
            </a:ln>
          </p:spPr>
          <p:txBody>
            <a:bodyPr wrap="none" lIns="90488" tIns="44450" rIns="90488" bIns="44450">
              <a:spAutoFit/>
            </a:bodyPr>
            <a:lstStyle/>
            <a:p>
              <a:r>
                <a:rPr lang="en-US" sz="1800" b="1">
                  <a:latin typeface="Geneva" pitchFamily="-106" charset="0"/>
                </a:rPr>
                <a:t>10</a:t>
              </a:r>
            </a:p>
          </p:txBody>
        </p:sp>
        <p:sp>
          <p:nvSpPr>
            <p:cNvPr id="22816" name="Rectangle 285"/>
            <p:cNvSpPr>
              <a:spLocks noChangeArrowheads="1"/>
            </p:cNvSpPr>
            <p:nvPr/>
          </p:nvSpPr>
          <p:spPr bwMode="auto">
            <a:xfrm>
              <a:off x="413" y="1854"/>
              <a:ext cx="405" cy="236"/>
            </a:xfrm>
            <a:prstGeom prst="rect">
              <a:avLst/>
            </a:prstGeom>
            <a:noFill/>
            <a:ln w="12700">
              <a:noFill/>
              <a:miter lim="800000"/>
              <a:headEnd/>
              <a:tailEnd/>
            </a:ln>
          </p:spPr>
          <p:txBody>
            <a:bodyPr wrap="none" lIns="90488" tIns="44450" rIns="90488" bIns="44450">
              <a:spAutoFit/>
            </a:bodyPr>
            <a:lstStyle/>
            <a:p>
              <a:r>
                <a:rPr lang="en-US" sz="1800" b="1">
                  <a:latin typeface="Geneva" pitchFamily="-106" charset="0"/>
                </a:rPr>
                <a:t>100</a:t>
              </a:r>
            </a:p>
          </p:txBody>
        </p:sp>
        <p:sp>
          <p:nvSpPr>
            <p:cNvPr id="22817" name="Rectangle 286"/>
            <p:cNvSpPr>
              <a:spLocks noChangeArrowheads="1"/>
            </p:cNvSpPr>
            <p:nvPr/>
          </p:nvSpPr>
          <p:spPr bwMode="auto">
            <a:xfrm>
              <a:off x="261" y="1190"/>
              <a:ext cx="502" cy="236"/>
            </a:xfrm>
            <a:prstGeom prst="rect">
              <a:avLst/>
            </a:prstGeom>
            <a:noFill/>
            <a:ln w="12700">
              <a:noFill/>
              <a:miter lim="800000"/>
              <a:headEnd/>
              <a:tailEnd/>
            </a:ln>
          </p:spPr>
          <p:txBody>
            <a:bodyPr wrap="none" lIns="90488" tIns="44450" rIns="90488" bIns="44450">
              <a:spAutoFit/>
            </a:bodyPr>
            <a:lstStyle/>
            <a:p>
              <a:r>
                <a:rPr lang="en-US" sz="1800" b="1">
                  <a:latin typeface="Geneva" pitchFamily="-106" charset="0"/>
                </a:rPr>
                <a:t>1000</a:t>
              </a:r>
            </a:p>
          </p:txBody>
        </p:sp>
        <p:sp>
          <p:nvSpPr>
            <p:cNvPr id="22818" name="Rectangle 287"/>
            <p:cNvSpPr>
              <a:spLocks noChangeArrowheads="1"/>
            </p:cNvSpPr>
            <p:nvPr/>
          </p:nvSpPr>
          <p:spPr bwMode="auto">
            <a:xfrm rot="-5400000">
              <a:off x="731"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1980</a:t>
              </a:r>
            </a:p>
          </p:txBody>
        </p:sp>
        <p:sp>
          <p:nvSpPr>
            <p:cNvPr id="22819" name="Rectangle 288"/>
            <p:cNvSpPr>
              <a:spLocks noChangeArrowheads="1"/>
            </p:cNvSpPr>
            <p:nvPr/>
          </p:nvSpPr>
          <p:spPr bwMode="auto">
            <a:xfrm rot="-5400000">
              <a:off x="899"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1981</a:t>
              </a:r>
            </a:p>
          </p:txBody>
        </p:sp>
        <p:sp>
          <p:nvSpPr>
            <p:cNvPr id="22820" name="Rectangle 289"/>
            <p:cNvSpPr>
              <a:spLocks noChangeArrowheads="1"/>
            </p:cNvSpPr>
            <p:nvPr/>
          </p:nvSpPr>
          <p:spPr bwMode="auto">
            <a:xfrm rot="-5400000">
              <a:off x="1235"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1983</a:t>
              </a:r>
            </a:p>
          </p:txBody>
        </p:sp>
        <p:sp>
          <p:nvSpPr>
            <p:cNvPr id="22821" name="Rectangle 290"/>
            <p:cNvSpPr>
              <a:spLocks noChangeArrowheads="1"/>
            </p:cNvSpPr>
            <p:nvPr/>
          </p:nvSpPr>
          <p:spPr bwMode="auto">
            <a:xfrm rot="-5400000">
              <a:off x="1403"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1984</a:t>
              </a:r>
            </a:p>
          </p:txBody>
        </p:sp>
        <p:sp>
          <p:nvSpPr>
            <p:cNvPr id="22822" name="Rectangle 291"/>
            <p:cNvSpPr>
              <a:spLocks noChangeArrowheads="1"/>
            </p:cNvSpPr>
            <p:nvPr/>
          </p:nvSpPr>
          <p:spPr bwMode="auto">
            <a:xfrm rot="-5400000">
              <a:off x="1571"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1985</a:t>
              </a:r>
            </a:p>
          </p:txBody>
        </p:sp>
        <p:sp>
          <p:nvSpPr>
            <p:cNvPr id="22823" name="Rectangle 292"/>
            <p:cNvSpPr>
              <a:spLocks noChangeArrowheads="1"/>
            </p:cNvSpPr>
            <p:nvPr/>
          </p:nvSpPr>
          <p:spPr bwMode="auto">
            <a:xfrm rot="-5400000">
              <a:off x="1747"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1986</a:t>
              </a:r>
            </a:p>
          </p:txBody>
        </p:sp>
        <p:sp>
          <p:nvSpPr>
            <p:cNvPr id="22824" name="Rectangle 293"/>
            <p:cNvSpPr>
              <a:spLocks noChangeArrowheads="1"/>
            </p:cNvSpPr>
            <p:nvPr/>
          </p:nvSpPr>
          <p:spPr bwMode="auto">
            <a:xfrm rot="-5400000">
              <a:off x="1915"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1987</a:t>
              </a:r>
            </a:p>
          </p:txBody>
        </p:sp>
        <p:sp>
          <p:nvSpPr>
            <p:cNvPr id="22825" name="Rectangle 294"/>
            <p:cNvSpPr>
              <a:spLocks noChangeArrowheads="1"/>
            </p:cNvSpPr>
            <p:nvPr/>
          </p:nvSpPr>
          <p:spPr bwMode="auto">
            <a:xfrm rot="-5400000">
              <a:off x="2083"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1988</a:t>
              </a:r>
            </a:p>
          </p:txBody>
        </p:sp>
        <p:sp>
          <p:nvSpPr>
            <p:cNvPr id="22826" name="Rectangle 295"/>
            <p:cNvSpPr>
              <a:spLocks noChangeArrowheads="1"/>
            </p:cNvSpPr>
            <p:nvPr/>
          </p:nvSpPr>
          <p:spPr bwMode="auto">
            <a:xfrm rot="-5400000">
              <a:off x="2257" y="3154"/>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1989</a:t>
              </a:r>
            </a:p>
          </p:txBody>
        </p:sp>
        <p:sp>
          <p:nvSpPr>
            <p:cNvPr id="22827" name="Rectangle 296"/>
            <p:cNvSpPr>
              <a:spLocks noChangeArrowheads="1"/>
            </p:cNvSpPr>
            <p:nvPr/>
          </p:nvSpPr>
          <p:spPr bwMode="auto">
            <a:xfrm rot="-5400000">
              <a:off x="2420" y="3212"/>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1990</a:t>
              </a:r>
            </a:p>
          </p:txBody>
        </p:sp>
        <p:sp>
          <p:nvSpPr>
            <p:cNvPr id="22828" name="Rectangle 297"/>
            <p:cNvSpPr>
              <a:spLocks noChangeArrowheads="1"/>
            </p:cNvSpPr>
            <p:nvPr/>
          </p:nvSpPr>
          <p:spPr bwMode="auto">
            <a:xfrm rot="-5400000">
              <a:off x="2587"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1991</a:t>
              </a:r>
            </a:p>
          </p:txBody>
        </p:sp>
        <p:sp>
          <p:nvSpPr>
            <p:cNvPr id="22829" name="Rectangle 298"/>
            <p:cNvSpPr>
              <a:spLocks noChangeArrowheads="1"/>
            </p:cNvSpPr>
            <p:nvPr/>
          </p:nvSpPr>
          <p:spPr bwMode="auto">
            <a:xfrm rot="-5400000">
              <a:off x="2763"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1992</a:t>
              </a:r>
            </a:p>
          </p:txBody>
        </p:sp>
        <p:sp>
          <p:nvSpPr>
            <p:cNvPr id="22830" name="Rectangle 299"/>
            <p:cNvSpPr>
              <a:spLocks noChangeArrowheads="1"/>
            </p:cNvSpPr>
            <p:nvPr/>
          </p:nvSpPr>
          <p:spPr bwMode="auto">
            <a:xfrm rot="-5400000">
              <a:off x="2931"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1993</a:t>
              </a:r>
            </a:p>
          </p:txBody>
        </p:sp>
        <p:sp>
          <p:nvSpPr>
            <p:cNvPr id="22831" name="Rectangle 300"/>
            <p:cNvSpPr>
              <a:spLocks noChangeArrowheads="1"/>
            </p:cNvSpPr>
            <p:nvPr/>
          </p:nvSpPr>
          <p:spPr bwMode="auto">
            <a:xfrm rot="-5400000">
              <a:off x="3099"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1994</a:t>
              </a:r>
            </a:p>
          </p:txBody>
        </p:sp>
        <p:sp>
          <p:nvSpPr>
            <p:cNvPr id="22832" name="Rectangle 301"/>
            <p:cNvSpPr>
              <a:spLocks noChangeArrowheads="1"/>
            </p:cNvSpPr>
            <p:nvPr/>
          </p:nvSpPr>
          <p:spPr bwMode="auto">
            <a:xfrm rot="-5400000">
              <a:off x="3267"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1995</a:t>
              </a:r>
            </a:p>
          </p:txBody>
        </p:sp>
        <p:sp>
          <p:nvSpPr>
            <p:cNvPr id="22833" name="Rectangle 302"/>
            <p:cNvSpPr>
              <a:spLocks noChangeArrowheads="1"/>
            </p:cNvSpPr>
            <p:nvPr/>
          </p:nvSpPr>
          <p:spPr bwMode="auto">
            <a:xfrm rot="-5400000">
              <a:off x="3435"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1996</a:t>
              </a:r>
            </a:p>
          </p:txBody>
        </p:sp>
        <p:sp>
          <p:nvSpPr>
            <p:cNvPr id="22834" name="Rectangle 303"/>
            <p:cNvSpPr>
              <a:spLocks noChangeArrowheads="1"/>
            </p:cNvSpPr>
            <p:nvPr/>
          </p:nvSpPr>
          <p:spPr bwMode="auto">
            <a:xfrm rot="-5400000">
              <a:off x="3603"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1997</a:t>
              </a:r>
            </a:p>
          </p:txBody>
        </p:sp>
        <p:sp>
          <p:nvSpPr>
            <p:cNvPr id="22835" name="Rectangle 304"/>
            <p:cNvSpPr>
              <a:spLocks noChangeArrowheads="1"/>
            </p:cNvSpPr>
            <p:nvPr/>
          </p:nvSpPr>
          <p:spPr bwMode="auto">
            <a:xfrm rot="-5400000">
              <a:off x="3771"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1998</a:t>
              </a:r>
            </a:p>
          </p:txBody>
        </p:sp>
        <p:sp>
          <p:nvSpPr>
            <p:cNvPr id="22836" name="Rectangle 305"/>
            <p:cNvSpPr>
              <a:spLocks noChangeArrowheads="1"/>
            </p:cNvSpPr>
            <p:nvPr/>
          </p:nvSpPr>
          <p:spPr bwMode="auto">
            <a:xfrm rot="-5400000">
              <a:off x="3947"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1999</a:t>
              </a:r>
            </a:p>
          </p:txBody>
        </p:sp>
        <p:sp>
          <p:nvSpPr>
            <p:cNvPr id="22837" name="Rectangle 306"/>
            <p:cNvSpPr>
              <a:spLocks noChangeArrowheads="1"/>
            </p:cNvSpPr>
            <p:nvPr/>
          </p:nvSpPr>
          <p:spPr bwMode="auto">
            <a:xfrm rot="-5400000">
              <a:off x="4115"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2000</a:t>
              </a:r>
            </a:p>
          </p:txBody>
        </p:sp>
        <p:sp>
          <p:nvSpPr>
            <p:cNvPr id="22838" name="Rectangle 307"/>
            <p:cNvSpPr>
              <a:spLocks noChangeArrowheads="1"/>
            </p:cNvSpPr>
            <p:nvPr/>
          </p:nvSpPr>
          <p:spPr bwMode="auto">
            <a:xfrm>
              <a:off x="4231" y="2880"/>
              <a:ext cx="278" cy="123"/>
            </a:xfrm>
            <a:prstGeom prst="rect">
              <a:avLst/>
            </a:prstGeom>
            <a:noFill/>
            <a:ln w="12700">
              <a:noFill/>
              <a:miter lim="800000"/>
              <a:headEnd/>
              <a:tailEnd/>
            </a:ln>
          </p:spPr>
          <p:txBody>
            <a:bodyPr wrap="none" lIns="90488" tIns="44450" rIns="90488" bIns="44450">
              <a:spAutoFit/>
            </a:bodyPr>
            <a:lstStyle/>
            <a:p>
              <a:r>
                <a:rPr lang="en-US" sz="700">
                  <a:solidFill>
                    <a:srgbClr val="000000"/>
                  </a:solidFill>
                </a:rPr>
                <a:t>DRAM</a:t>
              </a:r>
            </a:p>
          </p:txBody>
        </p:sp>
        <p:sp>
          <p:nvSpPr>
            <p:cNvPr id="22839" name="Rectangle 308"/>
            <p:cNvSpPr>
              <a:spLocks noChangeArrowheads="1"/>
            </p:cNvSpPr>
            <p:nvPr/>
          </p:nvSpPr>
          <p:spPr bwMode="auto">
            <a:xfrm>
              <a:off x="4303" y="1320"/>
              <a:ext cx="220" cy="126"/>
            </a:xfrm>
            <a:prstGeom prst="rect">
              <a:avLst/>
            </a:prstGeom>
            <a:noFill/>
            <a:ln w="12700">
              <a:noFill/>
              <a:miter lim="800000"/>
              <a:headEnd/>
              <a:tailEnd/>
            </a:ln>
          </p:spPr>
          <p:txBody>
            <a:bodyPr wrap="none" lIns="90488" tIns="44450" rIns="90488" bIns="44450">
              <a:spAutoFit/>
            </a:bodyPr>
            <a:lstStyle/>
            <a:p>
              <a:r>
                <a:rPr lang="en-US" sz="700">
                  <a:solidFill>
                    <a:srgbClr val="000000"/>
                  </a:solidFill>
                  <a:latin typeface="Geneva" pitchFamily="-106" charset="0"/>
                </a:rPr>
                <a:t>CPU</a:t>
              </a:r>
            </a:p>
          </p:txBody>
        </p:sp>
        <p:sp>
          <p:nvSpPr>
            <p:cNvPr id="22840" name="Arc 309"/>
            <p:cNvSpPr>
              <a:spLocks/>
            </p:cNvSpPr>
            <p:nvPr/>
          </p:nvSpPr>
          <p:spPr bwMode="auto">
            <a:xfrm>
              <a:off x="4353" y="1211"/>
              <a:ext cx="352" cy="1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21599"/>
                  </a:moveTo>
                  <a:cubicBezTo>
                    <a:pt x="-1" y="9694"/>
                    <a:pt x="9633" y="33"/>
                    <a:pt x="21539" y="0"/>
                  </a:cubicBezTo>
                </a:path>
                <a:path w="21600" h="21600" stroke="0" extrusionOk="0">
                  <a:moveTo>
                    <a:pt x="-1" y="21599"/>
                  </a:moveTo>
                  <a:cubicBezTo>
                    <a:pt x="-1" y="9694"/>
                    <a:pt x="9633" y="33"/>
                    <a:pt x="21539" y="0"/>
                  </a:cubicBezTo>
                  <a:lnTo>
                    <a:pt x="21600" y="21600"/>
                  </a:lnTo>
                  <a:close/>
                </a:path>
              </a:pathLst>
            </a:custGeom>
            <a:noFill/>
            <a:ln w="25400" cap="rnd">
              <a:solidFill>
                <a:schemeClr val="tx1"/>
              </a:solidFill>
              <a:round/>
              <a:headEnd type="triangle" w="med" len="med"/>
              <a:tailEnd/>
            </a:ln>
          </p:spPr>
          <p:txBody>
            <a:bodyPr wrap="none" anchor="ctr"/>
            <a:lstStyle/>
            <a:p>
              <a:endParaRPr lang="en-CA"/>
            </a:p>
          </p:txBody>
        </p:sp>
        <p:sp>
          <p:nvSpPr>
            <p:cNvPr id="22841" name="Rectangle 310"/>
            <p:cNvSpPr>
              <a:spLocks noChangeArrowheads="1"/>
            </p:cNvSpPr>
            <p:nvPr/>
          </p:nvSpPr>
          <p:spPr bwMode="auto">
            <a:xfrm rot="-5400000">
              <a:off x="1091" y="3240"/>
              <a:ext cx="502" cy="176"/>
            </a:xfrm>
            <a:prstGeom prst="rect">
              <a:avLst/>
            </a:prstGeom>
            <a:noFill/>
            <a:ln w="12700">
              <a:noFill/>
              <a:miter lim="800000"/>
              <a:headEnd/>
              <a:tailEnd/>
            </a:ln>
          </p:spPr>
          <p:txBody>
            <a:bodyPr lIns="90488" tIns="44450" rIns="90488" bIns="44450">
              <a:spAutoFit/>
            </a:bodyPr>
            <a:lstStyle/>
            <a:p>
              <a:r>
                <a:rPr lang="en-US" sz="1200" b="1">
                  <a:latin typeface="Geneva" pitchFamily="-106" charset="0"/>
                </a:rPr>
                <a:t>1982</a:t>
              </a:r>
            </a:p>
          </p:txBody>
        </p:sp>
        <p:sp>
          <p:nvSpPr>
            <p:cNvPr id="22842" name="Line 311"/>
            <p:cNvSpPr>
              <a:spLocks noChangeShapeType="1"/>
            </p:cNvSpPr>
            <p:nvPr/>
          </p:nvSpPr>
          <p:spPr bwMode="auto">
            <a:xfrm>
              <a:off x="3819" y="1736"/>
              <a:ext cx="0" cy="1136"/>
            </a:xfrm>
            <a:prstGeom prst="line">
              <a:avLst/>
            </a:prstGeom>
            <a:noFill/>
            <a:ln w="25400">
              <a:solidFill>
                <a:srgbClr val="FC0128"/>
              </a:solidFill>
              <a:round/>
              <a:headEnd type="triangle" w="med" len="med"/>
              <a:tailEnd type="triangle" w="med" len="med"/>
            </a:ln>
          </p:spPr>
          <p:txBody>
            <a:bodyPr wrap="none" anchor="ctr"/>
            <a:lstStyle/>
            <a:p>
              <a:endParaRPr lang="en-CA"/>
            </a:p>
          </p:txBody>
        </p:sp>
        <p:sp>
          <p:nvSpPr>
            <p:cNvPr id="22843" name="Rectangle 312"/>
            <p:cNvSpPr>
              <a:spLocks noChangeArrowheads="1"/>
            </p:cNvSpPr>
            <p:nvPr/>
          </p:nvSpPr>
          <p:spPr bwMode="auto">
            <a:xfrm>
              <a:off x="3800" y="1859"/>
              <a:ext cx="1273" cy="518"/>
            </a:xfrm>
            <a:prstGeom prst="rect">
              <a:avLst/>
            </a:prstGeom>
            <a:noFill/>
            <a:ln w="12700">
              <a:noFill/>
              <a:miter lim="800000"/>
              <a:headEnd/>
              <a:tailEnd/>
            </a:ln>
          </p:spPr>
          <p:txBody>
            <a:bodyPr wrap="none" lIns="90488" tIns="44450" rIns="90488" bIns="44450">
              <a:spAutoFit/>
            </a:bodyPr>
            <a:lstStyle/>
            <a:p>
              <a:r>
                <a:rPr lang="en-US" sz="1600" b="1"/>
                <a:t>Processor-Memory</a:t>
              </a:r>
            </a:p>
            <a:p>
              <a:r>
                <a:rPr lang="en-US" sz="1600" b="1"/>
                <a:t>Performance Gap:</a:t>
              </a:r>
              <a:br>
                <a:rPr lang="en-US" sz="1600" b="1"/>
              </a:br>
              <a:r>
                <a:rPr lang="en-US" sz="1600" b="1"/>
                <a:t>(grows 50% / year)</a:t>
              </a:r>
            </a:p>
          </p:txBody>
        </p:sp>
        <p:sp>
          <p:nvSpPr>
            <p:cNvPr id="22844" name="Rectangle 313"/>
            <p:cNvSpPr>
              <a:spLocks noChangeArrowheads="1"/>
            </p:cNvSpPr>
            <p:nvPr/>
          </p:nvSpPr>
          <p:spPr bwMode="auto">
            <a:xfrm rot="-5400000">
              <a:off x="-123" y="2346"/>
              <a:ext cx="994" cy="229"/>
            </a:xfrm>
            <a:prstGeom prst="rect">
              <a:avLst/>
            </a:prstGeom>
            <a:noFill/>
            <a:ln w="12700">
              <a:noFill/>
              <a:miter lim="800000"/>
              <a:headEnd/>
              <a:tailEnd/>
            </a:ln>
          </p:spPr>
          <p:txBody>
            <a:bodyPr wrap="none" lIns="90488" tIns="44450" rIns="90488" bIns="44450">
              <a:spAutoFit/>
            </a:bodyPr>
            <a:lstStyle/>
            <a:p>
              <a:r>
                <a:rPr lang="en-US" sz="1800" b="1"/>
                <a:t>Performance</a:t>
              </a:r>
            </a:p>
          </p:txBody>
        </p:sp>
        <p:sp>
          <p:nvSpPr>
            <p:cNvPr id="22845" name="Rectangle 314"/>
            <p:cNvSpPr>
              <a:spLocks noChangeArrowheads="1"/>
            </p:cNvSpPr>
            <p:nvPr/>
          </p:nvSpPr>
          <p:spPr bwMode="auto">
            <a:xfrm>
              <a:off x="2515" y="1476"/>
              <a:ext cx="925" cy="210"/>
            </a:xfrm>
            <a:prstGeom prst="rect">
              <a:avLst/>
            </a:prstGeom>
            <a:noFill/>
            <a:ln w="12700">
              <a:noFill/>
              <a:miter lim="800000"/>
              <a:headEnd/>
              <a:tailEnd/>
            </a:ln>
          </p:spPr>
          <p:txBody>
            <a:bodyPr wrap="none" lIns="90488" tIns="44450" rIns="90488" bIns="44450">
              <a:spAutoFit/>
            </a:bodyPr>
            <a:lstStyle/>
            <a:p>
              <a:r>
                <a:rPr lang="en-US" sz="1600">
                  <a:solidFill>
                    <a:srgbClr val="FC0128"/>
                  </a:solidFill>
                </a:rPr>
                <a:t>“Moore’s Law”</a:t>
              </a:r>
            </a:p>
          </p:txBody>
        </p:sp>
        <p:sp>
          <p:nvSpPr>
            <p:cNvPr id="22846" name="Rectangle 315"/>
            <p:cNvSpPr>
              <a:spLocks noChangeArrowheads="1"/>
            </p:cNvSpPr>
            <p:nvPr/>
          </p:nvSpPr>
          <p:spPr bwMode="auto">
            <a:xfrm>
              <a:off x="2448" y="2544"/>
              <a:ext cx="114" cy="210"/>
            </a:xfrm>
            <a:prstGeom prst="rect">
              <a:avLst/>
            </a:prstGeom>
            <a:noFill/>
            <a:ln w="12700">
              <a:noFill/>
              <a:miter lim="800000"/>
              <a:headEnd/>
              <a:tailEnd/>
            </a:ln>
          </p:spPr>
          <p:txBody>
            <a:bodyPr wrap="none" lIns="90488" tIns="44450" rIns="90488" bIns="44450">
              <a:spAutoFit/>
            </a:bodyPr>
            <a:lstStyle/>
            <a:p>
              <a:endParaRPr lang="en-US" sz="1600">
                <a:solidFill>
                  <a:srgbClr val="FC0128"/>
                </a:solidFill>
              </a:endParaRPr>
            </a:p>
          </p:txBody>
        </p:sp>
      </p:gr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16</a:t>
            </a:fld>
            <a:r>
              <a:rPr lang="en-US"/>
              <a:t> </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990600" y="304800"/>
            <a:ext cx="7162800" cy="457200"/>
          </a:xfrm>
        </p:spPr>
        <p:txBody>
          <a:bodyPr/>
          <a:lstStyle/>
          <a:p>
            <a:pPr eaLnBrk="1" hangingPunct="1"/>
            <a:r>
              <a:rPr lang="en-US" dirty="0">
                <a:latin typeface="Arial  " charset="0"/>
                <a:cs typeface="Arial  " charset="0"/>
              </a:rPr>
              <a:t>Solution: Memory Hierarchy</a:t>
            </a:r>
          </a:p>
        </p:txBody>
      </p:sp>
      <p:sp>
        <p:nvSpPr>
          <p:cNvPr id="19460" name="Rectangle 4"/>
          <p:cNvSpPr>
            <a:spLocks noChangeArrowheads="1"/>
          </p:cNvSpPr>
          <p:nvPr/>
        </p:nvSpPr>
        <p:spPr bwMode="auto">
          <a:xfrm>
            <a:off x="4023957" y="2109124"/>
            <a:ext cx="760413" cy="369887"/>
          </a:xfrm>
          <a:prstGeom prst="rect">
            <a:avLst/>
          </a:prstGeom>
          <a:noFill/>
          <a:ln w="19050">
            <a:solidFill>
              <a:schemeClr val="tx1"/>
            </a:solidFill>
            <a:miter lim="800000"/>
            <a:headEnd/>
            <a:tailEnd/>
          </a:ln>
        </p:spPr>
        <p:txBody>
          <a:bodyPr anchor="ctr">
            <a:spAutoFit/>
          </a:bodyPr>
          <a:lstStyle/>
          <a:p>
            <a:pPr algn="ctr"/>
            <a:r>
              <a:rPr lang="en-US" sz="1800" b="1">
                <a:cs typeface="Arial" pitchFamily="34" charset="0"/>
              </a:rPr>
              <a:t>Regs</a:t>
            </a:r>
          </a:p>
        </p:txBody>
      </p:sp>
      <p:sp>
        <p:nvSpPr>
          <p:cNvPr id="19461" name="Rectangle 5"/>
          <p:cNvSpPr>
            <a:spLocks noChangeArrowheads="1"/>
          </p:cNvSpPr>
          <p:nvPr/>
        </p:nvSpPr>
        <p:spPr bwMode="auto">
          <a:xfrm>
            <a:off x="3779482" y="2515524"/>
            <a:ext cx="1295400" cy="369887"/>
          </a:xfrm>
          <a:prstGeom prst="rect">
            <a:avLst/>
          </a:prstGeom>
          <a:noFill/>
          <a:ln w="19050">
            <a:solidFill>
              <a:schemeClr val="tx1"/>
            </a:solidFill>
            <a:miter lim="800000"/>
            <a:headEnd/>
            <a:tailEnd/>
          </a:ln>
        </p:spPr>
        <p:txBody>
          <a:bodyPr anchor="ctr">
            <a:spAutoFit/>
          </a:bodyPr>
          <a:lstStyle/>
          <a:p>
            <a:pPr algn="ctr"/>
            <a:r>
              <a:rPr lang="en-US" sz="1800" b="1">
                <a:cs typeface="Arial" pitchFamily="34" charset="0"/>
              </a:rPr>
              <a:t>L1-Cache</a:t>
            </a:r>
          </a:p>
        </p:txBody>
      </p:sp>
      <p:sp>
        <p:nvSpPr>
          <p:cNvPr id="19462" name="Rectangle 6"/>
          <p:cNvSpPr>
            <a:spLocks noChangeArrowheads="1"/>
          </p:cNvSpPr>
          <p:nvPr/>
        </p:nvSpPr>
        <p:spPr bwMode="auto">
          <a:xfrm>
            <a:off x="3246082" y="2921924"/>
            <a:ext cx="2362200" cy="369887"/>
          </a:xfrm>
          <a:prstGeom prst="rect">
            <a:avLst/>
          </a:prstGeom>
          <a:noFill/>
          <a:ln w="19050">
            <a:solidFill>
              <a:schemeClr val="tx1"/>
            </a:solidFill>
            <a:miter lim="800000"/>
            <a:headEnd/>
            <a:tailEnd/>
          </a:ln>
        </p:spPr>
        <p:txBody>
          <a:bodyPr anchor="ctr">
            <a:spAutoFit/>
          </a:bodyPr>
          <a:lstStyle/>
          <a:p>
            <a:pPr algn="ctr"/>
            <a:r>
              <a:rPr lang="en-US" sz="1800" b="1">
                <a:cs typeface="Arial" pitchFamily="34" charset="0"/>
              </a:rPr>
              <a:t>L2-Cache</a:t>
            </a:r>
          </a:p>
        </p:txBody>
      </p:sp>
      <p:sp>
        <p:nvSpPr>
          <p:cNvPr id="19463" name="Rectangle 7"/>
          <p:cNvSpPr>
            <a:spLocks noChangeArrowheads="1"/>
          </p:cNvSpPr>
          <p:nvPr/>
        </p:nvSpPr>
        <p:spPr bwMode="auto">
          <a:xfrm>
            <a:off x="2788882" y="3328324"/>
            <a:ext cx="3276600" cy="368300"/>
          </a:xfrm>
          <a:prstGeom prst="rect">
            <a:avLst/>
          </a:prstGeom>
          <a:noFill/>
          <a:ln w="19050">
            <a:solidFill>
              <a:schemeClr val="tx1"/>
            </a:solidFill>
            <a:miter lim="800000"/>
            <a:headEnd/>
            <a:tailEnd/>
          </a:ln>
        </p:spPr>
        <p:txBody>
          <a:bodyPr anchor="ctr">
            <a:spAutoFit/>
          </a:bodyPr>
          <a:lstStyle/>
          <a:p>
            <a:pPr algn="ctr"/>
            <a:r>
              <a:rPr lang="en-US" sz="1800" b="1">
                <a:cs typeface="Arial" pitchFamily="34" charset="0"/>
              </a:rPr>
              <a:t>Memory</a:t>
            </a:r>
          </a:p>
        </p:txBody>
      </p:sp>
      <p:sp>
        <p:nvSpPr>
          <p:cNvPr id="19464" name="Rectangle 8"/>
          <p:cNvSpPr>
            <a:spLocks noChangeArrowheads="1"/>
          </p:cNvSpPr>
          <p:nvPr/>
        </p:nvSpPr>
        <p:spPr bwMode="auto">
          <a:xfrm>
            <a:off x="2311045" y="3745836"/>
            <a:ext cx="4211637" cy="368300"/>
          </a:xfrm>
          <a:prstGeom prst="rect">
            <a:avLst/>
          </a:prstGeom>
          <a:noFill/>
          <a:ln w="19050">
            <a:solidFill>
              <a:schemeClr val="tx1"/>
            </a:solidFill>
            <a:miter lim="800000"/>
            <a:headEnd/>
            <a:tailEnd/>
          </a:ln>
        </p:spPr>
        <p:txBody>
          <a:bodyPr anchor="ctr">
            <a:spAutoFit/>
          </a:bodyPr>
          <a:lstStyle/>
          <a:p>
            <a:pPr algn="ctr"/>
            <a:r>
              <a:rPr lang="en-US" sz="1800" b="1">
                <a:cs typeface="Arial" pitchFamily="34" charset="0"/>
              </a:rPr>
              <a:t>Disk, Tape, etc.</a:t>
            </a:r>
          </a:p>
        </p:txBody>
      </p:sp>
      <p:sp>
        <p:nvSpPr>
          <p:cNvPr id="19465" name="AutoShape 9"/>
          <p:cNvSpPr>
            <a:spLocks noChangeArrowheads="1"/>
          </p:cNvSpPr>
          <p:nvPr/>
        </p:nvSpPr>
        <p:spPr bwMode="auto">
          <a:xfrm>
            <a:off x="1861782" y="2151986"/>
            <a:ext cx="381000" cy="1981200"/>
          </a:xfrm>
          <a:prstGeom prst="downArrow">
            <a:avLst>
              <a:gd name="adj1" fmla="val 50000"/>
              <a:gd name="adj2" fmla="val 130000"/>
            </a:avLst>
          </a:prstGeom>
          <a:noFill/>
          <a:ln w="19050">
            <a:solidFill>
              <a:schemeClr val="tx1"/>
            </a:solidFill>
            <a:miter lim="800000"/>
            <a:headEnd/>
            <a:tailEnd/>
          </a:ln>
        </p:spPr>
        <p:txBody>
          <a:bodyPr wrap="none" anchor="ctr">
            <a:spAutoFit/>
          </a:bodyPr>
          <a:lstStyle/>
          <a:p>
            <a:endParaRPr lang="en-US"/>
          </a:p>
        </p:txBody>
      </p:sp>
      <p:sp>
        <p:nvSpPr>
          <p:cNvPr id="19466" name="AutoShape 10"/>
          <p:cNvSpPr>
            <a:spLocks noChangeArrowheads="1"/>
          </p:cNvSpPr>
          <p:nvPr/>
        </p:nvSpPr>
        <p:spPr bwMode="auto">
          <a:xfrm flipV="1">
            <a:off x="6497282" y="2139286"/>
            <a:ext cx="381000" cy="1981200"/>
          </a:xfrm>
          <a:prstGeom prst="downArrow">
            <a:avLst>
              <a:gd name="adj1" fmla="val 50000"/>
              <a:gd name="adj2" fmla="val 130000"/>
            </a:avLst>
          </a:prstGeom>
          <a:noFill/>
          <a:ln w="19050">
            <a:solidFill>
              <a:schemeClr val="tx1"/>
            </a:solidFill>
            <a:miter lim="800000"/>
            <a:headEnd/>
            <a:tailEnd/>
          </a:ln>
        </p:spPr>
        <p:txBody>
          <a:bodyPr wrap="none" anchor="ctr">
            <a:spAutoFit/>
          </a:bodyPr>
          <a:lstStyle/>
          <a:p>
            <a:endParaRPr lang="en-US"/>
          </a:p>
        </p:txBody>
      </p:sp>
      <p:sp>
        <p:nvSpPr>
          <p:cNvPr id="19467" name="Text Box 11"/>
          <p:cNvSpPr txBox="1">
            <a:spLocks noChangeArrowheads="1"/>
          </p:cNvSpPr>
          <p:nvPr/>
        </p:nvSpPr>
        <p:spPr bwMode="auto">
          <a:xfrm>
            <a:off x="996595" y="3699799"/>
            <a:ext cx="915987" cy="368300"/>
          </a:xfrm>
          <a:prstGeom prst="rect">
            <a:avLst/>
          </a:prstGeom>
          <a:noFill/>
          <a:ln w="19050">
            <a:noFill/>
            <a:miter lim="800000"/>
            <a:headEnd/>
            <a:tailEnd/>
          </a:ln>
        </p:spPr>
        <p:txBody>
          <a:bodyPr wrap="none" anchor="ctr">
            <a:spAutoFit/>
          </a:bodyPr>
          <a:lstStyle/>
          <a:p>
            <a:pPr algn="ctr"/>
            <a:r>
              <a:rPr lang="en-US" sz="1800" b="1">
                <a:cs typeface="Arial" pitchFamily="34" charset="0"/>
              </a:rPr>
              <a:t>Bigger</a:t>
            </a:r>
          </a:p>
        </p:txBody>
      </p:sp>
      <p:sp>
        <p:nvSpPr>
          <p:cNvPr id="19468" name="Text Box 12"/>
          <p:cNvSpPr txBox="1">
            <a:spLocks noChangeArrowheads="1"/>
          </p:cNvSpPr>
          <p:nvPr/>
        </p:nvSpPr>
        <p:spPr bwMode="auto">
          <a:xfrm>
            <a:off x="6837007" y="2063086"/>
            <a:ext cx="877888" cy="369888"/>
          </a:xfrm>
          <a:prstGeom prst="rect">
            <a:avLst/>
          </a:prstGeom>
          <a:noFill/>
          <a:ln w="19050">
            <a:noFill/>
            <a:miter lim="800000"/>
            <a:headEnd/>
            <a:tailEnd/>
          </a:ln>
        </p:spPr>
        <p:txBody>
          <a:bodyPr wrap="none" anchor="ctr">
            <a:spAutoFit/>
          </a:bodyPr>
          <a:lstStyle/>
          <a:p>
            <a:pPr algn="ctr"/>
            <a:r>
              <a:rPr lang="en-US" sz="1800" b="1">
                <a:cs typeface="Arial" pitchFamily="34" charset="0"/>
              </a:rPr>
              <a:t>Faster</a:t>
            </a: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17</a:t>
            </a:fld>
            <a:r>
              <a:rPr lang="en-US"/>
              <a:t> </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1264" y="1467852"/>
            <a:ext cx="8229600" cy="4724400"/>
          </a:xfrm>
        </p:spPr>
        <p:txBody>
          <a:bodyPr/>
          <a:lstStyle/>
          <a:p>
            <a:pPr>
              <a:buNone/>
            </a:pPr>
            <a:r>
              <a:rPr lang="en-CA" dirty="0"/>
              <a:t>Consider “SAXPY” loop:</a:t>
            </a:r>
          </a:p>
          <a:p>
            <a:pPr>
              <a:buNone/>
            </a:pPr>
            <a:endParaRPr lang="en-CA" dirty="0"/>
          </a:p>
          <a:p>
            <a:pPr>
              <a:buNone/>
            </a:pPr>
            <a:r>
              <a:rPr lang="en-CA" sz="1800" dirty="0">
                <a:latin typeface="Courier New" pitchFamily="49" charset="0"/>
                <a:cs typeface="Courier New" pitchFamily="49" charset="0"/>
              </a:rPr>
              <a:t>void </a:t>
            </a:r>
            <a:r>
              <a:rPr lang="en-CA" sz="1800" dirty="0" err="1">
                <a:latin typeface="Courier New" pitchFamily="49" charset="0"/>
                <a:cs typeface="Courier New" pitchFamily="49" charset="0"/>
              </a:rPr>
              <a:t>saxpy</a:t>
            </a:r>
            <a:r>
              <a:rPr lang="en-CA" sz="1800" dirty="0">
                <a:latin typeface="Courier New" pitchFamily="49" charset="0"/>
                <a:cs typeface="Courier New" pitchFamily="49" charset="0"/>
              </a:rPr>
              <a:t>( float a, float *X, float *Y, unsigned N ) </a:t>
            </a:r>
          </a:p>
          <a:p>
            <a:pPr>
              <a:buNone/>
            </a:pPr>
            <a:r>
              <a:rPr lang="en-CA" sz="1800" dirty="0">
                <a:latin typeface="Courier New" pitchFamily="49" charset="0"/>
                <a:cs typeface="Courier New" pitchFamily="49" charset="0"/>
              </a:rPr>
              <a:t>{</a:t>
            </a:r>
          </a:p>
          <a:p>
            <a:pPr>
              <a:buNone/>
            </a:pPr>
            <a:r>
              <a:rPr lang="en-CA" sz="1800" dirty="0">
                <a:latin typeface="Courier New" pitchFamily="49" charset="0"/>
                <a:cs typeface="Courier New" pitchFamily="49" charset="0"/>
              </a:rPr>
              <a:t>	for( </a:t>
            </a:r>
            <a:r>
              <a:rPr lang="en-CA" sz="1800" dirty="0" err="1">
                <a:latin typeface="Courier New" pitchFamily="49" charset="0"/>
                <a:cs typeface="Courier New" pitchFamily="49" charset="0"/>
              </a:rPr>
              <a:t>i</a:t>
            </a:r>
            <a:r>
              <a:rPr lang="en-CA" sz="1800" dirty="0">
                <a:latin typeface="Courier New" pitchFamily="49" charset="0"/>
                <a:cs typeface="Courier New" pitchFamily="49" charset="0"/>
              </a:rPr>
              <a:t>=0; </a:t>
            </a:r>
            <a:r>
              <a:rPr lang="en-CA" sz="1800" dirty="0" err="1">
                <a:latin typeface="Courier New" pitchFamily="49" charset="0"/>
                <a:cs typeface="Courier New" pitchFamily="49" charset="0"/>
              </a:rPr>
              <a:t>i</a:t>
            </a:r>
            <a:r>
              <a:rPr lang="en-CA" sz="1800" dirty="0">
                <a:latin typeface="Courier New" pitchFamily="49" charset="0"/>
                <a:cs typeface="Courier New" pitchFamily="49" charset="0"/>
              </a:rPr>
              <a:t> &lt; N; </a:t>
            </a:r>
            <a:r>
              <a:rPr lang="en-CA" sz="1800" dirty="0" err="1">
                <a:latin typeface="Courier New" pitchFamily="49" charset="0"/>
                <a:cs typeface="Courier New" pitchFamily="49" charset="0"/>
              </a:rPr>
              <a:t>i</a:t>
            </a:r>
            <a:r>
              <a:rPr lang="en-CA" sz="1800" dirty="0">
                <a:latin typeface="Courier New" pitchFamily="49" charset="0"/>
                <a:cs typeface="Courier New" pitchFamily="49" charset="0"/>
              </a:rPr>
              <a:t>++ ) </a:t>
            </a:r>
          </a:p>
          <a:p>
            <a:pPr>
              <a:buNone/>
            </a:pPr>
            <a:r>
              <a:rPr lang="en-CA" sz="1800" dirty="0">
                <a:latin typeface="Courier New" pitchFamily="49" charset="0"/>
                <a:cs typeface="Courier New" pitchFamily="49" charset="0"/>
              </a:rPr>
              <a:t>		Y[</a:t>
            </a:r>
            <a:r>
              <a:rPr lang="en-CA" sz="1800" dirty="0" err="1">
                <a:latin typeface="Courier New" pitchFamily="49" charset="0"/>
                <a:cs typeface="Courier New" pitchFamily="49" charset="0"/>
              </a:rPr>
              <a:t>i</a:t>
            </a:r>
            <a:r>
              <a:rPr lang="en-CA" sz="1800" dirty="0">
                <a:latin typeface="Courier New" pitchFamily="49" charset="0"/>
                <a:cs typeface="Courier New" pitchFamily="49" charset="0"/>
              </a:rPr>
              <a:t>] = a*X[</a:t>
            </a:r>
            <a:r>
              <a:rPr lang="en-CA" sz="1800" dirty="0" err="1">
                <a:latin typeface="Courier New" pitchFamily="49" charset="0"/>
                <a:cs typeface="Courier New" pitchFamily="49" charset="0"/>
              </a:rPr>
              <a:t>i</a:t>
            </a:r>
            <a:r>
              <a:rPr lang="en-CA" sz="1800" dirty="0">
                <a:latin typeface="Courier New" pitchFamily="49" charset="0"/>
                <a:cs typeface="Courier New" pitchFamily="49" charset="0"/>
              </a:rPr>
              <a:t>] + Y[</a:t>
            </a:r>
            <a:r>
              <a:rPr lang="en-CA" sz="1800" dirty="0" err="1">
                <a:latin typeface="Courier New" pitchFamily="49" charset="0"/>
                <a:cs typeface="Courier New" pitchFamily="49" charset="0"/>
              </a:rPr>
              <a:t>i</a:t>
            </a:r>
            <a:r>
              <a:rPr lang="en-CA" sz="1800" dirty="0">
                <a:latin typeface="Courier New" pitchFamily="49" charset="0"/>
                <a:cs typeface="Courier New" pitchFamily="49" charset="0"/>
              </a:rPr>
              <a:t>]; </a:t>
            </a:r>
          </a:p>
          <a:p>
            <a:pPr>
              <a:buNone/>
            </a:pPr>
            <a:r>
              <a:rPr lang="en-CA" sz="1800" dirty="0">
                <a:latin typeface="Courier New" pitchFamily="49" charset="0"/>
                <a:cs typeface="Courier New" pitchFamily="49" charset="0"/>
              </a:rPr>
              <a:t>}</a:t>
            </a:r>
          </a:p>
          <a:p>
            <a:pPr>
              <a:buNone/>
            </a:pPr>
            <a:endParaRPr lang="en-CA" sz="1800" dirty="0">
              <a:latin typeface="Courier New" pitchFamily="49" charset="0"/>
              <a:cs typeface="Courier New" pitchFamily="49" charset="0"/>
            </a:endParaRPr>
          </a:p>
          <a:p>
            <a:pPr>
              <a:buNone/>
            </a:pPr>
            <a:r>
              <a:rPr lang="en-CA" dirty="0">
                <a:solidFill>
                  <a:srgbClr val="FF0000"/>
                </a:solidFill>
                <a:latin typeface="Arial" pitchFamily="34" charset="0"/>
                <a:cs typeface="Arial" pitchFamily="34" charset="0"/>
              </a:rPr>
              <a:t>Two observations</a:t>
            </a:r>
            <a:r>
              <a:rPr lang="en-CA" dirty="0">
                <a:latin typeface="Arial" pitchFamily="34" charset="0"/>
                <a:cs typeface="Arial" pitchFamily="34" charset="0"/>
              </a:rPr>
              <a:t>:</a:t>
            </a:r>
          </a:p>
          <a:p>
            <a:pPr>
              <a:buNone/>
            </a:pPr>
            <a:r>
              <a:rPr lang="en-CA" dirty="0">
                <a:latin typeface="Arial" pitchFamily="34" charset="0"/>
                <a:cs typeface="Arial" pitchFamily="34" charset="0"/>
              </a:rPr>
              <a:t>1. Read then write Y[</a:t>
            </a:r>
            <a:r>
              <a:rPr lang="en-CA" dirty="0" err="1">
                <a:latin typeface="Arial" pitchFamily="34" charset="0"/>
                <a:cs typeface="Arial" pitchFamily="34" charset="0"/>
              </a:rPr>
              <a:t>i</a:t>
            </a:r>
            <a:r>
              <a:rPr lang="en-CA" dirty="0">
                <a:latin typeface="Arial" pitchFamily="34" charset="0"/>
                <a:cs typeface="Arial" pitchFamily="34" charset="0"/>
              </a:rPr>
              <a:t>] (</a:t>
            </a:r>
            <a:r>
              <a:rPr lang="en-CA" dirty="0">
                <a:solidFill>
                  <a:srgbClr val="0000FF"/>
                </a:solidFill>
                <a:latin typeface="Arial" pitchFamily="34" charset="0"/>
                <a:cs typeface="Arial" pitchFamily="34" charset="0"/>
              </a:rPr>
              <a:t>temporal locality</a:t>
            </a:r>
            <a:r>
              <a:rPr lang="en-CA" dirty="0">
                <a:latin typeface="Arial" pitchFamily="34" charset="0"/>
                <a:cs typeface="Arial" pitchFamily="34" charset="0"/>
              </a:rPr>
              <a:t>)</a:t>
            </a:r>
          </a:p>
          <a:p>
            <a:pPr>
              <a:buNone/>
            </a:pPr>
            <a:r>
              <a:rPr lang="en-CA" dirty="0">
                <a:latin typeface="Arial" pitchFamily="34" charset="0"/>
                <a:cs typeface="Arial" pitchFamily="34" charset="0"/>
              </a:rPr>
              <a:t>2. Read X[0], then X[1], then X[2] (</a:t>
            </a:r>
            <a:r>
              <a:rPr lang="en-CA" dirty="0">
                <a:solidFill>
                  <a:srgbClr val="FF00FF"/>
                </a:solidFill>
                <a:latin typeface="Arial" pitchFamily="34" charset="0"/>
                <a:cs typeface="Arial" pitchFamily="34" charset="0"/>
              </a:rPr>
              <a:t>spatial locality</a:t>
            </a:r>
            <a:r>
              <a:rPr lang="en-CA" dirty="0">
                <a:latin typeface="Arial" pitchFamily="34" charset="0"/>
                <a:cs typeface="Arial" pitchFamily="34" charset="0"/>
              </a:rPr>
              <a:t>)</a:t>
            </a:r>
          </a:p>
          <a:p>
            <a:pPr>
              <a:buNone/>
            </a:pPr>
            <a:endParaRPr lang="en-CA" dirty="0">
              <a:solidFill>
                <a:srgbClr val="0000FF"/>
              </a:solidFill>
              <a:latin typeface="Arial" pitchFamily="34" charset="0"/>
              <a:cs typeface="Arial" pitchFamily="34" charset="0"/>
            </a:endParaRPr>
          </a:p>
        </p:txBody>
      </p:sp>
      <p:sp>
        <p:nvSpPr>
          <p:cNvPr id="7" name="Title 1"/>
          <p:cNvSpPr>
            <a:spLocks noGrp="1"/>
          </p:cNvSpPr>
          <p:nvPr>
            <p:ph type="title"/>
          </p:nvPr>
        </p:nvSpPr>
        <p:spPr>
          <a:xfrm>
            <a:off x="685800" y="0"/>
            <a:ext cx="7772400" cy="1143000"/>
          </a:xfrm>
        </p:spPr>
        <p:txBody>
          <a:bodyPr/>
          <a:lstStyle/>
          <a:p>
            <a:r>
              <a:rPr lang="en-CA" dirty="0"/>
              <a:t>What do real programs do?</a:t>
            </a: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18</a:t>
            </a:fld>
            <a:r>
              <a:rPr lang="en-US"/>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72921" y="0"/>
            <a:ext cx="7772400" cy="1143000"/>
          </a:xfrm>
        </p:spPr>
        <p:txBody>
          <a:bodyPr/>
          <a:lstStyle/>
          <a:p>
            <a:pPr eaLnBrk="1" hangingPunct="1"/>
            <a:r>
              <a:rPr lang="en-US" dirty="0">
                <a:latin typeface="Arial  " charset="0"/>
                <a:cs typeface="Arial  " charset="0"/>
              </a:rPr>
              <a:t>A Silly Locality Analogy</a:t>
            </a:r>
          </a:p>
        </p:txBody>
      </p:sp>
      <p:pic>
        <p:nvPicPr>
          <p:cNvPr id="20484" name="Picture 4" descr="18tallBooksstacks_full"/>
          <p:cNvPicPr>
            <a:picLocks noChangeAspect="1" noChangeArrowheads="1"/>
          </p:cNvPicPr>
          <p:nvPr/>
        </p:nvPicPr>
        <p:blipFill>
          <a:blip r:embed="rId3"/>
          <a:srcRect/>
          <a:stretch>
            <a:fillRect/>
          </a:stretch>
        </p:blipFill>
        <p:spPr bwMode="auto">
          <a:xfrm>
            <a:off x="609600" y="1828800"/>
            <a:ext cx="2324100" cy="2917825"/>
          </a:xfrm>
          <a:prstGeom prst="rect">
            <a:avLst/>
          </a:prstGeom>
          <a:noFill/>
          <a:ln w="9525">
            <a:noFill/>
            <a:miter lim="800000"/>
            <a:headEnd/>
            <a:tailEnd/>
          </a:ln>
        </p:spPr>
      </p:pic>
      <p:pic>
        <p:nvPicPr>
          <p:cNvPr id="20485" name="Picture 7" descr="7408994"/>
          <p:cNvPicPr>
            <a:picLocks noChangeAspect="1" noChangeArrowheads="1"/>
          </p:cNvPicPr>
          <p:nvPr/>
        </p:nvPicPr>
        <p:blipFill>
          <a:blip r:embed="rId4"/>
          <a:srcRect/>
          <a:stretch>
            <a:fillRect/>
          </a:stretch>
        </p:blipFill>
        <p:spPr bwMode="auto">
          <a:xfrm>
            <a:off x="4402138" y="3848100"/>
            <a:ext cx="1182687" cy="1549400"/>
          </a:xfrm>
          <a:prstGeom prst="rect">
            <a:avLst/>
          </a:prstGeom>
          <a:noFill/>
          <a:ln w="9525">
            <a:noFill/>
            <a:miter lim="800000"/>
            <a:headEnd/>
            <a:tailEnd/>
          </a:ln>
        </p:spPr>
      </p:pic>
      <p:sp>
        <p:nvSpPr>
          <p:cNvPr id="20486" name="Text Box 8"/>
          <p:cNvSpPr txBox="1">
            <a:spLocks noChangeArrowheads="1"/>
          </p:cNvSpPr>
          <p:nvPr/>
        </p:nvSpPr>
        <p:spPr bwMode="auto">
          <a:xfrm>
            <a:off x="3810000" y="2438400"/>
            <a:ext cx="5029200" cy="338138"/>
          </a:xfrm>
          <a:prstGeom prst="rect">
            <a:avLst/>
          </a:prstGeom>
          <a:noFill/>
          <a:ln w="9525">
            <a:noFill/>
            <a:miter lim="800000"/>
            <a:headEnd/>
            <a:tailEnd/>
          </a:ln>
        </p:spPr>
        <p:txBody>
          <a:bodyPr>
            <a:spAutoFit/>
          </a:bodyPr>
          <a:lstStyle/>
          <a:p>
            <a:pPr>
              <a:spcBef>
                <a:spcPct val="50000"/>
              </a:spcBef>
            </a:pPr>
            <a:r>
              <a:rPr lang="en-US" sz="1600" dirty="0">
                <a:cs typeface="Arial" pitchFamily="34" charset="0"/>
              </a:rPr>
              <a:t>Slow RAM: Is book in UBC library?</a:t>
            </a:r>
            <a:endParaRPr lang="en-US" dirty="0">
              <a:cs typeface="Arial" pitchFamily="34" charset="0"/>
            </a:endParaRPr>
          </a:p>
        </p:txBody>
      </p:sp>
      <p:sp>
        <p:nvSpPr>
          <p:cNvPr id="20487" name="Text Box 9"/>
          <p:cNvSpPr txBox="1">
            <a:spLocks noChangeArrowheads="1"/>
          </p:cNvSpPr>
          <p:nvPr/>
        </p:nvSpPr>
        <p:spPr bwMode="auto">
          <a:xfrm>
            <a:off x="3810000" y="1828800"/>
            <a:ext cx="4724400" cy="338138"/>
          </a:xfrm>
          <a:prstGeom prst="rect">
            <a:avLst/>
          </a:prstGeom>
          <a:noFill/>
          <a:ln w="9525">
            <a:noFill/>
            <a:miter lim="800000"/>
            <a:headEnd/>
            <a:tailEnd/>
          </a:ln>
        </p:spPr>
        <p:txBody>
          <a:bodyPr>
            <a:spAutoFit/>
          </a:bodyPr>
          <a:lstStyle/>
          <a:p>
            <a:pPr>
              <a:spcBef>
                <a:spcPct val="50000"/>
              </a:spcBef>
            </a:pPr>
            <a:r>
              <a:rPr lang="en-US" sz="1600" dirty="0">
                <a:cs typeface="Arial" pitchFamily="34" charset="0"/>
              </a:rPr>
              <a:t>Fast RAM: Is book I want in backpack?</a:t>
            </a:r>
            <a:endParaRPr lang="en-US" dirty="0">
              <a:cs typeface="Arial" pitchFamily="34" charset="0"/>
            </a:endParaRPr>
          </a:p>
        </p:txBody>
      </p:sp>
      <p:sp>
        <p:nvSpPr>
          <p:cNvPr id="20488" name="Text Box 10"/>
          <p:cNvSpPr txBox="1">
            <a:spLocks noChangeArrowheads="1"/>
          </p:cNvSpPr>
          <p:nvPr/>
        </p:nvSpPr>
        <p:spPr bwMode="auto">
          <a:xfrm>
            <a:off x="3822700" y="3048000"/>
            <a:ext cx="4724400" cy="338138"/>
          </a:xfrm>
          <a:prstGeom prst="rect">
            <a:avLst/>
          </a:prstGeom>
          <a:noFill/>
          <a:ln w="9525">
            <a:noFill/>
            <a:miter lim="800000"/>
            <a:headEnd/>
            <a:tailEnd/>
          </a:ln>
        </p:spPr>
        <p:txBody>
          <a:bodyPr>
            <a:spAutoFit/>
          </a:bodyPr>
          <a:lstStyle/>
          <a:p>
            <a:pPr>
              <a:spcBef>
                <a:spcPct val="50000"/>
              </a:spcBef>
            </a:pPr>
            <a:r>
              <a:rPr lang="en-US" sz="1600" dirty="0">
                <a:cs typeface="Arial" pitchFamily="34" charset="0"/>
              </a:rPr>
              <a:t>Disk:  inter-library loan (or chapters.ca)</a:t>
            </a:r>
            <a:endParaRPr lang="en-US" dirty="0">
              <a:cs typeface="Arial" pitchFamily="34" charset="0"/>
            </a:endParaRPr>
          </a:p>
        </p:txBody>
      </p:sp>
      <p:sp>
        <p:nvSpPr>
          <p:cNvPr id="20489" name="TextBox 14"/>
          <p:cNvSpPr txBox="1">
            <a:spLocks noChangeArrowheads="1"/>
          </p:cNvSpPr>
          <p:nvPr/>
        </p:nvSpPr>
        <p:spPr bwMode="auto">
          <a:xfrm>
            <a:off x="5773738" y="3695700"/>
            <a:ext cx="2896114" cy="2800767"/>
          </a:xfrm>
          <a:prstGeom prst="rect">
            <a:avLst/>
          </a:prstGeom>
          <a:noFill/>
          <a:ln w="9525">
            <a:noFill/>
            <a:miter lim="800000"/>
            <a:headEnd/>
            <a:tailEnd/>
          </a:ln>
        </p:spPr>
        <p:txBody>
          <a:bodyPr wrap="none">
            <a:spAutoFit/>
          </a:bodyPr>
          <a:lstStyle/>
          <a:p>
            <a:r>
              <a:rPr lang="en-US" sz="1600" b="1" u="sng" dirty="0"/>
              <a:t>Temporal Locality </a:t>
            </a:r>
            <a:r>
              <a:rPr lang="en-US" sz="1600" u="sng" dirty="0"/>
              <a:t>(analogy):</a:t>
            </a:r>
          </a:p>
          <a:p>
            <a:r>
              <a:rPr lang="en-US" sz="1600" dirty="0"/>
              <a:t>If use book once, likely to </a:t>
            </a:r>
          </a:p>
          <a:p>
            <a:r>
              <a:rPr lang="en-US" sz="1600" dirty="0"/>
              <a:t>use it again soon.  </a:t>
            </a:r>
          </a:p>
          <a:p>
            <a:endParaRPr lang="en-US" sz="1600" dirty="0"/>
          </a:p>
          <a:p>
            <a:r>
              <a:rPr lang="en-US" sz="1600" b="1" u="sng" dirty="0"/>
              <a:t>Spatial Locality </a:t>
            </a:r>
            <a:r>
              <a:rPr lang="en-US" sz="1600" u="sng" dirty="0"/>
              <a:t>(analogy)</a:t>
            </a:r>
            <a:r>
              <a:rPr lang="en-US" sz="1600" dirty="0"/>
              <a:t>:</a:t>
            </a:r>
          </a:p>
          <a:p>
            <a:r>
              <a:rPr lang="en-US" sz="1600" dirty="0"/>
              <a:t>If last time went to library</a:t>
            </a:r>
          </a:p>
          <a:p>
            <a:r>
              <a:rPr lang="en-US" sz="1600" dirty="0"/>
              <a:t>borrowed book on “mystery </a:t>
            </a:r>
          </a:p>
          <a:p>
            <a:r>
              <a:rPr lang="en-US" sz="1600" dirty="0"/>
              <a:t>novels” next time likely get </a:t>
            </a:r>
          </a:p>
          <a:p>
            <a:r>
              <a:rPr lang="en-US" sz="1600" dirty="0"/>
              <a:t>another book from same </a:t>
            </a:r>
          </a:p>
          <a:p>
            <a:r>
              <a:rPr lang="en-US" sz="1600" dirty="0"/>
              <a:t>section.</a:t>
            </a:r>
          </a:p>
          <a:p>
            <a:endParaRPr lang="en-US" sz="1600" dirty="0"/>
          </a:p>
        </p:txBody>
      </p:sp>
      <p:pic>
        <p:nvPicPr>
          <p:cNvPr id="20491" name="Picture 5" descr="backpack2"/>
          <p:cNvPicPr>
            <a:picLocks noChangeAspect="1" noChangeArrowheads="1"/>
          </p:cNvPicPr>
          <p:nvPr/>
        </p:nvPicPr>
        <p:blipFill>
          <a:blip r:embed="rId5"/>
          <a:srcRect/>
          <a:stretch>
            <a:fillRect/>
          </a:stretch>
        </p:blipFill>
        <p:spPr bwMode="auto">
          <a:xfrm>
            <a:off x="3733800" y="3657600"/>
            <a:ext cx="946150" cy="1133475"/>
          </a:xfrm>
          <a:prstGeom prst="rect">
            <a:avLst/>
          </a:prstGeom>
          <a:noFill/>
          <a:ln w="9525">
            <a:noFill/>
            <a:miter lim="800000"/>
            <a:headEnd/>
            <a:tailEnd/>
          </a:ln>
        </p:spPr>
      </p:pic>
      <p:sp>
        <p:nvSpPr>
          <p:cNvPr id="20492" name="Freeform 6"/>
          <p:cNvSpPr>
            <a:spLocks/>
          </p:cNvSpPr>
          <p:nvPr/>
        </p:nvSpPr>
        <p:spPr bwMode="auto">
          <a:xfrm>
            <a:off x="1905000" y="3314700"/>
            <a:ext cx="2057400" cy="495300"/>
          </a:xfrm>
          <a:custGeom>
            <a:avLst/>
            <a:gdLst>
              <a:gd name="T0" fmla="*/ 0 w 1296"/>
              <a:gd name="T1" fmla="*/ 2147483647 h 312"/>
              <a:gd name="T2" fmla="*/ 2147483647 w 1296"/>
              <a:gd name="T3" fmla="*/ 2147483647 h 312"/>
              <a:gd name="T4" fmla="*/ 2147483647 w 1296"/>
              <a:gd name="T5" fmla="*/ 2147483647 h 312"/>
              <a:gd name="T6" fmla="*/ 0 60000 65536"/>
              <a:gd name="T7" fmla="*/ 0 60000 65536"/>
              <a:gd name="T8" fmla="*/ 0 60000 65536"/>
              <a:gd name="T9" fmla="*/ 0 w 1296"/>
              <a:gd name="T10" fmla="*/ 0 h 312"/>
              <a:gd name="T11" fmla="*/ 1296 w 1296"/>
              <a:gd name="T12" fmla="*/ 312 h 312"/>
            </a:gdLst>
            <a:ahLst/>
            <a:cxnLst>
              <a:cxn ang="T6">
                <a:pos x="T0" y="T1"/>
              </a:cxn>
              <a:cxn ang="T7">
                <a:pos x="T2" y="T3"/>
              </a:cxn>
              <a:cxn ang="T8">
                <a:pos x="T4" y="T5"/>
              </a:cxn>
            </a:cxnLst>
            <a:rect l="T9" t="T10" r="T11" b="T12"/>
            <a:pathLst>
              <a:path w="1296" h="312">
                <a:moveTo>
                  <a:pt x="0" y="168"/>
                </a:moveTo>
                <a:cubicBezTo>
                  <a:pt x="252" y="84"/>
                  <a:pt x="504" y="0"/>
                  <a:pt x="720" y="24"/>
                </a:cubicBezTo>
                <a:cubicBezTo>
                  <a:pt x="936" y="48"/>
                  <a:pt x="1116" y="180"/>
                  <a:pt x="1296" y="312"/>
                </a:cubicBezTo>
              </a:path>
            </a:pathLst>
          </a:custGeom>
          <a:noFill/>
          <a:ln w="38100">
            <a:solidFill>
              <a:srgbClr val="FF0000"/>
            </a:solidFill>
            <a:round/>
            <a:headEnd/>
            <a:tailEnd type="triangle" w="med" len="med"/>
          </a:ln>
        </p:spPr>
        <p:txBody>
          <a:bodyPr wrap="none" anchor="ctr"/>
          <a:lstStyle/>
          <a:p>
            <a:endParaRPr lang="en-CA"/>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19</a:t>
            </a:fld>
            <a:r>
              <a:rPr lang="en-US"/>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0"/>
            <a:ext cx="7772400" cy="977900"/>
          </a:xfrm>
        </p:spPr>
        <p:txBody>
          <a:bodyPr/>
          <a:lstStyle/>
          <a:p>
            <a:pPr eaLnBrk="1" hangingPunct="1"/>
            <a:r>
              <a:rPr lang="en-US" dirty="0">
                <a:latin typeface="Arial  " charset="0"/>
                <a:cs typeface="Arial  " charset="0"/>
              </a:rPr>
              <a:t>Learning Objectives</a:t>
            </a:r>
          </a:p>
        </p:txBody>
      </p:sp>
      <p:sp>
        <p:nvSpPr>
          <p:cNvPr id="17411" name="Rectangle 3"/>
          <p:cNvSpPr>
            <a:spLocks noGrp="1" noChangeArrowheads="1"/>
          </p:cNvSpPr>
          <p:nvPr>
            <p:ph type="body" idx="1"/>
          </p:nvPr>
        </p:nvSpPr>
        <p:spPr>
          <a:xfrm>
            <a:off x="685800" y="1231900"/>
            <a:ext cx="7772400" cy="5032422"/>
          </a:xfrm>
        </p:spPr>
        <p:txBody>
          <a:bodyPr/>
          <a:lstStyle/>
          <a:p>
            <a:pPr eaLnBrk="1" hangingPunct="1">
              <a:spcBef>
                <a:spcPts val="600"/>
              </a:spcBef>
            </a:pPr>
            <a:r>
              <a:rPr lang="en-US" sz="2000" dirty="0">
                <a:latin typeface="Arial  " charset="0"/>
                <a:cs typeface="Arial  " charset="0"/>
              </a:rPr>
              <a:t>After this lecture you should be able to:</a:t>
            </a:r>
          </a:p>
          <a:p>
            <a:pPr lvl="1" eaLnBrk="1" hangingPunct="1">
              <a:spcBef>
                <a:spcPts val="600"/>
              </a:spcBef>
            </a:pPr>
            <a:r>
              <a:rPr lang="en-US" sz="2000" dirty="0">
                <a:latin typeface="Arial  " charset="0"/>
                <a:cs typeface="Arial  " charset="0"/>
              </a:rPr>
              <a:t>Explain the motivation for using caches and describe levels of the memory hierarchy</a:t>
            </a:r>
          </a:p>
          <a:p>
            <a:pPr lvl="1" eaLnBrk="1" hangingPunct="1">
              <a:spcBef>
                <a:spcPts val="600"/>
              </a:spcBef>
            </a:pPr>
            <a:r>
              <a:rPr lang="en-US" sz="2000" dirty="0">
                <a:latin typeface="Arial  " charset="0"/>
                <a:cs typeface="Arial  " charset="0"/>
              </a:rPr>
              <a:t>Define simple cache terminology and explain operation of several types of cache</a:t>
            </a:r>
          </a:p>
          <a:p>
            <a:pPr lvl="1" eaLnBrk="1" hangingPunct="1">
              <a:spcBef>
                <a:spcPts val="600"/>
              </a:spcBef>
            </a:pPr>
            <a:r>
              <a:rPr lang="en-US" sz="2000" dirty="0">
                <a:latin typeface="Arial  " charset="0"/>
                <a:cs typeface="Arial  " charset="0"/>
              </a:rPr>
              <a:t>Calculate relationship between cache parameters; evaluate which accesses will hit or miss out of a sequence of accesses; evaluate performance impact of caches using a simple analytical model</a:t>
            </a:r>
          </a:p>
          <a:p>
            <a:pPr lvl="1" eaLnBrk="1" hangingPunct="1">
              <a:spcBef>
                <a:spcPts val="600"/>
              </a:spcBef>
            </a:pPr>
            <a:r>
              <a:rPr lang="en-US" altLang="en-US" sz="2000" dirty="0">
                <a:latin typeface="Arial  " charset="0"/>
                <a:cs typeface="Arial  " charset="0"/>
              </a:rPr>
              <a:t>Explain the motivation for using virtual memory.</a:t>
            </a:r>
          </a:p>
          <a:p>
            <a:pPr lvl="1" eaLnBrk="1" hangingPunct="1">
              <a:spcBef>
                <a:spcPts val="600"/>
              </a:spcBef>
            </a:pPr>
            <a:r>
              <a:rPr lang="en-US" altLang="en-US" sz="2000" dirty="0">
                <a:latin typeface="Arial  " charset="0"/>
                <a:cs typeface="Arial  " charset="0"/>
              </a:rPr>
              <a:t>Explain what a page table is and how it is used to implement virtual memory. Explain what a translation look aside buffer (TLBs) is and how it operates. Explain interaction of TLBs and caches (virtual indexed physically tagged cache, synonym problem)</a:t>
            </a:r>
          </a:p>
          <a:p>
            <a:pPr lvl="2" eaLnBrk="1" hangingPunct="1">
              <a:spcBef>
                <a:spcPts val="600"/>
              </a:spcBef>
            </a:pPr>
            <a:endParaRPr lang="en-US" sz="1800" dirty="0">
              <a:latin typeface="Arial  " charset="0"/>
              <a:cs typeface="Arial  " charset="0"/>
            </a:endParaRP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2</a:t>
            </a:fld>
            <a:r>
              <a:rPr lang="en-US"/>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022684"/>
          </a:xfrm>
        </p:spPr>
        <p:txBody>
          <a:bodyPr/>
          <a:lstStyle/>
          <a:p>
            <a:r>
              <a:rPr lang="en-CA" dirty="0"/>
              <a:t>Temporal Locality</a:t>
            </a:r>
          </a:p>
        </p:txBody>
      </p:sp>
      <p:sp>
        <p:nvSpPr>
          <p:cNvPr id="3" name="Content Placeholder 2"/>
          <p:cNvSpPr>
            <a:spLocks noGrp="1"/>
          </p:cNvSpPr>
          <p:nvPr>
            <p:ph idx="1"/>
          </p:nvPr>
        </p:nvSpPr>
        <p:spPr>
          <a:xfrm>
            <a:off x="649705" y="1118933"/>
            <a:ext cx="7772400" cy="5414214"/>
          </a:xfrm>
        </p:spPr>
        <p:txBody>
          <a:bodyPr/>
          <a:lstStyle/>
          <a:p>
            <a:pPr>
              <a:buNone/>
            </a:pPr>
            <a:r>
              <a:rPr lang="en-CA" dirty="0">
                <a:solidFill>
                  <a:srgbClr val="FF00FF"/>
                </a:solidFill>
                <a:latin typeface="Arial" pitchFamily="34" charset="0"/>
                <a:cs typeface="Arial" pitchFamily="34" charset="0"/>
              </a:rPr>
              <a:t>	</a:t>
            </a:r>
            <a:r>
              <a:rPr lang="en-CA" u="sng" dirty="0">
                <a:solidFill>
                  <a:srgbClr val="0000FF"/>
                </a:solidFill>
                <a:latin typeface="Arial" pitchFamily="34" charset="0"/>
                <a:cs typeface="Arial" pitchFamily="34" charset="0"/>
              </a:rPr>
              <a:t>Temporal Locality</a:t>
            </a:r>
            <a:r>
              <a:rPr lang="en-CA" dirty="0">
                <a:solidFill>
                  <a:srgbClr val="0000FF"/>
                </a:solidFill>
                <a:latin typeface="Arial" pitchFamily="34" charset="0"/>
                <a:cs typeface="Arial" pitchFamily="34" charset="0"/>
              </a:rPr>
              <a:t>: After accessing single location once the program accesses it again. </a:t>
            </a:r>
          </a:p>
          <a:p>
            <a:pPr>
              <a:buNone/>
            </a:pPr>
            <a:endParaRPr lang="en-CA" sz="1200" dirty="0">
              <a:latin typeface="Arial" pitchFamily="34" charset="0"/>
              <a:cs typeface="Arial" pitchFamily="34" charset="0"/>
            </a:endParaRPr>
          </a:p>
          <a:p>
            <a:pPr>
              <a:buNone/>
            </a:pPr>
            <a:r>
              <a:rPr lang="en-CA" dirty="0">
                <a:latin typeface="Arial" pitchFamily="34" charset="0"/>
                <a:cs typeface="Arial" pitchFamily="34" charset="0"/>
              </a:rPr>
              <a:t>	Example: </a:t>
            </a:r>
            <a:r>
              <a:rPr lang="en-CA" sz="2400" dirty="0">
                <a:latin typeface="Courier New" pitchFamily="49" charset="0"/>
                <a:cs typeface="Courier New" pitchFamily="49" charset="0"/>
              </a:rPr>
              <a:t>Y[</a:t>
            </a:r>
            <a:r>
              <a:rPr lang="en-CA" sz="2400" dirty="0" err="1">
                <a:latin typeface="Courier New" pitchFamily="49" charset="0"/>
                <a:cs typeface="Courier New" pitchFamily="49" charset="0"/>
              </a:rPr>
              <a:t>i</a:t>
            </a:r>
            <a:r>
              <a:rPr lang="en-CA" sz="2400" dirty="0">
                <a:latin typeface="Courier New" pitchFamily="49" charset="0"/>
                <a:cs typeface="Courier New" pitchFamily="49" charset="0"/>
              </a:rPr>
              <a:t>] = a*X[</a:t>
            </a:r>
            <a:r>
              <a:rPr lang="en-CA" sz="2400" dirty="0" err="1">
                <a:latin typeface="Courier New" pitchFamily="49" charset="0"/>
                <a:cs typeface="Courier New" pitchFamily="49" charset="0"/>
              </a:rPr>
              <a:t>i</a:t>
            </a:r>
            <a:r>
              <a:rPr lang="en-CA" sz="2400" dirty="0">
                <a:latin typeface="Courier New" pitchFamily="49" charset="0"/>
                <a:cs typeface="Courier New" pitchFamily="49" charset="0"/>
              </a:rPr>
              <a:t>] + Y[</a:t>
            </a:r>
            <a:r>
              <a:rPr lang="en-CA" sz="2400" dirty="0" err="1">
                <a:latin typeface="Courier New" pitchFamily="49" charset="0"/>
                <a:cs typeface="Courier New" pitchFamily="49" charset="0"/>
              </a:rPr>
              <a:t>i</a:t>
            </a:r>
            <a:r>
              <a:rPr lang="en-CA" sz="2400" dirty="0">
                <a:latin typeface="Courier New" pitchFamily="49" charset="0"/>
                <a:cs typeface="Courier New" pitchFamily="49" charset="0"/>
              </a:rPr>
              <a:t>];</a:t>
            </a:r>
            <a:endParaRPr lang="en-CA" sz="2400" dirty="0">
              <a:latin typeface="Arial" pitchFamily="34" charset="0"/>
              <a:cs typeface="Arial" pitchFamily="34" charset="0"/>
            </a:endParaRPr>
          </a:p>
          <a:p>
            <a:pPr>
              <a:buNone/>
            </a:pPr>
            <a:r>
              <a:rPr lang="en-CA" sz="1800" dirty="0">
                <a:solidFill>
                  <a:srgbClr val="FF00FF"/>
                </a:solidFill>
                <a:latin typeface="Courier New" pitchFamily="49" charset="0"/>
                <a:cs typeface="Courier New" pitchFamily="49" charset="0"/>
              </a:rPr>
              <a:t>		</a:t>
            </a:r>
            <a:r>
              <a:rPr lang="en-CA" sz="1800" dirty="0">
                <a:latin typeface="Courier New" pitchFamily="49" charset="0"/>
                <a:cs typeface="Courier New" pitchFamily="49" charset="0"/>
              </a:rPr>
              <a:t>1:</a:t>
            </a:r>
            <a:r>
              <a:rPr lang="en-CA" sz="1800" dirty="0">
                <a:solidFill>
                  <a:srgbClr val="FF00FF"/>
                </a:solidFill>
                <a:latin typeface="Courier New" pitchFamily="49" charset="0"/>
                <a:cs typeface="Courier New" pitchFamily="49" charset="0"/>
              </a:rPr>
              <a:t>	</a:t>
            </a:r>
            <a:r>
              <a:rPr lang="en-CA" sz="1800" dirty="0">
                <a:latin typeface="Courier New" pitchFamily="49" charset="0"/>
                <a:cs typeface="Courier New" pitchFamily="49" charset="0"/>
              </a:rPr>
              <a:t>FLDS	S3,[R1] 	       ; read X[</a:t>
            </a:r>
            <a:r>
              <a:rPr lang="en-CA" sz="1800" dirty="0" err="1">
                <a:latin typeface="Courier New" pitchFamily="49" charset="0"/>
                <a:cs typeface="Courier New" pitchFamily="49" charset="0"/>
              </a:rPr>
              <a:t>i</a:t>
            </a:r>
            <a:r>
              <a:rPr lang="en-CA" sz="1800" dirty="0">
                <a:latin typeface="Courier New" pitchFamily="49" charset="0"/>
                <a:cs typeface="Courier New" pitchFamily="49" charset="0"/>
              </a:rPr>
              <a:t>]</a:t>
            </a:r>
          </a:p>
          <a:p>
            <a:pPr>
              <a:buNone/>
            </a:pPr>
            <a:r>
              <a:rPr lang="en-CA" sz="1800" dirty="0">
                <a:latin typeface="Courier New" pitchFamily="49" charset="0"/>
                <a:cs typeface="Courier New" pitchFamily="49" charset="0"/>
              </a:rPr>
              <a:t>		2:	FMULS 	S5,S3,S4 	       ; a*X[</a:t>
            </a:r>
            <a:r>
              <a:rPr lang="en-CA" sz="1800" dirty="0" err="1">
                <a:latin typeface="Courier New" pitchFamily="49" charset="0"/>
                <a:cs typeface="Courier New" pitchFamily="49" charset="0"/>
              </a:rPr>
              <a:t>i</a:t>
            </a:r>
            <a:r>
              <a:rPr lang="en-CA" sz="1800" dirty="0">
                <a:latin typeface="Courier New" pitchFamily="49" charset="0"/>
                <a:cs typeface="Courier New" pitchFamily="49" charset="0"/>
              </a:rPr>
              <a:t>]</a:t>
            </a:r>
          </a:p>
          <a:p>
            <a:pPr>
              <a:buNone/>
            </a:pPr>
            <a:r>
              <a:rPr lang="en-CA" sz="1800" dirty="0">
                <a:latin typeface="Courier New" pitchFamily="49" charset="0"/>
                <a:cs typeface="Courier New" pitchFamily="49" charset="0"/>
              </a:rPr>
              <a:t>		</a:t>
            </a:r>
            <a:r>
              <a:rPr lang="en-CA" sz="1800" b="1" dirty="0">
                <a:solidFill>
                  <a:srgbClr val="FF0000"/>
                </a:solidFill>
                <a:latin typeface="Courier New" pitchFamily="49" charset="0"/>
                <a:cs typeface="Courier New" pitchFamily="49" charset="0"/>
              </a:rPr>
              <a:t>3:</a:t>
            </a:r>
            <a:r>
              <a:rPr lang="en-CA" sz="1800" b="1" dirty="0">
                <a:latin typeface="Courier New" pitchFamily="49" charset="0"/>
                <a:cs typeface="Courier New" pitchFamily="49" charset="0"/>
              </a:rPr>
              <a:t>	</a:t>
            </a:r>
            <a:r>
              <a:rPr lang="en-CA" sz="1800" b="1" dirty="0">
                <a:solidFill>
                  <a:srgbClr val="FF0000"/>
                </a:solidFill>
                <a:latin typeface="Courier New" pitchFamily="49" charset="0"/>
                <a:cs typeface="Courier New" pitchFamily="49" charset="0"/>
              </a:rPr>
              <a:t>FLDS 	S6,[R2] 	       ; read Y[</a:t>
            </a:r>
            <a:r>
              <a:rPr lang="en-CA" sz="1800" b="1" dirty="0" err="1">
                <a:solidFill>
                  <a:srgbClr val="FF0000"/>
                </a:solidFill>
                <a:latin typeface="Courier New" pitchFamily="49" charset="0"/>
                <a:cs typeface="Courier New" pitchFamily="49" charset="0"/>
              </a:rPr>
              <a:t>i</a:t>
            </a:r>
            <a:r>
              <a:rPr lang="en-CA" sz="1800" b="1" dirty="0">
                <a:solidFill>
                  <a:srgbClr val="FF0000"/>
                </a:solidFill>
                <a:latin typeface="Courier New" pitchFamily="49" charset="0"/>
                <a:cs typeface="Courier New" pitchFamily="49" charset="0"/>
              </a:rPr>
              <a:t>]</a:t>
            </a:r>
          </a:p>
          <a:p>
            <a:pPr>
              <a:buNone/>
            </a:pPr>
            <a:r>
              <a:rPr lang="en-CA" sz="1800" dirty="0">
                <a:latin typeface="Courier New" pitchFamily="49" charset="0"/>
                <a:cs typeface="Courier New" pitchFamily="49" charset="0"/>
              </a:rPr>
              <a:t>		4:	FADDS 	S7,S5,S6 	       ; a*X[</a:t>
            </a:r>
            <a:r>
              <a:rPr lang="en-CA" sz="1800" dirty="0" err="1">
                <a:latin typeface="Courier New" pitchFamily="49" charset="0"/>
                <a:cs typeface="Courier New" pitchFamily="49" charset="0"/>
              </a:rPr>
              <a:t>i</a:t>
            </a:r>
            <a:r>
              <a:rPr lang="en-CA" sz="1800" dirty="0">
                <a:latin typeface="Courier New" pitchFamily="49" charset="0"/>
                <a:cs typeface="Courier New" pitchFamily="49" charset="0"/>
              </a:rPr>
              <a:t>]+Y[</a:t>
            </a:r>
            <a:r>
              <a:rPr lang="en-CA" sz="1800" dirty="0" err="1">
                <a:latin typeface="Courier New" pitchFamily="49" charset="0"/>
                <a:cs typeface="Courier New" pitchFamily="49" charset="0"/>
              </a:rPr>
              <a:t>i</a:t>
            </a:r>
            <a:r>
              <a:rPr lang="en-CA" sz="1800" dirty="0">
                <a:latin typeface="Courier New" pitchFamily="49" charset="0"/>
                <a:cs typeface="Courier New" pitchFamily="49" charset="0"/>
              </a:rPr>
              <a:t>]</a:t>
            </a:r>
          </a:p>
          <a:p>
            <a:pPr>
              <a:buNone/>
            </a:pPr>
            <a:r>
              <a:rPr lang="en-CA" sz="1800" dirty="0">
                <a:latin typeface="Courier New" pitchFamily="49" charset="0"/>
                <a:cs typeface="Courier New" pitchFamily="49" charset="0"/>
              </a:rPr>
              <a:t>		</a:t>
            </a:r>
            <a:r>
              <a:rPr lang="en-CA" sz="1800" b="1" dirty="0">
                <a:solidFill>
                  <a:srgbClr val="0000FF"/>
                </a:solidFill>
                <a:latin typeface="Courier New" pitchFamily="49" charset="0"/>
                <a:cs typeface="Courier New" pitchFamily="49" charset="0"/>
              </a:rPr>
              <a:t>5:</a:t>
            </a:r>
            <a:r>
              <a:rPr lang="en-CA" sz="1800" b="1" dirty="0">
                <a:latin typeface="Courier New" pitchFamily="49" charset="0"/>
                <a:cs typeface="Courier New" pitchFamily="49" charset="0"/>
              </a:rPr>
              <a:t>	</a:t>
            </a:r>
            <a:r>
              <a:rPr lang="en-CA" sz="1800" b="1" dirty="0">
                <a:solidFill>
                  <a:srgbClr val="0000FF"/>
                </a:solidFill>
                <a:latin typeface="Courier New" pitchFamily="49" charset="0"/>
                <a:cs typeface="Courier New" pitchFamily="49" charset="0"/>
              </a:rPr>
              <a:t>FSTS	S7,[R2] 	       ; write Y[</a:t>
            </a:r>
            <a:r>
              <a:rPr lang="en-CA" sz="1800" b="1" dirty="0" err="1">
                <a:solidFill>
                  <a:srgbClr val="0000FF"/>
                </a:solidFill>
                <a:latin typeface="Courier New" pitchFamily="49" charset="0"/>
                <a:cs typeface="Courier New" pitchFamily="49" charset="0"/>
              </a:rPr>
              <a:t>i</a:t>
            </a:r>
            <a:r>
              <a:rPr lang="en-CA" sz="1800" b="1" dirty="0">
                <a:solidFill>
                  <a:srgbClr val="0000FF"/>
                </a:solidFill>
                <a:latin typeface="Courier New" pitchFamily="49" charset="0"/>
                <a:cs typeface="Courier New" pitchFamily="49" charset="0"/>
              </a:rPr>
              <a:t>]</a:t>
            </a:r>
            <a:endParaRPr lang="en-CA" sz="1800" b="1" dirty="0">
              <a:solidFill>
                <a:srgbClr val="0000FF"/>
              </a:solidFill>
              <a:latin typeface="Arial" pitchFamily="34" charset="0"/>
              <a:cs typeface="Arial" pitchFamily="34" charset="0"/>
            </a:endParaRPr>
          </a:p>
          <a:p>
            <a:pPr>
              <a:buNone/>
            </a:pPr>
            <a:endParaRPr lang="en-CA" sz="2000" dirty="0">
              <a:latin typeface="Arial" pitchFamily="34" charset="0"/>
              <a:cs typeface="Arial" pitchFamily="34" charset="0"/>
            </a:endParaRPr>
          </a:p>
          <a:p>
            <a:pPr>
              <a:buNone/>
            </a:pPr>
            <a:r>
              <a:rPr lang="en-CA" dirty="0">
                <a:latin typeface="Arial" pitchFamily="34" charset="0"/>
                <a:cs typeface="Arial" pitchFamily="34" charset="0"/>
              </a:rPr>
              <a:t>	line 3: </a:t>
            </a:r>
            <a:r>
              <a:rPr lang="en-CA" dirty="0">
                <a:solidFill>
                  <a:srgbClr val="FF0000"/>
                </a:solidFill>
                <a:latin typeface="Arial" pitchFamily="34" charset="0"/>
                <a:cs typeface="Arial" pitchFamily="34" charset="0"/>
              </a:rPr>
              <a:t>read</a:t>
            </a:r>
            <a:r>
              <a:rPr lang="en-CA" dirty="0">
                <a:solidFill>
                  <a:srgbClr val="FF0000"/>
                </a:solidFill>
                <a:latin typeface="Courier New" pitchFamily="49" charset="0"/>
                <a:cs typeface="Courier New" pitchFamily="49" charset="0"/>
              </a:rPr>
              <a:t> Y[</a:t>
            </a:r>
            <a:r>
              <a:rPr lang="en-CA" dirty="0" err="1">
                <a:solidFill>
                  <a:srgbClr val="FF0000"/>
                </a:solidFill>
                <a:latin typeface="Courier New" pitchFamily="49" charset="0"/>
                <a:cs typeface="Courier New" pitchFamily="49" charset="0"/>
              </a:rPr>
              <a:t>i</a:t>
            </a:r>
            <a:r>
              <a:rPr lang="en-CA" dirty="0">
                <a:solidFill>
                  <a:srgbClr val="FF0000"/>
                </a:solidFill>
                <a:latin typeface="Courier New" pitchFamily="49" charset="0"/>
                <a:cs typeface="Courier New" pitchFamily="49" charset="0"/>
              </a:rPr>
              <a:t>]</a:t>
            </a:r>
            <a:endParaRPr lang="en-CA" dirty="0">
              <a:latin typeface="Arial" pitchFamily="34" charset="0"/>
              <a:cs typeface="Arial" pitchFamily="34" charset="0"/>
            </a:endParaRPr>
          </a:p>
          <a:p>
            <a:pPr>
              <a:buNone/>
            </a:pPr>
            <a:r>
              <a:rPr lang="en-CA" dirty="0">
                <a:latin typeface="Arial" pitchFamily="34" charset="0"/>
                <a:cs typeface="Arial" pitchFamily="34" charset="0"/>
              </a:rPr>
              <a:t>	line 5: </a:t>
            </a:r>
            <a:r>
              <a:rPr lang="en-CA" dirty="0">
                <a:solidFill>
                  <a:srgbClr val="0000FF"/>
                </a:solidFill>
                <a:latin typeface="Arial" pitchFamily="34" charset="0"/>
                <a:cs typeface="Arial" pitchFamily="34" charset="0"/>
              </a:rPr>
              <a:t>write </a:t>
            </a:r>
            <a:r>
              <a:rPr lang="en-CA" dirty="0">
                <a:solidFill>
                  <a:srgbClr val="0000FF"/>
                </a:solidFill>
                <a:latin typeface="Courier New" pitchFamily="49" charset="0"/>
                <a:cs typeface="Courier New" pitchFamily="49" charset="0"/>
              </a:rPr>
              <a:t>Y[</a:t>
            </a:r>
            <a:r>
              <a:rPr lang="en-CA" dirty="0" err="1">
                <a:solidFill>
                  <a:srgbClr val="0000FF"/>
                </a:solidFill>
                <a:latin typeface="Courier New" pitchFamily="49" charset="0"/>
                <a:cs typeface="Courier New" pitchFamily="49" charset="0"/>
              </a:rPr>
              <a:t>i</a:t>
            </a:r>
            <a:r>
              <a:rPr lang="en-CA" dirty="0">
                <a:solidFill>
                  <a:srgbClr val="0000FF"/>
                </a:solidFill>
                <a:latin typeface="Courier New" pitchFamily="49" charset="0"/>
                <a:cs typeface="Courier New" pitchFamily="49" charset="0"/>
              </a:rPr>
              <a:t>] </a:t>
            </a:r>
            <a:r>
              <a:rPr lang="en-CA" dirty="0">
                <a:solidFill>
                  <a:srgbClr val="0000FF"/>
                </a:solidFill>
                <a:latin typeface="Arial" pitchFamily="34" charset="0"/>
                <a:cs typeface="Arial" pitchFamily="34" charset="0"/>
              </a:rPr>
              <a:t>(note: same location)</a:t>
            </a:r>
            <a:endParaRPr lang="en-CA" dirty="0">
              <a:solidFill>
                <a:srgbClr val="FF0000"/>
              </a:solidFill>
              <a:latin typeface="Arial" pitchFamily="34" charset="0"/>
              <a:cs typeface="Arial" pitchFamily="34" charset="0"/>
            </a:endParaRPr>
          </a:p>
          <a:p>
            <a:pPr>
              <a:buNone/>
            </a:pPr>
            <a:endParaRPr lang="en-CA" dirty="0">
              <a:solidFill>
                <a:srgbClr val="FF0000"/>
              </a:solidFill>
              <a:latin typeface="Courier New" pitchFamily="49" charset="0"/>
              <a:cs typeface="Courier New" pitchFamily="49" charset="0"/>
            </a:endParaRPr>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20</a:t>
            </a:fld>
            <a:r>
              <a:rPr lang="en-US"/>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070811"/>
          </a:xfrm>
        </p:spPr>
        <p:txBody>
          <a:bodyPr/>
          <a:lstStyle/>
          <a:p>
            <a:r>
              <a:rPr lang="en-CA" dirty="0"/>
              <a:t>Exploiting Temporal Locality</a:t>
            </a:r>
          </a:p>
        </p:txBody>
      </p:sp>
      <p:sp>
        <p:nvSpPr>
          <p:cNvPr id="3" name="Content Placeholder 2"/>
          <p:cNvSpPr>
            <a:spLocks noGrp="1"/>
          </p:cNvSpPr>
          <p:nvPr>
            <p:ph idx="1"/>
          </p:nvPr>
        </p:nvSpPr>
        <p:spPr>
          <a:xfrm>
            <a:off x="673769" y="1118936"/>
            <a:ext cx="7772400" cy="1888958"/>
          </a:xfrm>
        </p:spPr>
        <p:txBody>
          <a:bodyPr/>
          <a:lstStyle/>
          <a:p>
            <a:pPr>
              <a:buNone/>
            </a:pPr>
            <a:r>
              <a:rPr lang="en-CA" dirty="0">
                <a:latin typeface="Arial" pitchFamily="34" charset="0"/>
                <a:cs typeface="Arial" pitchFamily="34" charset="0"/>
              </a:rPr>
              <a:t>	Idea: When accessing location (address) make copy of data in small fast memory.  If there is </a:t>
            </a:r>
            <a:r>
              <a:rPr lang="en-CA" dirty="0">
                <a:solidFill>
                  <a:srgbClr val="0000FF"/>
                </a:solidFill>
                <a:latin typeface="Arial" pitchFamily="34" charset="0"/>
                <a:cs typeface="Arial" pitchFamily="34" charset="0"/>
              </a:rPr>
              <a:t>temporal locality </a:t>
            </a:r>
            <a:r>
              <a:rPr lang="en-CA" dirty="0">
                <a:latin typeface="Arial" pitchFamily="34" charset="0"/>
                <a:cs typeface="Arial" pitchFamily="34" charset="0"/>
              </a:rPr>
              <a:t>program will (likely) try to access the same data again soon.</a:t>
            </a:r>
          </a:p>
        </p:txBody>
      </p:sp>
      <p:pic>
        <p:nvPicPr>
          <p:cNvPr id="5" name="Picture 8" descr="Figure_7"/>
          <p:cNvPicPr>
            <a:picLocks noChangeAspect="1" noChangeArrowheads="1"/>
          </p:cNvPicPr>
          <p:nvPr/>
        </p:nvPicPr>
        <p:blipFill>
          <a:blip r:embed="rId2"/>
          <a:srcRect/>
          <a:stretch>
            <a:fillRect/>
          </a:stretch>
        </p:blipFill>
        <p:spPr bwMode="auto">
          <a:xfrm>
            <a:off x="768852" y="3241340"/>
            <a:ext cx="2698750" cy="2698750"/>
          </a:xfrm>
          <a:prstGeom prst="rect">
            <a:avLst/>
          </a:prstGeom>
          <a:noFill/>
          <a:ln w="9525">
            <a:noFill/>
            <a:miter lim="800000"/>
            <a:headEnd/>
            <a:tailEnd/>
          </a:ln>
        </p:spPr>
      </p:pic>
      <p:sp>
        <p:nvSpPr>
          <p:cNvPr id="6" name="Rectangle 11"/>
          <p:cNvSpPr>
            <a:spLocks noChangeArrowheads="1"/>
          </p:cNvSpPr>
          <p:nvPr/>
        </p:nvSpPr>
        <p:spPr bwMode="auto">
          <a:xfrm>
            <a:off x="1618165" y="4062078"/>
            <a:ext cx="101600" cy="96837"/>
          </a:xfrm>
          <a:prstGeom prst="rect">
            <a:avLst/>
          </a:prstGeom>
          <a:solidFill>
            <a:srgbClr val="FF0000"/>
          </a:solidFill>
          <a:ln w="9525">
            <a:noFill/>
            <a:miter lim="800000"/>
            <a:headEnd/>
            <a:tailEnd/>
          </a:ln>
        </p:spPr>
        <p:txBody>
          <a:bodyPr wrap="none" anchor="ctr"/>
          <a:lstStyle/>
          <a:p>
            <a:endParaRPr lang="en-US"/>
          </a:p>
        </p:txBody>
      </p:sp>
      <p:sp>
        <p:nvSpPr>
          <p:cNvPr id="7" name="Rectangle 12"/>
          <p:cNvSpPr>
            <a:spLocks noChangeArrowheads="1"/>
          </p:cNvSpPr>
          <p:nvPr/>
        </p:nvSpPr>
        <p:spPr bwMode="auto">
          <a:xfrm>
            <a:off x="2134102" y="5382878"/>
            <a:ext cx="101600" cy="88900"/>
          </a:xfrm>
          <a:prstGeom prst="rect">
            <a:avLst/>
          </a:prstGeom>
          <a:solidFill>
            <a:srgbClr val="FF0000"/>
          </a:solidFill>
          <a:ln w="9525">
            <a:noFill/>
            <a:miter lim="800000"/>
            <a:headEnd/>
            <a:tailEnd/>
          </a:ln>
        </p:spPr>
        <p:txBody>
          <a:bodyPr wrap="none" anchor="ctr"/>
          <a:lstStyle/>
          <a:p>
            <a:endParaRPr lang="en-US"/>
          </a:p>
        </p:txBody>
      </p:sp>
      <p:sp>
        <p:nvSpPr>
          <p:cNvPr id="10" name="TextBox 9"/>
          <p:cNvSpPr txBox="1"/>
          <p:nvPr/>
        </p:nvSpPr>
        <p:spPr>
          <a:xfrm>
            <a:off x="3801979" y="5354052"/>
            <a:ext cx="2872902" cy="461665"/>
          </a:xfrm>
          <a:prstGeom prst="rect">
            <a:avLst/>
          </a:prstGeom>
          <a:noFill/>
        </p:spPr>
        <p:txBody>
          <a:bodyPr wrap="none" rtlCol="0">
            <a:spAutoFit/>
          </a:bodyPr>
          <a:lstStyle/>
          <a:p>
            <a:r>
              <a:rPr lang="en-CA" dirty="0"/>
              <a:t>Large slow memory</a:t>
            </a:r>
          </a:p>
        </p:txBody>
      </p:sp>
      <p:sp>
        <p:nvSpPr>
          <p:cNvPr id="11" name="TextBox 10"/>
          <p:cNvSpPr txBox="1"/>
          <p:nvPr/>
        </p:nvSpPr>
        <p:spPr>
          <a:xfrm>
            <a:off x="3797969" y="4002506"/>
            <a:ext cx="2733441" cy="461665"/>
          </a:xfrm>
          <a:prstGeom prst="rect">
            <a:avLst/>
          </a:prstGeom>
          <a:noFill/>
        </p:spPr>
        <p:txBody>
          <a:bodyPr wrap="none" rtlCol="0">
            <a:spAutoFit/>
          </a:bodyPr>
          <a:lstStyle/>
          <a:p>
            <a:r>
              <a:rPr lang="en-CA" dirty="0"/>
              <a:t>Small fast memory</a:t>
            </a:r>
          </a:p>
        </p:txBody>
      </p:sp>
      <p:sp>
        <p:nvSpPr>
          <p:cNvPr id="12" name="Freeform 13"/>
          <p:cNvSpPr>
            <a:spLocks/>
          </p:cNvSpPr>
          <p:nvPr/>
        </p:nvSpPr>
        <p:spPr bwMode="auto">
          <a:xfrm>
            <a:off x="930526" y="4159585"/>
            <a:ext cx="1062037" cy="1231900"/>
          </a:xfrm>
          <a:custGeom>
            <a:avLst/>
            <a:gdLst>
              <a:gd name="T0" fmla="*/ 2147483647 w 669"/>
              <a:gd name="T1" fmla="*/ 2147483647 h 800"/>
              <a:gd name="T2" fmla="*/ 2147483647 w 669"/>
              <a:gd name="T3" fmla="*/ 2147483647 h 800"/>
              <a:gd name="T4" fmla="*/ 2147483647 w 669"/>
              <a:gd name="T5" fmla="*/ 0 h 800"/>
              <a:gd name="T6" fmla="*/ 0 60000 65536"/>
              <a:gd name="T7" fmla="*/ 0 60000 65536"/>
              <a:gd name="T8" fmla="*/ 0 60000 65536"/>
              <a:gd name="T9" fmla="*/ 0 w 669"/>
              <a:gd name="T10" fmla="*/ 0 h 800"/>
              <a:gd name="T11" fmla="*/ 669 w 669"/>
              <a:gd name="T12" fmla="*/ 800 h 800"/>
            </a:gdLst>
            <a:ahLst/>
            <a:cxnLst>
              <a:cxn ang="T6">
                <a:pos x="T0" y="T1"/>
              </a:cxn>
              <a:cxn ang="T7">
                <a:pos x="T2" y="T3"/>
              </a:cxn>
              <a:cxn ang="T8">
                <a:pos x="T4" y="T5"/>
              </a:cxn>
            </a:cxnLst>
            <a:rect l="T9" t="T10" r="T11" b="T12"/>
            <a:pathLst>
              <a:path w="669" h="800">
                <a:moveTo>
                  <a:pt x="669" y="800"/>
                </a:moveTo>
                <a:cubicBezTo>
                  <a:pt x="379" y="738"/>
                  <a:pt x="90" y="677"/>
                  <a:pt x="45" y="544"/>
                </a:cubicBezTo>
                <a:cubicBezTo>
                  <a:pt x="0" y="411"/>
                  <a:pt x="198" y="205"/>
                  <a:pt x="397" y="0"/>
                </a:cubicBezTo>
              </a:path>
            </a:pathLst>
          </a:custGeom>
          <a:noFill/>
          <a:ln w="38100">
            <a:solidFill>
              <a:srgbClr val="FF0000"/>
            </a:solidFill>
            <a:round/>
            <a:headEnd/>
            <a:tailEnd type="triangle" w="med" len="med"/>
          </a:ln>
        </p:spPr>
        <p:txBody>
          <a:bodyPr wrap="none" anchor="ctr"/>
          <a:lstStyle/>
          <a:p>
            <a:endParaRPr lang="en-CA"/>
          </a:p>
        </p:txBody>
      </p:sp>
      <p:sp>
        <p:nvSpPr>
          <p:cNvPr id="13" name="TextBox 12"/>
          <p:cNvSpPr txBox="1"/>
          <p:nvPr/>
        </p:nvSpPr>
        <p:spPr>
          <a:xfrm>
            <a:off x="433137" y="4162925"/>
            <a:ext cx="731290" cy="461665"/>
          </a:xfrm>
          <a:prstGeom prst="rect">
            <a:avLst/>
          </a:prstGeom>
          <a:noFill/>
        </p:spPr>
        <p:txBody>
          <a:bodyPr wrap="none" rtlCol="0">
            <a:spAutoFit/>
          </a:bodyPr>
          <a:lstStyle/>
          <a:p>
            <a:r>
              <a:rPr lang="en-CA" dirty="0">
                <a:solidFill>
                  <a:srgbClr val="FF0000"/>
                </a:solidFill>
              </a:rPr>
              <a:t>Y[0]</a:t>
            </a:r>
          </a:p>
        </p:txBody>
      </p:sp>
      <p:sp>
        <p:nvSpPr>
          <p:cNvPr id="8" name="Slide Number Placeholder 7"/>
          <p:cNvSpPr>
            <a:spLocks noGrp="1"/>
          </p:cNvSpPr>
          <p:nvPr>
            <p:ph type="sldNum" sz="quarter" idx="12"/>
          </p:nvPr>
        </p:nvSpPr>
        <p:spPr/>
        <p:txBody>
          <a:bodyPr/>
          <a:lstStyle/>
          <a:p>
            <a:pPr>
              <a:defRPr/>
            </a:pPr>
            <a:fld id="{A5F30D0E-6C7B-458E-8902-0C79F52CDCCA}" type="slidenum">
              <a:rPr lang="en-US" smtClean="0"/>
              <a:pPr>
                <a:defRPr/>
              </a:pPr>
              <a:t>21</a:t>
            </a:fld>
            <a:r>
              <a:rPr lang="en-US"/>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How is data transferred?</a:t>
            </a:r>
          </a:p>
        </p:txBody>
      </p:sp>
      <p:sp>
        <p:nvSpPr>
          <p:cNvPr id="3" name="Content Placeholder 2"/>
          <p:cNvSpPr>
            <a:spLocks noGrp="1"/>
          </p:cNvSpPr>
          <p:nvPr>
            <p:ph idx="1"/>
          </p:nvPr>
        </p:nvSpPr>
        <p:spPr>
          <a:xfrm>
            <a:off x="685800" y="1287379"/>
            <a:ext cx="7772400" cy="4724400"/>
          </a:xfrm>
        </p:spPr>
        <p:txBody>
          <a:bodyPr/>
          <a:lstStyle/>
          <a:p>
            <a:r>
              <a:rPr lang="en-CA" dirty="0"/>
              <a:t>Option 1: Software moves data</a:t>
            </a:r>
          </a:p>
          <a:p>
            <a:pPr lvl="1"/>
            <a:r>
              <a:rPr lang="en-CA" dirty="0"/>
              <a:t>Small fast RAM called a “scratchpad” memory</a:t>
            </a:r>
          </a:p>
          <a:p>
            <a:pPr lvl="1"/>
            <a:r>
              <a:rPr lang="en-CA" dirty="0"/>
              <a:t>Used by recent GPUs</a:t>
            </a:r>
          </a:p>
          <a:p>
            <a:pPr lvl="1"/>
            <a:r>
              <a:rPr lang="en-CA" dirty="0"/>
              <a:t>Typically, the programmer must decide when to move data between slow big memory and fast small memory. Add extra code to move data.  </a:t>
            </a:r>
          </a:p>
          <a:p>
            <a:pPr lvl="1"/>
            <a:r>
              <a:rPr lang="en-CA" dirty="0">
                <a:solidFill>
                  <a:srgbClr val="0000FF"/>
                </a:solidFill>
              </a:rPr>
              <a:t>Benefits:  Programmer can optimize what to put in fast memory and when.</a:t>
            </a:r>
          </a:p>
          <a:p>
            <a:pPr lvl="1"/>
            <a:r>
              <a:rPr lang="en-CA" dirty="0">
                <a:solidFill>
                  <a:srgbClr val="FF0000"/>
                </a:solidFill>
              </a:rPr>
              <a:t>Drawbacks:  More work for programmer</a:t>
            </a:r>
            <a:endParaRPr lang="en-CA" dirty="0"/>
          </a:p>
          <a:p>
            <a:r>
              <a:rPr lang="en-CA" dirty="0"/>
              <a:t>Option 2: Hardware managed </a:t>
            </a:r>
            <a:r>
              <a:rPr lang="en-CA" u="sng" dirty="0"/>
              <a:t>cache</a:t>
            </a:r>
          </a:p>
          <a:p>
            <a:pPr lvl="1"/>
            <a:r>
              <a:rPr lang="en-CA" dirty="0"/>
              <a:t>Most CPUs take this approach.  Our focus.</a:t>
            </a:r>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22</a:t>
            </a:fld>
            <a:r>
              <a:rPr lang="en-US"/>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CA" dirty="0"/>
              <a:t>Hardware managed cache design</a:t>
            </a:r>
          </a:p>
        </p:txBody>
      </p:sp>
      <p:sp>
        <p:nvSpPr>
          <p:cNvPr id="3" name="Content Placeholder 2"/>
          <p:cNvSpPr>
            <a:spLocks noGrp="1"/>
          </p:cNvSpPr>
          <p:nvPr>
            <p:ph idx="1"/>
          </p:nvPr>
        </p:nvSpPr>
        <p:spPr>
          <a:xfrm>
            <a:off x="685800" y="1371600"/>
            <a:ext cx="7772400" cy="4981074"/>
          </a:xfrm>
        </p:spPr>
        <p:txBody>
          <a:bodyPr/>
          <a:lstStyle/>
          <a:p>
            <a:r>
              <a:rPr lang="en-CA" dirty="0"/>
              <a:t>We will have hardware automatically copy data to “cache” when program accesses the location holding that data.</a:t>
            </a:r>
          </a:p>
          <a:p>
            <a:pPr lvl="1"/>
            <a:endParaRPr lang="en-CA" dirty="0"/>
          </a:p>
          <a:p>
            <a:r>
              <a:rPr lang="en-CA" dirty="0"/>
              <a:t>Problem: Need mechanism for hardware to find data next time program accesses it.</a:t>
            </a:r>
          </a:p>
          <a:p>
            <a:endParaRPr lang="en-CA" dirty="0"/>
          </a:p>
          <a:p>
            <a:r>
              <a:rPr lang="en-CA" dirty="0"/>
              <a:t>Solution: Save address (“tag”) in cache along with copy of the data at that address.</a:t>
            </a:r>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23</a:t>
            </a:fld>
            <a:r>
              <a:rPr lang="en-US"/>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0161_002"/>
          <p:cNvPicPr>
            <a:picLocks noChangeAspect="1" noChangeArrowheads="1"/>
          </p:cNvPicPr>
          <p:nvPr/>
        </p:nvPicPr>
        <p:blipFill>
          <a:blip r:embed="rId2"/>
          <a:srcRect l="4559" t="13618" r="7892" b="23195"/>
          <a:stretch>
            <a:fillRect/>
          </a:stretch>
        </p:blipFill>
        <p:spPr bwMode="auto">
          <a:xfrm>
            <a:off x="508000" y="952500"/>
            <a:ext cx="8229600" cy="4589463"/>
          </a:xfrm>
          <a:prstGeom prst="rect">
            <a:avLst/>
          </a:prstGeom>
          <a:noFill/>
          <a:ln w="9525">
            <a:noFill/>
            <a:miter lim="800000"/>
            <a:headEnd/>
            <a:tailEnd/>
          </a:ln>
        </p:spPr>
      </p:pic>
      <p:sp>
        <p:nvSpPr>
          <p:cNvPr id="21507" name="Title 1"/>
          <p:cNvSpPr>
            <a:spLocks noGrp="1"/>
          </p:cNvSpPr>
          <p:nvPr>
            <p:ph type="title"/>
          </p:nvPr>
        </p:nvSpPr>
        <p:spPr>
          <a:xfrm>
            <a:off x="685800" y="0"/>
            <a:ext cx="8458200" cy="774700"/>
          </a:xfrm>
        </p:spPr>
        <p:txBody>
          <a:bodyPr/>
          <a:lstStyle/>
          <a:p>
            <a:r>
              <a:rPr lang="en-CA" dirty="0">
                <a:latin typeface="Arial  " charset="0"/>
                <a:cs typeface="Arial  " charset="0"/>
              </a:rPr>
              <a:t>First level caches in typical pipeline</a:t>
            </a:r>
          </a:p>
        </p:txBody>
      </p:sp>
      <p:sp>
        <p:nvSpPr>
          <p:cNvPr id="21508" name="Content Placeholder 2"/>
          <p:cNvSpPr>
            <a:spLocks noGrp="1"/>
          </p:cNvSpPr>
          <p:nvPr>
            <p:ph idx="1"/>
          </p:nvPr>
        </p:nvSpPr>
        <p:spPr>
          <a:xfrm>
            <a:off x="635000" y="1371600"/>
            <a:ext cx="7772400" cy="2247900"/>
          </a:xfrm>
        </p:spPr>
        <p:txBody>
          <a:bodyPr/>
          <a:lstStyle/>
          <a:p>
            <a:endParaRPr lang="en-CA">
              <a:latin typeface="Arial  " charset="0"/>
              <a:cs typeface="Arial  " charset="0"/>
            </a:endParaRPr>
          </a:p>
          <a:p>
            <a:endParaRPr lang="en-CA">
              <a:latin typeface="Arial  " charset="0"/>
              <a:cs typeface="Arial  " charset="0"/>
            </a:endParaRPr>
          </a:p>
          <a:p>
            <a:pPr>
              <a:buFontTx/>
              <a:buNone/>
            </a:pPr>
            <a:r>
              <a:rPr lang="en-CA">
                <a:latin typeface="Arial  " charset="0"/>
                <a:cs typeface="Arial  " charset="0"/>
              </a:rPr>
              <a:t>	</a:t>
            </a:r>
          </a:p>
        </p:txBody>
      </p:sp>
      <p:sp>
        <p:nvSpPr>
          <p:cNvPr id="21510" name="Rectangle 4"/>
          <p:cNvSpPr>
            <a:spLocks noChangeArrowheads="1"/>
          </p:cNvSpPr>
          <p:nvPr/>
        </p:nvSpPr>
        <p:spPr bwMode="auto">
          <a:xfrm>
            <a:off x="1117600" y="3200400"/>
            <a:ext cx="1003300" cy="1041400"/>
          </a:xfrm>
          <a:prstGeom prst="rect">
            <a:avLst/>
          </a:prstGeom>
          <a:solidFill>
            <a:srgbClr val="FF0000"/>
          </a:solidFill>
          <a:ln w="9525" algn="ctr">
            <a:solidFill>
              <a:schemeClr val="tx1"/>
            </a:solidFill>
            <a:round/>
            <a:headEnd/>
            <a:tailEnd/>
          </a:ln>
        </p:spPr>
        <p:txBody>
          <a:bodyPr/>
          <a:lstStyle/>
          <a:p>
            <a:pPr algn="ctr"/>
            <a:endParaRPr lang="en-CA"/>
          </a:p>
        </p:txBody>
      </p:sp>
      <p:sp>
        <p:nvSpPr>
          <p:cNvPr id="21511" name="TextBox 8"/>
          <p:cNvSpPr txBox="1">
            <a:spLocks noChangeArrowheads="1"/>
          </p:cNvSpPr>
          <p:nvPr/>
        </p:nvSpPr>
        <p:spPr bwMode="auto">
          <a:xfrm>
            <a:off x="457200" y="5435600"/>
            <a:ext cx="1604963" cy="830263"/>
          </a:xfrm>
          <a:prstGeom prst="rect">
            <a:avLst/>
          </a:prstGeom>
          <a:noFill/>
          <a:ln w="9525">
            <a:noFill/>
            <a:miter lim="800000"/>
            <a:headEnd/>
            <a:tailEnd/>
          </a:ln>
        </p:spPr>
        <p:txBody>
          <a:bodyPr wrap="none">
            <a:spAutoFit/>
          </a:bodyPr>
          <a:lstStyle/>
          <a:p>
            <a:r>
              <a:rPr lang="en-CA">
                <a:solidFill>
                  <a:srgbClr val="FF0000"/>
                </a:solidFill>
              </a:rPr>
              <a:t>Instruction</a:t>
            </a:r>
          </a:p>
          <a:p>
            <a:r>
              <a:rPr lang="en-CA">
                <a:solidFill>
                  <a:srgbClr val="FF0000"/>
                </a:solidFill>
              </a:rPr>
              <a:t>Cache</a:t>
            </a:r>
          </a:p>
        </p:txBody>
      </p:sp>
      <p:cxnSp>
        <p:nvCxnSpPr>
          <p:cNvPr id="21512" name="Straight Arrow Connector 10"/>
          <p:cNvCxnSpPr>
            <a:cxnSpLocks noChangeShapeType="1"/>
          </p:cNvCxnSpPr>
          <p:nvPr/>
        </p:nvCxnSpPr>
        <p:spPr bwMode="auto">
          <a:xfrm rot="5400000" flipH="1" flipV="1">
            <a:off x="781050" y="4743450"/>
            <a:ext cx="1143000" cy="190500"/>
          </a:xfrm>
          <a:prstGeom prst="straightConnector1">
            <a:avLst/>
          </a:prstGeom>
          <a:noFill/>
          <a:ln w="31750" algn="ctr">
            <a:solidFill>
              <a:srgbClr val="FF0000"/>
            </a:solidFill>
            <a:round/>
            <a:headEnd/>
            <a:tailEnd type="arrow" w="med" len="med"/>
          </a:ln>
        </p:spPr>
      </p:cxnSp>
      <p:sp>
        <p:nvSpPr>
          <p:cNvPr id="21513" name="Rectangle 11"/>
          <p:cNvSpPr>
            <a:spLocks noChangeArrowheads="1"/>
          </p:cNvSpPr>
          <p:nvPr/>
        </p:nvSpPr>
        <p:spPr bwMode="auto">
          <a:xfrm>
            <a:off x="6604000" y="3505200"/>
            <a:ext cx="1003300" cy="1041400"/>
          </a:xfrm>
          <a:prstGeom prst="rect">
            <a:avLst/>
          </a:prstGeom>
          <a:solidFill>
            <a:srgbClr val="FF0000"/>
          </a:solidFill>
          <a:ln w="9525" algn="ctr">
            <a:solidFill>
              <a:schemeClr val="tx1"/>
            </a:solidFill>
            <a:round/>
            <a:headEnd/>
            <a:tailEnd/>
          </a:ln>
        </p:spPr>
        <p:txBody>
          <a:bodyPr/>
          <a:lstStyle/>
          <a:p>
            <a:pPr algn="ctr"/>
            <a:endParaRPr lang="en-CA"/>
          </a:p>
        </p:txBody>
      </p:sp>
      <p:sp>
        <p:nvSpPr>
          <p:cNvPr id="21514" name="TextBox 12"/>
          <p:cNvSpPr txBox="1">
            <a:spLocks noChangeArrowheads="1"/>
          </p:cNvSpPr>
          <p:nvPr/>
        </p:nvSpPr>
        <p:spPr bwMode="auto">
          <a:xfrm>
            <a:off x="6362700" y="5735638"/>
            <a:ext cx="1076325" cy="830262"/>
          </a:xfrm>
          <a:prstGeom prst="rect">
            <a:avLst/>
          </a:prstGeom>
          <a:noFill/>
          <a:ln w="9525">
            <a:noFill/>
            <a:miter lim="800000"/>
            <a:headEnd/>
            <a:tailEnd/>
          </a:ln>
        </p:spPr>
        <p:txBody>
          <a:bodyPr wrap="none">
            <a:spAutoFit/>
          </a:bodyPr>
          <a:lstStyle/>
          <a:p>
            <a:r>
              <a:rPr lang="en-CA" dirty="0">
                <a:solidFill>
                  <a:srgbClr val="FF0000"/>
                </a:solidFill>
              </a:rPr>
              <a:t>Data</a:t>
            </a:r>
          </a:p>
          <a:p>
            <a:r>
              <a:rPr lang="en-CA" dirty="0">
                <a:solidFill>
                  <a:srgbClr val="FF0000"/>
                </a:solidFill>
              </a:rPr>
              <a:t>Cache</a:t>
            </a:r>
          </a:p>
        </p:txBody>
      </p:sp>
      <p:cxnSp>
        <p:nvCxnSpPr>
          <p:cNvPr id="21515" name="Straight Arrow Connector 14"/>
          <p:cNvCxnSpPr>
            <a:cxnSpLocks noChangeShapeType="1"/>
          </p:cNvCxnSpPr>
          <p:nvPr/>
        </p:nvCxnSpPr>
        <p:spPr bwMode="auto">
          <a:xfrm rot="5400000" flipH="1" flipV="1">
            <a:off x="6394450" y="5048250"/>
            <a:ext cx="1143000" cy="190500"/>
          </a:xfrm>
          <a:prstGeom prst="straightConnector1">
            <a:avLst/>
          </a:prstGeom>
          <a:noFill/>
          <a:ln w="31750" algn="ctr">
            <a:solidFill>
              <a:srgbClr val="FF0000"/>
            </a:solidFill>
            <a:round/>
            <a:headEnd/>
            <a:tailEnd type="arrow" w="med" len="med"/>
          </a:ln>
        </p:spPr>
      </p:cxnSp>
      <p:sp>
        <p:nvSpPr>
          <p:cNvPr id="21516" name="TextBox 15"/>
          <p:cNvSpPr txBox="1">
            <a:spLocks noChangeArrowheads="1"/>
          </p:cNvSpPr>
          <p:nvPr/>
        </p:nvSpPr>
        <p:spPr bwMode="auto">
          <a:xfrm>
            <a:off x="2806700" y="5486400"/>
            <a:ext cx="2649538" cy="1200150"/>
          </a:xfrm>
          <a:prstGeom prst="rect">
            <a:avLst/>
          </a:prstGeom>
          <a:noFill/>
          <a:ln w="9525">
            <a:noFill/>
            <a:miter lim="800000"/>
            <a:headEnd/>
            <a:tailEnd/>
          </a:ln>
        </p:spPr>
        <p:txBody>
          <a:bodyPr wrap="none">
            <a:spAutoFit/>
          </a:bodyPr>
          <a:lstStyle/>
          <a:p>
            <a:r>
              <a:rPr lang="en-CA" dirty="0"/>
              <a:t>First level caches</a:t>
            </a:r>
          </a:p>
          <a:p>
            <a:r>
              <a:rPr lang="en-CA" dirty="0"/>
              <a:t>(separate to avoid</a:t>
            </a:r>
          </a:p>
          <a:p>
            <a:r>
              <a:rPr lang="en-CA" dirty="0"/>
              <a:t>structural hazard)</a:t>
            </a: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24</a:t>
            </a:fld>
            <a:r>
              <a:rPr lang="en-US"/>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698500" y="0"/>
            <a:ext cx="7772400" cy="1143000"/>
          </a:xfrm>
        </p:spPr>
        <p:txBody>
          <a:bodyPr/>
          <a:lstStyle/>
          <a:p>
            <a:r>
              <a:rPr lang="en-CA" dirty="0">
                <a:latin typeface="Arial  " charset="0"/>
                <a:cs typeface="Arial  " charset="0"/>
              </a:rPr>
              <a:t>Example</a:t>
            </a:r>
            <a:endParaRPr lang="en-CA" dirty="0">
              <a:solidFill>
                <a:srgbClr val="FF0000"/>
              </a:solidFill>
              <a:latin typeface="Arial  " charset="0"/>
              <a:cs typeface="Arial  " charset="0"/>
            </a:endParaRPr>
          </a:p>
        </p:txBody>
      </p:sp>
      <p:sp>
        <p:nvSpPr>
          <p:cNvPr id="63" name="TextBox 62"/>
          <p:cNvSpPr txBox="1"/>
          <p:nvPr/>
        </p:nvSpPr>
        <p:spPr>
          <a:xfrm>
            <a:off x="791572" y="1119115"/>
            <a:ext cx="7820168" cy="3416320"/>
          </a:xfrm>
          <a:prstGeom prst="rect">
            <a:avLst/>
          </a:prstGeom>
          <a:noFill/>
        </p:spPr>
        <p:txBody>
          <a:bodyPr wrap="square" rtlCol="0">
            <a:spAutoFit/>
          </a:bodyPr>
          <a:lstStyle/>
          <a:p>
            <a:pPr>
              <a:buNone/>
            </a:pPr>
            <a:r>
              <a:rPr lang="en-CA" dirty="0">
                <a:cs typeface="Arial" pitchFamily="34" charset="0"/>
              </a:rPr>
              <a:t>Show cache contents when executing following code on “fully associative” data cache with two 4 byte blocks.</a:t>
            </a:r>
          </a:p>
          <a:p>
            <a:pPr>
              <a:buNone/>
            </a:pPr>
            <a:endParaRPr lang="en-CA" dirty="0">
              <a:latin typeface="Courier New" pitchFamily="49" charset="0"/>
              <a:cs typeface="Courier New" pitchFamily="49" charset="0"/>
            </a:endParaRPr>
          </a:p>
          <a:p>
            <a:pPr>
              <a:buNone/>
            </a:pPr>
            <a:r>
              <a:rPr lang="en-CA" dirty="0">
                <a:latin typeface="Courier New" pitchFamily="49" charset="0"/>
                <a:cs typeface="Courier New" pitchFamily="49" charset="0"/>
              </a:rPr>
              <a:t>	FLDS 		S3,[R2]    ; read Y[</a:t>
            </a:r>
            <a:r>
              <a:rPr lang="en-CA" dirty="0" err="1">
                <a:latin typeface="Courier New" pitchFamily="49" charset="0"/>
                <a:cs typeface="Courier New" pitchFamily="49" charset="0"/>
              </a:rPr>
              <a:t>i</a:t>
            </a:r>
            <a:r>
              <a:rPr lang="en-CA" dirty="0">
                <a:latin typeface="Courier New" pitchFamily="49" charset="0"/>
                <a:cs typeface="Courier New" pitchFamily="49" charset="0"/>
              </a:rPr>
              <a:t>]</a:t>
            </a:r>
          </a:p>
          <a:p>
            <a:pPr>
              <a:buNone/>
            </a:pPr>
            <a:r>
              <a:rPr lang="en-CA" dirty="0">
                <a:latin typeface="Courier New" pitchFamily="49" charset="0"/>
                <a:cs typeface="Courier New" pitchFamily="49" charset="0"/>
              </a:rPr>
              <a:t>	FADDS 	S4,S2,S3 	 ; a*X[</a:t>
            </a:r>
            <a:r>
              <a:rPr lang="en-CA" dirty="0" err="1">
                <a:latin typeface="Courier New" pitchFamily="49" charset="0"/>
                <a:cs typeface="Courier New" pitchFamily="49" charset="0"/>
              </a:rPr>
              <a:t>i</a:t>
            </a:r>
            <a:r>
              <a:rPr lang="en-CA" dirty="0">
                <a:latin typeface="Courier New" pitchFamily="49" charset="0"/>
                <a:cs typeface="Courier New" pitchFamily="49" charset="0"/>
              </a:rPr>
              <a:t>]+Y[</a:t>
            </a:r>
            <a:r>
              <a:rPr lang="en-CA" dirty="0" err="1">
                <a:latin typeface="Courier New" pitchFamily="49" charset="0"/>
                <a:cs typeface="Courier New" pitchFamily="49" charset="0"/>
              </a:rPr>
              <a:t>i</a:t>
            </a:r>
            <a:r>
              <a:rPr lang="en-CA" dirty="0">
                <a:latin typeface="Courier New" pitchFamily="49" charset="0"/>
                <a:cs typeface="Courier New" pitchFamily="49" charset="0"/>
              </a:rPr>
              <a:t>]</a:t>
            </a:r>
          </a:p>
          <a:p>
            <a:pPr>
              <a:buNone/>
            </a:pPr>
            <a:r>
              <a:rPr lang="en-CA" dirty="0">
                <a:latin typeface="Courier New" pitchFamily="49" charset="0"/>
                <a:cs typeface="Courier New" pitchFamily="49" charset="0"/>
              </a:rPr>
              <a:t>	FSTS		S4,[R2]    ; write Y[</a:t>
            </a:r>
            <a:r>
              <a:rPr lang="en-CA" dirty="0" err="1">
                <a:latin typeface="Courier New" pitchFamily="49" charset="0"/>
                <a:cs typeface="Courier New" pitchFamily="49" charset="0"/>
              </a:rPr>
              <a:t>i</a:t>
            </a:r>
            <a:r>
              <a:rPr lang="en-CA" dirty="0">
                <a:latin typeface="Courier New" pitchFamily="49" charset="0"/>
                <a:cs typeface="Courier New" pitchFamily="49" charset="0"/>
              </a:rPr>
              <a:t>]</a:t>
            </a:r>
            <a:endParaRPr lang="en-CA" dirty="0">
              <a:cs typeface="Arial" pitchFamily="34" charset="0"/>
            </a:endParaRPr>
          </a:p>
          <a:p>
            <a:endParaRPr lang="en-CA" dirty="0">
              <a:cs typeface="Arial" pitchFamily="34" charset="0"/>
            </a:endParaRPr>
          </a:p>
          <a:p>
            <a:r>
              <a:rPr lang="en-CA" dirty="0">
                <a:cs typeface="Arial" pitchFamily="34" charset="0"/>
              </a:rPr>
              <a:t>Initially: </a:t>
            </a:r>
            <a:r>
              <a:rPr lang="en-CA" dirty="0" err="1">
                <a:cs typeface="Arial" pitchFamily="34" charset="0"/>
              </a:rPr>
              <a:t>Regs</a:t>
            </a:r>
            <a:r>
              <a:rPr lang="en-CA" dirty="0">
                <a:cs typeface="Arial" pitchFamily="34" charset="0"/>
              </a:rPr>
              <a:t>[R2]=0x8, </a:t>
            </a:r>
            <a:r>
              <a:rPr lang="en-CA" dirty="0" err="1">
                <a:cs typeface="Arial" pitchFamily="34" charset="0"/>
              </a:rPr>
              <a:t>Regs</a:t>
            </a:r>
            <a:r>
              <a:rPr lang="en-CA" dirty="0">
                <a:cs typeface="Arial" pitchFamily="34" charset="0"/>
              </a:rPr>
              <a:t>[S2]=78.2, memory state:</a:t>
            </a:r>
          </a:p>
          <a:p>
            <a:endParaRPr lang="en-CA" b="1" dirty="0">
              <a:latin typeface="Courier New" pitchFamily="49" charset="0"/>
              <a:cs typeface="Courier New" pitchFamily="49" charset="0"/>
            </a:endParaRPr>
          </a:p>
        </p:txBody>
      </p:sp>
      <p:graphicFrame>
        <p:nvGraphicFramePr>
          <p:cNvPr id="84" name="Table 83"/>
          <p:cNvGraphicFramePr>
            <a:graphicFrameLocks noGrp="1"/>
          </p:cNvGraphicFramePr>
          <p:nvPr/>
        </p:nvGraphicFramePr>
        <p:xfrm>
          <a:off x="880938" y="4401403"/>
          <a:ext cx="6320592" cy="1828800"/>
        </p:xfrm>
        <a:graphic>
          <a:graphicData uri="http://schemas.openxmlformats.org/drawingml/2006/table">
            <a:tbl>
              <a:tblPr firstRow="1" bandRow="1">
                <a:tableStyleId>{F5AB1C69-6EDB-4FF4-983F-18BD219EF322}</a:tableStyleId>
              </a:tblPr>
              <a:tblGrid>
                <a:gridCol w="1844845">
                  <a:extLst>
                    <a:ext uri="{9D8B030D-6E8A-4147-A177-3AD203B41FA5}">
                      <a16:colId xmlns:a16="http://schemas.microsoft.com/office/drawing/2014/main" val="20000"/>
                    </a:ext>
                  </a:extLst>
                </a:gridCol>
                <a:gridCol w="2201059">
                  <a:extLst>
                    <a:ext uri="{9D8B030D-6E8A-4147-A177-3AD203B41FA5}">
                      <a16:colId xmlns:a16="http://schemas.microsoft.com/office/drawing/2014/main" val="20001"/>
                    </a:ext>
                  </a:extLst>
                </a:gridCol>
                <a:gridCol w="2274688">
                  <a:extLst>
                    <a:ext uri="{9D8B030D-6E8A-4147-A177-3AD203B41FA5}">
                      <a16:colId xmlns:a16="http://schemas.microsoft.com/office/drawing/2014/main" val="20002"/>
                    </a:ext>
                  </a:extLst>
                </a:gridCol>
              </a:tblGrid>
              <a:tr h="290852">
                <a:tc>
                  <a:txBody>
                    <a:bodyPr/>
                    <a:lstStyle/>
                    <a:p>
                      <a:pPr algn="l"/>
                      <a:r>
                        <a:rPr lang="en-CA" b="1" dirty="0">
                          <a:solidFill>
                            <a:schemeClr val="tx1"/>
                          </a:solidFill>
                          <a:latin typeface="Arial" pitchFamily="34" charset="0"/>
                          <a:cs typeface="Arial" pitchFamily="34" charset="0"/>
                        </a:rPr>
                        <a:t>Address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800" dirty="0">
                          <a:solidFill>
                            <a:srgbClr val="FF0000"/>
                          </a:solidFill>
                          <a:latin typeface="Arial" pitchFamily="34" charset="0"/>
                          <a:cs typeface="Arial" pitchFamily="34" charset="0"/>
                        </a:rPr>
                        <a:t>Memory contents</a:t>
                      </a:r>
                    </a:p>
                  </a:txBody>
                  <a:tcPr/>
                </a:tc>
                <a:tc>
                  <a:txBody>
                    <a:bodyPr/>
                    <a:lstStyle/>
                    <a:p>
                      <a:pPr algn="l"/>
                      <a:r>
                        <a:rPr lang="en-CA" sz="1800" dirty="0">
                          <a:solidFill>
                            <a:srgbClr val="FF0000"/>
                          </a:solidFill>
                          <a:latin typeface="Arial" pitchFamily="34" charset="0"/>
                          <a:cs typeface="Arial" pitchFamily="34" charset="0"/>
                        </a:rPr>
                        <a:t>Description</a:t>
                      </a:r>
                      <a:endParaRPr lang="en-CA" b="0"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10000"/>
                  </a:ext>
                </a:extLst>
              </a:tr>
              <a:tr h="290852">
                <a:tc>
                  <a:txBody>
                    <a:bodyPr/>
                    <a:lstStyle/>
                    <a:p>
                      <a:pPr algn="l"/>
                      <a:r>
                        <a:rPr lang="en-CA" b="0" dirty="0">
                          <a:solidFill>
                            <a:schemeClr val="tx1"/>
                          </a:solidFill>
                          <a:latin typeface="Courier New" pitchFamily="49" charset="0"/>
                          <a:cs typeface="Courier New" pitchFamily="49" charset="0"/>
                        </a:rPr>
                        <a:t>0x0000000c</a:t>
                      </a:r>
                    </a:p>
                  </a:txBody>
                  <a:tcPr/>
                </a:tc>
                <a:tc>
                  <a:txBody>
                    <a:bodyPr/>
                    <a:lstStyle/>
                    <a:p>
                      <a:pPr algn="l"/>
                      <a:r>
                        <a:rPr lang="en-CA" b="0" baseline="0" dirty="0">
                          <a:solidFill>
                            <a:schemeClr val="tx1"/>
                          </a:solidFill>
                          <a:latin typeface="Courier New" pitchFamily="49" charset="0"/>
                          <a:cs typeface="Courier New" pitchFamily="49" charset="0"/>
                        </a:rPr>
                        <a:t>C4 7A 00 00</a:t>
                      </a:r>
                      <a:endParaRPr lang="en-CA" b="0" dirty="0">
                        <a:solidFill>
                          <a:schemeClr val="tx1"/>
                        </a:solidFill>
                        <a:latin typeface="Courier New" pitchFamily="49" charset="0"/>
                        <a:cs typeface="Courier New" pitchFamily="49" charset="0"/>
                      </a:endParaRPr>
                    </a:p>
                  </a:txBody>
                  <a:tcPr/>
                </a:tc>
                <a:tc>
                  <a:txBody>
                    <a:bodyPr/>
                    <a:lstStyle/>
                    <a:p>
                      <a:pPr algn="l"/>
                      <a:r>
                        <a:rPr lang="en-CA" b="0" dirty="0">
                          <a:solidFill>
                            <a:schemeClr val="tx1"/>
                          </a:solidFill>
                          <a:latin typeface="Courier New" pitchFamily="49" charset="0"/>
                          <a:cs typeface="Courier New" pitchFamily="49" charset="0"/>
                        </a:rPr>
                        <a:t>Y[3] = </a:t>
                      </a:r>
                      <a:r>
                        <a:rPr lang="en-CA" b="0" baseline="0" dirty="0">
                          <a:solidFill>
                            <a:schemeClr val="tx1"/>
                          </a:solidFill>
                          <a:latin typeface="Courier New" pitchFamily="49" charset="0"/>
                          <a:cs typeface="Courier New" pitchFamily="49" charset="0"/>
                        </a:rPr>
                        <a:t>-1000.0</a:t>
                      </a:r>
                      <a:endParaRPr lang="en-CA" b="0" dirty="0">
                        <a:solidFill>
                          <a:schemeClr val="tx1"/>
                        </a:solidFill>
                        <a:latin typeface="Courier New" pitchFamily="49" charset="0"/>
                        <a:cs typeface="Courier New" pitchFamily="49" charset="0"/>
                      </a:endParaRPr>
                    </a:p>
                  </a:txBody>
                  <a:tcPr/>
                </a:tc>
                <a:extLst>
                  <a:ext uri="{0D108BD9-81ED-4DB2-BD59-A6C34878D82A}">
                    <a16:rowId xmlns:a16="http://schemas.microsoft.com/office/drawing/2014/main" val="10001"/>
                  </a:ext>
                </a:extLst>
              </a:tr>
              <a:tr h="290852">
                <a:tc>
                  <a:txBody>
                    <a:bodyPr/>
                    <a:lstStyle/>
                    <a:p>
                      <a:r>
                        <a:rPr lang="en-CA" b="0" dirty="0">
                          <a:solidFill>
                            <a:schemeClr val="tx1"/>
                          </a:solidFill>
                          <a:latin typeface="Courier New" pitchFamily="49" charset="0"/>
                          <a:cs typeface="Courier New" pitchFamily="49" charset="0"/>
                        </a:rPr>
                        <a:t>0x00000008</a:t>
                      </a:r>
                    </a:p>
                  </a:txBody>
                  <a:tcPr/>
                </a:tc>
                <a:tc>
                  <a:txBody>
                    <a:bodyPr/>
                    <a:lstStyle/>
                    <a:p>
                      <a:r>
                        <a:rPr lang="en-CA" b="0" baseline="0" dirty="0">
                          <a:solidFill>
                            <a:schemeClr val="tx1"/>
                          </a:solidFill>
                          <a:latin typeface="Courier New" pitchFamily="49" charset="0"/>
                          <a:cs typeface="Courier New" pitchFamily="49" charset="0"/>
                        </a:rPr>
                        <a:t>40 2D F8 54</a:t>
                      </a:r>
                      <a:endParaRPr lang="en-CA" b="0" dirty="0">
                        <a:solidFill>
                          <a:schemeClr val="tx1"/>
                        </a:solidFill>
                        <a:latin typeface="Courier New" pitchFamily="49" charset="0"/>
                        <a:cs typeface="Courier New" pitchFamily="49" charset="0"/>
                      </a:endParaRPr>
                    </a:p>
                  </a:txBody>
                  <a:tcPr/>
                </a:tc>
                <a:tc>
                  <a:txBody>
                    <a:bodyPr/>
                    <a:lstStyle/>
                    <a:p>
                      <a:r>
                        <a:rPr lang="en-CA" b="0" dirty="0">
                          <a:solidFill>
                            <a:schemeClr val="tx1"/>
                          </a:solidFill>
                          <a:latin typeface="Courier New" pitchFamily="49" charset="0"/>
                          <a:cs typeface="Courier New" pitchFamily="49" charset="0"/>
                        </a:rPr>
                        <a:t>Y[2] = 2.718282</a:t>
                      </a:r>
                    </a:p>
                  </a:txBody>
                  <a:tcPr/>
                </a:tc>
                <a:extLst>
                  <a:ext uri="{0D108BD9-81ED-4DB2-BD59-A6C34878D82A}">
                    <a16:rowId xmlns:a16="http://schemas.microsoft.com/office/drawing/2014/main" val="10002"/>
                  </a:ext>
                </a:extLst>
              </a:tr>
              <a:tr h="290852">
                <a:tc>
                  <a:txBody>
                    <a:bodyPr/>
                    <a:lstStyle/>
                    <a:p>
                      <a:r>
                        <a:rPr lang="en-CA" b="0" dirty="0">
                          <a:solidFill>
                            <a:schemeClr val="tx1"/>
                          </a:solidFill>
                          <a:latin typeface="Courier New" pitchFamily="49" charset="0"/>
                          <a:cs typeface="Courier New" pitchFamily="49" charset="0"/>
                        </a:rPr>
                        <a:t>0x00000004</a:t>
                      </a:r>
                    </a:p>
                  </a:txBody>
                  <a:tcPr/>
                </a:tc>
                <a:tc>
                  <a:txBody>
                    <a:bodyPr/>
                    <a:lstStyle/>
                    <a:p>
                      <a:r>
                        <a:rPr lang="en-CA" b="0" dirty="0">
                          <a:solidFill>
                            <a:schemeClr val="tx1"/>
                          </a:solidFill>
                          <a:latin typeface="Courier New" pitchFamily="49" charset="0"/>
                          <a:cs typeface="Courier New" pitchFamily="49" charset="0"/>
                        </a:rPr>
                        <a:t>40 49 0F DB</a:t>
                      </a:r>
                    </a:p>
                  </a:txBody>
                  <a:tcPr/>
                </a:tc>
                <a:tc>
                  <a:txBody>
                    <a:bodyPr/>
                    <a:lstStyle/>
                    <a:p>
                      <a:r>
                        <a:rPr lang="en-CA" b="0" dirty="0">
                          <a:solidFill>
                            <a:schemeClr val="tx1"/>
                          </a:solidFill>
                          <a:latin typeface="Courier New" pitchFamily="49" charset="0"/>
                          <a:cs typeface="Courier New" pitchFamily="49" charset="0"/>
                        </a:rPr>
                        <a:t>Y[1]</a:t>
                      </a:r>
                      <a:r>
                        <a:rPr lang="en-CA" b="0" baseline="0" dirty="0">
                          <a:solidFill>
                            <a:schemeClr val="tx1"/>
                          </a:solidFill>
                          <a:latin typeface="Courier New" pitchFamily="49" charset="0"/>
                          <a:cs typeface="Courier New" pitchFamily="49" charset="0"/>
                        </a:rPr>
                        <a:t> = </a:t>
                      </a:r>
                      <a:r>
                        <a:rPr lang="en-CA" b="0" dirty="0">
                          <a:solidFill>
                            <a:schemeClr val="tx1"/>
                          </a:solidFill>
                          <a:latin typeface="Courier New" pitchFamily="49" charset="0"/>
                          <a:cs typeface="Courier New" pitchFamily="49" charset="0"/>
                        </a:rPr>
                        <a:t>3.141593</a:t>
                      </a:r>
                    </a:p>
                  </a:txBody>
                  <a:tcPr/>
                </a:tc>
                <a:extLst>
                  <a:ext uri="{0D108BD9-81ED-4DB2-BD59-A6C34878D82A}">
                    <a16:rowId xmlns:a16="http://schemas.microsoft.com/office/drawing/2014/main" val="10003"/>
                  </a:ext>
                </a:extLst>
              </a:tr>
              <a:tr h="290852">
                <a:tc>
                  <a:txBody>
                    <a:bodyPr/>
                    <a:lstStyle/>
                    <a:p>
                      <a:r>
                        <a:rPr lang="en-CA" b="0" dirty="0">
                          <a:solidFill>
                            <a:schemeClr val="tx1"/>
                          </a:solidFill>
                          <a:latin typeface="Courier New" pitchFamily="49" charset="0"/>
                          <a:cs typeface="Courier New" pitchFamily="49" charset="0"/>
                        </a:rPr>
                        <a:t>0x00000000</a:t>
                      </a:r>
                    </a:p>
                  </a:txBody>
                  <a:tcPr/>
                </a:tc>
                <a:tc>
                  <a:txBody>
                    <a:bodyPr/>
                    <a:lstStyle/>
                    <a:p>
                      <a:r>
                        <a:rPr lang="en-CA" b="0" dirty="0">
                          <a:solidFill>
                            <a:schemeClr val="tx1"/>
                          </a:solidFill>
                          <a:latin typeface="Courier New" pitchFamily="49" charset="0"/>
                          <a:cs typeface="Courier New" pitchFamily="49" charset="0"/>
                        </a:rPr>
                        <a:t>42 28 00 </a:t>
                      </a:r>
                      <a:r>
                        <a:rPr lang="en-CA" b="0" dirty="0" err="1">
                          <a:solidFill>
                            <a:schemeClr val="tx1"/>
                          </a:solidFill>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a:tc>
                <a:tc>
                  <a:txBody>
                    <a:bodyPr/>
                    <a:lstStyle/>
                    <a:p>
                      <a:r>
                        <a:rPr lang="en-CA" b="0" dirty="0">
                          <a:solidFill>
                            <a:schemeClr val="tx1"/>
                          </a:solidFill>
                          <a:latin typeface="Courier New" pitchFamily="49" charset="0"/>
                          <a:cs typeface="Courier New" pitchFamily="49" charset="0"/>
                        </a:rPr>
                        <a:t>Y[0] = 42.0</a:t>
                      </a:r>
                    </a:p>
                  </a:txBody>
                  <a:tcPr/>
                </a:tc>
                <a:extLst>
                  <a:ext uri="{0D108BD9-81ED-4DB2-BD59-A6C34878D82A}">
                    <a16:rowId xmlns:a16="http://schemas.microsoft.com/office/drawing/2014/main" val="10004"/>
                  </a:ext>
                </a:extLst>
              </a:tr>
            </a:tbl>
          </a:graphicData>
        </a:graphic>
      </p:graphicFrame>
      <p:sp>
        <p:nvSpPr>
          <p:cNvPr id="85" name="Rectangle 84"/>
          <p:cNvSpPr/>
          <p:nvPr/>
        </p:nvSpPr>
        <p:spPr bwMode="auto">
          <a:xfrm>
            <a:off x="2674959" y="4786920"/>
            <a:ext cx="1828801" cy="1405720"/>
          </a:xfrm>
          <a:prstGeom prst="rect">
            <a:avLst/>
          </a:prstGeom>
          <a:solidFill>
            <a:schemeClr val="accent1">
              <a:alpha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25</a:t>
            </a:fld>
            <a:r>
              <a:rPr lang="en-US"/>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Example, continued…</a:t>
            </a:r>
          </a:p>
        </p:txBody>
      </p:sp>
      <p:sp>
        <p:nvSpPr>
          <p:cNvPr id="3" name="Content Placeholder 2"/>
          <p:cNvSpPr>
            <a:spLocks noGrp="1"/>
          </p:cNvSpPr>
          <p:nvPr>
            <p:ph idx="1"/>
          </p:nvPr>
        </p:nvSpPr>
        <p:spPr>
          <a:xfrm>
            <a:off x="685800" y="3166281"/>
            <a:ext cx="7772400" cy="3084422"/>
          </a:xfrm>
        </p:spPr>
        <p:txBody>
          <a:bodyPr/>
          <a:lstStyle/>
          <a:p>
            <a:r>
              <a:rPr lang="en-CA" dirty="0"/>
              <a:t>Each row in cache contains four fields: </a:t>
            </a:r>
          </a:p>
          <a:p>
            <a:pPr lvl="1"/>
            <a:r>
              <a:rPr lang="en-CA" dirty="0"/>
              <a:t>“data” holds copy of memory data</a:t>
            </a:r>
          </a:p>
          <a:p>
            <a:pPr lvl="1"/>
            <a:r>
              <a:rPr lang="en-CA" dirty="0"/>
              <a:t>“tag” indicates address associated with data</a:t>
            </a:r>
          </a:p>
          <a:p>
            <a:pPr lvl="1"/>
            <a:r>
              <a:rPr lang="en-CA" dirty="0"/>
              <a:t>“modified” indicates if data in cache was written to since copying from memory</a:t>
            </a:r>
          </a:p>
          <a:p>
            <a:pPr lvl="1"/>
            <a:r>
              <a:rPr lang="en-CA" dirty="0"/>
              <a:t>“valid” indicates the row contains valid information.</a:t>
            </a:r>
          </a:p>
        </p:txBody>
      </p:sp>
      <p:sp>
        <p:nvSpPr>
          <p:cNvPr id="5" name="Rectangle 4"/>
          <p:cNvSpPr/>
          <p:nvPr/>
        </p:nvSpPr>
        <p:spPr bwMode="auto">
          <a:xfrm>
            <a:off x="300252" y="1446621"/>
            <a:ext cx="5868537" cy="1294752"/>
          </a:xfrm>
          <a:prstGeom prst="rect">
            <a:avLst/>
          </a:prstGeom>
          <a:solidFill>
            <a:schemeClr val="accent1">
              <a:alpha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graphicFrame>
        <p:nvGraphicFramePr>
          <p:cNvPr id="6" name="Table 5"/>
          <p:cNvGraphicFramePr>
            <a:graphicFrameLocks noGrp="1"/>
          </p:cNvGraphicFramePr>
          <p:nvPr/>
        </p:nvGraphicFramePr>
        <p:xfrm>
          <a:off x="590337" y="1502500"/>
          <a:ext cx="5290068" cy="1112520"/>
        </p:xfrm>
        <a:graphic>
          <a:graphicData uri="http://schemas.openxmlformats.org/drawingml/2006/table">
            <a:tbl>
              <a:tblPr firstRow="1" bandRow="1">
                <a:tableStyleId>{F5AB1C69-6EDB-4FF4-983F-18BD219EF322}</a:tableStyleId>
              </a:tblPr>
              <a:tblGrid>
                <a:gridCol w="800529">
                  <a:extLst>
                    <a:ext uri="{9D8B030D-6E8A-4147-A177-3AD203B41FA5}">
                      <a16:colId xmlns:a16="http://schemas.microsoft.com/office/drawing/2014/main" val="20000"/>
                    </a:ext>
                  </a:extLst>
                </a:gridCol>
                <a:gridCol w="1123950">
                  <a:extLst>
                    <a:ext uri="{9D8B030D-6E8A-4147-A177-3AD203B41FA5}">
                      <a16:colId xmlns:a16="http://schemas.microsoft.com/office/drawing/2014/main" val="20001"/>
                    </a:ext>
                  </a:extLst>
                </a:gridCol>
                <a:gridCol w="64615">
                  <a:extLst>
                    <a:ext uri="{9D8B030D-6E8A-4147-A177-3AD203B41FA5}">
                      <a16:colId xmlns:a16="http://schemas.microsoft.com/office/drawing/2014/main" val="20002"/>
                    </a:ext>
                  </a:extLst>
                </a:gridCol>
                <a:gridCol w="1528549">
                  <a:extLst>
                    <a:ext uri="{9D8B030D-6E8A-4147-A177-3AD203B41FA5}">
                      <a16:colId xmlns:a16="http://schemas.microsoft.com/office/drawing/2014/main" val="20003"/>
                    </a:ext>
                  </a:extLst>
                </a:gridCol>
                <a:gridCol w="1772425">
                  <a:extLst>
                    <a:ext uri="{9D8B030D-6E8A-4147-A177-3AD203B41FA5}">
                      <a16:colId xmlns:a16="http://schemas.microsoft.com/office/drawing/2014/main" val="20004"/>
                    </a:ext>
                  </a:extLst>
                </a:gridCol>
              </a:tblGrid>
              <a:tr h="370840">
                <a:tc>
                  <a:txBody>
                    <a:bodyPr/>
                    <a:lstStyle/>
                    <a:p>
                      <a:pPr algn="ctr"/>
                      <a:r>
                        <a:rPr lang="en-CA" dirty="0">
                          <a:solidFill>
                            <a:schemeClr val="tx1"/>
                          </a:solidFill>
                          <a:latin typeface="Arial" pitchFamily="34" charset="0"/>
                          <a:cs typeface="Arial" pitchFamily="34" charset="0"/>
                        </a:rPr>
                        <a:t>valid?</a:t>
                      </a:r>
                      <a:endParaRPr lang="en-CA" b="0" dirty="0">
                        <a:solidFill>
                          <a:schemeClr val="tx1"/>
                        </a:solidFill>
                        <a:latin typeface="Arial" pitchFamily="34" charset="0"/>
                        <a:cs typeface="Arial" pitchFamily="34" charset="0"/>
                      </a:endParaRPr>
                    </a:p>
                  </a:txBody>
                  <a:tcPr marL="0" marR="0" marT="0"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gridSpan="2">
                  <a:txBody>
                    <a:bodyPr/>
                    <a:lstStyle/>
                    <a:p>
                      <a:pPr algn="ctr"/>
                      <a:r>
                        <a:rPr lang="en-CA" dirty="0">
                          <a:solidFill>
                            <a:schemeClr val="tx1"/>
                          </a:solidFill>
                          <a:latin typeface="Arial" pitchFamily="34" charset="0"/>
                          <a:cs typeface="Arial" pitchFamily="34" charset="0"/>
                        </a:rPr>
                        <a:t>modified?</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hMerge="1">
                  <a:txBody>
                    <a:bodyPr/>
                    <a:lstStyle/>
                    <a:p>
                      <a:endParaRPr lang="en-CA"/>
                    </a:p>
                  </a:txBody>
                  <a:tcPr/>
                </a:tc>
                <a:tc>
                  <a:txBody>
                    <a:bodyPr/>
                    <a:lstStyle/>
                    <a:p>
                      <a:pPr algn="ctr"/>
                      <a:r>
                        <a:rPr lang="en-CA" dirty="0">
                          <a:solidFill>
                            <a:schemeClr val="tx1"/>
                          </a:solidFill>
                          <a:latin typeface="Arial" pitchFamily="34" charset="0"/>
                          <a:cs typeface="Arial" pitchFamily="34" charset="0"/>
                        </a:rPr>
                        <a:t>tag</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data</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0x00000000</a:t>
                      </a:r>
                      <a:endParaRPr lang="en-CA" b="0" dirty="0">
                        <a:solidFill>
                          <a:schemeClr val="tx1"/>
                        </a:solidFill>
                        <a:latin typeface="Courier New" pitchFamily="49" charset="0"/>
                        <a:cs typeface="Courier New" pitchFamily="49"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aseline="0" dirty="0">
                          <a:latin typeface="Courier New" pitchFamily="49" charset="0"/>
                          <a:cs typeface="Courier New" pitchFamily="49" charset="0"/>
                        </a:rPr>
                        <a:t>00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0x00000000</a:t>
                      </a:r>
                      <a:endParaRPr lang="en-CA" b="0" dirty="0">
                        <a:solidFill>
                          <a:schemeClr val="tx1"/>
                        </a:solidFill>
                        <a:latin typeface="Courier New" pitchFamily="49" charset="0"/>
                        <a:cs typeface="Courier New" pitchFamily="49"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aseline="0" dirty="0">
                          <a:latin typeface="Courier New" pitchFamily="49" charset="0"/>
                          <a:cs typeface="Courier New" pitchFamily="49" charset="0"/>
                        </a:rPr>
                        <a:t>00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TextBox 6"/>
          <p:cNvSpPr txBox="1"/>
          <p:nvPr/>
        </p:nvSpPr>
        <p:spPr>
          <a:xfrm>
            <a:off x="6578221" y="1670930"/>
            <a:ext cx="2671796" cy="830997"/>
          </a:xfrm>
          <a:prstGeom prst="rect">
            <a:avLst/>
          </a:prstGeom>
          <a:noFill/>
        </p:spPr>
        <p:txBody>
          <a:bodyPr wrap="square" rtlCol="0">
            <a:spAutoFit/>
          </a:bodyPr>
          <a:lstStyle/>
          <a:p>
            <a:r>
              <a:rPr lang="en-CA" dirty="0">
                <a:solidFill>
                  <a:srgbClr val="0000FF"/>
                </a:solidFill>
              </a:rPr>
              <a:t>cache holding two </a:t>
            </a:r>
            <a:r>
              <a:rPr lang="en-CA">
                <a:solidFill>
                  <a:srgbClr val="0000FF"/>
                </a:solidFill>
              </a:rPr>
              <a:t>4-byte “blocks”</a:t>
            </a:r>
            <a:endParaRPr lang="en-CA" dirty="0">
              <a:solidFill>
                <a:srgbClr val="0000FF"/>
              </a:solidFill>
            </a:endParaRPr>
          </a:p>
        </p:txBody>
      </p:sp>
      <p:cxnSp>
        <p:nvCxnSpPr>
          <p:cNvPr id="8" name="Straight Arrow Connector 7"/>
          <p:cNvCxnSpPr>
            <a:stCxn id="7" idx="1"/>
            <a:endCxn id="5" idx="3"/>
          </p:cNvCxnSpPr>
          <p:nvPr/>
        </p:nvCxnSpPr>
        <p:spPr bwMode="auto">
          <a:xfrm flipH="1">
            <a:off x="6168789" y="2086429"/>
            <a:ext cx="409432" cy="756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Slide Number Placeholder 8"/>
          <p:cNvSpPr>
            <a:spLocks noGrp="1"/>
          </p:cNvSpPr>
          <p:nvPr>
            <p:ph type="sldNum" sz="quarter" idx="12"/>
          </p:nvPr>
        </p:nvSpPr>
        <p:spPr/>
        <p:txBody>
          <a:bodyPr/>
          <a:lstStyle/>
          <a:p>
            <a:pPr>
              <a:defRPr/>
            </a:pPr>
            <a:fld id="{A5F30D0E-6C7B-458E-8902-0C79F52CDCCA}" type="slidenum">
              <a:rPr lang="en-US" smtClean="0"/>
              <a:pPr>
                <a:defRPr/>
              </a:pPr>
              <a:t>26</a:t>
            </a:fld>
            <a:r>
              <a:rPr lang="en-US"/>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698500" y="0"/>
            <a:ext cx="7772400" cy="1143000"/>
          </a:xfrm>
        </p:spPr>
        <p:txBody>
          <a:bodyPr/>
          <a:lstStyle/>
          <a:p>
            <a:r>
              <a:rPr lang="en-CA" dirty="0">
                <a:latin typeface="Arial  " charset="0"/>
                <a:cs typeface="Arial  " charset="0"/>
              </a:rPr>
              <a:t>Example, continued</a:t>
            </a:r>
            <a:endParaRPr lang="en-CA" dirty="0">
              <a:solidFill>
                <a:srgbClr val="FF0000"/>
              </a:solidFill>
              <a:latin typeface="Arial  " charset="0"/>
              <a:cs typeface="Arial  " charset="0"/>
            </a:endParaRPr>
          </a:p>
        </p:txBody>
      </p:sp>
      <p:sp>
        <p:nvSpPr>
          <p:cNvPr id="13" name="TextBox 12"/>
          <p:cNvSpPr txBox="1"/>
          <p:nvPr/>
        </p:nvSpPr>
        <p:spPr>
          <a:xfrm>
            <a:off x="914401" y="1405719"/>
            <a:ext cx="7465324" cy="5262979"/>
          </a:xfrm>
          <a:prstGeom prst="rect">
            <a:avLst/>
          </a:prstGeom>
          <a:noFill/>
        </p:spPr>
        <p:txBody>
          <a:bodyPr wrap="square" rtlCol="0">
            <a:spAutoFit/>
          </a:bodyPr>
          <a:lstStyle/>
          <a:p>
            <a:r>
              <a:rPr lang="en-CA" dirty="0">
                <a:cs typeface="Arial" pitchFamily="34" charset="0"/>
              </a:rPr>
              <a:t>Executing:</a:t>
            </a:r>
          </a:p>
          <a:p>
            <a:r>
              <a:rPr lang="en-CA" dirty="0">
                <a:latin typeface="Courier New" pitchFamily="49" charset="0"/>
                <a:cs typeface="Courier New" pitchFamily="49" charset="0"/>
              </a:rPr>
              <a:t>	</a:t>
            </a:r>
            <a:r>
              <a:rPr lang="en-CA" dirty="0">
                <a:solidFill>
                  <a:srgbClr val="FF0000"/>
                </a:solidFill>
                <a:latin typeface="Courier New" pitchFamily="49" charset="0"/>
                <a:cs typeface="Courier New" pitchFamily="49" charset="0"/>
              </a:rPr>
              <a:t>FLDS 	S3,[R2] 	; read Y[</a:t>
            </a:r>
            <a:r>
              <a:rPr lang="en-CA" dirty="0" err="1">
                <a:solidFill>
                  <a:srgbClr val="FF0000"/>
                </a:solidFill>
                <a:latin typeface="Courier New" pitchFamily="49" charset="0"/>
                <a:cs typeface="Courier New" pitchFamily="49" charset="0"/>
              </a:rPr>
              <a:t>i</a:t>
            </a:r>
            <a:r>
              <a:rPr lang="en-CA" dirty="0">
                <a:solidFill>
                  <a:srgbClr val="FF0000"/>
                </a:solidFill>
                <a:latin typeface="Courier New" pitchFamily="49" charset="0"/>
                <a:cs typeface="Courier New" pitchFamily="49" charset="0"/>
              </a:rPr>
              <a:t>]</a:t>
            </a:r>
          </a:p>
          <a:p>
            <a:endParaRPr lang="en-CA" dirty="0">
              <a:solidFill>
                <a:srgbClr val="FF0000"/>
              </a:solidFill>
              <a:latin typeface="Courier New" pitchFamily="49" charset="0"/>
              <a:cs typeface="Courier New" pitchFamily="49" charset="0"/>
            </a:endParaRPr>
          </a:p>
          <a:p>
            <a:r>
              <a:rPr lang="en-CA" dirty="0">
                <a:cs typeface="Arial" pitchFamily="34" charset="0"/>
              </a:rPr>
              <a:t>Step 1: compute effective address of memory access	  R2 = 0x00000008</a:t>
            </a:r>
          </a:p>
          <a:p>
            <a:endParaRPr lang="en-CA" dirty="0">
              <a:cs typeface="Arial" pitchFamily="34" charset="0"/>
            </a:endParaRPr>
          </a:p>
          <a:p>
            <a:r>
              <a:rPr lang="en-CA" dirty="0">
                <a:cs typeface="Arial" pitchFamily="34" charset="0"/>
              </a:rPr>
              <a:t>Step 2: Check if block containing contents of memory</a:t>
            </a:r>
          </a:p>
          <a:p>
            <a:r>
              <a:rPr lang="en-CA" dirty="0">
                <a:cs typeface="Arial" pitchFamily="34" charset="0"/>
              </a:rPr>
              <a:t>            at address 0x00000008 is present in cache:</a:t>
            </a:r>
          </a:p>
          <a:p>
            <a:endParaRPr lang="en-CA" dirty="0">
              <a:cs typeface="Arial" pitchFamily="34" charset="0"/>
            </a:endParaRPr>
          </a:p>
          <a:p>
            <a:endParaRPr lang="en-CA" dirty="0">
              <a:cs typeface="Arial" pitchFamily="34" charset="0"/>
            </a:endParaRPr>
          </a:p>
          <a:p>
            <a:endParaRPr lang="en-CA" dirty="0">
              <a:cs typeface="Arial" pitchFamily="34" charset="0"/>
            </a:endParaRPr>
          </a:p>
          <a:p>
            <a:endParaRPr lang="en-CA" dirty="0">
              <a:cs typeface="Arial" pitchFamily="34" charset="0"/>
            </a:endParaRPr>
          </a:p>
          <a:p>
            <a:endParaRPr lang="en-CA" dirty="0">
              <a:cs typeface="Arial" pitchFamily="34" charset="0"/>
            </a:endParaRPr>
          </a:p>
          <a:p>
            <a:r>
              <a:rPr lang="en-CA" dirty="0">
                <a:cs typeface="Arial" pitchFamily="34" charset="0"/>
              </a:rPr>
              <a:t>      Answer = no (“cache miss”).  (If yes, “cache hit”)</a:t>
            </a:r>
          </a:p>
        </p:txBody>
      </p:sp>
      <p:sp>
        <p:nvSpPr>
          <p:cNvPr id="14" name="Rectangle 13"/>
          <p:cNvSpPr/>
          <p:nvPr/>
        </p:nvSpPr>
        <p:spPr bwMode="auto">
          <a:xfrm>
            <a:off x="1473960" y="4435481"/>
            <a:ext cx="5868537" cy="1294752"/>
          </a:xfrm>
          <a:prstGeom prst="rect">
            <a:avLst/>
          </a:prstGeom>
          <a:solidFill>
            <a:schemeClr val="accent1">
              <a:alpha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graphicFrame>
        <p:nvGraphicFramePr>
          <p:cNvPr id="16" name="Table 15"/>
          <p:cNvGraphicFramePr>
            <a:graphicFrameLocks noGrp="1"/>
          </p:cNvGraphicFramePr>
          <p:nvPr/>
        </p:nvGraphicFramePr>
        <p:xfrm>
          <a:off x="1764045" y="4491360"/>
          <a:ext cx="5290068" cy="1112520"/>
        </p:xfrm>
        <a:graphic>
          <a:graphicData uri="http://schemas.openxmlformats.org/drawingml/2006/table">
            <a:tbl>
              <a:tblPr firstRow="1" bandRow="1">
                <a:tableStyleId>{F5AB1C69-6EDB-4FF4-983F-18BD219EF322}</a:tableStyleId>
              </a:tblPr>
              <a:tblGrid>
                <a:gridCol w="800529">
                  <a:extLst>
                    <a:ext uri="{9D8B030D-6E8A-4147-A177-3AD203B41FA5}">
                      <a16:colId xmlns:a16="http://schemas.microsoft.com/office/drawing/2014/main" val="20000"/>
                    </a:ext>
                  </a:extLst>
                </a:gridCol>
                <a:gridCol w="1123950">
                  <a:extLst>
                    <a:ext uri="{9D8B030D-6E8A-4147-A177-3AD203B41FA5}">
                      <a16:colId xmlns:a16="http://schemas.microsoft.com/office/drawing/2014/main" val="20001"/>
                    </a:ext>
                  </a:extLst>
                </a:gridCol>
                <a:gridCol w="64615">
                  <a:extLst>
                    <a:ext uri="{9D8B030D-6E8A-4147-A177-3AD203B41FA5}">
                      <a16:colId xmlns:a16="http://schemas.microsoft.com/office/drawing/2014/main" val="20002"/>
                    </a:ext>
                  </a:extLst>
                </a:gridCol>
                <a:gridCol w="1528549">
                  <a:extLst>
                    <a:ext uri="{9D8B030D-6E8A-4147-A177-3AD203B41FA5}">
                      <a16:colId xmlns:a16="http://schemas.microsoft.com/office/drawing/2014/main" val="20003"/>
                    </a:ext>
                  </a:extLst>
                </a:gridCol>
                <a:gridCol w="1772425">
                  <a:extLst>
                    <a:ext uri="{9D8B030D-6E8A-4147-A177-3AD203B41FA5}">
                      <a16:colId xmlns:a16="http://schemas.microsoft.com/office/drawing/2014/main" val="20004"/>
                    </a:ext>
                  </a:extLst>
                </a:gridCol>
              </a:tblGrid>
              <a:tr h="370840">
                <a:tc>
                  <a:txBody>
                    <a:bodyPr/>
                    <a:lstStyle/>
                    <a:p>
                      <a:pPr algn="ctr"/>
                      <a:r>
                        <a:rPr lang="en-CA" dirty="0">
                          <a:solidFill>
                            <a:schemeClr val="tx1"/>
                          </a:solidFill>
                          <a:latin typeface="Arial" pitchFamily="34" charset="0"/>
                          <a:cs typeface="Arial" pitchFamily="34" charset="0"/>
                        </a:rPr>
                        <a:t>valid?</a:t>
                      </a:r>
                      <a:endParaRPr lang="en-CA" b="0" dirty="0">
                        <a:solidFill>
                          <a:schemeClr val="tx1"/>
                        </a:solidFill>
                        <a:latin typeface="Arial" pitchFamily="34" charset="0"/>
                        <a:cs typeface="Arial" pitchFamily="34" charset="0"/>
                      </a:endParaRPr>
                    </a:p>
                  </a:txBody>
                  <a:tcPr marL="0" marR="0" marT="0"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gridSpan="2">
                  <a:txBody>
                    <a:bodyPr/>
                    <a:lstStyle/>
                    <a:p>
                      <a:pPr algn="ctr"/>
                      <a:r>
                        <a:rPr lang="en-CA" dirty="0">
                          <a:solidFill>
                            <a:schemeClr val="tx1"/>
                          </a:solidFill>
                          <a:latin typeface="Arial" pitchFamily="34" charset="0"/>
                          <a:cs typeface="Arial" pitchFamily="34" charset="0"/>
                        </a:rPr>
                        <a:t>modified?</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hMerge="1">
                  <a:txBody>
                    <a:bodyPr/>
                    <a:lstStyle/>
                    <a:p>
                      <a:endParaRPr lang="en-CA"/>
                    </a:p>
                  </a:txBody>
                  <a:tcPr/>
                </a:tc>
                <a:tc>
                  <a:txBody>
                    <a:bodyPr/>
                    <a:lstStyle/>
                    <a:p>
                      <a:pPr algn="ctr"/>
                      <a:r>
                        <a:rPr lang="en-CA" dirty="0">
                          <a:solidFill>
                            <a:schemeClr val="tx1"/>
                          </a:solidFill>
                          <a:latin typeface="Arial" pitchFamily="34" charset="0"/>
                          <a:cs typeface="Arial" pitchFamily="34" charset="0"/>
                        </a:rPr>
                        <a:t>tag</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data</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0x00000000</a:t>
                      </a:r>
                      <a:endParaRPr lang="en-CA" b="0" dirty="0">
                        <a:solidFill>
                          <a:schemeClr val="tx1"/>
                        </a:solidFill>
                        <a:latin typeface="Courier New" pitchFamily="49" charset="0"/>
                        <a:cs typeface="Courier New" pitchFamily="49"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aseline="0" dirty="0">
                          <a:latin typeface="Courier New" pitchFamily="49" charset="0"/>
                          <a:cs typeface="Courier New" pitchFamily="49" charset="0"/>
                        </a:rPr>
                        <a:t>00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0x00000000</a:t>
                      </a:r>
                      <a:endParaRPr lang="en-CA" b="0" dirty="0">
                        <a:solidFill>
                          <a:schemeClr val="tx1"/>
                        </a:solidFill>
                        <a:latin typeface="Courier New" pitchFamily="49" charset="0"/>
                        <a:cs typeface="Courier New" pitchFamily="49" charset="0"/>
                      </a:endParaRP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aseline="0" dirty="0">
                          <a:latin typeface="Courier New" pitchFamily="49" charset="0"/>
                          <a:cs typeface="Courier New" pitchFamily="49" charset="0"/>
                        </a:rPr>
                        <a:t>00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27</a:t>
            </a:fld>
            <a:r>
              <a:rPr lang="en-US"/>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150127" y="3043454"/>
            <a:ext cx="5868537" cy="1294752"/>
          </a:xfrm>
          <a:prstGeom prst="rect">
            <a:avLst/>
          </a:prstGeom>
          <a:solidFill>
            <a:schemeClr val="accent1">
              <a:alpha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12" name="Title 1"/>
          <p:cNvSpPr>
            <a:spLocks noGrp="1"/>
          </p:cNvSpPr>
          <p:nvPr>
            <p:ph type="title"/>
          </p:nvPr>
        </p:nvSpPr>
        <p:spPr>
          <a:xfrm>
            <a:off x="698500" y="0"/>
            <a:ext cx="7772400" cy="1143000"/>
          </a:xfrm>
        </p:spPr>
        <p:txBody>
          <a:bodyPr/>
          <a:lstStyle/>
          <a:p>
            <a:r>
              <a:rPr lang="en-CA" dirty="0">
                <a:latin typeface="Arial  " charset="0"/>
                <a:cs typeface="Arial  " charset="0"/>
              </a:rPr>
              <a:t>Example, continued</a:t>
            </a:r>
            <a:endParaRPr lang="en-CA" dirty="0">
              <a:solidFill>
                <a:srgbClr val="FF0000"/>
              </a:solidFill>
              <a:latin typeface="Arial  " charset="0"/>
              <a:cs typeface="Arial  " charset="0"/>
            </a:endParaRPr>
          </a:p>
        </p:txBody>
      </p:sp>
      <p:graphicFrame>
        <p:nvGraphicFramePr>
          <p:cNvPr id="11" name="Table 10"/>
          <p:cNvGraphicFramePr>
            <a:graphicFrameLocks noGrp="1"/>
          </p:cNvGraphicFramePr>
          <p:nvPr/>
        </p:nvGraphicFramePr>
        <p:xfrm>
          <a:off x="416914" y="4756245"/>
          <a:ext cx="6320592" cy="1828800"/>
        </p:xfrm>
        <a:graphic>
          <a:graphicData uri="http://schemas.openxmlformats.org/drawingml/2006/table">
            <a:tbl>
              <a:tblPr firstRow="1" bandRow="1">
                <a:tableStyleId>{F5AB1C69-6EDB-4FF4-983F-18BD219EF322}</a:tableStyleId>
              </a:tblPr>
              <a:tblGrid>
                <a:gridCol w="1844845">
                  <a:extLst>
                    <a:ext uri="{9D8B030D-6E8A-4147-A177-3AD203B41FA5}">
                      <a16:colId xmlns:a16="http://schemas.microsoft.com/office/drawing/2014/main" val="20000"/>
                    </a:ext>
                  </a:extLst>
                </a:gridCol>
                <a:gridCol w="2201059">
                  <a:extLst>
                    <a:ext uri="{9D8B030D-6E8A-4147-A177-3AD203B41FA5}">
                      <a16:colId xmlns:a16="http://schemas.microsoft.com/office/drawing/2014/main" val="20001"/>
                    </a:ext>
                  </a:extLst>
                </a:gridCol>
                <a:gridCol w="2274688">
                  <a:extLst>
                    <a:ext uri="{9D8B030D-6E8A-4147-A177-3AD203B41FA5}">
                      <a16:colId xmlns:a16="http://schemas.microsoft.com/office/drawing/2014/main" val="20002"/>
                    </a:ext>
                  </a:extLst>
                </a:gridCol>
              </a:tblGrid>
              <a:tr h="290852">
                <a:tc>
                  <a:txBody>
                    <a:bodyPr/>
                    <a:lstStyle/>
                    <a:p>
                      <a:pPr algn="l"/>
                      <a:r>
                        <a:rPr lang="en-CA" b="1" dirty="0">
                          <a:solidFill>
                            <a:schemeClr val="tx1"/>
                          </a:solidFill>
                          <a:latin typeface="Arial" pitchFamily="34" charset="0"/>
                          <a:cs typeface="Arial" pitchFamily="34" charset="0"/>
                        </a:rPr>
                        <a:t>Address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800" dirty="0">
                          <a:solidFill>
                            <a:srgbClr val="FF0000"/>
                          </a:solidFill>
                          <a:latin typeface="Arial" pitchFamily="34" charset="0"/>
                          <a:cs typeface="Arial" pitchFamily="34" charset="0"/>
                        </a:rPr>
                        <a:t>Memory contents</a:t>
                      </a:r>
                    </a:p>
                  </a:txBody>
                  <a:tcPr/>
                </a:tc>
                <a:tc>
                  <a:txBody>
                    <a:bodyPr/>
                    <a:lstStyle/>
                    <a:p>
                      <a:pPr algn="l"/>
                      <a:r>
                        <a:rPr lang="en-CA" sz="1800" dirty="0">
                          <a:solidFill>
                            <a:srgbClr val="FF0000"/>
                          </a:solidFill>
                          <a:latin typeface="Arial" pitchFamily="34" charset="0"/>
                          <a:cs typeface="Arial" pitchFamily="34" charset="0"/>
                        </a:rPr>
                        <a:t>Description</a:t>
                      </a:r>
                      <a:endParaRPr lang="en-CA" b="0"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10000"/>
                  </a:ext>
                </a:extLst>
              </a:tr>
              <a:tr h="290852">
                <a:tc>
                  <a:txBody>
                    <a:bodyPr/>
                    <a:lstStyle/>
                    <a:p>
                      <a:pPr algn="l"/>
                      <a:r>
                        <a:rPr lang="en-CA" b="0" dirty="0">
                          <a:solidFill>
                            <a:schemeClr val="tx1"/>
                          </a:solidFill>
                          <a:latin typeface="Courier New" pitchFamily="49" charset="0"/>
                          <a:cs typeface="Courier New" pitchFamily="49" charset="0"/>
                        </a:rPr>
                        <a:t>0x0000000c</a:t>
                      </a:r>
                    </a:p>
                  </a:txBody>
                  <a:tcPr/>
                </a:tc>
                <a:tc>
                  <a:txBody>
                    <a:bodyPr/>
                    <a:lstStyle/>
                    <a:p>
                      <a:pPr algn="l"/>
                      <a:r>
                        <a:rPr lang="en-CA" b="0" baseline="0" dirty="0">
                          <a:solidFill>
                            <a:schemeClr val="tx1"/>
                          </a:solidFill>
                          <a:latin typeface="Courier New" pitchFamily="49" charset="0"/>
                          <a:cs typeface="Courier New" pitchFamily="49" charset="0"/>
                        </a:rPr>
                        <a:t>C4 7A 00 00</a:t>
                      </a:r>
                      <a:endParaRPr lang="en-CA" b="0" dirty="0">
                        <a:solidFill>
                          <a:schemeClr val="tx1"/>
                        </a:solidFill>
                        <a:latin typeface="Courier New" pitchFamily="49" charset="0"/>
                        <a:cs typeface="Courier New" pitchFamily="49" charset="0"/>
                      </a:endParaRPr>
                    </a:p>
                  </a:txBody>
                  <a:tcPr/>
                </a:tc>
                <a:tc>
                  <a:txBody>
                    <a:bodyPr/>
                    <a:lstStyle/>
                    <a:p>
                      <a:pPr algn="l"/>
                      <a:r>
                        <a:rPr lang="en-CA" b="0" dirty="0">
                          <a:solidFill>
                            <a:schemeClr val="tx1"/>
                          </a:solidFill>
                          <a:latin typeface="Courier New" pitchFamily="49" charset="0"/>
                          <a:cs typeface="Courier New" pitchFamily="49" charset="0"/>
                        </a:rPr>
                        <a:t>Y[3] = </a:t>
                      </a:r>
                      <a:r>
                        <a:rPr lang="en-CA" b="0" baseline="0" dirty="0">
                          <a:solidFill>
                            <a:schemeClr val="tx1"/>
                          </a:solidFill>
                          <a:latin typeface="Courier New" pitchFamily="49" charset="0"/>
                          <a:cs typeface="Courier New" pitchFamily="49" charset="0"/>
                        </a:rPr>
                        <a:t>-1000.0</a:t>
                      </a:r>
                      <a:endParaRPr lang="en-CA" b="0" dirty="0">
                        <a:solidFill>
                          <a:schemeClr val="tx1"/>
                        </a:solidFill>
                        <a:latin typeface="Courier New" pitchFamily="49" charset="0"/>
                        <a:cs typeface="Courier New" pitchFamily="49" charset="0"/>
                      </a:endParaRPr>
                    </a:p>
                  </a:txBody>
                  <a:tcPr/>
                </a:tc>
                <a:extLst>
                  <a:ext uri="{0D108BD9-81ED-4DB2-BD59-A6C34878D82A}">
                    <a16:rowId xmlns:a16="http://schemas.microsoft.com/office/drawing/2014/main" val="10001"/>
                  </a:ext>
                </a:extLst>
              </a:tr>
              <a:tr h="290852">
                <a:tc>
                  <a:txBody>
                    <a:bodyPr/>
                    <a:lstStyle/>
                    <a:p>
                      <a:r>
                        <a:rPr lang="en-CA" b="0" dirty="0">
                          <a:solidFill>
                            <a:schemeClr val="tx1"/>
                          </a:solidFill>
                          <a:latin typeface="Courier New" pitchFamily="49" charset="0"/>
                          <a:cs typeface="Courier New" pitchFamily="49" charset="0"/>
                        </a:rPr>
                        <a:t>0x00000008</a:t>
                      </a:r>
                    </a:p>
                  </a:txBody>
                  <a:tcPr/>
                </a:tc>
                <a:tc>
                  <a:txBody>
                    <a:bodyPr/>
                    <a:lstStyle/>
                    <a:p>
                      <a:r>
                        <a:rPr lang="en-CA" b="0" baseline="0" dirty="0">
                          <a:solidFill>
                            <a:schemeClr val="tx1"/>
                          </a:solidFill>
                          <a:latin typeface="Courier New" pitchFamily="49" charset="0"/>
                          <a:cs typeface="Courier New" pitchFamily="49" charset="0"/>
                        </a:rPr>
                        <a:t>40 2D F8 54</a:t>
                      </a:r>
                      <a:endParaRPr lang="en-CA" b="0" dirty="0">
                        <a:solidFill>
                          <a:schemeClr val="tx1"/>
                        </a:solidFill>
                        <a:latin typeface="Courier New" pitchFamily="49" charset="0"/>
                        <a:cs typeface="Courier New" pitchFamily="49" charset="0"/>
                      </a:endParaRPr>
                    </a:p>
                  </a:txBody>
                  <a:tcPr/>
                </a:tc>
                <a:tc>
                  <a:txBody>
                    <a:bodyPr/>
                    <a:lstStyle/>
                    <a:p>
                      <a:r>
                        <a:rPr lang="en-CA" b="0" dirty="0">
                          <a:solidFill>
                            <a:schemeClr val="tx1"/>
                          </a:solidFill>
                          <a:latin typeface="Courier New" pitchFamily="49" charset="0"/>
                          <a:cs typeface="Courier New" pitchFamily="49" charset="0"/>
                        </a:rPr>
                        <a:t>Y[2] = 2.718282</a:t>
                      </a:r>
                    </a:p>
                  </a:txBody>
                  <a:tcPr/>
                </a:tc>
                <a:extLst>
                  <a:ext uri="{0D108BD9-81ED-4DB2-BD59-A6C34878D82A}">
                    <a16:rowId xmlns:a16="http://schemas.microsoft.com/office/drawing/2014/main" val="10002"/>
                  </a:ext>
                </a:extLst>
              </a:tr>
              <a:tr h="290852">
                <a:tc>
                  <a:txBody>
                    <a:bodyPr/>
                    <a:lstStyle/>
                    <a:p>
                      <a:r>
                        <a:rPr lang="en-CA" b="0" dirty="0">
                          <a:solidFill>
                            <a:schemeClr val="tx1"/>
                          </a:solidFill>
                          <a:latin typeface="Courier New" pitchFamily="49" charset="0"/>
                          <a:cs typeface="Courier New" pitchFamily="49" charset="0"/>
                        </a:rPr>
                        <a:t>0x00000004</a:t>
                      </a:r>
                    </a:p>
                  </a:txBody>
                  <a:tcPr/>
                </a:tc>
                <a:tc>
                  <a:txBody>
                    <a:bodyPr/>
                    <a:lstStyle/>
                    <a:p>
                      <a:r>
                        <a:rPr lang="en-CA" b="0" dirty="0">
                          <a:solidFill>
                            <a:schemeClr val="tx1"/>
                          </a:solidFill>
                          <a:latin typeface="Courier New" pitchFamily="49" charset="0"/>
                          <a:cs typeface="Courier New" pitchFamily="49" charset="0"/>
                        </a:rPr>
                        <a:t>40 49 0F DB</a:t>
                      </a:r>
                    </a:p>
                  </a:txBody>
                  <a:tcPr/>
                </a:tc>
                <a:tc>
                  <a:txBody>
                    <a:bodyPr/>
                    <a:lstStyle/>
                    <a:p>
                      <a:r>
                        <a:rPr lang="en-CA" b="0" dirty="0">
                          <a:solidFill>
                            <a:schemeClr val="tx1"/>
                          </a:solidFill>
                          <a:latin typeface="Courier New" pitchFamily="49" charset="0"/>
                          <a:cs typeface="Courier New" pitchFamily="49" charset="0"/>
                        </a:rPr>
                        <a:t>Y[1]</a:t>
                      </a:r>
                      <a:r>
                        <a:rPr lang="en-CA" b="0" baseline="0" dirty="0">
                          <a:solidFill>
                            <a:schemeClr val="tx1"/>
                          </a:solidFill>
                          <a:latin typeface="Courier New" pitchFamily="49" charset="0"/>
                          <a:cs typeface="Courier New" pitchFamily="49" charset="0"/>
                        </a:rPr>
                        <a:t> = </a:t>
                      </a:r>
                      <a:r>
                        <a:rPr lang="en-CA" b="0" dirty="0">
                          <a:solidFill>
                            <a:schemeClr val="tx1"/>
                          </a:solidFill>
                          <a:latin typeface="Courier New" pitchFamily="49" charset="0"/>
                          <a:cs typeface="Courier New" pitchFamily="49" charset="0"/>
                        </a:rPr>
                        <a:t>3.141593</a:t>
                      </a:r>
                    </a:p>
                  </a:txBody>
                  <a:tcPr/>
                </a:tc>
                <a:extLst>
                  <a:ext uri="{0D108BD9-81ED-4DB2-BD59-A6C34878D82A}">
                    <a16:rowId xmlns:a16="http://schemas.microsoft.com/office/drawing/2014/main" val="10003"/>
                  </a:ext>
                </a:extLst>
              </a:tr>
              <a:tr h="290852">
                <a:tc>
                  <a:txBody>
                    <a:bodyPr/>
                    <a:lstStyle/>
                    <a:p>
                      <a:r>
                        <a:rPr lang="en-CA" b="0" dirty="0">
                          <a:solidFill>
                            <a:schemeClr val="tx1"/>
                          </a:solidFill>
                          <a:latin typeface="Courier New" pitchFamily="49" charset="0"/>
                          <a:cs typeface="Courier New" pitchFamily="49" charset="0"/>
                        </a:rPr>
                        <a:t>0x00000000</a:t>
                      </a:r>
                    </a:p>
                  </a:txBody>
                  <a:tcPr/>
                </a:tc>
                <a:tc>
                  <a:txBody>
                    <a:bodyPr/>
                    <a:lstStyle/>
                    <a:p>
                      <a:r>
                        <a:rPr lang="en-CA" b="0" dirty="0">
                          <a:solidFill>
                            <a:schemeClr val="tx1"/>
                          </a:solidFill>
                          <a:latin typeface="Courier New" pitchFamily="49" charset="0"/>
                          <a:cs typeface="Courier New" pitchFamily="49" charset="0"/>
                        </a:rPr>
                        <a:t>42 28 00 </a:t>
                      </a:r>
                      <a:r>
                        <a:rPr lang="en-CA" b="0" dirty="0" err="1">
                          <a:solidFill>
                            <a:schemeClr val="tx1"/>
                          </a:solidFill>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a:tc>
                <a:tc>
                  <a:txBody>
                    <a:bodyPr/>
                    <a:lstStyle/>
                    <a:p>
                      <a:r>
                        <a:rPr lang="en-CA" b="0" dirty="0">
                          <a:solidFill>
                            <a:schemeClr val="tx1"/>
                          </a:solidFill>
                          <a:latin typeface="Courier New" pitchFamily="49" charset="0"/>
                          <a:cs typeface="Courier New" pitchFamily="49" charset="0"/>
                        </a:rPr>
                        <a:t>Y[0] = 42.0</a:t>
                      </a:r>
                    </a:p>
                  </a:txBody>
                  <a:tcPr/>
                </a:tc>
                <a:extLst>
                  <a:ext uri="{0D108BD9-81ED-4DB2-BD59-A6C34878D82A}">
                    <a16:rowId xmlns:a16="http://schemas.microsoft.com/office/drawing/2014/main" val="10004"/>
                  </a:ext>
                </a:extLst>
              </a:tr>
            </a:tbl>
          </a:graphicData>
        </a:graphic>
      </p:graphicFrame>
      <p:graphicFrame>
        <p:nvGraphicFramePr>
          <p:cNvPr id="19" name="Table 18"/>
          <p:cNvGraphicFramePr>
            <a:graphicFrameLocks noGrp="1"/>
          </p:cNvGraphicFramePr>
          <p:nvPr/>
        </p:nvGraphicFramePr>
        <p:xfrm>
          <a:off x="440212" y="3099333"/>
          <a:ext cx="5020741" cy="1112520"/>
        </p:xfrm>
        <a:graphic>
          <a:graphicData uri="http://schemas.openxmlformats.org/drawingml/2006/table">
            <a:tbl>
              <a:tblPr firstRow="1" bandRow="1">
                <a:tableStyleId>{F5AB1C69-6EDB-4FF4-983F-18BD219EF322}</a:tableStyleId>
              </a:tblPr>
              <a:tblGrid>
                <a:gridCol w="800529">
                  <a:extLst>
                    <a:ext uri="{9D8B030D-6E8A-4147-A177-3AD203B41FA5}">
                      <a16:colId xmlns:a16="http://schemas.microsoft.com/office/drawing/2014/main" val="20000"/>
                    </a:ext>
                  </a:extLst>
                </a:gridCol>
                <a:gridCol w="1123950">
                  <a:extLst>
                    <a:ext uri="{9D8B030D-6E8A-4147-A177-3AD203B41FA5}">
                      <a16:colId xmlns:a16="http://schemas.microsoft.com/office/drawing/2014/main" val="20001"/>
                    </a:ext>
                  </a:extLst>
                </a:gridCol>
                <a:gridCol w="1483978">
                  <a:extLst>
                    <a:ext uri="{9D8B030D-6E8A-4147-A177-3AD203B41FA5}">
                      <a16:colId xmlns:a16="http://schemas.microsoft.com/office/drawing/2014/main" val="20002"/>
                    </a:ext>
                  </a:extLst>
                </a:gridCol>
                <a:gridCol w="1612284">
                  <a:extLst>
                    <a:ext uri="{9D8B030D-6E8A-4147-A177-3AD203B41FA5}">
                      <a16:colId xmlns:a16="http://schemas.microsoft.com/office/drawing/2014/main" val="20003"/>
                    </a:ext>
                  </a:extLst>
                </a:gridCol>
              </a:tblGrid>
              <a:tr h="370840">
                <a:tc>
                  <a:txBody>
                    <a:bodyPr/>
                    <a:lstStyle/>
                    <a:p>
                      <a:pPr algn="ctr"/>
                      <a:r>
                        <a:rPr lang="en-CA" dirty="0">
                          <a:solidFill>
                            <a:schemeClr val="tx1"/>
                          </a:solidFill>
                          <a:latin typeface="Arial" pitchFamily="34" charset="0"/>
                          <a:cs typeface="Arial" pitchFamily="34" charset="0"/>
                        </a:rPr>
                        <a:t>valid?</a:t>
                      </a:r>
                      <a:endParaRPr lang="en-CA" b="0" dirty="0">
                        <a:solidFill>
                          <a:schemeClr val="tx1"/>
                        </a:solidFill>
                        <a:latin typeface="Arial" pitchFamily="34" charset="0"/>
                        <a:cs typeface="Arial" pitchFamily="34" charset="0"/>
                      </a:endParaRPr>
                    </a:p>
                  </a:txBody>
                  <a:tcPr marL="0" marR="0" marT="0"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modified?</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tag</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data</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CA" b="0" dirty="0">
                          <a:solidFill>
                            <a:schemeClr val="dk1"/>
                          </a:solidFill>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dirty="0">
                          <a:latin typeface="Courier New" pitchFamily="49" charset="0"/>
                          <a:cs typeface="Courier New" pitchFamily="49" charset="0"/>
                        </a:rPr>
                        <a:t>0x00000000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baseline="0" dirty="0">
                          <a:latin typeface="Courier New" pitchFamily="49" charset="0"/>
                          <a:cs typeface="Courier New" pitchFamily="49" charset="0"/>
                        </a:rPr>
                        <a:t>00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0x00000000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aseline="0" dirty="0">
                          <a:latin typeface="Courier New" pitchFamily="49" charset="0"/>
                          <a:cs typeface="Courier New" pitchFamily="49" charset="0"/>
                        </a:rPr>
                        <a:t>00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3" name="Rectangle 22"/>
          <p:cNvSpPr/>
          <p:nvPr/>
        </p:nvSpPr>
        <p:spPr bwMode="auto">
          <a:xfrm>
            <a:off x="2197287" y="5141762"/>
            <a:ext cx="1828801" cy="1405720"/>
          </a:xfrm>
          <a:prstGeom prst="rect">
            <a:avLst/>
          </a:prstGeom>
          <a:solidFill>
            <a:schemeClr val="accent1">
              <a:alpha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13" name="TextBox 12"/>
          <p:cNvSpPr txBox="1"/>
          <p:nvPr/>
        </p:nvSpPr>
        <p:spPr>
          <a:xfrm>
            <a:off x="859810" y="1173707"/>
            <a:ext cx="7574506" cy="1569660"/>
          </a:xfrm>
          <a:prstGeom prst="rect">
            <a:avLst/>
          </a:prstGeom>
          <a:noFill/>
        </p:spPr>
        <p:txBody>
          <a:bodyPr wrap="square" rtlCol="0">
            <a:spAutoFit/>
          </a:bodyPr>
          <a:lstStyle/>
          <a:p>
            <a:r>
              <a:rPr lang="en-CA" dirty="0">
                <a:cs typeface="Arial" pitchFamily="34" charset="0"/>
              </a:rPr>
              <a:t>Executing:</a:t>
            </a:r>
          </a:p>
          <a:p>
            <a:r>
              <a:rPr lang="en-CA" dirty="0">
                <a:latin typeface="Courier New" pitchFamily="49" charset="0"/>
                <a:cs typeface="Courier New" pitchFamily="49" charset="0"/>
              </a:rPr>
              <a:t>	</a:t>
            </a:r>
            <a:r>
              <a:rPr lang="en-CA" dirty="0">
                <a:solidFill>
                  <a:srgbClr val="FF0000"/>
                </a:solidFill>
                <a:latin typeface="Courier New" pitchFamily="49" charset="0"/>
                <a:cs typeface="Courier New" pitchFamily="49" charset="0"/>
              </a:rPr>
              <a:t>FSTS 	S3,[R2] 	; read Y[</a:t>
            </a:r>
            <a:r>
              <a:rPr lang="en-CA" dirty="0" err="1">
                <a:solidFill>
                  <a:srgbClr val="FF0000"/>
                </a:solidFill>
                <a:latin typeface="Courier New" pitchFamily="49" charset="0"/>
                <a:cs typeface="Courier New" pitchFamily="49" charset="0"/>
              </a:rPr>
              <a:t>i</a:t>
            </a:r>
            <a:r>
              <a:rPr lang="en-CA" dirty="0">
                <a:solidFill>
                  <a:srgbClr val="FF0000"/>
                </a:solidFill>
                <a:latin typeface="Courier New" pitchFamily="49" charset="0"/>
                <a:cs typeface="Courier New" pitchFamily="49" charset="0"/>
              </a:rPr>
              <a:t>]</a:t>
            </a:r>
          </a:p>
          <a:p>
            <a:endParaRPr lang="en-CA" dirty="0">
              <a:solidFill>
                <a:srgbClr val="FF0000"/>
              </a:solidFill>
              <a:latin typeface="Courier New" pitchFamily="49" charset="0"/>
              <a:cs typeface="Courier New" pitchFamily="49" charset="0"/>
            </a:endParaRPr>
          </a:p>
          <a:p>
            <a:r>
              <a:rPr lang="en-CA" dirty="0">
                <a:cs typeface="Arial" pitchFamily="34" charset="0"/>
              </a:rPr>
              <a:t>Step 3: Copy data into cache (use block with “valid=0”)</a:t>
            </a:r>
            <a:endParaRPr lang="en-CA" dirty="0">
              <a:solidFill>
                <a:srgbClr val="FF0000"/>
              </a:solidFill>
            </a:endParaRPr>
          </a:p>
        </p:txBody>
      </p:sp>
      <p:sp>
        <p:nvSpPr>
          <p:cNvPr id="9" name="Rectangle 8"/>
          <p:cNvSpPr/>
          <p:nvPr/>
        </p:nvSpPr>
        <p:spPr bwMode="auto">
          <a:xfrm>
            <a:off x="2251881" y="5513696"/>
            <a:ext cx="1678674" cy="286603"/>
          </a:xfrm>
          <a:prstGeom prst="rect">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graphicFrame>
        <p:nvGraphicFramePr>
          <p:cNvPr id="15" name="Table 14"/>
          <p:cNvGraphicFramePr>
            <a:graphicFrameLocks noGrp="1"/>
          </p:cNvGraphicFramePr>
          <p:nvPr/>
        </p:nvGraphicFramePr>
        <p:xfrm>
          <a:off x="438365" y="3101607"/>
          <a:ext cx="5020741" cy="1112520"/>
        </p:xfrm>
        <a:graphic>
          <a:graphicData uri="http://schemas.openxmlformats.org/drawingml/2006/table">
            <a:tbl>
              <a:tblPr firstRow="1" bandRow="1">
                <a:tableStyleId>{F5AB1C69-6EDB-4FF4-983F-18BD219EF322}</a:tableStyleId>
              </a:tblPr>
              <a:tblGrid>
                <a:gridCol w="800529">
                  <a:extLst>
                    <a:ext uri="{9D8B030D-6E8A-4147-A177-3AD203B41FA5}">
                      <a16:colId xmlns:a16="http://schemas.microsoft.com/office/drawing/2014/main" val="20000"/>
                    </a:ext>
                  </a:extLst>
                </a:gridCol>
                <a:gridCol w="1123950">
                  <a:extLst>
                    <a:ext uri="{9D8B030D-6E8A-4147-A177-3AD203B41FA5}">
                      <a16:colId xmlns:a16="http://schemas.microsoft.com/office/drawing/2014/main" val="20001"/>
                    </a:ext>
                  </a:extLst>
                </a:gridCol>
                <a:gridCol w="1483978">
                  <a:extLst>
                    <a:ext uri="{9D8B030D-6E8A-4147-A177-3AD203B41FA5}">
                      <a16:colId xmlns:a16="http://schemas.microsoft.com/office/drawing/2014/main" val="20002"/>
                    </a:ext>
                  </a:extLst>
                </a:gridCol>
                <a:gridCol w="1612284">
                  <a:extLst>
                    <a:ext uri="{9D8B030D-6E8A-4147-A177-3AD203B41FA5}">
                      <a16:colId xmlns:a16="http://schemas.microsoft.com/office/drawing/2014/main" val="20003"/>
                    </a:ext>
                  </a:extLst>
                </a:gridCol>
              </a:tblGrid>
              <a:tr h="370840">
                <a:tc>
                  <a:txBody>
                    <a:bodyPr/>
                    <a:lstStyle/>
                    <a:p>
                      <a:pPr algn="ctr"/>
                      <a:r>
                        <a:rPr lang="en-CA" dirty="0">
                          <a:solidFill>
                            <a:schemeClr val="tx1"/>
                          </a:solidFill>
                          <a:latin typeface="Arial" pitchFamily="34" charset="0"/>
                          <a:cs typeface="Arial" pitchFamily="34" charset="0"/>
                        </a:rPr>
                        <a:t>valid?</a:t>
                      </a:r>
                      <a:endParaRPr lang="en-CA" b="0" dirty="0">
                        <a:solidFill>
                          <a:schemeClr val="tx1"/>
                        </a:solidFill>
                        <a:latin typeface="Arial" pitchFamily="34" charset="0"/>
                        <a:cs typeface="Arial" pitchFamily="34" charset="0"/>
                      </a:endParaRPr>
                    </a:p>
                  </a:txBody>
                  <a:tcPr marL="0" marR="0" marT="0"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modified?</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tag</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data</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CA" b="0" dirty="0">
                          <a:solidFill>
                            <a:schemeClr val="dk1"/>
                          </a:solidFill>
                          <a:latin typeface="Courier New" pitchFamily="49" charset="0"/>
                          <a:cs typeface="Courier New" pitchFamily="49" charset="0"/>
                        </a:rPr>
                        <a:t>1</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B7"/>
                    </a:solidFill>
                  </a:tcPr>
                </a:tc>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B7"/>
                    </a:solidFill>
                  </a:tcPr>
                </a:tc>
                <a:tc>
                  <a:txBody>
                    <a:bodyPr/>
                    <a:lstStyle/>
                    <a:p>
                      <a:pPr algn="ctr"/>
                      <a:r>
                        <a:rPr lang="en-CA" dirty="0">
                          <a:latin typeface="Courier New" pitchFamily="49" charset="0"/>
                          <a:cs typeface="Courier New" pitchFamily="49" charset="0"/>
                        </a:rPr>
                        <a:t>0x00000008</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B7"/>
                    </a:solidFill>
                  </a:tcPr>
                </a:tc>
                <a:tc>
                  <a:txBody>
                    <a:bodyPr/>
                    <a:lstStyle/>
                    <a:p>
                      <a:pPr algn="ctr"/>
                      <a:r>
                        <a:rPr lang="en-CA" baseline="0" dirty="0">
                          <a:latin typeface="Courier New" pitchFamily="49" charset="0"/>
                          <a:cs typeface="Courier New" pitchFamily="49" charset="0"/>
                        </a:rPr>
                        <a:t>40 2D F8 F4</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B7"/>
                    </a:solidFill>
                  </a:tcPr>
                </a:tc>
                <a:extLst>
                  <a:ext uri="{0D108BD9-81ED-4DB2-BD59-A6C34878D82A}">
                    <a16:rowId xmlns:a16="http://schemas.microsoft.com/office/drawing/2014/main" val="10001"/>
                  </a:ext>
                </a:extLst>
              </a:tr>
              <a:tr h="370840">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0x00000000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aseline="0" dirty="0">
                          <a:latin typeface="Courier New" pitchFamily="49" charset="0"/>
                          <a:cs typeface="Courier New" pitchFamily="49" charset="0"/>
                        </a:rPr>
                        <a:t>00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14" name="Straight Arrow Connector 13"/>
          <p:cNvCxnSpPr>
            <a:stCxn id="9" idx="0"/>
          </p:cNvCxnSpPr>
          <p:nvPr/>
        </p:nvCxnSpPr>
        <p:spPr bwMode="auto">
          <a:xfrm flipV="1">
            <a:off x="3091218" y="3807725"/>
            <a:ext cx="1426191" cy="1705971"/>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28</a:t>
            </a:fld>
            <a:r>
              <a:rPr lang="en-US"/>
              <a:t> </a:t>
            </a:r>
          </a:p>
        </p:txBody>
      </p:sp>
      <p:sp>
        <p:nvSpPr>
          <p:cNvPr id="17" name="TextBox 8">
            <a:extLst>
              <a:ext uri="{FF2B5EF4-FFF2-40B4-BE49-F238E27FC236}">
                <a16:creationId xmlns:a16="http://schemas.microsoft.com/office/drawing/2014/main" id="{97E30D56-7C74-1649-A7D5-548DCD68E455}"/>
              </a:ext>
            </a:extLst>
          </p:cNvPr>
          <p:cNvSpPr txBox="1">
            <a:spLocks noChangeArrowheads="1"/>
          </p:cNvSpPr>
          <p:nvPr/>
        </p:nvSpPr>
        <p:spPr bwMode="auto">
          <a:xfrm>
            <a:off x="4517409" y="14826"/>
            <a:ext cx="4648200" cy="2308324"/>
          </a:xfrm>
          <a:prstGeom prst="rect">
            <a:avLst/>
          </a:prstGeom>
          <a:solidFill>
            <a:srgbClr val="CCFFCC"/>
          </a:solidFill>
          <a:ln w="762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How many copies are there of the data “40 2D F8 F4” after Step 3?</a:t>
            </a:r>
          </a:p>
          <a:p>
            <a:r>
              <a:rPr lang="en-US" altLang="en-US" sz="1800" dirty="0">
                <a:solidFill>
                  <a:srgbClr val="0000FF"/>
                </a:solidFill>
                <a:latin typeface="Arial  " charset="0"/>
              </a:rPr>
              <a:t> </a:t>
            </a:r>
            <a:endParaRPr lang="en-US" altLang="en-US" sz="1800" u="sng" dirty="0">
              <a:latin typeface="Arial  " charset="0"/>
            </a:endParaRPr>
          </a:p>
          <a:p>
            <a:r>
              <a:rPr lang="en-US" altLang="en-US" sz="1800" dirty="0">
                <a:solidFill>
                  <a:schemeClr val="bg1">
                    <a:lumMod val="50000"/>
                  </a:schemeClr>
                </a:solidFill>
                <a:latin typeface="Arial  " charset="0"/>
              </a:rPr>
              <a:t>A:  0</a:t>
            </a:r>
          </a:p>
          <a:p>
            <a:r>
              <a:rPr lang="en-US" altLang="en-US" sz="1800" dirty="0">
                <a:solidFill>
                  <a:schemeClr val="bg1">
                    <a:lumMod val="50000"/>
                  </a:schemeClr>
                </a:solidFill>
                <a:latin typeface="Arial  " charset="0"/>
              </a:rPr>
              <a:t>B:  1</a:t>
            </a:r>
          </a:p>
          <a:p>
            <a:r>
              <a:rPr lang="en-US" altLang="en-US" sz="1800" dirty="0">
                <a:solidFill>
                  <a:srgbClr val="0000FF"/>
                </a:solidFill>
                <a:latin typeface="Arial  " charset="0"/>
              </a:rPr>
              <a:t>C:  2 </a:t>
            </a:r>
            <a:r>
              <a:rPr lang="en-CA" sz="1800" dirty="0">
                <a:solidFill>
                  <a:srgbClr val="0000FF"/>
                </a:solidFill>
              </a:rPr>
              <a:t>︎</a:t>
            </a:r>
            <a:r>
              <a:rPr lang="en-US" altLang="en-US" sz="1800" dirty="0">
                <a:solidFill>
                  <a:srgbClr val="0000FF"/>
                </a:solidFill>
                <a:latin typeface="Arial  " charset="0"/>
              </a:rPr>
              <a:t> </a:t>
            </a:r>
            <a:r>
              <a:rPr lang="en-CA" sz="1800" dirty="0">
                <a:solidFill>
                  <a:srgbClr val="0000FF"/>
                </a:solidFill>
              </a:rPr>
              <a:t>✔︎</a:t>
            </a:r>
            <a:endParaRPr lang="en-US" altLang="en-US" sz="1800" dirty="0">
              <a:solidFill>
                <a:srgbClr val="0000FF"/>
              </a:solidFill>
              <a:latin typeface="Arial  " charset="0"/>
            </a:endParaRPr>
          </a:p>
          <a:p>
            <a:r>
              <a:rPr lang="en-US" altLang="en-US" sz="1800" dirty="0">
                <a:solidFill>
                  <a:schemeClr val="bg1">
                    <a:lumMod val="50000"/>
                  </a:schemeClr>
                </a:solidFill>
                <a:latin typeface="Arial  " charset="0"/>
              </a:rPr>
              <a:t>D:  3</a:t>
            </a:r>
          </a:p>
          <a:p>
            <a:r>
              <a:rPr lang="en-US" altLang="en-US" sz="1800" dirty="0">
                <a:solidFill>
                  <a:schemeClr val="bg1">
                    <a:lumMod val="50000"/>
                  </a:schemeClr>
                </a:solidFill>
                <a:latin typeface="Arial  " charset="0"/>
              </a:rPr>
              <a:t>E:  Not sure </a:t>
            </a:r>
          </a:p>
        </p:txBody>
      </p:sp>
      <p:sp>
        <p:nvSpPr>
          <p:cNvPr id="16" name="TextBox 8">
            <a:extLst>
              <a:ext uri="{FF2B5EF4-FFF2-40B4-BE49-F238E27FC236}">
                <a16:creationId xmlns:a16="http://schemas.microsoft.com/office/drawing/2014/main" id="{DC244795-6CF9-894D-A1D4-2A18B2870182}"/>
              </a:ext>
            </a:extLst>
          </p:cNvPr>
          <p:cNvSpPr txBox="1">
            <a:spLocks noChangeArrowheads="1"/>
          </p:cNvSpPr>
          <p:nvPr/>
        </p:nvSpPr>
        <p:spPr bwMode="auto">
          <a:xfrm>
            <a:off x="4495800" y="0"/>
            <a:ext cx="4648200" cy="2308324"/>
          </a:xfrm>
          <a:prstGeom prst="rect">
            <a:avLst/>
          </a:prstGeom>
          <a:solidFill>
            <a:srgbClr val="CCFFCC"/>
          </a:solidFill>
          <a:ln w="762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How many copies are there of the data “40 2D F8 F4” after Step 3?</a:t>
            </a:r>
          </a:p>
          <a:p>
            <a:r>
              <a:rPr lang="en-US" altLang="en-US" sz="1800" dirty="0">
                <a:solidFill>
                  <a:srgbClr val="0000FF"/>
                </a:solidFill>
                <a:latin typeface="Arial  " charset="0"/>
              </a:rPr>
              <a:t> </a:t>
            </a:r>
            <a:endParaRPr lang="en-US" altLang="en-US" sz="1800" u="sng" dirty="0">
              <a:latin typeface="Arial  " charset="0"/>
            </a:endParaRPr>
          </a:p>
          <a:p>
            <a:r>
              <a:rPr lang="en-US" altLang="en-US" sz="1800" dirty="0">
                <a:latin typeface="Arial  " charset="0"/>
              </a:rPr>
              <a:t>A:  0</a:t>
            </a:r>
          </a:p>
          <a:p>
            <a:r>
              <a:rPr lang="en-US" altLang="en-US" sz="1800" dirty="0">
                <a:latin typeface="Arial  " charset="0"/>
              </a:rPr>
              <a:t>B:  1</a:t>
            </a:r>
          </a:p>
          <a:p>
            <a:r>
              <a:rPr lang="en-US" altLang="en-US" sz="1800" dirty="0">
                <a:latin typeface="Arial  " charset="0"/>
              </a:rPr>
              <a:t>C:  2</a:t>
            </a:r>
          </a:p>
          <a:p>
            <a:r>
              <a:rPr lang="en-US" altLang="en-US" sz="1800" dirty="0">
                <a:latin typeface="Arial  " charset="0"/>
              </a:rPr>
              <a:t>D:  3</a:t>
            </a:r>
          </a:p>
          <a:p>
            <a:r>
              <a:rPr lang="en-US" altLang="en-US" sz="1800" dirty="0">
                <a:latin typeface="Arial  " charset="0"/>
              </a:rPr>
              <a:t>E:  Not sure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7" grpId="1" animBg="1"/>
      <p:bldP spid="16" grpId="0" animBg="1"/>
      <p:bldP spid="1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150127" y="2838734"/>
            <a:ext cx="5868537" cy="1294752"/>
          </a:xfrm>
          <a:prstGeom prst="rect">
            <a:avLst/>
          </a:prstGeom>
          <a:solidFill>
            <a:schemeClr val="accent1">
              <a:alpha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12" name="Title 1"/>
          <p:cNvSpPr>
            <a:spLocks noGrp="1"/>
          </p:cNvSpPr>
          <p:nvPr>
            <p:ph type="title"/>
          </p:nvPr>
        </p:nvSpPr>
        <p:spPr>
          <a:xfrm>
            <a:off x="698500" y="0"/>
            <a:ext cx="7772400" cy="1143000"/>
          </a:xfrm>
        </p:spPr>
        <p:txBody>
          <a:bodyPr/>
          <a:lstStyle/>
          <a:p>
            <a:r>
              <a:rPr lang="en-CA" dirty="0">
                <a:latin typeface="Arial  " charset="0"/>
                <a:cs typeface="Arial  " charset="0"/>
              </a:rPr>
              <a:t>Example, continued</a:t>
            </a:r>
            <a:endParaRPr lang="en-CA" dirty="0">
              <a:solidFill>
                <a:srgbClr val="FF0000"/>
              </a:solidFill>
              <a:latin typeface="Arial  " charset="0"/>
              <a:cs typeface="Arial  " charset="0"/>
            </a:endParaRPr>
          </a:p>
        </p:txBody>
      </p:sp>
      <p:sp>
        <p:nvSpPr>
          <p:cNvPr id="13" name="TextBox 12"/>
          <p:cNvSpPr txBox="1"/>
          <p:nvPr/>
        </p:nvSpPr>
        <p:spPr>
          <a:xfrm>
            <a:off x="177422" y="1214651"/>
            <a:ext cx="8848897" cy="1200329"/>
          </a:xfrm>
          <a:prstGeom prst="rect">
            <a:avLst/>
          </a:prstGeom>
          <a:noFill/>
        </p:spPr>
        <p:txBody>
          <a:bodyPr wrap="none" rtlCol="0">
            <a:spAutoFit/>
          </a:bodyPr>
          <a:lstStyle/>
          <a:p>
            <a:r>
              <a:rPr lang="en-CA" dirty="0">
                <a:cs typeface="Arial" pitchFamily="34" charset="0"/>
              </a:rPr>
              <a:t>Cache after executing</a:t>
            </a:r>
          </a:p>
          <a:p>
            <a:pPr>
              <a:buNone/>
            </a:pPr>
            <a:r>
              <a:rPr lang="en-CA" dirty="0">
                <a:latin typeface="Courier New" pitchFamily="49" charset="0"/>
                <a:cs typeface="Courier New" pitchFamily="49" charset="0"/>
              </a:rPr>
              <a:t>   FADDS S4,S2,S3; </a:t>
            </a:r>
            <a:r>
              <a:rPr lang="en-CA" dirty="0" err="1">
                <a:latin typeface="Courier New" pitchFamily="49" charset="0"/>
                <a:cs typeface="Courier New" pitchFamily="49" charset="0"/>
              </a:rPr>
              <a:t>Regs</a:t>
            </a:r>
            <a:r>
              <a:rPr lang="en-CA" dirty="0">
                <a:latin typeface="Courier New" pitchFamily="49" charset="0"/>
                <a:cs typeface="Courier New" pitchFamily="49" charset="0"/>
              </a:rPr>
              <a:t>[F4]=80.918 (0x42A1D629)</a:t>
            </a:r>
          </a:p>
          <a:p>
            <a:pPr>
              <a:buNone/>
            </a:pPr>
            <a:r>
              <a:rPr lang="en-CA" dirty="0">
                <a:latin typeface="Courier New" pitchFamily="49" charset="0"/>
                <a:cs typeface="Courier New" pitchFamily="49" charset="0"/>
              </a:rPr>
              <a:t>   </a:t>
            </a:r>
            <a:r>
              <a:rPr lang="en-CA" dirty="0">
                <a:solidFill>
                  <a:srgbClr val="0000FF"/>
                </a:solidFill>
                <a:latin typeface="Courier New" pitchFamily="49" charset="0"/>
                <a:cs typeface="Courier New" pitchFamily="49" charset="0"/>
              </a:rPr>
              <a:t>FSTS  S4,[R2];  write Y[</a:t>
            </a:r>
            <a:r>
              <a:rPr lang="en-CA" dirty="0" err="1">
                <a:solidFill>
                  <a:srgbClr val="0000FF"/>
                </a:solidFill>
                <a:latin typeface="Courier New" pitchFamily="49" charset="0"/>
                <a:cs typeface="Courier New" pitchFamily="49" charset="0"/>
              </a:rPr>
              <a:t>i</a:t>
            </a:r>
            <a:r>
              <a:rPr lang="en-CA" dirty="0">
                <a:solidFill>
                  <a:srgbClr val="0000FF"/>
                </a:solidFill>
                <a:latin typeface="Courier New" pitchFamily="49" charset="0"/>
                <a:cs typeface="Courier New" pitchFamily="49" charset="0"/>
              </a:rPr>
              <a:t>]</a:t>
            </a:r>
            <a:endParaRPr lang="en-CA" dirty="0">
              <a:solidFill>
                <a:srgbClr val="0000FF"/>
              </a:solidFill>
            </a:endParaRPr>
          </a:p>
        </p:txBody>
      </p:sp>
      <p:graphicFrame>
        <p:nvGraphicFramePr>
          <p:cNvPr id="9" name="Table 8"/>
          <p:cNvGraphicFramePr>
            <a:graphicFrameLocks noGrp="1"/>
          </p:cNvGraphicFramePr>
          <p:nvPr/>
        </p:nvGraphicFramePr>
        <p:xfrm>
          <a:off x="416914" y="4756245"/>
          <a:ext cx="6320592" cy="1828800"/>
        </p:xfrm>
        <a:graphic>
          <a:graphicData uri="http://schemas.openxmlformats.org/drawingml/2006/table">
            <a:tbl>
              <a:tblPr firstRow="1" bandRow="1">
                <a:tableStyleId>{F5AB1C69-6EDB-4FF4-983F-18BD219EF322}</a:tableStyleId>
              </a:tblPr>
              <a:tblGrid>
                <a:gridCol w="1844845">
                  <a:extLst>
                    <a:ext uri="{9D8B030D-6E8A-4147-A177-3AD203B41FA5}">
                      <a16:colId xmlns:a16="http://schemas.microsoft.com/office/drawing/2014/main" val="20000"/>
                    </a:ext>
                  </a:extLst>
                </a:gridCol>
                <a:gridCol w="2201059">
                  <a:extLst>
                    <a:ext uri="{9D8B030D-6E8A-4147-A177-3AD203B41FA5}">
                      <a16:colId xmlns:a16="http://schemas.microsoft.com/office/drawing/2014/main" val="20001"/>
                    </a:ext>
                  </a:extLst>
                </a:gridCol>
                <a:gridCol w="2274688">
                  <a:extLst>
                    <a:ext uri="{9D8B030D-6E8A-4147-A177-3AD203B41FA5}">
                      <a16:colId xmlns:a16="http://schemas.microsoft.com/office/drawing/2014/main" val="20002"/>
                    </a:ext>
                  </a:extLst>
                </a:gridCol>
              </a:tblGrid>
              <a:tr h="290852">
                <a:tc>
                  <a:txBody>
                    <a:bodyPr/>
                    <a:lstStyle/>
                    <a:p>
                      <a:pPr algn="l"/>
                      <a:r>
                        <a:rPr lang="en-CA" b="1" dirty="0">
                          <a:solidFill>
                            <a:schemeClr val="tx1"/>
                          </a:solidFill>
                          <a:latin typeface="Arial" pitchFamily="34" charset="0"/>
                          <a:cs typeface="Arial" pitchFamily="34" charset="0"/>
                        </a:rPr>
                        <a:t>Address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800" dirty="0">
                          <a:solidFill>
                            <a:srgbClr val="FF0000"/>
                          </a:solidFill>
                          <a:latin typeface="Arial" pitchFamily="34" charset="0"/>
                          <a:cs typeface="Arial" pitchFamily="34" charset="0"/>
                        </a:rPr>
                        <a:t>Memory contents</a:t>
                      </a:r>
                    </a:p>
                  </a:txBody>
                  <a:tcPr/>
                </a:tc>
                <a:tc>
                  <a:txBody>
                    <a:bodyPr/>
                    <a:lstStyle/>
                    <a:p>
                      <a:pPr algn="l"/>
                      <a:r>
                        <a:rPr lang="en-CA" sz="1800" dirty="0">
                          <a:solidFill>
                            <a:srgbClr val="FF0000"/>
                          </a:solidFill>
                          <a:latin typeface="Arial" pitchFamily="34" charset="0"/>
                          <a:cs typeface="Arial" pitchFamily="34" charset="0"/>
                        </a:rPr>
                        <a:t>Description</a:t>
                      </a:r>
                      <a:endParaRPr lang="en-CA" b="0"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10000"/>
                  </a:ext>
                </a:extLst>
              </a:tr>
              <a:tr h="290852">
                <a:tc>
                  <a:txBody>
                    <a:bodyPr/>
                    <a:lstStyle/>
                    <a:p>
                      <a:pPr algn="l"/>
                      <a:r>
                        <a:rPr lang="en-CA" b="0" dirty="0">
                          <a:solidFill>
                            <a:schemeClr val="tx1"/>
                          </a:solidFill>
                          <a:latin typeface="Courier New" pitchFamily="49" charset="0"/>
                          <a:cs typeface="Courier New" pitchFamily="49" charset="0"/>
                        </a:rPr>
                        <a:t>0x0000000c</a:t>
                      </a:r>
                    </a:p>
                  </a:txBody>
                  <a:tcPr/>
                </a:tc>
                <a:tc>
                  <a:txBody>
                    <a:bodyPr/>
                    <a:lstStyle/>
                    <a:p>
                      <a:pPr algn="l"/>
                      <a:r>
                        <a:rPr lang="en-CA" b="0" baseline="0" dirty="0">
                          <a:solidFill>
                            <a:schemeClr val="tx1"/>
                          </a:solidFill>
                          <a:latin typeface="Courier New" pitchFamily="49" charset="0"/>
                          <a:cs typeface="Courier New" pitchFamily="49" charset="0"/>
                        </a:rPr>
                        <a:t>C4 7A 00 00</a:t>
                      </a:r>
                      <a:endParaRPr lang="en-CA" b="0" dirty="0">
                        <a:solidFill>
                          <a:schemeClr val="tx1"/>
                        </a:solidFill>
                        <a:latin typeface="Courier New" pitchFamily="49" charset="0"/>
                        <a:cs typeface="Courier New" pitchFamily="49" charset="0"/>
                      </a:endParaRPr>
                    </a:p>
                  </a:txBody>
                  <a:tcPr/>
                </a:tc>
                <a:tc>
                  <a:txBody>
                    <a:bodyPr/>
                    <a:lstStyle/>
                    <a:p>
                      <a:pPr algn="l"/>
                      <a:r>
                        <a:rPr lang="en-CA" b="0" dirty="0">
                          <a:solidFill>
                            <a:schemeClr val="tx1"/>
                          </a:solidFill>
                          <a:latin typeface="Courier New" pitchFamily="49" charset="0"/>
                          <a:cs typeface="Courier New" pitchFamily="49" charset="0"/>
                        </a:rPr>
                        <a:t>Y[3] = </a:t>
                      </a:r>
                      <a:r>
                        <a:rPr lang="en-CA" b="0" baseline="0" dirty="0">
                          <a:solidFill>
                            <a:schemeClr val="tx1"/>
                          </a:solidFill>
                          <a:latin typeface="Courier New" pitchFamily="49" charset="0"/>
                          <a:cs typeface="Courier New" pitchFamily="49" charset="0"/>
                        </a:rPr>
                        <a:t>-1000.0</a:t>
                      </a:r>
                      <a:endParaRPr lang="en-CA" b="0" dirty="0">
                        <a:solidFill>
                          <a:schemeClr val="tx1"/>
                        </a:solidFill>
                        <a:latin typeface="Courier New" pitchFamily="49" charset="0"/>
                        <a:cs typeface="Courier New" pitchFamily="49" charset="0"/>
                      </a:endParaRPr>
                    </a:p>
                  </a:txBody>
                  <a:tcPr/>
                </a:tc>
                <a:extLst>
                  <a:ext uri="{0D108BD9-81ED-4DB2-BD59-A6C34878D82A}">
                    <a16:rowId xmlns:a16="http://schemas.microsoft.com/office/drawing/2014/main" val="10001"/>
                  </a:ext>
                </a:extLst>
              </a:tr>
              <a:tr h="290852">
                <a:tc>
                  <a:txBody>
                    <a:bodyPr/>
                    <a:lstStyle/>
                    <a:p>
                      <a:r>
                        <a:rPr lang="en-CA" b="0" dirty="0">
                          <a:solidFill>
                            <a:schemeClr val="tx1"/>
                          </a:solidFill>
                          <a:latin typeface="Courier New" pitchFamily="49" charset="0"/>
                          <a:cs typeface="Courier New" pitchFamily="49" charset="0"/>
                        </a:rPr>
                        <a:t>0x00000008</a:t>
                      </a:r>
                    </a:p>
                  </a:txBody>
                  <a:tcPr/>
                </a:tc>
                <a:tc>
                  <a:txBody>
                    <a:bodyPr/>
                    <a:lstStyle/>
                    <a:p>
                      <a:r>
                        <a:rPr lang="en-CA" b="0" baseline="0" dirty="0">
                          <a:solidFill>
                            <a:schemeClr val="tx1"/>
                          </a:solidFill>
                          <a:latin typeface="Courier New" pitchFamily="49" charset="0"/>
                          <a:cs typeface="Courier New" pitchFamily="49" charset="0"/>
                        </a:rPr>
                        <a:t>40 2D F8 54</a:t>
                      </a:r>
                      <a:endParaRPr lang="en-CA" b="0" dirty="0">
                        <a:solidFill>
                          <a:schemeClr val="tx1"/>
                        </a:solidFill>
                        <a:latin typeface="Courier New" pitchFamily="49" charset="0"/>
                        <a:cs typeface="Courier New" pitchFamily="49" charset="0"/>
                      </a:endParaRPr>
                    </a:p>
                  </a:txBody>
                  <a:tcPr/>
                </a:tc>
                <a:tc>
                  <a:txBody>
                    <a:bodyPr/>
                    <a:lstStyle/>
                    <a:p>
                      <a:r>
                        <a:rPr lang="en-CA" b="0" dirty="0">
                          <a:solidFill>
                            <a:schemeClr val="tx1"/>
                          </a:solidFill>
                          <a:latin typeface="Courier New" pitchFamily="49" charset="0"/>
                          <a:cs typeface="Courier New" pitchFamily="49" charset="0"/>
                        </a:rPr>
                        <a:t>Y[2] = 2.718282</a:t>
                      </a:r>
                    </a:p>
                  </a:txBody>
                  <a:tcPr/>
                </a:tc>
                <a:extLst>
                  <a:ext uri="{0D108BD9-81ED-4DB2-BD59-A6C34878D82A}">
                    <a16:rowId xmlns:a16="http://schemas.microsoft.com/office/drawing/2014/main" val="10002"/>
                  </a:ext>
                </a:extLst>
              </a:tr>
              <a:tr h="290852">
                <a:tc>
                  <a:txBody>
                    <a:bodyPr/>
                    <a:lstStyle/>
                    <a:p>
                      <a:r>
                        <a:rPr lang="en-CA" b="0" dirty="0">
                          <a:solidFill>
                            <a:schemeClr val="tx1"/>
                          </a:solidFill>
                          <a:latin typeface="Courier New" pitchFamily="49" charset="0"/>
                          <a:cs typeface="Courier New" pitchFamily="49" charset="0"/>
                        </a:rPr>
                        <a:t>0x00000004</a:t>
                      </a:r>
                    </a:p>
                  </a:txBody>
                  <a:tcPr/>
                </a:tc>
                <a:tc>
                  <a:txBody>
                    <a:bodyPr/>
                    <a:lstStyle/>
                    <a:p>
                      <a:r>
                        <a:rPr lang="en-CA" b="0" dirty="0">
                          <a:solidFill>
                            <a:schemeClr val="tx1"/>
                          </a:solidFill>
                          <a:latin typeface="Courier New" pitchFamily="49" charset="0"/>
                          <a:cs typeface="Courier New" pitchFamily="49" charset="0"/>
                        </a:rPr>
                        <a:t>40 49 0F DB</a:t>
                      </a:r>
                    </a:p>
                  </a:txBody>
                  <a:tcPr/>
                </a:tc>
                <a:tc>
                  <a:txBody>
                    <a:bodyPr/>
                    <a:lstStyle/>
                    <a:p>
                      <a:r>
                        <a:rPr lang="en-CA" b="0" dirty="0">
                          <a:solidFill>
                            <a:schemeClr val="tx1"/>
                          </a:solidFill>
                          <a:latin typeface="Courier New" pitchFamily="49" charset="0"/>
                          <a:cs typeface="Courier New" pitchFamily="49" charset="0"/>
                        </a:rPr>
                        <a:t>Y[1]</a:t>
                      </a:r>
                      <a:r>
                        <a:rPr lang="en-CA" b="0" baseline="0" dirty="0">
                          <a:solidFill>
                            <a:schemeClr val="tx1"/>
                          </a:solidFill>
                          <a:latin typeface="Courier New" pitchFamily="49" charset="0"/>
                          <a:cs typeface="Courier New" pitchFamily="49" charset="0"/>
                        </a:rPr>
                        <a:t> = </a:t>
                      </a:r>
                      <a:r>
                        <a:rPr lang="en-CA" b="0" dirty="0">
                          <a:solidFill>
                            <a:schemeClr val="tx1"/>
                          </a:solidFill>
                          <a:latin typeface="Courier New" pitchFamily="49" charset="0"/>
                          <a:cs typeface="Courier New" pitchFamily="49" charset="0"/>
                        </a:rPr>
                        <a:t>3.141593</a:t>
                      </a:r>
                    </a:p>
                  </a:txBody>
                  <a:tcPr/>
                </a:tc>
                <a:extLst>
                  <a:ext uri="{0D108BD9-81ED-4DB2-BD59-A6C34878D82A}">
                    <a16:rowId xmlns:a16="http://schemas.microsoft.com/office/drawing/2014/main" val="10003"/>
                  </a:ext>
                </a:extLst>
              </a:tr>
              <a:tr h="290852">
                <a:tc>
                  <a:txBody>
                    <a:bodyPr/>
                    <a:lstStyle/>
                    <a:p>
                      <a:r>
                        <a:rPr lang="en-CA" b="0" dirty="0">
                          <a:solidFill>
                            <a:schemeClr val="tx1"/>
                          </a:solidFill>
                          <a:latin typeface="Courier New" pitchFamily="49" charset="0"/>
                          <a:cs typeface="Courier New" pitchFamily="49" charset="0"/>
                        </a:rPr>
                        <a:t>0x00000000</a:t>
                      </a:r>
                    </a:p>
                  </a:txBody>
                  <a:tcPr/>
                </a:tc>
                <a:tc>
                  <a:txBody>
                    <a:bodyPr/>
                    <a:lstStyle/>
                    <a:p>
                      <a:r>
                        <a:rPr lang="en-CA" b="0" dirty="0">
                          <a:solidFill>
                            <a:schemeClr val="tx1"/>
                          </a:solidFill>
                          <a:latin typeface="Courier New" pitchFamily="49" charset="0"/>
                          <a:cs typeface="Courier New" pitchFamily="49" charset="0"/>
                        </a:rPr>
                        <a:t>42 28 00 </a:t>
                      </a:r>
                      <a:r>
                        <a:rPr lang="en-CA" b="0" dirty="0" err="1">
                          <a:solidFill>
                            <a:schemeClr val="tx1"/>
                          </a:solidFill>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a:tc>
                <a:tc>
                  <a:txBody>
                    <a:bodyPr/>
                    <a:lstStyle/>
                    <a:p>
                      <a:r>
                        <a:rPr lang="en-CA" b="0" dirty="0">
                          <a:solidFill>
                            <a:schemeClr val="tx1"/>
                          </a:solidFill>
                          <a:latin typeface="Courier New" pitchFamily="49" charset="0"/>
                          <a:cs typeface="Courier New" pitchFamily="49" charset="0"/>
                        </a:rPr>
                        <a:t>Y[0] = 42.0</a:t>
                      </a:r>
                    </a:p>
                  </a:txBody>
                  <a:tcPr/>
                </a:tc>
                <a:extLst>
                  <a:ext uri="{0D108BD9-81ED-4DB2-BD59-A6C34878D82A}">
                    <a16:rowId xmlns:a16="http://schemas.microsoft.com/office/drawing/2014/main" val="10004"/>
                  </a:ext>
                </a:extLst>
              </a:tr>
            </a:tbl>
          </a:graphicData>
        </a:graphic>
      </p:graphicFrame>
      <p:sp>
        <p:nvSpPr>
          <p:cNvPr id="10" name="Rectangle 9"/>
          <p:cNvSpPr/>
          <p:nvPr/>
        </p:nvSpPr>
        <p:spPr bwMode="auto">
          <a:xfrm>
            <a:off x="2197287" y="5141762"/>
            <a:ext cx="1828801" cy="1405720"/>
          </a:xfrm>
          <a:prstGeom prst="rect">
            <a:avLst/>
          </a:prstGeom>
          <a:solidFill>
            <a:schemeClr val="accent1">
              <a:alpha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graphicFrame>
        <p:nvGraphicFramePr>
          <p:cNvPr id="11" name="Table 10"/>
          <p:cNvGraphicFramePr>
            <a:graphicFrameLocks noGrp="1"/>
          </p:cNvGraphicFramePr>
          <p:nvPr/>
        </p:nvGraphicFramePr>
        <p:xfrm>
          <a:off x="423082" y="2896887"/>
          <a:ext cx="5020741" cy="1112520"/>
        </p:xfrm>
        <a:graphic>
          <a:graphicData uri="http://schemas.openxmlformats.org/drawingml/2006/table">
            <a:tbl>
              <a:tblPr firstRow="1" bandRow="1">
                <a:tableStyleId>{F5AB1C69-6EDB-4FF4-983F-18BD219EF322}</a:tableStyleId>
              </a:tblPr>
              <a:tblGrid>
                <a:gridCol w="800529">
                  <a:extLst>
                    <a:ext uri="{9D8B030D-6E8A-4147-A177-3AD203B41FA5}">
                      <a16:colId xmlns:a16="http://schemas.microsoft.com/office/drawing/2014/main" val="20000"/>
                    </a:ext>
                  </a:extLst>
                </a:gridCol>
                <a:gridCol w="1123950">
                  <a:extLst>
                    <a:ext uri="{9D8B030D-6E8A-4147-A177-3AD203B41FA5}">
                      <a16:colId xmlns:a16="http://schemas.microsoft.com/office/drawing/2014/main" val="20001"/>
                    </a:ext>
                  </a:extLst>
                </a:gridCol>
                <a:gridCol w="1483978">
                  <a:extLst>
                    <a:ext uri="{9D8B030D-6E8A-4147-A177-3AD203B41FA5}">
                      <a16:colId xmlns:a16="http://schemas.microsoft.com/office/drawing/2014/main" val="20002"/>
                    </a:ext>
                  </a:extLst>
                </a:gridCol>
                <a:gridCol w="1612284">
                  <a:extLst>
                    <a:ext uri="{9D8B030D-6E8A-4147-A177-3AD203B41FA5}">
                      <a16:colId xmlns:a16="http://schemas.microsoft.com/office/drawing/2014/main" val="20003"/>
                    </a:ext>
                  </a:extLst>
                </a:gridCol>
              </a:tblGrid>
              <a:tr h="370840">
                <a:tc>
                  <a:txBody>
                    <a:bodyPr/>
                    <a:lstStyle/>
                    <a:p>
                      <a:pPr algn="ctr"/>
                      <a:r>
                        <a:rPr lang="en-CA" dirty="0">
                          <a:solidFill>
                            <a:schemeClr val="tx1"/>
                          </a:solidFill>
                          <a:latin typeface="Arial" pitchFamily="34" charset="0"/>
                          <a:cs typeface="Arial" pitchFamily="34" charset="0"/>
                        </a:rPr>
                        <a:t>valid?</a:t>
                      </a:r>
                      <a:endParaRPr lang="en-CA" b="0" dirty="0">
                        <a:solidFill>
                          <a:schemeClr val="tx1"/>
                        </a:solidFill>
                        <a:latin typeface="Arial" pitchFamily="34" charset="0"/>
                        <a:cs typeface="Arial" pitchFamily="34" charset="0"/>
                      </a:endParaRPr>
                    </a:p>
                  </a:txBody>
                  <a:tcPr marL="0" marR="0" marT="0"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modified?</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tag</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data</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CA" b="0" dirty="0">
                          <a:solidFill>
                            <a:schemeClr val="dk1"/>
                          </a:solidFill>
                          <a:latin typeface="Courier New" pitchFamily="49" charset="0"/>
                          <a:cs typeface="Courier New" pitchFamily="49" charset="0"/>
                        </a:rPr>
                        <a:t>1</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dirty="0">
                          <a:latin typeface="Courier New" pitchFamily="49" charset="0"/>
                          <a:cs typeface="Courier New" pitchFamily="49" charset="0"/>
                        </a:rPr>
                        <a:t>0x00000008</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baseline="0" dirty="0">
                          <a:latin typeface="Courier New" pitchFamily="49" charset="0"/>
                          <a:cs typeface="Courier New" pitchFamily="49" charset="0"/>
                        </a:rPr>
                        <a:t>40 2D F8 F4</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0x00000000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aseline="0" dirty="0">
                          <a:latin typeface="Courier New" pitchFamily="49" charset="0"/>
                          <a:cs typeface="Courier New" pitchFamily="49" charset="0"/>
                        </a:rPr>
                        <a:t>00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9" name="Table 18"/>
          <p:cNvGraphicFramePr>
            <a:graphicFrameLocks noGrp="1"/>
          </p:cNvGraphicFramePr>
          <p:nvPr/>
        </p:nvGraphicFramePr>
        <p:xfrm>
          <a:off x="440212" y="2894613"/>
          <a:ext cx="5034389" cy="1112520"/>
        </p:xfrm>
        <a:graphic>
          <a:graphicData uri="http://schemas.openxmlformats.org/drawingml/2006/table">
            <a:tbl>
              <a:tblPr firstRow="1" bandRow="1">
                <a:tableStyleId>{F5AB1C69-6EDB-4FF4-983F-18BD219EF322}</a:tableStyleId>
              </a:tblPr>
              <a:tblGrid>
                <a:gridCol w="800529">
                  <a:extLst>
                    <a:ext uri="{9D8B030D-6E8A-4147-A177-3AD203B41FA5}">
                      <a16:colId xmlns:a16="http://schemas.microsoft.com/office/drawing/2014/main" val="20000"/>
                    </a:ext>
                  </a:extLst>
                </a:gridCol>
                <a:gridCol w="1123950">
                  <a:extLst>
                    <a:ext uri="{9D8B030D-6E8A-4147-A177-3AD203B41FA5}">
                      <a16:colId xmlns:a16="http://schemas.microsoft.com/office/drawing/2014/main" val="20001"/>
                    </a:ext>
                  </a:extLst>
                </a:gridCol>
                <a:gridCol w="1456682">
                  <a:extLst>
                    <a:ext uri="{9D8B030D-6E8A-4147-A177-3AD203B41FA5}">
                      <a16:colId xmlns:a16="http://schemas.microsoft.com/office/drawing/2014/main" val="20002"/>
                    </a:ext>
                  </a:extLst>
                </a:gridCol>
                <a:gridCol w="1653228">
                  <a:extLst>
                    <a:ext uri="{9D8B030D-6E8A-4147-A177-3AD203B41FA5}">
                      <a16:colId xmlns:a16="http://schemas.microsoft.com/office/drawing/2014/main" val="20003"/>
                    </a:ext>
                  </a:extLst>
                </a:gridCol>
              </a:tblGrid>
              <a:tr h="370840">
                <a:tc>
                  <a:txBody>
                    <a:bodyPr/>
                    <a:lstStyle/>
                    <a:p>
                      <a:pPr algn="ctr"/>
                      <a:r>
                        <a:rPr lang="en-CA" dirty="0">
                          <a:solidFill>
                            <a:schemeClr val="tx1"/>
                          </a:solidFill>
                          <a:latin typeface="Arial" pitchFamily="34" charset="0"/>
                          <a:cs typeface="Arial" pitchFamily="34" charset="0"/>
                        </a:rPr>
                        <a:t>valid?</a:t>
                      </a:r>
                      <a:endParaRPr lang="en-CA" b="0" dirty="0">
                        <a:solidFill>
                          <a:schemeClr val="tx1"/>
                        </a:solidFill>
                        <a:latin typeface="Arial" pitchFamily="34" charset="0"/>
                        <a:cs typeface="Arial" pitchFamily="34" charset="0"/>
                      </a:endParaRPr>
                    </a:p>
                  </a:txBody>
                  <a:tcPr marL="0" marR="0" marT="0"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modified?</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tag</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data</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CA" b="0" dirty="0">
                          <a:solidFill>
                            <a:schemeClr val="dk1"/>
                          </a:solidFill>
                          <a:latin typeface="Courier New" pitchFamily="49" charset="0"/>
                          <a:cs typeface="Courier New" pitchFamily="49" charset="0"/>
                        </a:rPr>
                        <a:t>1</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b="0" dirty="0">
                          <a:solidFill>
                            <a:schemeClr val="dk1"/>
                          </a:solidFill>
                          <a:latin typeface="Courier New" pitchFamily="49" charset="0"/>
                          <a:cs typeface="Courier New" pitchFamily="49" charset="0"/>
                        </a:rPr>
                        <a:t>1</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a:txBody>
                    <a:bodyPr/>
                    <a:lstStyle/>
                    <a:p>
                      <a:pPr algn="ctr"/>
                      <a:r>
                        <a:rPr lang="en-CA" dirty="0">
                          <a:latin typeface="Courier New" pitchFamily="49" charset="0"/>
                          <a:cs typeface="Courier New" pitchFamily="49" charset="0"/>
                        </a:rPr>
                        <a:t>0x00000008</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baseline="0" dirty="0">
                          <a:latin typeface="Courier New" pitchFamily="49" charset="0"/>
                          <a:cs typeface="Courier New" pitchFamily="49" charset="0"/>
                        </a:rPr>
                        <a:t>42 A1 D6 29</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extLst>
                  <a:ext uri="{0D108BD9-81ED-4DB2-BD59-A6C34878D82A}">
                    <a16:rowId xmlns:a16="http://schemas.microsoft.com/office/drawing/2014/main" val="10001"/>
                  </a:ext>
                </a:extLst>
              </a:tr>
              <a:tr h="370840">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0x00000000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aseline="0" dirty="0">
                          <a:latin typeface="Courier New" pitchFamily="49" charset="0"/>
                          <a:cs typeface="Courier New" pitchFamily="49" charset="0"/>
                        </a:rPr>
                        <a:t>00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29</a:t>
            </a:fld>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a:t>
            </a:r>
          </a:p>
        </p:txBody>
      </p:sp>
      <p:sp>
        <p:nvSpPr>
          <p:cNvPr id="4" name="Slide Number Placeholder 3"/>
          <p:cNvSpPr>
            <a:spLocks noGrp="1"/>
          </p:cNvSpPr>
          <p:nvPr>
            <p:ph type="sldNum" sz="quarter" idx="12"/>
          </p:nvPr>
        </p:nvSpPr>
        <p:spPr/>
        <p:txBody>
          <a:bodyPr/>
          <a:lstStyle/>
          <a:p>
            <a:pPr>
              <a:defRPr/>
            </a:pPr>
            <a:fld id="{A5F30D0E-6C7B-458E-8902-0C79F52CDCCA}" type="slidenum">
              <a:rPr lang="en-US" smtClean="0"/>
              <a:pPr>
                <a:defRPr/>
              </a:pPr>
              <a:t>3</a:t>
            </a:fld>
            <a:r>
              <a:rPr lang="en-US"/>
              <a:t> </a:t>
            </a:r>
          </a:p>
        </p:txBody>
      </p:sp>
      <p:sp>
        <p:nvSpPr>
          <p:cNvPr id="5" name="Content Placeholder 4"/>
          <p:cNvSpPr txBox="1">
            <a:spLocks noGrp="1"/>
          </p:cNvSpPr>
          <p:nvPr>
            <p:ph idx="1"/>
          </p:nvPr>
        </p:nvSpPr>
        <p:spPr>
          <a:xfrm>
            <a:off x="685800" y="1371600"/>
            <a:ext cx="7772400" cy="400110"/>
          </a:xfrm>
          <a:prstGeom prst="rect">
            <a:avLst/>
          </a:prstGeom>
          <a:noFill/>
        </p:spPr>
        <p:txBody>
          <a:bodyPr wrap="square" rtlCol="0">
            <a:spAutoFit/>
          </a:bodyPr>
          <a:lstStyle/>
          <a:p>
            <a:r>
              <a:rPr lang="en-US" sz="2000" dirty="0"/>
              <a:t>COD ARM Edition Chapter 5</a:t>
            </a:r>
          </a:p>
        </p:txBody>
      </p:sp>
    </p:spTree>
    <p:extLst>
      <p:ext uri="{BB962C8B-B14F-4D97-AF65-F5344CB8AC3E}">
        <p14:creationId xmlns:p14="http://schemas.microsoft.com/office/powerpoint/2010/main" val="508481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p:txBody>
          <a:bodyPr/>
          <a:lstStyle/>
          <a:p>
            <a:pPr eaLnBrk="1" hangingPunct="1"/>
            <a:r>
              <a:rPr lang="en-US" dirty="0">
                <a:latin typeface="Arial  " charset="0"/>
                <a:cs typeface="Arial  " charset="0"/>
              </a:rPr>
              <a:t>Question</a:t>
            </a:r>
          </a:p>
        </p:txBody>
      </p:sp>
      <p:sp>
        <p:nvSpPr>
          <p:cNvPr id="47107" name="Rectangle 1027"/>
          <p:cNvSpPr>
            <a:spLocks noGrp="1" noChangeArrowheads="1"/>
          </p:cNvSpPr>
          <p:nvPr>
            <p:ph type="body" idx="1"/>
          </p:nvPr>
        </p:nvSpPr>
        <p:spPr>
          <a:xfrm>
            <a:off x="685800" y="1235120"/>
            <a:ext cx="7772400" cy="4724400"/>
          </a:xfrm>
        </p:spPr>
        <p:txBody>
          <a:bodyPr/>
          <a:lstStyle/>
          <a:p>
            <a:pPr eaLnBrk="1" hangingPunct="1">
              <a:lnSpc>
                <a:spcPct val="90000"/>
              </a:lnSpc>
            </a:pPr>
            <a:r>
              <a:rPr lang="en-US" sz="2400" dirty="0">
                <a:latin typeface="Arial  " charset="0"/>
                <a:cs typeface="Arial  " charset="0"/>
              </a:rPr>
              <a:t>Consider the following series of memory references (byte addresses, in decimal): 2, 3, 2, 8, 10, and 2. </a:t>
            </a:r>
          </a:p>
          <a:p>
            <a:pPr eaLnBrk="1" hangingPunct="1">
              <a:lnSpc>
                <a:spcPct val="90000"/>
              </a:lnSpc>
            </a:pPr>
            <a:endParaRPr lang="en-US" sz="2400" dirty="0">
              <a:latin typeface="Arial  " charset="0"/>
              <a:cs typeface="Arial  " charset="0"/>
            </a:endParaRPr>
          </a:p>
          <a:p>
            <a:pPr eaLnBrk="1" hangingPunct="1">
              <a:lnSpc>
                <a:spcPct val="90000"/>
              </a:lnSpc>
              <a:buNone/>
            </a:pPr>
            <a:r>
              <a:rPr lang="en-US" sz="2400" dirty="0">
                <a:latin typeface="Arial  " charset="0"/>
                <a:cs typeface="Arial  " charset="0"/>
              </a:rPr>
              <a:t>	Assume fully associative cache with 8 one-byte blocks that are initially empty (valid=0), label each reference in the list as a hit or a miss, report the total number of hits and show the final contents of the cache.</a:t>
            </a:r>
          </a:p>
          <a:p>
            <a:pPr eaLnBrk="1" hangingPunct="1">
              <a:lnSpc>
                <a:spcPct val="90000"/>
              </a:lnSpc>
              <a:buNone/>
            </a:pPr>
            <a:endParaRPr lang="en-US" sz="2400" dirty="0">
              <a:latin typeface="Arial  " charset="0"/>
              <a:cs typeface="Arial  " charset="0"/>
            </a:endParaRPr>
          </a:p>
          <a:p>
            <a:pPr eaLnBrk="1" hangingPunct="1">
              <a:lnSpc>
                <a:spcPct val="90000"/>
              </a:lnSpc>
              <a:buNone/>
            </a:pPr>
            <a:r>
              <a:rPr lang="en-US" sz="2400" dirty="0">
                <a:latin typeface="Arial  " charset="0"/>
                <a:cs typeface="Arial  " charset="0"/>
              </a:rPr>
              <a:t>	Ignore “modified” and “data” fields.</a:t>
            </a: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30</a:t>
            </a:fld>
            <a:r>
              <a:rPr lang="en-US"/>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ChangeArrowheads="1"/>
          </p:cNvSpPr>
          <p:nvPr>
            <p:ph type="title"/>
          </p:nvPr>
        </p:nvSpPr>
        <p:spPr>
          <a:xfrm>
            <a:off x="685800" y="0"/>
            <a:ext cx="7772400" cy="863600"/>
          </a:xfrm>
        </p:spPr>
        <p:txBody>
          <a:bodyPr/>
          <a:lstStyle/>
          <a:p>
            <a:pPr eaLnBrk="1" hangingPunct="1"/>
            <a:r>
              <a:rPr lang="en-US">
                <a:latin typeface="Arial  " charset="0"/>
                <a:cs typeface="Arial  " charset="0"/>
              </a:rPr>
              <a:t>Solution</a:t>
            </a:r>
          </a:p>
        </p:txBody>
      </p:sp>
      <p:graphicFrame>
        <p:nvGraphicFramePr>
          <p:cNvPr id="753797" name="Group 1157"/>
          <p:cNvGraphicFramePr>
            <a:graphicFrameLocks noGrp="1"/>
          </p:cNvGraphicFramePr>
          <p:nvPr/>
        </p:nvGraphicFramePr>
        <p:xfrm>
          <a:off x="2866030" y="1814956"/>
          <a:ext cx="2267803" cy="3632203"/>
        </p:xfrm>
        <a:graphic>
          <a:graphicData uri="http://schemas.openxmlformats.org/drawingml/2006/table">
            <a:tbl>
              <a:tblPr/>
              <a:tblGrid>
                <a:gridCol w="1025857">
                  <a:extLst>
                    <a:ext uri="{9D8B030D-6E8A-4147-A177-3AD203B41FA5}">
                      <a16:colId xmlns:a16="http://schemas.microsoft.com/office/drawing/2014/main" val="20000"/>
                    </a:ext>
                  </a:extLst>
                </a:gridCol>
                <a:gridCol w="1241946">
                  <a:extLst>
                    <a:ext uri="{9D8B030D-6E8A-4147-A177-3AD203B41FA5}">
                      <a16:colId xmlns:a16="http://schemas.microsoft.com/office/drawing/2014/main" val="20001"/>
                    </a:ext>
                  </a:extLst>
                </a:gridCol>
              </a:tblGrid>
              <a:tr h="403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omic Sans MS" pitchFamily="66" charset="0"/>
                          <a:ea typeface="ＭＳ Ｐゴシック" pitchFamily="34" charset="-128"/>
                        </a:rPr>
                        <a:t>Valid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omic Sans MS" pitchFamily="66" charset="0"/>
                          <a:ea typeface="ＭＳ Ｐゴシック" pitchFamily="34" charset="-128"/>
                        </a:rPr>
                        <a:t>Tag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1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1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aphicFrame>
        <p:nvGraphicFramePr>
          <p:cNvPr id="6" name="Group 1157"/>
          <p:cNvGraphicFramePr>
            <a:graphicFrameLocks noGrp="1"/>
          </p:cNvGraphicFramePr>
          <p:nvPr/>
        </p:nvGraphicFramePr>
        <p:xfrm>
          <a:off x="2865997" y="1817215"/>
          <a:ext cx="2267803" cy="3632203"/>
        </p:xfrm>
        <a:graphic>
          <a:graphicData uri="http://schemas.openxmlformats.org/drawingml/2006/table">
            <a:tbl>
              <a:tblPr/>
              <a:tblGrid>
                <a:gridCol w="1025857">
                  <a:extLst>
                    <a:ext uri="{9D8B030D-6E8A-4147-A177-3AD203B41FA5}">
                      <a16:colId xmlns:a16="http://schemas.microsoft.com/office/drawing/2014/main" val="20000"/>
                    </a:ext>
                  </a:extLst>
                </a:gridCol>
                <a:gridCol w="1241946">
                  <a:extLst>
                    <a:ext uri="{9D8B030D-6E8A-4147-A177-3AD203B41FA5}">
                      <a16:colId xmlns:a16="http://schemas.microsoft.com/office/drawing/2014/main" val="20001"/>
                    </a:ext>
                  </a:extLst>
                </a:gridCol>
              </a:tblGrid>
              <a:tr h="403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omic Sans MS" pitchFamily="66" charset="0"/>
                          <a:ea typeface="ＭＳ Ｐゴシック" pitchFamily="34" charset="-128"/>
                        </a:rPr>
                        <a:t>Valid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omic Sans MS" pitchFamily="66" charset="0"/>
                          <a:ea typeface="ＭＳ Ｐゴシック" pitchFamily="34" charset="-128"/>
                        </a:rPr>
                        <a:t>Tag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1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1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7" name="Rectangle 1120"/>
          <p:cNvSpPr>
            <a:spLocks noChangeArrowheads="1"/>
          </p:cNvSpPr>
          <p:nvPr/>
        </p:nvSpPr>
        <p:spPr bwMode="auto">
          <a:xfrm>
            <a:off x="2761596" y="933094"/>
            <a:ext cx="3841750" cy="523220"/>
          </a:xfrm>
          <a:prstGeom prst="rect">
            <a:avLst/>
          </a:prstGeom>
          <a:noFill/>
          <a:ln w="9525">
            <a:noFill/>
            <a:miter lim="800000"/>
            <a:headEnd/>
            <a:tailEnd/>
          </a:ln>
        </p:spPr>
        <p:txBody>
          <a:bodyPr>
            <a:spAutoFit/>
          </a:bodyPr>
          <a:lstStyle/>
          <a:p>
            <a:r>
              <a:rPr lang="en-US" sz="1800" dirty="0">
                <a:latin typeface="Comic Sans MS" pitchFamily="66" charset="0"/>
              </a:rPr>
              <a:t>2 </a:t>
            </a:r>
            <a:r>
              <a:rPr lang="en-US" sz="1800" dirty="0">
                <a:solidFill>
                  <a:srgbClr val="FF0000"/>
                </a:solidFill>
                <a:latin typeface="Comic Sans MS" pitchFamily="66" charset="0"/>
              </a:rPr>
              <a:t>m</a:t>
            </a:r>
            <a:r>
              <a:rPr lang="en-US" sz="1800" dirty="0">
                <a:latin typeface="Comic Sans MS" pitchFamily="66" charset="0"/>
              </a:rPr>
              <a:t>, 3 </a:t>
            </a:r>
            <a:r>
              <a:rPr lang="en-US" sz="1800" dirty="0">
                <a:solidFill>
                  <a:srgbClr val="FF0000"/>
                </a:solidFill>
                <a:latin typeface="Comic Sans MS" pitchFamily="66" charset="0"/>
              </a:rPr>
              <a:t>m</a:t>
            </a:r>
            <a:r>
              <a:rPr lang="en-US" sz="1800" dirty="0">
                <a:latin typeface="Comic Sans MS" pitchFamily="66" charset="0"/>
              </a:rPr>
              <a:t>, 2 </a:t>
            </a:r>
            <a:r>
              <a:rPr lang="en-US" sz="1800" dirty="0">
                <a:solidFill>
                  <a:srgbClr val="00B050"/>
                </a:solidFill>
                <a:latin typeface="Comic Sans MS" pitchFamily="66" charset="0"/>
              </a:rPr>
              <a:t>h</a:t>
            </a:r>
            <a:r>
              <a:rPr lang="en-US" sz="1800" dirty="0">
                <a:latin typeface="Comic Sans MS" pitchFamily="66" charset="0"/>
              </a:rPr>
              <a:t>, 8 </a:t>
            </a:r>
            <a:r>
              <a:rPr lang="en-US" sz="1800" dirty="0">
                <a:solidFill>
                  <a:srgbClr val="FF0000"/>
                </a:solidFill>
                <a:latin typeface="Comic Sans MS" pitchFamily="66" charset="0"/>
              </a:rPr>
              <a:t>m</a:t>
            </a:r>
            <a:r>
              <a:rPr lang="en-US" sz="1800" dirty="0">
                <a:latin typeface="Comic Sans MS" pitchFamily="66" charset="0"/>
              </a:rPr>
              <a:t>, 10 </a:t>
            </a:r>
            <a:r>
              <a:rPr lang="en-US" sz="1800" dirty="0">
                <a:solidFill>
                  <a:srgbClr val="FF0000"/>
                </a:solidFill>
                <a:latin typeface="Comic Sans MS" pitchFamily="66" charset="0"/>
              </a:rPr>
              <a:t>m</a:t>
            </a:r>
            <a:r>
              <a:rPr lang="en-US" sz="1800" dirty="0">
                <a:latin typeface="Comic Sans MS" pitchFamily="66" charset="0"/>
              </a:rPr>
              <a:t>, 2 </a:t>
            </a:r>
            <a:r>
              <a:rPr lang="en-US" sz="1800" dirty="0">
                <a:solidFill>
                  <a:srgbClr val="00B050"/>
                </a:solidFill>
                <a:latin typeface="Comic Sans MS" pitchFamily="66" charset="0"/>
              </a:rPr>
              <a:t>h</a:t>
            </a:r>
            <a:r>
              <a:rPr lang="en-US" sz="2800" dirty="0">
                <a:latin typeface="Comic Sans MS" pitchFamily="66" charset="0"/>
              </a:rPr>
              <a:t>	</a:t>
            </a:r>
          </a:p>
        </p:txBody>
      </p:sp>
      <p:sp>
        <p:nvSpPr>
          <p:cNvPr id="8" name="Rectangle 7"/>
          <p:cNvSpPr/>
          <p:nvPr/>
        </p:nvSpPr>
        <p:spPr bwMode="auto">
          <a:xfrm>
            <a:off x="3043452" y="846162"/>
            <a:ext cx="191068" cy="464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9" name="Rectangle 8"/>
          <p:cNvSpPr/>
          <p:nvPr/>
        </p:nvSpPr>
        <p:spPr bwMode="auto">
          <a:xfrm>
            <a:off x="3550694" y="862085"/>
            <a:ext cx="191068" cy="464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10" name="Rectangle 9"/>
          <p:cNvSpPr/>
          <p:nvPr/>
        </p:nvSpPr>
        <p:spPr bwMode="auto">
          <a:xfrm>
            <a:off x="4044288" y="864359"/>
            <a:ext cx="191068" cy="464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11" name="Rectangle 10"/>
          <p:cNvSpPr/>
          <p:nvPr/>
        </p:nvSpPr>
        <p:spPr bwMode="auto">
          <a:xfrm>
            <a:off x="4537883" y="852986"/>
            <a:ext cx="191068" cy="464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12" name="Rectangle 11"/>
          <p:cNvSpPr/>
          <p:nvPr/>
        </p:nvSpPr>
        <p:spPr bwMode="auto">
          <a:xfrm>
            <a:off x="5154307" y="855260"/>
            <a:ext cx="191068" cy="464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13" name="Rectangle 12"/>
          <p:cNvSpPr/>
          <p:nvPr/>
        </p:nvSpPr>
        <p:spPr bwMode="auto">
          <a:xfrm>
            <a:off x="5675196" y="871182"/>
            <a:ext cx="191068" cy="464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graphicFrame>
        <p:nvGraphicFramePr>
          <p:cNvPr id="14" name="Group 1157"/>
          <p:cNvGraphicFramePr>
            <a:graphicFrameLocks noGrp="1"/>
          </p:cNvGraphicFramePr>
          <p:nvPr/>
        </p:nvGraphicFramePr>
        <p:xfrm>
          <a:off x="2868283" y="1817230"/>
          <a:ext cx="2267803" cy="3632203"/>
        </p:xfrm>
        <a:graphic>
          <a:graphicData uri="http://schemas.openxmlformats.org/drawingml/2006/table">
            <a:tbl>
              <a:tblPr/>
              <a:tblGrid>
                <a:gridCol w="1025857">
                  <a:extLst>
                    <a:ext uri="{9D8B030D-6E8A-4147-A177-3AD203B41FA5}">
                      <a16:colId xmlns:a16="http://schemas.microsoft.com/office/drawing/2014/main" val="20000"/>
                    </a:ext>
                  </a:extLst>
                </a:gridCol>
                <a:gridCol w="1241946">
                  <a:extLst>
                    <a:ext uri="{9D8B030D-6E8A-4147-A177-3AD203B41FA5}">
                      <a16:colId xmlns:a16="http://schemas.microsoft.com/office/drawing/2014/main" val="20001"/>
                    </a:ext>
                  </a:extLst>
                </a:gridCol>
              </a:tblGrid>
              <a:tr h="403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omic Sans MS" pitchFamily="66" charset="0"/>
                          <a:ea typeface="ＭＳ Ｐゴシック" pitchFamily="34" charset="-128"/>
                        </a:rPr>
                        <a:t>Valid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omic Sans MS" pitchFamily="66" charset="0"/>
                          <a:ea typeface="ＭＳ Ｐゴシック" pitchFamily="34" charset="-128"/>
                        </a:rPr>
                        <a:t>Tag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1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1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aphicFrame>
        <p:nvGraphicFramePr>
          <p:cNvPr id="15" name="Group 1157"/>
          <p:cNvGraphicFramePr>
            <a:graphicFrameLocks noGrp="1"/>
          </p:cNvGraphicFramePr>
          <p:nvPr/>
        </p:nvGraphicFramePr>
        <p:xfrm>
          <a:off x="2870536" y="1819505"/>
          <a:ext cx="2267803" cy="3632203"/>
        </p:xfrm>
        <a:graphic>
          <a:graphicData uri="http://schemas.openxmlformats.org/drawingml/2006/table">
            <a:tbl>
              <a:tblPr/>
              <a:tblGrid>
                <a:gridCol w="1025857">
                  <a:extLst>
                    <a:ext uri="{9D8B030D-6E8A-4147-A177-3AD203B41FA5}">
                      <a16:colId xmlns:a16="http://schemas.microsoft.com/office/drawing/2014/main" val="20000"/>
                    </a:ext>
                  </a:extLst>
                </a:gridCol>
                <a:gridCol w="1241946">
                  <a:extLst>
                    <a:ext uri="{9D8B030D-6E8A-4147-A177-3AD203B41FA5}">
                      <a16:colId xmlns:a16="http://schemas.microsoft.com/office/drawing/2014/main" val="20001"/>
                    </a:ext>
                  </a:extLst>
                </a:gridCol>
              </a:tblGrid>
              <a:tr h="403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omic Sans MS" pitchFamily="66" charset="0"/>
                          <a:ea typeface="ＭＳ Ｐゴシック" pitchFamily="34" charset="-128"/>
                        </a:rPr>
                        <a:t>Valid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omic Sans MS" pitchFamily="66" charset="0"/>
                          <a:ea typeface="ＭＳ Ｐゴシック" pitchFamily="34" charset="-128"/>
                        </a:rPr>
                        <a:t>Tag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1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1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aphicFrame>
        <p:nvGraphicFramePr>
          <p:cNvPr id="16" name="Group 1157"/>
          <p:cNvGraphicFramePr>
            <a:graphicFrameLocks noGrp="1"/>
          </p:cNvGraphicFramePr>
          <p:nvPr/>
        </p:nvGraphicFramePr>
        <p:xfrm>
          <a:off x="2864838" y="1821786"/>
          <a:ext cx="2267803" cy="3632203"/>
        </p:xfrm>
        <a:graphic>
          <a:graphicData uri="http://schemas.openxmlformats.org/drawingml/2006/table">
            <a:tbl>
              <a:tblPr/>
              <a:tblGrid>
                <a:gridCol w="1025857">
                  <a:extLst>
                    <a:ext uri="{9D8B030D-6E8A-4147-A177-3AD203B41FA5}">
                      <a16:colId xmlns:a16="http://schemas.microsoft.com/office/drawing/2014/main" val="20000"/>
                    </a:ext>
                  </a:extLst>
                </a:gridCol>
                <a:gridCol w="1241946">
                  <a:extLst>
                    <a:ext uri="{9D8B030D-6E8A-4147-A177-3AD203B41FA5}">
                      <a16:colId xmlns:a16="http://schemas.microsoft.com/office/drawing/2014/main" val="20001"/>
                    </a:ext>
                  </a:extLst>
                </a:gridCol>
              </a:tblGrid>
              <a:tr h="403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omic Sans MS" pitchFamily="66" charset="0"/>
                          <a:ea typeface="ＭＳ Ｐゴシック" pitchFamily="34" charset="-128"/>
                        </a:rPr>
                        <a:t>Valid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omic Sans MS" pitchFamily="66" charset="0"/>
                          <a:ea typeface="ＭＳ Ｐゴシック" pitchFamily="34" charset="-128"/>
                        </a:rPr>
                        <a:t>Tag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1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1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Comic Sans MS" pitchFamily="66" charset="0"/>
                          <a:ea typeface="ＭＳ Ｐゴシック" pitchFamily="34"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31</a:t>
            </a:fld>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5379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Problem with this design</a:t>
            </a:r>
          </a:p>
        </p:txBody>
      </p:sp>
      <p:sp>
        <p:nvSpPr>
          <p:cNvPr id="3" name="Content Placeholder 2"/>
          <p:cNvSpPr>
            <a:spLocks noGrp="1"/>
          </p:cNvSpPr>
          <p:nvPr>
            <p:ph idx="1"/>
          </p:nvPr>
        </p:nvSpPr>
        <p:spPr>
          <a:xfrm>
            <a:off x="685800" y="1951630"/>
            <a:ext cx="7772400" cy="4144370"/>
          </a:xfrm>
        </p:spPr>
        <p:txBody>
          <a:bodyPr/>
          <a:lstStyle/>
          <a:p>
            <a:pPr marL="342900" lvl="1" indent="-342900">
              <a:buNone/>
            </a:pPr>
            <a:r>
              <a:rPr lang="en-CA" sz="2800" dirty="0"/>
              <a:t>	Where do we put data if cache is full?</a:t>
            </a:r>
          </a:p>
          <a:p>
            <a:endParaRPr lang="en-CA" dirty="0"/>
          </a:p>
          <a:p>
            <a:pPr>
              <a:buNone/>
            </a:pPr>
            <a:r>
              <a:rPr lang="en-CA" dirty="0"/>
              <a:t>	Return to this question after considering spatial locality.</a:t>
            </a:r>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32</a:t>
            </a:fld>
            <a:r>
              <a:rPr lang="en-US"/>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Spatial Locality</a:t>
            </a:r>
          </a:p>
        </p:txBody>
      </p:sp>
      <p:sp>
        <p:nvSpPr>
          <p:cNvPr id="3" name="Content Placeholder 2"/>
          <p:cNvSpPr>
            <a:spLocks noGrp="1"/>
          </p:cNvSpPr>
          <p:nvPr>
            <p:ph idx="1"/>
          </p:nvPr>
        </p:nvSpPr>
        <p:spPr>
          <a:xfrm>
            <a:off x="649705" y="1287376"/>
            <a:ext cx="7772400" cy="4788568"/>
          </a:xfrm>
        </p:spPr>
        <p:txBody>
          <a:bodyPr/>
          <a:lstStyle/>
          <a:p>
            <a:pPr>
              <a:buNone/>
            </a:pPr>
            <a:r>
              <a:rPr lang="en-CA" dirty="0">
                <a:solidFill>
                  <a:srgbClr val="FF00FF"/>
                </a:solidFill>
                <a:latin typeface="Arial" pitchFamily="34" charset="0"/>
                <a:cs typeface="Arial" pitchFamily="34" charset="0"/>
              </a:rPr>
              <a:t>	</a:t>
            </a:r>
            <a:r>
              <a:rPr lang="en-CA" dirty="0">
                <a:latin typeface="Arial" pitchFamily="34" charset="0"/>
                <a:cs typeface="Arial" pitchFamily="34" charset="0"/>
              </a:rPr>
              <a:t>Definition: After accessing a location program accesses nearby location.</a:t>
            </a:r>
          </a:p>
          <a:p>
            <a:pPr>
              <a:buNone/>
            </a:pPr>
            <a:endParaRPr lang="en-CA" dirty="0">
              <a:latin typeface="Arial" pitchFamily="34" charset="0"/>
              <a:cs typeface="Arial" pitchFamily="34" charset="0"/>
            </a:endParaRPr>
          </a:p>
          <a:p>
            <a:pPr>
              <a:buNone/>
            </a:pPr>
            <a:r>
              <a:rPr lang="en-CA" dirty="0">
                <a:latin typeface="Arial" pitchFamily="34" charset="0"/>
                <a:cs typeface="Arial" pitchFamily="34" charset="0"/>
              </a:rPr>
              <a:t>	Example:</a:t>
            </a:r>
          </a:p>
          <a:p>
            <a:pPr>
              <a:buNone/>
            </a:pPr>
            <a:endParaRPr lang="en-CA" dirty="0">
              <a:latin typeface="Arial" pitchFamily="34" charset="0"/>
              <a:cs typeface="Arial" pitchFamily="34" charset="0"/>
            </a:endParaRPr>
          </a:p>
          <a:p>
            <a:pPr>
              <a:buNone/>
            </a:pPr>
            <a:r>
              <a:rPr lang="en-CA" dirty="0">
                <a:latin typeface="Arial" pitchFamily="34" charset="0"/>
                <a:cs typeface="Arial" pitchFamily="34" charset="0"/>
              </a:rPr>
              <a:t>		</a:t>
            </a:r>
            <a:r>
              <a:rPr lang="en-CA" dirty="0">
                <a:latin typeface="Courier New" pitchFamily="49" charset="0"/>
                <a:cs typeface="Courier New" pitchFamily="49" charset="0"/>
              </a:rPr>
              <a:t>Y[2] = a*X[2]</a:t>
            </a:r>
            <a:r>
              <a:rPr lang="en-CA" dirty="0">
                <a:solidFill>
                  <a:srgbClr val="0000FF"/>
                </a:solidFill>
                <a:latin typeface="Courier New" pitchFamily="49" charset="0"/>
                <a:cs typeface="Courier New" pitchFamily="49" charset="0"/>
              </a:rPr>
              <a:t> </a:t>
            </a:r>
            <a:r>
              <a:rPr lang="en-CA" dirty="0">
                <a:latin typeface="Courier New" pitchFamily="49" charset="0"/>
                <a:cs typeface="Courier New" pitchFamily="49" charset="0"/>
              </a:rPr>
              <a:t>+ </a:t>
            </a:r>
            <a:r>
              <a:rPr lang="en-CA" dirty="0">
                <a:solidFill>
                  <a:srgbClr val="FF0000"/>
                </a:solidFill>
                <a:latin typeface="Courier New" pitchFamily="49" charset="0"/>
                <a:cs typeface="Courier New" pitchFamily="49" charset="0"/>
              </a:rPr>
              <a:t>Y[2]</a:t>
            </a:r>
            <a:r>
              <a:rPr lang="en-CA" dirty="0">
                <a:latin typeface="Courier New" pitchFamily="49" charset="0"/>
                <a:cs typeface="Courier New" pitchFamily="49" charset="0"/>
              </a:rPr>
              <a:t>;</a:t>
            </a:r>
          </a:p>
          <a:p>
            <a:pPr>
              <a:buNone/>
            </a:pPr>
            <a:r>
              <a:rPr lang="en-CA" dirty="0">
                <a:latin typeface="Courier New" pitchFamily="49" charset="0"/>
                <a:cs typeface="Courier New" pitchFamily="49" charset="0"/>
              </a:rPr>
              <a:t>		Y[3] = a*X[3]</a:t>
            </a:r>
            <a:r>
              <a:rPr lang="en-CA" dirty="0">
                <a:solidFill>
                  <a:srgbClr val="FF0000"/>
                </a:solidFill>
                <a:latin typeface="Courier New" pitchFamily="49" charset="0"/>
                <a:cs typeface="Courier New" pitchFamily="49" charset="0"/>
              </a:rPr>
              <a:t> </a:t>
            </a:r>
            <a:r>
              <a:rPr lang="en-CA" dirty="0">
                <a:latin typeface="Courier New" pitchFamily="49" charset="0"/>
                <a:cs typeface="Courier New" pitchFamily="49" charset="0"/>
              </a:rPr>
              <a:t>+ </a:t>
            </a:r>
            <a:r>
              <a:rPr lang="en-CA" dirty="0">
                <a:solidFill>
                  <a:srgbClr val="FF00FF"/>
                </a:solidFill>
                <a:latin typeface="Courier New" pitchFamily="49" charset="0"/>
                <a:cs typeface="Courier New" pitchFamily="49" charset="0"/>
              </a:rPr>
              <a:t>Y[3]</a:t>
            </a:r>
            <a:r>
              <a:rPr lang="en-CA" dirty="0">
                <a:latin typeface="Courier New" pitchFamily="49" charset="0"/>
                <a:cs typeface="Courier New" pitchFamily="49" charset="0"/>
              </a:rPr>
              <a:t>;</a:t>
            </a:r>
            <a:endParaRPr lang="en-CA" dirty="0">
              <a:latin typeface="Arial" pitchFamily="34" charset="0"/>
              <a:cs typeface="Arial" pitchFamily="34" charset="0"/>
            </a:endParaRPr>
          </a:p>
          <a:p>
            <a:pPr>
              <a:buNone/>
            </a:pPr>
            <a:endParaRPr lang="en-CA" dirty="0">
              <a:latin typeface="Arial" pitchFamily="34" charset="0"/>
              <a:cs typeface="Arial" pitchFamily="34" charset="0"/>
            </a:endParaRPr>
          </a:p>
          <a:p>
            <a:pPr>
              <a:buNone/>
            </a:pPr>
            <a:r>
              <a:rPr lang="en-CA" dirty="0">
                <a:latin typeface="Arial" pitchFamily="34" charset="0"/>
                <a:cs typeface="Arial" pitchFamily="34" charset="0"/>
              </a:rPr>
              <a:t>	Program reads </a:t>
            </a:r>
            <a:r>
              <a:rPr lang="en-CA" dirty="0">
                <a:solidFill>
                  <a:srgbClr val="FF0000"/>
                </a:solidFill>
                <a:latin typeface="Courier New" pitchFamily="49" charset="0"/>
                <a:cs typeface="Courier New" pitchFamily="49" charset="0"/>
              </a:rPr>
              <a:t>Y[2]</a:t>
            </a:r>
            <a:r>
              <a:rPr lang="en-CA" dirty="0">
                <a:latin typeface="Arial" pitchFamily="34" charset="0"/>
                <a:cs typeface="Arial" pitchFamily="34" charset="0"/>
              </a:rPr>
              <a:t>, then </a:t>
            </a:r>
            <a:r>
              <a:rPr lang="en-CA" dirty="0">
                <a:solidFill>
                  <a:srgbClr val="FF00FF"/>
                </a:solidFill>
                <a:latin typeface="Courier New" pitchFamily="49" charset="0"/>
                <a:cs typeface="Courier New" pitchFamily="49" charset="0"/>
              </a:rPr>
              <a:t>Y[3]</a:t>
            </a:r>
            <a:r>
              <a:rPr lang="en-CA" dirty="0">
                <a:solidFill>
                  <a:srgbClr val="FF0000"/>
                </a:solidFill>
                <a:latin typeface="Courier New" pitchFamily="49" charset="0"/>
                <a:cs typeface="Courier New" pitchFamily="49" charset="0"/>
              </a:rPr>
              <a:t>. </a:t>
            </a:r>
          </a:p>
          <a:p>
            <a:pPr>
              <a:buNone/>
            </a:pPr>
            <a:endParaRPr lang="en-CA" dirty="0">
              <a:solidFill>
                <a:srgbClr val="FF0000"/>
              </a:solidFill>
              <a:latin typeface="Courier New" pitchFamily="49" charset="0"/>
              <a:cs typeface="Courier New" pitchFamily="49" charset="0"/>
            </a:endParaRPr>
          </a:p>
          <a:p>
            <a:pPr>
              <a:buNone/>
            </a:pPr>
            <a:endParaRPr lang="en-CA" dirty="0">
              <a:latin typeface="Arial" pitchFamily="34" charset="0"/>
              <a:cs typeface="Arial" pitchFamily="34" charset="0"/>
            </a:endParaRPr>
          </a:p>
          <a:p>
            <a:pPr>
              <a:buNone/>
            </a:pPr>
            <a:endParaRPr lang="en-CA" dirty="0">
              <a:solidFill>
                <a:srgbClr val="FF0000"/>
              </a:solidFill>
              <a:latin typeface="Courier New" pitchFamily="49" charset="0"/>
              <a:cs typeface="Courier New" pitchFamily="49" charset="0"/>
            </a:endParaRPr>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33</a:t>
            </a:fld>
            <a:r>
              <a:rPr lang="en-US"/>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Exploiting Spatial Locality</a:t>
            </a:r>
          </a:p>
        </p:txBody>
      </p:sp>
      <p:pic>
        <p:nvPicPr>
          <p:cNvPr id="5" name="Picture 8" descr="Figure_7"/>
          <p:cNvPicPr>
            <a:picLocks noChangeAspect="1" noChangeArrowheads="1"/>
          </p:cNvPicPr>
          <p:nvPr/>
        </p:nvPicPr>
        <p:blipFill>
          <a:blip r:embed="rId2"/>
          <a:srcRect/>
          <a:stretch>
            <a:fillRect/>
          </a:stretch>
        </p:blipFill>
        <p:spPr bwMode="auto">
          <a:xfrm>
            <a:off x="732758" y="1617076"/>
            <a:ext cx="2698750" cy="2698750"/>
          </a:xfrm>
          <a:prstGeom prst="rect">
            <a:avLst/>
          </a:prstGeom>
          <a:noFill/>
          <a:ln w="9525">
            <a:noFill/>
            <a:miter lim="800000"/>
            <a:headEnd/>
            <a:tailEnd/>
          </a:ln>
        </p:spPr>
      </p:pic>
      <p:sp>
        <p:nvSpPr>
          <p:cNvPr id="6" name="Rectangle 11"/>
          <p:cNvSpPr>
            <a:spLocks noChangeArrowheads="1"/>
          </p:cNvSpPr>
          <p:nvPr/>
        </p:nvSpPr>
        <p:spPr bwMode="auto">
          <a:xfrm>
            <a:off x="1589214" y="2435433"/>
            <a:ext cx="101600" cy="96837"/>
          </a:xfrm>
          <a:prstGeom prst="rect">
            <a:avLst/>
          </a:prstGeom>
          <a:solidFill>
            <a:srgbClr val="FF0000"/>
          </a:solidFill>
          <a:ln w="9525">
            <a:noFill/>
            <a:miter lim="800000"/>
            <a:headEnd/>
            <a:tailEnd/>
          </a:ln>
        </p:spPr>
        <p:txBody>
          <a:bodyPr wrap="none" anchor="ctr"/>
          <a:lstStyle/>
          <a:p>
            <a:endParaRPr lang="en-US"/>
          </a:p>
        </p:txBody>
      </p:sp>
      <p:sp>
        <p:nvSpPr>
          <p:cNvPr id="7" name="Rectangle 12"/>
          <p:cNvSpPr>
            <a:spLocks noChangeArrowheads="1"/>
          </p:cNvSpPr>
          <p:nvPr/>
        </p:nvSpPr>
        <p:spPr bwMode="auto">
          <a:xfrm>
            <a:off x="2098008" y="3758614"/>
            <a:ext cx="101600" cy="88900"/>
          </a:xfrm>
          <a:prstGeom prst="rect">
            <a:avLst/>
          </a:prstGeom>
          <a:solidFill>
            <a:srgbClr val="FF0000"/>
          </a:solidFill>
          <a:ln w="9525">
            <a:noFill/>
            <a:miter lim="800000"/>
            <a:headEnd/>
            <a:tailEnd/>
          </a:ln>
        </p:spPr>
        <p:txBody>
          <a:bodyPr wrap="none" anchor="ctr"/>
          <a:lstStyle/>
          <a:p>
            <a:endParaRPr lang="en-US"/>
          </a:p>
        </p:txBody>
      </p:sp>
      <p:sp>
        <p:nvSpPr>
          <p:cNvPr id="8" name="TextBox 7"/>
          <p:cNvSpPr txBox="1"/>
          <p:nvPr/>
        </p:nvSpPr>
        <p:spPr>
          <a:xfrm>
            <a:off x="3465096" y="1588166"/>
            <a:ext cx="5414210" cy="3785652"/>
          </a:xfrm>
          <a:prstGeom prst="rect">
            <a:avLst/>
          </a:prstGeom>
          <a:noFill/>
        </p:spPr>
        <p:txBody>
          <a:bodyPr wrap="square" rtlCol="0">
            <a:spAutoFit/>
          </a:bodyPr>
          <a:lstStyle/>
          <a:p>
            <a:r>
              <a:rPr lang="en-CA" dirty="0">
                <a:solidFill>
                  <a:srgbClr val="FF0000"/>
                </a:solidFill>
              </a:rPr>
              <a:t>When program accesses Y[2] transfer both Y[2] </a:t>
            </a:r>
            <a:r>
              <a:rPr lang="en-CA" u="sng" dirty="0">
                <a:solidFill>
                  <a:srgbClr val="FF0000"/>
                </a:solidFill>
              </a:rPr>
              <a:t>and</a:t>
            </a:r>
            <a:r>
              <a:rPr lang="en-CA" dirty="0">
                <a:solidFill>
                  <a:srgbClr val="FF0000"/>
                </a:solidFill>
              </a:rPr>
              <a:t> </a:t>
            </a:r>
            <a:r>
              <a:rPr lang="en-CA" dirty="0">
                <a:solidFill>
                  <a:srgbClr val="FF00FF"/>
                </a:solidFill>
              </a:rPr>
              <a:t>Y[3].</a:t>
            </a:r>
            <a:endParaRPr lang="en-CA" dirty="0">
              <a:solidFill>
                <a:srgbClr val="FF0000"/>
              </a:solidFill>
            </a:endParaRPr>
          </a:p>
          <a:p>
            <a:endParaRPr lang="en-CA" dirty="0"/>
          </a:p>
          <a:p>
            <a:r>
              <a:rPr lang="en-CA" dirty="0">
                <a:solidFill>
                  <a:srgbClr val="0000FF"/>
                </a:solidFill>
              </a:rPr>
              <a:t>In general, transfer a “block” of data (or instructions) at a time.  </a:t>
            </a:r>
            <a:r>
              <a:rPr lang="en-CA" dirty="0"/>
              <a:t>Block size</a:t>
            </a:r>
          </a:p>
          <a:p>
            <a:r>
              <a:rPr lang="en-CA" dirty="0"/>
              <a:t>typically 32 to 128 bytes.   </a:t>
            </a:r>
          </a:p>
          <a:p>
            <a:endParaRPr lang="en-CA" dirty="0"/>
          </a:p>
          <a:p>
            <a:r>
              <a:rPr lang="en-CA" dirty="0"/>
              <a:t>In figure at left have a block containing Y[2] and Y[3] but more typical 64 byte block can hold sixteen 4-byte values.  </a:t>
            </a:r>
          </a:p>
        </p:txBody>
      </p:sp>
      <p:sp>
        <p:nvSpPr>
          <p:cNvPr id="10" name="Freeform 13"/>
          <p:cNvSpPr>
            <a:spLocks/>
          </p:cNvSpPr>
          <p:nvPr/>
        </p:nvSpPr>
        <p:spPr bwMode="auto">
          <a:xfrm>
            <a:off x="894432" y="2535321"/>
            <a:ext cx="1062037" cy="1231900"/>
          </a:xfrm>
          <a:custGeom>
            <a:avLst/>
            <a:gdLst>
              <a:gd name="T0" fmla="*/ 2147483647 w 669"/>
              <a:gd name="T1" fmla="*/ 2147483647 h 800"/>
              <a:gd name="T2" fmla="*/ 2147483647 w 669"/>
              <a:gd name="T3" fmla="*/ 2147483647 h 800"/>
              <a:gd name="T4" fmla="*/ 2147483647 w 669"/>
              <a:gd name="T5" fmla="*/ 0 h 800"/>
              <a:gd name="T6" fmla="*/ 0 60000 65536"/>
              <a:gd name="T7" fmla="*/ 0 60000 65536"/>
              <a:gd name="T8" fmla="*/ 0 60000 65536"/>
              <a:gd name="T9" fmla="*/ 0 w 669"/>
              <a:gd name="T10" fmla="*/ 0 h 800"/>
              <a:gd name="T11" fmla="*/ 669 w 669"/>
              <a:gd name="T12" fmla="*/ 800 h 800"/>
            </a:gdLst>
            <a:ahLst/>
            <a:cxnLst>
              <a:cxn ang="T6">
                <a:pos x="T0" y="T1"/>
              </a:cxn>
              <a:cxn ang="T7">
                <a:pos x="T2" y="T3"/>
              </a:cxn>
              <a:cxn ang="T8">
                <a:pos x="T4" y="T5"/>
              </a:cxn>
            </a:cxnLst>
            <a:rect l="T9" t="T10" r="T11" b="T12"/>
            <a:pathLst>
              <a:path w="669" h="800">
                <a:moveTo>
                  <a:pt x="669" y="800"/>
                </a:moveTo>
                <a:cubicBezTo>
                  <a:pt x="379" y="738"/>
                  <a:pt x="90" y="677"/>
                  <a:pt x="45" y="544"/>
                </a:cubicBezTo>
                <a:cubicBezTo>
                  <a:pt x="0" y="411"/>
                  <a:pt x="198" y="205"/>
                  <a:pt x="397" y="0"/>
                </a:cubicBezTo>
              </a:path>
            </a:pathLst>
          </a:custGeom>
          <a:noFill/>
          <a:ln w="38100">
            <a:solidFill>
              <a:srgbClr val="0000FF"/>
            </a:solidFill>
            <a:round/>
            <a:headEnd/>
            <a:tailEnd type="triangle" w="med" len="med"/>
          </a:ln>
        </p:spPr>
        <p:txBody>
          <a:bodyPr wrap="none" anchor="ctr"/>
          <a:lstStyle/>
          <a:p>
            <a:endParaRPr lang="en-CA"/>
          </a:p>
        </p:txBody>
      </p:sp>
      <p:sp>
        <p:nvSpPr>
          <p:cNvPr id="12" name="TextBox 11"/>
          <p:cNvSpPr txBox="1"/>
          <p:nvPr/>
        </p:nvSpPr>
        <p:spPr>
          <a:xfrm>
            <a:off x="12032" y="2538662"/>
            <a:ext cx="1231619" cy="400110"/>
          </a:xfrm>
          <a:prstGeom prst="rect">
            <a:avLst/>
          </a:prstGeom>
          <a:noFill/>
        </p:spPr>
        <p:txBody>
          <a:bodyPr wrap="none" rtlCol="0">
            <a:spAutoFit/>
          </a:bodyPr>
          <a:lstStyle/>
          <a:p>
            <a:r>
              <a:rPr lang="en-CA" sz="2000" dirty="0">
                <a:solidFill>
                  <a:srgbClr val="FF0000"/>
                </a:solidFill>
              </a:rPr>
              <a:t>Y[2], </a:t>
            </a:r>
            <a:r>
              <a:rPr lang="en-CA" sz="2000" dirty="0">
                <a:solidFill>
                  <a:srgbClr val="FF00FF"/>
                </a:solidFill>
              </a:rPr>
              <a:t>Y[3]</a:t>
            </a:r>
          </a:p>
        </p:txBody>
      </p:sp>
      <p:sp>
        <p:nvSpPr>
          <p:cNvPr id="13" name="Rectangle 11"/>
          <p:cNvSpPr>
            <a:spLocks noChangeArrowheads="1"/>
          </p:cNvSpPr>
          <p:nvPr/>
        </p:nvSpPr>
        <p:spPr bwMode="auto">
          <a:xfrm>
            <a:off x="1698375" y="2433798"/>
            <a:ext cx="101600" cy="96837"/>
          </a:xfrm>
          <a:prstGeom prst="rect">
            <a:avLst/>
          </a:prstGeom>
          <a:solidFill>
            <a:srgbClr val="FF00FF"/>
          </a:solidFill>
          <a:ln w="9525">
            <a:noFill/>
            <a:miter lim="800000"/>
            <a:headEnd/>
            <a:tailEnd/>
          </a:ln>
        </p:spPr>
        <p:txBody>
          <a:bodyPr wrap="none" anchor="ctr"/>
          <a:lstStyle/>
          <a:p>
            <a:endParaRPr lang="en-US"/>
          </a:p>
        </p:txBody>
      </p:sp>
      <p:sp>
        <p:nvSpPr>
          <p:cNvPr id="14" name="Rectangle 12"/>
          <p:cNvSpPr>
            <a:spLocks noChangeArrowheads="1"/>
          </p:cNvSpPr>
          <p:nvPr/>
        </p:nvSpPr>
        <p:spPr bwMode="auto">
          <a:xfrm>
            <a:off x="2209550" y="3759360"/>
            <a:ext cx="101600" cy="88900"/>
          </a:xfrm>
          <a:prstGeom prst="rect">
            <a:avLst/>
          </a:prstGeom>
          <a:solidFill>
            <a:srgbClr val="FF00FF"/>
          </a:solidFill>
          <a:ln w="9525">
            <a:noFill/>
            <a:miter lim="800000"/>
            <a:headEnd/>
            <a:tailEnd/>
          </a:ln>
        </p:spPr>
        <p:txBody>
          <a:bodyPr wrap="none" anchor="ctr"/>
          <a:lstStyle/>
          <a:p>
            <a:endParaRPr lang="en-US"/>
          </a:p>
        </p:txBody>
      </p:sp>
      <p:sp>
        <p:nvSpPr>
          <p:cNvPr id="15" name="Rectangle 14"/>
          <p:cNvSpPr/>
          <p:nvPr/>
        </p:nvSpPr>
        <p:spPr bwMode="auto">
          <a:xfrm>
            <a:off x="1581150" y="2426493"/>
            <a:ext cx="228600" cy="119063"/>
          </a:xfrm>
          <a:prstGeom prst="rect">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16" name="Rectangle 15"/>
          <p:cNvSpPr/>
          <p:nvPr/>
        </p:nvSpPr>
        <p:spPr bwMode="auto">
          <a:xfrm>
            <a:off x="2085975" y="3740943"/>
            <a:ext cx="228600" cy="119063"/>
          </a:xfrm>
          <a:prstGeom prst="rect">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3" name="Slide Number Placeholder 2"/>
          <p:cNvSpPr>
            <a:spLocks noGrp="1"/>
          </p:cNvSpPr>
          <p:nvPr>
            <p:ph type="sldNum" sz="quarter" idx="12"/>
          </p:nvPr>
        </p:nvSpPr>
        <p:spPr/>
        <p:txBody>
          <a:bodyPr/>
          <a:lstStyle/>
          <a:p>
            <a:pPr>
              <a:defRPr/>
            </a:pPr>
            <a:fld id="{A5F30D0E-6C7B-458E-8902-0C79F52CDCCA}" type="slidenum">
              <a:rPr lang="en-US" smtClean="0"/>
              <a:pPr>
                <a:defRPr/>
              </a:pPr>
              <a:t>34</a:t>
            </a:fld>
            <a:r>
              <a:rPr lang="en-US"/>
              <a:t> </a:t>
            </a:r>
          </a:p>
        </p:txBody>
      </p:sp>
      <p:sp>
        <p:nvSpPr>
          <p:cNvPr id="17" name="TextBox 7">
            <a:extLst>
              <a:ext uri="{FF2B5EF4-FFF2-40B4-BE49-F238E27FC236}">
                <a16:creationId xmlns:a16="http://schemas.microsoft.com/office/drawing/2014/main" id="{A5F4AF64-3CD1-2643-9058-01C2AACA06BB}"/>
              </a:ext>
            </a:extLst>
          </p:cNvPr>
          <p:cNvSpPr txBox="1">
            <a:spLocks noChangeArrowheads="1"/>
          </p:cNvSpPr>
          <p:nvPr/>
        </p:nvSpPr>
        <p:spPr bwMode="auto">
          <a:xfrm>
            <a:off x="4669874" y="46384"/>
            <a:ext cx="4495800" cy="2031325"/>
          </a:xfrm>
          <a:prstGeom prst="rect">
            <a:avLst/>
          </a:prstGeom>
          <a:solidFill>
            <a:srgbClr val="CCFFCC"/>
          </a:solidFill>
          <a:ln w="762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If we accessed Y[3] first what should hardware copy to cache?</a:t>
            </a:r>
          </a:p>
          <a:p>
            <a:br>
              <a:rPr lang="en-US" altLang="en-US" sz="1800" dirty="0">
                <a:latin typeface="Arial  " charset="0"/>
              </a:rPr>
            </a:br>
            <a:r>
              <a:rPr lang="en-US" altLang="en-US" sz="1800" dirty="0">
                <a:solidFill>
                  <a:schemeClr val="bg1">
                    <a:lumMod val="65000"/>
                  </a:schemeClr>
                </a:solidFill>
                <a:latin typeface="Arial  " charset="0"/>
              </a:rPr>
              <a:t>A:  Just Y[3]</a:t>
            </a:r>
          </a:p>
          <a:p>
            <a:r>
              <a:rPr lang="en-US" altLang="en-US" sz="1800" dirty="0">
                <a:solidFill>
                  <a:schemeClr val="bg1">
                    <a:lumMod val="65000"/>
                  </a:schemeClr>
                </a:solidFill>
                <a:latin typeface="Arial  " charset="0"/>
              </a:rPr>
              <a:t>B:  Y[3] and Y[4]</a:t>
            </a:r>
          </a:p>
          <a:p>
            <a:r>
              <a:rPr lang="en-US" altLang="en-US" sz="1800" dirty="0">
                <a:solidFill>
                  <a:srgbClr val="0000FF"/>
                </a:solidFill>
                <a:latin typeface="Arial  " charset="0"/>
              </a:rPr>
              <a:t>C:  Y[2] and Y[3] ✔︎</a:t>
            </a:r>
          </a:p>
          <a:p>
            <a:r>
              <a:rPr lang="en-US" altLang="en-US" sz="1800" dirty="0">
                <a:solidFill>
                  <a:schemeClr val="bg1">
                    <a:lumMod val="65000"/>
                  </a:schemeClr>
                </a:solidFill>
                <a:latin typeface="Arial  " charset="0"/>
              </a:rPr>
              <a:t>D:  Not sure</a:t>
            </a:r>
          </a:p>
        </p:txBody>
      </p:sp>
      <p:sp>
        <p:nvSpPr>
          <p:cNvPr id="18" name="TextBox 7">
            <a:extLst>
              <a:ext uri="{FF2B5EF4-FFF2-40B4-BE49-F238E27FC236}">
                <a16:creationId xmlns:a16="http://schemas.microsoft.com/office/drawing/2014/main" id="{32D37745-B3E4-5240-8769-34390F07FF75}"/>
              </a:ext>
            </a:extLst>
          </p:cNvPr>
          <p:cNvSpPr txBox="1">
            <a:spLocks noChangeArrowheads="1"/>
          </p:cNvSpPr>
          <p:nvPr/>
        </p:nvSpPr>
        <p:spPr bwMode="auto">
          <a:xfrm>
            <a:off x="4648200" y="23294"/>
            <a:ext cx="4495800" cy="2031325"/>
          </a:xfrm>
          <a:prstGeom prst="rect">
            <a:avLst/>
          </a:prstGeom>
          <a:solidFill>
            <a:srgbClr val="CCFFCC"/>
          </a:solidFill>
          <a:ln w="762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If we accessed Y[3] first what should hardware copy to cache?</a:t>
            </a:r>
          </a:p>
          <a:p>
            <a:br>
              <a:rPr lang="en-US" altLang="en-US" sz="1800" dirty="0">
                <a:latin typeface="Arial  " charset="0"/>
              </a:rPr>
            </a:br>
            <a:r>
              <a:rPr lang="en-US" altLang="en-US" sz="1800" dirty="0">
                <a:latin typeface="Arial  " charset="0"/>
              </a:rPr>
              <a:t>A:  Just Y[3]</a:t>
            </a:r>
          </a:p>
          <a:p>
            <a:r>
              <a:rPr lang="en-US" altLang="en-US" sz="1800" dirty="0">
                <a:latin typeface="Arial  " charset="0"/>
              </a:rPr>
              <a:t>B:  Y[3] and Y[4]</a:t>
            </a:r>
          </a:p>
          <a:p>
            <a:r>
              <a:rPr lang="en-US" altLang="en-US" sz="1800" dirty="0">
                <a:latin typeface="Arial  " charset="0"/>
              </a:rPr>
              <a:t>C:  Y[2] and Y[3]</a:t>
            </a:r>
          </a:p>
          <a:p>
            <a:r>
              <a:rPr lang="en-US" altLang="en-US" sz="1800" dirty="0">
                <a:latin typeface="Arial  " charset="0"/>
              </a:rPr>
              <a:t>D:  Not sure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1"/>
          </p:nvPr>
        </p:nvSpPr>
        <p:spPr>
          <a:xfrm>
            <a:off x="264694" y="1027563"/>
            <a:ext cx="8458200" cy="1390783"/>
          </a:xfrm>
        </p:spPr>
        <p:txBody>
          <a:bodyPr/>
          <a:lstStyle/>
          <a:p>
            <a:pPr eaLnBrk="1" hangingPunct="1">
              <a:lnSpc>
                <a:spcPct val="90000"/>
              </a:lnSpc>
              <a:buFontTx/>
              <a:buNone/>
            </a:pPr>
            <a:r>
              <a:rPr lang="en-US" sz="2400" dirty="0">
                <a:latin typeface="Arial  " charset="0"/>
                <a:cs typeface="Arial  " charset="0"/>
              </a:rPr>
              <a:t>	Want to move nearby data at same time to exploit </a:t>
            </a:r>
            <a:r>
              <a:rPr lang="en-US" sz="2400" dirty="0">
                <a:solidFill>
                  <a:srgbClr val="0000FF"/>
                </a:solidFill>
                <a:latin typeface="Arial  " charset="0"/>
                <a:cs typeface="Arial  " charset="0"/>
              </a:rPr>
              <a:t>spatial locality</a:t>
            </a:r>
            <a:r>
              <a:rPr lang="en-US" sz="2400" dirty="0">
                <a:latin typeface="Arial  " charset="0"/>
                <a:cs typeface="Arial  " charset="0"/>
              </a:rPr>
              <a:t>.  Divide up memory into </a:t>
            </a:r>
            <a:r>
              <a:rPr lang="en-US" sz="2400" dirty="0">
                <a:solidFill>
                  <a:srgbClr val="0000FF"/>
                </a:solidFill>
                <a:latin typeface="Arial  " charset="0"/>
                <a:cs typeface="Arial  " charset="0"/>
              </a:rPr>
              <a:t>blocks</a:t>
            </a:r>
            <a:r>
              <a:rPr lang="en-US" sz="2400" dirty="0">
                <a:latin typeface="Arial  " charset="0"/>
                <a:cs typeface="Arial  " charset="0"/>
              </a:rPr>
              <a:t> that are power of two multiples of word size.  </a:t>
            </a:r>
            <a:r>
              <a:rPr lang="en-US" sz="2400" dirty="0">
                <a:solidFill>
                  <a:srgbClr val="FF00FF"/>
                </a:solidFill>
                <a:latin typeface="Arial  " charset="0"/>
                <a:cs typeface="Arial  " charset="0"/>
              </a:rPr>
              <a:t>Block starts at address </a:t>
            </a:r>
            <a:r>
              <a:rPr lang="en-US" sz="2400" u="sng" dirty="0">
                <a:solidFill>
                  <a:srgbClr val="FF00FF"/>
                </a:solidFill>
                <a:latin typeface="Arial  " charset="0"/>
                <a:cs typeface="Arial  " charset="0"/>
              </a:rPr>
              <a:t>aligned</a:t>
            </a:r>
            <a:r>
              <a:rPr lang="en-US" sz="2400" dirty="0">
                <a:solidFill>
                  <a:srgbClr val="FF00FF"/>
                </a:solidFill>
                <a:latin typeface="Arial  " charset="0"/>
                <a:cs typeface="Arial  " charset="0"/>
              </a:rPr>
              <a:t> to block size (whole number multiple of block size). </a:t>
            </a:r>
            <a:endParaRPr lang="en-US" sz="2400" i="1" dirty="0">
              <a:solidFill>
                <a:srgbClr val="FF00FF"/>
              </a:solidFill>
              <a:latin typeface="Arial  " charset="0"/>
              <a:cs typeface="Arial  " charset="0"/>
            </a:endParaRPr>
          </a:p>
        </p:txBody>
      </p:sp>
      <p:sp>
        <p:nvSpPr>
          <p:cNvPr id="12" name="Title 1"/>
          <p:cNvSpPr>
            <a:spLocks noGrp="1"/>
          </p:cNvSpPr>
          <p:nvPr>
            <p:ph type="title"/>
          </p:nvPr>
        </p:nvSpPr>
        <p:spPr>
          <a:xfrm>
            <a:off x="698500" y="0"/>
            <a:ext cx="7772400" cy="1143000"/>
          </a:xfrm>
        </p:spPr>
        <p:txBody>
          <a:bodyPr/>
          <a:lstStyle/>
          <a:p>
            <a:r>
              <a:rPr lang="en-CA" dirty="0">
                <a:latin typeface="Arial  " charset="0"/>
                <a:cs typeface="Arial  " charset="0"/>
              </a:rPr>
              <a:t>Cache Blocks (Cache Lines)</a:t>
            </a:r>
          </a:p>
        </p:txBody>
      </p:sp>
      <p:graphicFrame>
        <p:nvGraphicFramePr>
          <p:cNvPr id="11" name="Table 10"/>
          <p:cNvGraphicFramePr>
            <a:graphicFrameLocks noGrp="1"/>
          </p:cNvGraphicFramePr>
          <p:nvPr>
            <p:extLst>
              <p:ext uri="{D42A27DB-BD31-4B8C-83A1-F6EECF244321}">
                <p14:modId xmlns:p14="http://schemas.microsoft.com/office/powerpoint/2010/main" val="569909063"/>
              </p:ext>
            </p:extLst>
          </p:nvPr>
        </p:nvGraphicFramePr>
        <p:xfrm>
          <a:off x="621631" y="3490495"/>
          <a:ext cx="5466348" cy="2225040"/>
        </p:xfrm>
        <a:graphic>
          <a:graphicData uri="http://schemas.openxmlformats.org/drawingml/2006/table">
            <a:tbl>
              <a:tblPr firstRow="1" bandRow="1">
                <a:tableStyleId>{F5AB1C69-6EDB-4FF4-983F-18BD219EF322}</a:tableStyleId>
              </a:tblPr>
              <a:tblGrid>
                <a:gridCol w="1688432">
                  <a:extLst>
                    <a:ext uri="{9D8B030D-6E8A-4147-A177-3AD203B41FA5}">
                      <a16:colId xmlns:a16="http://schemas.microsoft.com/office/drawing/2014/main" val="20000"/>
                    </a:ext>
                  </a:extLst>
                </a:gridCol>
                <a:gridCol w="3777916">
                  <a:extLst>
                    <a:ext uri="{9D8B030D-6E8A-4147-A177-3AD203B41FA5}">
                      <a16:colId xmlns:a16="http://schemas.microsoft.com/office/drawing/2014/main" val="20001"/>
                    </a:ext>
                  </a:extLst>
                </a:gridCol>
              </a:tblGrid>
              <a:tr h="370840">
                <a:tc>
                  <a:txBody>
                    <a:bodyPr/>
                    <a:lstStyle/>
                    <a:p>
                      <a:r>
                        <a:rPr lang="en-CA" b="0" dirty="0">
                          <a:solidFill>
                            <a:schemeClr val="tx1"/>
                          </a:solidFill>
                          <a:latin typeface="Courier New" pitchFamily="49" charset="0"/>
                          <a:cs typeface="Courier New" pitchFamily="49" charset="0"/>
                        </a:rPr>
                        <a:t>0xfffffff8</a:t>
                      </a:r>
                    </a:p>
                  </a:txBody>
                  <a:tcPr/>
                </a:tc>
                <a:tc>
                  <a:txBody>
                    <a:bodyPr/>
                    <a:lstStyle/>
                    <a:p>
                      <a:r>
                        <a:rPr lang="en-CA" b="0" dirty="0">
                          <a:solidFill>
                            <a:schemeClr val="tx1"/>
                          </a:solidFill>
                          <a:latin typeface="Courier New" pitchFamily="49" charset="0"/>
                          <a:cs typeface="Courier New" pitchFamily="49" charset="0"/>
                        </a:rPr>
                        <a:t>00 </a:t>
                      </a:r>
                      <a:r>
                        <a:rPr lang="en-CA" b="0" dirty="0" err="1">
                          <a:solidFill>
                            <a:schemeClr val="tx1"/>
                          </a:solidFill>
                          <a:latin typeface="Courier New" pitchFamily="49" charset="0"/>
                          <a:cs typeface="Courier New" pitchFamily="49" charset="0"/>
                        </a:rPr>
                        <a:t>00</a:t>
                      </a:r>
                      <a:r>
                        <a:rPr lang="en-CA" b="0" dirty="0">
                          <a:solidFill>
                            <a:schemeClr val="tx1"/>
                          </a:solidFill>
                          <a:latin typeface="Courier New" pitchFamily="49" charset="0"/>
                          <a:cs typeface="Courier New" pitchFamily="49" charset="0"/>
                        </a:rPr>
                        <a:t> </a:t>
                      </a:r>
                      <a:r>
                        <a:rPr lang="en-CA" b="0" dirty="0" err="1">
                          <a:solidFill>
                            <a:schemeClr val="tx1"/>
                          </a:solidFill>
                          <a:latin typeface="Courier New" pitchFamily="49" charset="0"/>
                          <a:cs typeface="Courier New" pitchFamily="49" charset="0"/>
                        </a:rPr>
                        <a:t>00</a:t>
                      </a:r>
                      <a:r>
                        <a:rPr lang="en-CA" b="0" dirty="0">
                          <a:solidFill>
                            <a:schemeClr val="tx1"/>
                          </a:solidFill>
                          <a:latin typeface="Courier New" pitchFamily="49" charset="0"/>
                          <a:cs typeface="Courier New" pitchFamily="49" charset="0"/>
                        </a:rPr>
                        <a:t> </a:t>
                      </a:r>
                      <a:r>
                        <a:rPr lang="en-CA" b="0" dirty="0" err="1">
                          <a:solidFill>
                            <a:schemeClr val="tx1"/>
                          </a:solidFill>
                          <a:latin typeface="Courier New" pitchFamily="49" charset="0"/>
                          <a:cs typeface="Courier New" pitchFamily="49" charset="0"/>
                        </a:rPr>
                        <a:t>00</a:t>
                      </a:r>
                      <a:r>
                        <a:rPr lang="en-CA" b="0" dirty="0">
                          <a:solidFill>
                            <a:schemeClr val="tx1"/>
                          </a:solidFill>
                          <a:latin typeface="Courier New" pitchFamily="49" charset="0"/>
                          <a:cs typeface="Courier New" pitchFamily="49" charset="0"/>
                        </a:rPr>
                        <a:t> </a:t>
                      </a:r>
                      <a:r>
                        <a:rPr lang="en-CA" b="0" dirty="0" err="1">
                          <a:solidFill>
                            <a:schemeClr val="tx1"/>
                          </a:solidFill>
                          <a:latin typeface="Courier New" pitchFamily="49" charset="0"/>
                          <a:cs typeface="Courier New" pitchFamily="49" charset="0"/>
                        </a:rPr>
                        <a:t>00</a:t>
                      </a:r>
                      <a:r>
                        <a:rPr lang="en-CA" b="0" dirty="0">
                          <a:solidFill>
                            <a:schemeClr val="tx1"/>
                          </a:solidFill>
                          <a:latin typeface="Courier New" pitchFamily="49" charset="0"/>
                          <a:cs typeface="Courier New" pitchFamily="49" charset="0"/>
                        </a:rPr>
                        <a:t> </a:t>
                      </a:r>
                      <a:r>
                        <a:rPr lang="en-CA" b="0" dirty="0" err="1">
                          <a:solidFill>
                            <a:schemeClr val="tx1"/>
                          </a:solidFill>
                          <a:latin typeface="Courier New" pitchFamily="49" charset="0"/>
                          <a:cs typeface="Courier New" pitchFamily="49" charset="0"/>
                        </a:rPr>
                        <a:t>00</a:t>
                      </a:r>
                      <a:r>
                        <a:rPr lang="en-CA" b="0" dirty="0">
                          <a:solidFill>
                            <a:schemeClr val="tx1"/>
                          </a:solidFill>
                          <a:latin typeface="Courier New" pitchFamily="49" charset="0"/>
                          <a:cs typeface="Courier New" pitchFamily="49" charset="0"/>
                        </a:rPr>
                        <a:t> </a:t>
                      </a:r>
                      <a:r>
                        <a:rPr lang="en-CA" b="0" dirty="0" err="1">
                          <a:solidFill>
                            <a:schemeClr val="tx1"/>
                          </a:solidFill>
                          <a:latin typeface="Courier New" pitchFamily="49" charset="0"/>
                          <a:cs typeface="Courier New" pitchFamily="49" charset="0"/>
                        </a:rPr>
                        <a:t>00</a:t>
                      </a:r>
                      <a:r>
                        <a:rPr lang="en-CA" b="0" dirty="0">
                          <a:solidFill>
                            <a:schemeClr val="tx1"/>
                          </a:solidFill>
                          <a:latin typeface="Courier New" pitchFamily="49" charset="0"/>
                          <a:cs typeface="Courier New" pitchFamily="49" charset="0"/>
                        </a:rPr>
                        <a:t> </a:t>
                      </a:r>
                      <a:r>
                        <a:rPr lang="en-CA" b="0" dirty="0" err="1">
                          <a:solidFill>
                            <a:schemeClr val="tx1"/>
                          </a:solidFill>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a:tc>
                <a:extLst>
                  <a:ext uri="{0D108BD9-81ED-4DB2-BD59-A6C34878D82A}">
                    <a16:rowId xmlns:a16="http://schemas.microsoft.com/office/drawing/2014/main" val="10000"/>
                  </a:ext>
                </a:extLst>
              </a:tr>
              <a:tr h="370840">
                <a:tc>
                  <a:txBody>
                    <a:bodyPr/>
                    <a:lstStyle/>
                    <a:p>
                      <a:r>
                        <a:rPr lang="en-CA" b="0" dirty="0">
                          <a:solidFill>
                            <a:schemeClr val="tx1"/>
                          </a:solidFill>
                          <a:latin typeface="Courier New" pitchFamily="49" charset="0"/>
                          <a:cs typeface="Courier New" pitchFamily="49" charset="0"/>
                        </a:rPr>
                        <a:t>0xfffffff0</a:t>
                      </a:r>
                    </a:p>
                  </a:txBody>
                  <a:tcPr/>
                </a:tc>
                <a:tc>
                  <a:txBody>
                    <a:bodyPr/>
                    <a:lstStyle/>
                    <a:p>
                      <a:r>
                        <a:rPr lang="en-CA" b="0" dirty="0">
                          <a:solidFill>
                            <a:schemeClr val="tx1"/>
                          </a:solidFill>
                          <a:latin typeface="Courier New" pitchFamily="49" charset="0"/>
                          <a:cs typeface="Courier New" pitchFamily="49" charset="0"/>
                        </a:rPr>
                        <a:t>00 </a:t>
                      </a:r>
                      <a:r>
                        <a:rPr lang="en-CA" b="0" dirty="0" err="1">
                          <a:solidFill>
                            <a:schemeClr val="tx1"/>
                          </a:solidFill>
                          <a:latin typeface="Courier New" pitchFamily="49" charset="0"/>
                          <a:cs typeface="Courier New" pitchFamily="49" charset="0"/>
                        </a:rPr>
                        <a:t>00</a:t>
                      </a:r>
                      <a:r>
                        <a:rPr lang="en-CA" b="0" dirty="0">
                          <a:solidFill>
                            <a:schemeClr val="tx1"/>
                          </a:solidFill>
                          <a:latin typeface="Courier New" pitchFamily="49" charset="0"/>
                          <a:cs typeface="Courier New" pitchFamily="49" charset="0"/>
                        </a:rPr>
                        <a:t> </a:t>
                      </a:r>
                      <a:r>
                        <a:rPr lang="en-CA" b="0" dirty="0" err="1">
                          <a:solidFill>
                            <a:schemeClr val="tx1"/>
                          </a:solidFill>
                          <a:latin typeface="Courier New" pitchFamily="49" charset="0"/>
                          <a:cs typeface="Courier New" pitchFamily="49" charset="0"/>
                        </a:rPr>
                        <a:t>00</a:t>
                      </a:r>
                      <a:r>
                        <a:rPr lang="en-CA" b="0" dirty="0">
                          <a:solidFill>
                            <a:schemeClr val="tx1"/>
                          </a:solidFill>
                          <a:latin typeface="Courier New" pitchFamily="49" charset="0"/>
                          <a:cs typeface="Courier New" pitchFamily="49" charset="0"/>
                        </a:rPr>
                        <a:t> </a:t>
                      </a:r>
                      <a:r>
                        <a:rPr lang="en-CA" b="0" dirty="0" err="1">
                          <a:solidFill>
                            <a:schemeClr val="tx1"/>
                          </a:solidFill>
                          <a:latin typeface="Courier New" pitchFamily="49" charset="0"/>
                          <a:cs typeface="Courier New" pitchFamily="49" charset="0"/>
                        </a:rPr>
                        <a:t>00</a:t>
                      </a:r>
                      <a:r>
                        <a:rPr lang="en-CA" b="0" dirty="0">
                          <a:solidFill>
                            <a:schemeClr val="tx1"/>
                          </a:solidFill>
                          <a:latin typeface="Courier New" pitchFamily="49" charset="0"/>
                          <a:cs typeface="Courier New" pitchFamily="49" charset="0"/>
                        </a:rPr>
                        <a:t> </a:t>
                      </a:r>
                      <a:r>
                        <a:rPr lang="en-CA" b="0" dirty="0" err="1">
                          <a:solidFill>
                            <a:schemeClr val="tx1"/>
                          </a:solidFill>
                          <a:latin typeface="Courier New" pitchFamily="49" charset="0"/>
                          <a:cs typeface="Courier New" pitchFamily="49" charset="0"/>
                        </a:rPr>
                        <a:t>00</a:t>
                      </a:r>
                      <a:r>
                        <a:rPr lang="en-CA" b="0" dirty="0">
                          <a:solidFill>
                            <a:schemeClr val="tx1"/>
                          </a:solidFill>
                          <a:latin typeface="Courier New" pitchFamily="49" charset="0"/>
                          <a:cs typeface="Courier New" pitchFamily="49" charset="0"/>
                        </a:rPr>
                        <a:t> </a:t>
                      </a:r>
                      <a:r>
                        <a:rPr lang="en-CA" b="0" dirty="0" err="1">
                          <a:solidFill>
                            <a:schemeClr val="tx1"/>
                          </a:solidFill>
                          <a:latin typeface="Courier New" pitchFamily="49" charset="0"/>
                          <a:cs typeface="Courier New" pitchFamily="49" charset="0"/>
                        </a:rPr>
                        <a:t>00</a:t>
                      </a:r>
                      <a:r>
                        <a:rPr lang="en-CA" b="0" dirty="0">
                          <a:solidFill>
                            <a:schemeClr val="tx1"/>
                          </a:solidFill>
                          <a:latin typeface="Courier New" pitchFamily="49" charset="0"/>
                          <a:cs typeface="Courier New" pitchFamily="49" charset="0"/>
                        </a:rPr>
                        <a:t> </a:t>
                      </a:r>
                      <a:r>
                        <a:rPr lang="en-CA" b="0" dirty="0" err="1">
                          <a:solidFill>
                            <a:schemeClr val="tx1"/>
                          </a:solidFill>
                          <a:latin typeface="Courier New" pitchFamily="49" charset="0"/>
                          <a:cs typeface="Courier New" pitchFamily="49" charset="0"/>
                        </a:rPr>
                        <a:t>00</a:t>
                      </a:r>
                      <a:r>
                        <a:rPr lang="en-CA" b="0" dirty="0">
                          <a:solidFill>
                            <a:schemeClr val="tx1"/>
                          </a:solidFill>
                          <a:latin typeface="Courier New" pitchFamily="49" charset="0"/>
                          <a:cs typeface="Courier New" pitchFamily="49" charset="0"/>
                        </a:rPr>
                        <a:t> </a:t>
                      </a:r>
                      <a:r>
                        <a:rPr lang="en-CA" b="0" dirty="0" err="1">
                          <a:solidFill>
                            <a:schemeClr val="tx1"/>
                          </a:solidFill>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a:tc>
                <a:extLst>
                  <a:ext uri="{0D108BD9-81ED-4DB2-BD59-A6C34878D82A}">
                    <a16:rowId xmlns:a16="http://schemas.microsoft.com/office/drawing/2014/main" val="10001"/>
                  </a:ext>
                </a:extLst>
              </a:tr>
              <a:tr h="370840">
                <a:tc>
                  <a:txBody>
                    <a:bodyPr/>
                    <a:lstStyle/>
                    <a:p>
                      <a:pPr algn="ctr"/>
                      <a:r>
                        <a:rPr lang="en-CA" b="0" dirty="0">
                          <a:solidFill>
                            <a:schemeClr val="tx1"/>
                          </a:solidFill>
                          <a:latin typeface="Courier New" pitchFamily="49" charset="0"/>
                          <a:cs typeface="Courier New" pitchFamily="49" charset="0"/>
                        </a:rPr>
                        <a:t>…</a:t>
                      </a:r>
                    </a:p>
                  </a:txBody>
                  <a:tcPr/>
                </a:tc>
                <a:tc>
                  <a:txBody>
                    <a:bodyPr/>
                    <a:lstStyle/>
                    <a:p>
                      <a:pPr algn="ctr"/>
                      <a:r>
                        <a:rPr lang="en-CA" b="0" dirty="0">
                          <a:solidFill>
                            <a:schemeClr val="tx1"/>
                          </a:solidFill>
                          <a:latin typeface="Courier New" pitchFamily="49" charset="0"/>
                          <a:cs typeface="Courier New" pitchFamily="49" charset="0"/>
                        </a:rPr>
                        <a:t>…</a:t>
                      </a:r>
                    </a:p>
                  </a:txBody>
                  <a:tcPr/>
                </a:tc>
                <a:extLst>
                  <a:ext uri="{0D108BD9-81ED-4DB2-BD59-A6C34878D82A}">
                    <a16:rowId xmlns:a16="http://schemas.microsoft.com/office/drawing/2014/main" val="10002"/>
                  </a:ext>
                </a:extLst>
              </a:tr>
              <a:tr h="370840">
                <a:tc>
                  <a:txBody>
                    <a:bodyPr/>
                    <a:lstStyle/>
                    <a:p>
                      <a:r>
                        <a:rPr lang="en-CA" b="0" dirty="0">
                          <a:solidFill>
                            <a:schemeClr val="tx1"/>
                          </a:solidFill>
                          <a:latin typeface="Courier New" pitchFamily="49" charset="0"/>
                          <a:cs typeface="Courier New" pitchFamily="49" charset="0"/>
                        </a:rPr>
                        <a:t>0x00000010</a:t>
                      </a:r>
                    </a:p>
                  </a:txBody>
                  <a:tcPr/>
                </a:tc>
                <a:tc>
                  <a:txBody>
                    <a:bodyPr/>
                    <a:lstStyle/>
                    <a:p>
                      <a:r>
                        <a:rPr lang="en-CA" b="0" baseline="0" dirty="0">
                          <a:solidFill>
                            <a:schemeClr val="tx1"/>
                          </a:solidFill>
                          <a:latin typeface="Courier New" pitchFamily="49" charset="0"/>
                          <a:cs typeface="Courier New" pitchFamily="49" charset="0"/>
                        </a:rPr>
                        <a:t>01 00 70 95 </a:t>
                      </a:r>
                      <a:r>
                        <a:rPr lang="en-CA" b="0" dirty="0">
                          <a:solidFill>
                            <a:schemeClr val="tx1"/>
                          </a:solidFill>
                          <a:latin typeface="Courier New" pitchFamily="49" charset="0"/>
                          <a:cs typeface="Courier New" pitchFamily="49" charset="0"/>
                        </a:rPr>
                        <a:t>42 3C</a:t>
                      </a:r>
                      <a:r>
                        <a:rPr lang="en-CA" b="0" baseline="0" dirty="0">
                          <a:solidFill>
                            <a:schemeClr val="tx1"/>
                          </a:solidFill>
                          <a:latin typeface="Courier New" pitchFamily="49" charset="0"/>
                          <a:cs typeface="Courier New" pitchFamily="49" charset="0"/>
                        </a:rPr>
                        <a:t> E7 98 </a:t>
                      </a:r>
                      <a:endParaRPr lang="en-CA" b="0" dirty="0">
                        <a:solidFill>
                          <a:schemeClr val="tx1"/>
                        </a:solidFill>
                        <a:latin typeface="Courier New" pitchFamily="49" charset="0"/>
                        <a:cs typeface="Courier New" pitchFamily="49" charset="0"/>
                      </a:endParaRPr>
                    </a:p>
                  </a:txBody>
                  <a:tcPr/>
                </a:tc>
                <a:extLst>
                  <a:ext uri="{0D108BD9-81ED-4DB2-BD59-A6C34878D82A}">
                    <a16:rowId xmlns:a16="http://schemas.microsoft.com/office/drawing/2014/main" val="10003"/>
                  </a:ext>
                </a:extLst>
              </a:tr>
              <a:tr h="370840">
                <a:tc>
                  <a:txBody>
                    <a:bodyPr/>
                    <a:lstStyle/>
                    <a:p>
                      <a:r>
                        <a:rPr lang="en-CA" b="0" dirty="0">
                          <a:solidFill>
                            <a:schemeClr val="tx1"/>
                          </a:solidFill>
                          <a:latin typeface="Courier New" pitchFamily="49" charset="0"/>
                          <a:cs typeface="Courier New" pitchFamily="49" charset="0"/>
                        </a:rPr>
                        <a:t>0x00000008</a:t>
                      </a:r>
                    </a:p>
                  </a:txBody>
                  <a:tcPr/>
                </a:tc>
                <a:tc>
                  <a:txBody>
                    <a:bodyPr/>
                    <a:lstStyle/>
                    <a:p>
                      <a:r>
                        <a:rPr lang="en-CA" b="0" dirty="0">
                          <a:solidFill>
                            <a:schemeClr val="tx1"/>
                          </a:solidFill>
                          <a:latin typeface="Courier New" pitchFamily="49" charset="0"/>
                          <a:cs typeface="Courier New" pitchFamily="49" charset="0"/>
                        </a:rPr>
                        <a:t>C4 7A 00 00 </a:t>
                      </a:r>
                      <a:r>
                        <a:rPr lang="en-CA" b="0" baseline="0" dirty="0">
                          <a:solidFill>
                            <a:schemeClr val="tx1"/>
                          </a:solidFill>
                          <a:latin typeface="Courier New" pitchFamily="49" charset="0"/>
                          <a:cs typeface="Courier New" pitchFamily="49" charset="0"/>
                        </a:rPr>
                        <a:t>40 2D F8 54 </a:t>
                      </a:r>
                      <a:endParaRPr lang="en-CA" b="0" dirty="0">
                        <a:solidFill>
                          <a:schemeClr val="tx1"/>
                        </a:solidFill>
                        <a:latin typeface="Courier New" pitchFamily="49" charset="0"/>
                        <a:cs typeface="Courier New" pitchFamily="49" charset="0"/>
                      </a:endParaRPr>
                    </a:p>
                  </a:txBody>
                  <a:tcPr/>
                </a:tc>
                <a:extLst>
                  <a:ext uri="{0D108BD9-81ED-4DB2-BD59-A6C34878D82A}">
                    <a16:rowId xmlns:a16="http://schemas.microsoft.com/office/drawing/2014/main" val="10004"/>
                  </a:ext>
                </a:extLst>
              </a:tr>
              <a:tr h="370840">
                <a:tc>
                  <a:txBody>
                    <a:bodyPr/>
                    <a:lstStyle/>
                    <a:p>
                      <a:r>
                        <a:rPr lang="en-CA" b="0" dirty="0">
                          <a:solidFill>
                            <a:schemeClr val="tx1"/>
                          </a:solidFill>
                          <a:latin typeface="Courier New" pitchFamily="49" charset="0"/>
                          <a:cs typeface="Courier New" pitchFamily="49" charset="0"/>
                        </a:rPr>
                        <a:t>0x00000000</a:t>
                      </a:r>
                    </a:p>
                  </a:txBody>
                  <a:tcPr/>
                </a:tc>
                <a:tc>
                  <a:txBody>
                    <a:bodyPr/>
                    <a:lstStyle/>
                    <a:p>
                      <a:r>
                        <a:rPr lang="en-CA" b="0" baseline="0" dirty="0">
                          <a:solidFill>
                            <a:schemeClr val="tx1"/>
                          </a:solidFill>
                          <a:latin typeface="Courier New" pitchFamily="49" charset="0"/>
                          <a:cs typeface="Courier New" pitchFamily="49" charset="0"/>
                        </a:rPr>
                        <a:t>40 49 0F DB </a:t>
                      </a:r>
                      <a:r>
                        <a:rPr lang="en-CA" b="0" dirty="0">
                          <a:solidFill>
                            <a:schemeClr val="tx1"/>
                          </a:solidFill>
                          <a:latin typeface="Courier New" pitchFamily="49" charset="0"/>
                          <a:cs typeface="Courier New" pitchFamily="49" charset="0"/>
                        </a:rPr>
                        <a:t>42 28 00 00 </a:t>
                      </a:r>
                    </a:p>
                  </a:txBody>
                  <a:tcPr/>
                </a:tc>
                <a:extLst>
                  <a:ext uri="{0D108BD9-81ED-4DB2-BD59-A6C34878D82A}">
                    <a16:rowId xmlns:a16="http://schemas.microsoft.com/office/drawing/2014/main" val="10005"/>
                  </a:ext>
                </a:extLst>
              </a:tr>
            </a:tbl>
          </a:graphicData>
        </a:graphic>
      </p:graphicFrame>
      <p:sp>
        <p:nvSpPr>
          <p:cNvPr id="13" name="TextBox 12"/>
          <p:cNvSpPr txBox="1"/>
          <p:nvPr/>
        </p:nvSpPr>
        <p:spPr>
          <a:xfrm>
            <a:off x="697832" y="2658978"/>
            <a:ext cx="1180131" cy="707886"/>
          </a:xfrm>
          <a:prstGeom prst="rect">
            <a:avLst/>
          </a:prstGeom>
          <a:noFill/>
        </p:spPr>
        <p:txBody>
          <a:bodyPr wrap="none" rtlCol="0">
            <a:spAutoFit/>
          </a:bodyPr>
          <a:lstStyle/>
          <a:p>
            <a:r>
              <a:rPr lang="en-CA" sz="2000" dirty="0">
                <a:solidFill>
                  <a:srgbClr val="FF0000"/>
                </a:solidFill>
              </a:rPr>
              <a:t>memory </a:t>
            </a:r>
          </a:p>
          <a:p>
            <a:r>
              <a:rPr lang="en-CA" sz="2000" dirty="0">
                <a:solidFill>
                  <a:srgbClr val="FF0000"/>
                </a:solidFill>
              </a:rPr>
              <a:t>address</a:t>
            </a:r>
          </a:p>
        </p:txBody>
      </p:sp>
      <p:sp>
        <p:nvSpPr>
          <p:cNvPr id="14" name="TextBox 13"/>
          <p:cNvSpPr txBox="1"/>
          <p:nvPr/>
        </p:nvSpPr>
        <p:spPr>
          <a:xfrm>
            <a:off x="2354179" y="2667001"/>
            <a:ext cx="3408948" cy="707886"/>
          </a:xfrm>
          <a:prstGeom prst="rect">
            <a:avLst/>
          </a:prstGeom>
          <a:noFill/>
        </p:spPr>
        <p:txBody>
          <a:bodyPr wrap="square" rtlCol="0">
            <a:spAutoFit/>
          </a:bodyPr>
          <a:lstStyle/>
          <a:p>
            <a:r>
              <a:rPr lang="en-CA" sz="2000" dirty="0">
                <a:solidFill>
                  <a:srgbClr val="FF0000"/>
                </a:solidFill>
              </a:rPr>
              <a:t>memory </a:t>
            </a:r>
          </a:p>
          <a:p>
            <a:r>
              <a:rPr lang="en-CA" sz="2000" dirty="0">
                <a:solidFill>
                  <a:srgbClr val="FF0000"/>
                </a:solidFill>
              </a:rPr>
              <a:t>contents</a:t>
            </a:r>
          </a:p>
        </p:txBody>
      </p:sp>
      <p:sp>
        <p:nvSpPr>
          <p:cNvPr id="15" name="Rectangle 14"/>
          <p:cNvSpPr/>
          <p:nvPr/>
        </p:nvSpPr>
        <p:spPr bwMode="auto">
          <a:xfrm>
            <a:off x="2354179" y="4978321"/>
            <a:ext cx="3260558" cy="324852"/>
          </a:xfrm>
          <a:prstGeom prst="rect">
            <a:avLst/>
          </a:prstGeom>
          <a:solidFill>
            <a:srgbClr val="0000FF">
              <a:alpha val="23000"/>
            </a:srgbClr>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16" name="TextBox 15"/>
          <p:cNvSpPr txBox="1"/>
          <p:nvPr/>
        </p:nvSpPr>
        <p:spPr>
          <a:xfrm>
            <a:off x="6051886" y="3986585"/>
            <a:ext cx="2901045" cy="2308324"/>
          </a:xfrm>
          <a:prstGeom prst="rect">
            <a:avLst/>
          </a:prstGeom>
          <a:noFill/>
        </p:spPr>
        <p:txBody>
          <a:bodyPr wrap="square" rtlCol="0">
            <a:spAutoFit/>
          </a:bodyPr>
          <a:lstStyle/>
          <a:p>
            <a:r>
              <a:rPr lang="en-CA" sz="1800" dirty="0">
                <a:solidFill>
                  <a:srgbClr val="0000FF"/>
                </a:solidFill>
              </a:rPr>
              <a:t>8 byte block. First byte at 0x00000008 contains “54”. Last byte at 0x0000000f contains “C4” (“little endian” byte order).</a:t>
            </a:r>
          </a:p>
          <a:p>
            <a:endParaRPr lang="en-CA" sz="1800" dirty="0">
              <a:solidFill>
                <a:srgbClr val="0000FF"/>
              </a:solidFill>
            </a:endParaRPr>
          </a:p>
          <a:p>
            <a:r>
              <a:rPr lang="en-CA" sz="1800" dirty="0">
                <a:solidFill>
                  <a:srgbClr val="FF0000"/>
                </a:solidFill>
              </a:rPr>
              <a:t>Copy entire block at once.</a:t>
            </a:r>
          </a:p>
          <a:p>
            <a:endParaRPr lang="en-CA" sz="1800" dirty="0">
              <a:solidFill>
                <a:srgbClr val="0000FF"/>
              </a:solidFill>
            </a:endParaRPr>
          </a:p>
        </p:txBody>
      </p:sp>
      <p:cxnSp>
        <p:nvCxnSpPr>
          <p:cNvPr id="20" name="Straight Arrow Connector 19"/>
          <p:cNvCxnSpPr>
            <a:stCxn id="16" idx="1"/>
            <a:endCxn id="15" idx="3"/>
          </p:cNvCxnSpPr>
          <p:nvPr/>
        </p:nvCxnSpPr>
        <p:spPr bwMode="auto">
          <a:xfrm flipH="1">
            <a:off x="5614737" y="5140747"/>
            <a:ext cx="437149"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35</a:t>
            </a:fld>
            <a:r>
              <a:rPr lang="en-US"/>
              <a:t> </a:t>
            </a:r>
          </a:p>
        </p:txBody>
      </p:sp>
      <p:sp>
        <p:nvSpPr>
          <p:cNvPr id="18" name="TextBox 8">
            <a:extLst>
              <a:ext uri="{FF2B5EF4-FFF2-40B4-BE49-F238E27FC236}">
                <a16:creationId xmlns:a16="http://schemas.microsoft.com/office/drawing/2014/main" id="{E187C922-A4A2-4C44-9C8C-E8214F2C0447}"/>
              </a:ext>
            </a:extLst>
          </p:cNvPr>
          <p:cNvSpPr txBox="1">
            <a:spLocks noChangeArrowheads="1"/>
          </p:cNvSpPr>
          <p:nvPr/>
        </p:nvSpPr>
        <p:spPr bwMode="auto">
          <a:xfrm>
            <a:off x="4495800" y="29773"/>
            <a:ext cx="4648200" cy="2308324"/>
          </a:xfrm>
          <a:prstGeom prst="rect">
            <a:avLst/>
          </a:prstGeom>
          <a:solidFill>
            <a:srgbClr val="CCFFCC"/>
          </a:solidFill>
          <a:ln w="762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Which byte value is at address 0x00000009?</a:t>
            </a:r>
          </a:p>
          <a:p>
            <a:r>
              <a:rPr lang="en-US" altLang="en-US" sz="1800" dirty="0">
                <a:solidFill>
                  <a:srgbClr val="0000FF"/>
                </a:solidFill>
                <a:latin typeface="Arial  " charset="0"/>
              </a:rPr>
              <a:t> </a:t>
            </a:r>
            <a:endParaRPr lang="en-US" altLang="en-US" sz="1800" u="sng" dirty="0">
              <a:latin typeface="Arial  " charset="0"/>
            </a:endParaRPr>
          </a:p>
          <a:p>
            <a:r>
              <a:rPr lang="en-US" altLang="en-US" sz="1800" dirty="0">
                <a:solidFill>
                  <a:schemeClr val="bg1">
                    <a:lumMod val="50000"/>
                  </a:schemeClr>
                </a:solidFill>
                <a:latin typeface="Arial  " charset="0"/>
              </a:rPr>
              <a:t>A:  98</a:t>
            </a:r>
          </a:p>
          <a:p>
            <a:r>
              <a:rPr lang="en-US" altLang="en-US" sz="1800" dirty="0">
                <a:solidFill>
                  <a:schemeClr val="bg1">
                    <a:lumMod val="50000"/>
                  </a:schemeClr>
                </a:solidFill>
                <a:latin typeface="Arial  " charset="0"/>
              </a:rPr>
              <a:t>B:  00</a:t>
            </a:r>
          </a:p>
          <a:p>
            <a:r>
              <a:rPr lang="en-US" altLang="en-US" sz="1800" dirty="0">
                <a:solidFill>
                  <a:srgbClr val="0000FF"/>
                </a:solidFill>
                <a:latin typeface="Arial  " charset="0"/>
              </a:rPr>
              <a:t>C:  F8  </a:t>
            </a:r>
            <a:r>
              <a:rPr lang="en-CA" sz="1800" dirty="0">
                <a:solidFill>
                  <a:srgbClr val="0000FF"/>
                </a:solidFill>
              </a:rPr>
              <a:t>✔︎</a:t>
            </a:r>
            <a:endParaRPr lang="en-US" altLang="en-US" sz="1800" dirty="0">
              <a:solidFill>
                <a:srgbClr val="0000FF"/>
              </a:solidFill>
              <a:latin typeface="Arial  " charset="0"/>
            </a:endParaRPr>
          </a:p>
          <a:p>
            <a:r>
              <a:rPr lang="en-US" altLang="en-US" sz="1800" dirty="0">
                <a:solidFill>
                  <a:schemeClr val="bg1">
                    <a:lumMod val="50000"/>
                  </a:schemeClr>
                </a:solidFill>
                <a:latin typeface="Arial  " charset="0"/>
              </a:rPr>
              <a:t>D:  C4</a:t>
            </a:r>
          </a:p>
          <a:p>
            <a:r>
              <a:rPr lang="en-US" altLang="en-US" sz="1800" dirty="0">
                <a:solidFill>
                  <a:schemeClr val="bg1">
                    <a:lumMod val="50000"/>
                  </a:schemeClr>
                </a:solidFill>
                <a:latin typeface="Arial  " charset="0"/>
              </a:rPr>
              <a:t>E:  Not sure </a:t>
            </a:r>
          </a:p>
        </p:txBody>
      </p:sp>
      <p:sp>
        <p:nvSpPr>
          <p:cNvPr id="17" name="TextBox 8">
            <a:extLst>
              <a:ext uri="{FF2B5EF4-FFF2-40B4-BE49-F238E27FC236}">
                <a16:creationId xmlns:a16="http://schemas.microsoft.com/office/drawing/2014/main" id="{12F63D22-9102-DF4F-9BA4-D6E501557CB4}"/>
              </a:ext>
            </a:extLst>
          </p:cNvPr>
          <p:cNvSpPr txBox="1">
            <a:spLocks noChangeArrowheads="1"/>
          </p:cNvSpPr>
          <p:nvPr/>
        </p:nvSpPr>
        <p:spPr bwMode="auto">
          <a:xfrm>
            <a:off x="4493794" y="46642"/>
            <a:ext cx="4648200" cy="2308324"/>
          </a:xfrm>
          <a:prstGeom prst="rect">
            <a:avLst/>
          </a:prstGeom>
          <a:solidFill>
            <a:srgbClr val="CCFFCC"/>
          </a:solidFill>
          <a:ln w="762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Which byte value is at address 0x00000009?</a:t>
            </a:r>
          </a:p>
          <a:p>
            <a:r>
              <a:rPr lang="en-US" altLang="en-US" sz="1800" dirty="0">
                <a:solidFill>
                  <a:srgbClr val="0000FF"/>
                </a:solidFill>
                <a:latin typeface="Arial  " charset="0"/>
              </a:rPr>
              <a:t> </a:t>
            </a:r>
            <a:endParaRPr lang="en-US" altLang="en-US" sz="1800" u="sng" dirty="0">
              <a:latin typeface="Arial  " charset="0"/>
            </a:endParaRPr>
          </a:p>
          <a:p>
            <a:r>
              <a:rPr lang="en-US" altLang="en-US" sz="1800" dirty="0">
                <a:latin typeface="Arial  " charset="0"/>
              </a:rPr>
              <a:t>A:  98</a:t>
            </a:r>
          </a:p>
          <a:p>
            <a:r>
              <a:rPr lang="en-US" altLang="en-US" sz="1800" dirty="0">
                <a:latin typeface="Arial  " charset="0"/>
              </a:rPr>
              <a:t>B:  00</a:t>
            </a:r>
          </a:p>
          <a:p>
            <a:r>
              <a:rPr lang="en-US" altLang="en-US" sz="1800" dirty="0">
                <a:latin typeface="Arial  " charset="0"/>
              </a:rPr>
              <a:t>C:  F8</a:t>
            </a:r>
          </a:p>
          <a:p>
            <a:r>
              <a:rPr lang="en-US" altLang="en-US" sz="1800" dirty="0">
                <a:latin typeface="Arial  " charset="0"/>
              </a:rPr>
              <a:t>D:  C4</a:t>
            </a:r>
          </a:p>
          <a:p>
            <a:r>
              <a:rPr lang="en-US" altLang="en-US" sz="1800" dirty="0">
                <a:latin typeface="Arial  " charset="0"/>
              </a:rPr>
              <a:t>E:  Not sure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6" grpId="0"/>
      <p:bldP spid="18" grpId="0" animBg="1"/>
      <p:bldP spid="18" grpId="1" animBg="1"/>
      <p:bldP spid="17" grpId="0" animBg="1"/>
      <p:bldP spid="1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Modified Cache Design</a:t>
            </a:r>
          </a:p>
        </p:txBody>
      </p:sp>
      <p:sp>
        <p:nvSpPr>
          <p:cNvPr id="3" name="Content Placeholder 2"/>
          <p:cNvSpPr>
            <a:spLocks noGrp="1"/>
          </p:cNvSpPr>
          <p:nvPr>
            <p:ph idx="1"/>
          </p:nvPr>
        </p:nvSpPr>
        <p:spPr>
          <a:xfrm>
            <a:off x="685800" y="1480784"/>
            <a:ext cx="7772400" cy="4724400"/>
          </a:xfrm>
        </p:spPr>
        <p:txBody>
          <a:bodyPr/>
          <a:lstStyle/>
          <a:p>
            <a:r>
              <a:rPr lang="en-CA" dirty="0"/>
              <a:t>Increase data field size to hold block of size 8 bytes.  Now cache can exploit both spatial and temporal locality.</a:t>
            </a:r>
          </a:p>
          <a:p>
            <a:endParaRPr lang="en-CA" dirty="0"/>
          </a:p>
        </p:txBody>
      </p:sp>
      <p:graphicFrame>
        <p:nvGraphicFramePr>
          <p:cNvPr id="5" name="Table 4"/>
          <p:cNvGraphicFramePr>
            <a:graphicFrameLocks noGrp="1"/>
          </p:cNvGraphicFramePr>
          <p:nvPr/>
        </p:nvGraphicFramePr>
        <p:xfrm>
          <a:off x="1040714" y="3345001"/>
          <a:ext cx="7147942" cy="1112520"/>
        </p:xfrm>
        <a:graphic>
          <a:graphicData uri="http://schemas.openxmlformats.org/drawingml/2006/table">
            <a:tbl>
              <a:tblPr firstRow="1" bandRow="1">
                <a:tableStyleId>{F5AB1C69-6EDB-4FF4-983F-18BD219EF322}</a:tableStyleId>
              </a:tblPr>
              <a:tblGrid>
                <a:gridCol w="801734">
                  <a:extLst>
                    <a:ext uri="{9D8B030D-6E8A-4147-A177-3AD203B41FA5}">
                      <a16:colId xmlns:a16="http://schemas.microsoft.com/office/drawing/2014/main" val="20000"/>
                    </a:ext>
                  </a:extLst>
                </a:gridCol>
                <a:gridCol w="1105468">
                  <a:extLst>
                    <a:ext uri="{9D8B030D-6E8A-4147-A177-3AD203B41FA5}">
                      <a16:colId xmlns:a16="http://schemas.microsoft.com/office/drawing/2014/main" val="20001"/>
                    </a:ext>
                  </a:extLst>
                </a:gridCol>
                <a:gridCol w="1624084">
                  <a:extLst>
                    <a:ext uri="{9D8B030D-6E8A-4147-A177-3AD203B41FA5}">
                      <a16:colId xmlns:a16="http://schemas.microsoft.com/office/drawing/2014/main" val="20002"/>
                    </a:ext>
                  </a:extLst>
                </a:gridCol>
                <a:gridCol w="3616656">
                  <a:extLst>
                    <a:ext uri="{9D8B030D-6E8A-4147-A177-3AD203B41FA5}">
                      <a16:colId xmlns:a16="http://schemas.microsoft.com/office/drawing/2014/main" val="20003"/>
                    </a:ext>
                  </a:extLst>
                </a:gridCol>
              </a:tblGrid>
              <a:tr h="370840">
                <a:tc>
                  <a:txBody>
                    <a:bodyPr/>
                    <a:lstStyle/>
                    <a:p>
                      <a:pPr algn="ctr"/>
                      <a:r>
                        <a:rPr lang="en-CA" dirty="0">
                          <a:solidFill>
                            <a:schemeClr val="tx1"/>
                          </a:solidFill>
                          <a:latin typeface="Arial" pitchFamily="34" charset="0"/>
                          <a:cs typeface="Arial" pitchFamily="34" charset="0"/>
                        </a:rPr>
                        <a:t>valid?</a:t>
                      </a:r>
                      <a:endParaRPr lang="en-CA" b="0" dirty="0">
                        <a:solidFill>
                          <a:schemeClr val="tx1"/>
                        </a:solidFill>
                        <a:latin typeface="Arial" pitchFamily="34" charset="0"/>
                        <a:cs typeface="Arial" pitchFamily="34" charset="0"/>
                      </a:endParaRPr>
                    </a:p>
                  </a:txBody>
                  <a:tcPr marL="0" marR="0" marT="0"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modified?</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tag</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data</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CA" b="0" dirty="0">
                          <a:solidFill>
                            <a:schemeClr val="dk1"/>
                          </a:solidFill>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b="0" dirty="0">
                          <a:solidFill>
                            <a:schemeClr val="dk1"/>
                          </a:solidFill>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dirty="0">
                          <a:latin typeface="Courier New" pitchFamily="49" charset="0"/>
                          <a:cs typeface="Courier New" pitchFamily="49" charset="0"/>
                        </a:rPr>
                        <a:t>0x00000000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baseline="0" dirty="0">
                          <a:latin typeface="Courier New" pitchFamily="49" charset="0"/>
                          <a:cs typeface="Courier New" pitchFamily="49" charset="0"/>
                        </a:rPr>
                        <a:t>00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10001"/>
                  </a:ext>
                </a:extLst>
              </a:tr>
              <a:tr h="370840">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0x00000000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aseline="0" dirty="0">
                          <a:latin typeface="Courier New" pitchFamily="49" charset="0"/>
                          <a:cs typeface="Courier New" pitchFamily="49" charset="0"/>
                        </a:rPr>
                        <a:t>00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10002"/>
                  </a:ext>
                </a:extLst>
              </a:tr>
            </a:tbl>
          </a:graphicData>
        </a:graphic>
      </p:graphicFrame>
      <p:sp>
        <p:nvSpPr>
          <p:cNvPr id="6" name="Slide Number Placeholder 5"/>
          <p:cNvSpPr>
            <a:spLocks noGrp="1"/>
          </p:cNvSpPr>
          <p:nvPr>
            <p:ph type="sldNum" sz="quarter" idx="12"/>
          </p:nvPr>
        </p:nvSpPr>
        <p:spPr/>
        <p:txBody>
          <a:bodyPr/>
          <a:lstStyle/>
          <a:p>
            <a:pPr>
              <a:defRPr/>
            </a:pPr>
            <a:fld id="{A5F30D0E-6C7B-458E-8902-0C79F52CDCCA}" type="slidenum">
              <a:rPr lang="en-US" smtClean="0"/>
              <a:pPr>
                <a:defRPr/>
              </a:pPr>
              <a:t>36</a:t>
            </a:fld>
            <a:r>
              <a:rPr lang="en-US"/>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Block Size Impact on Tag</a:t>
            </a:r>
          </a:p>
        </p:txBody>
      </p:sp>
      <p:sp>
        <p:nvSpPr>
          <p:cNvPr id="3" name="Content Placeholder 2"/>
          <p:cNvSpPr>
            <a:spLocks noGrp="1"/>
          </p:cNvSpPr>
          <p:nvPr>
            <p:ph idx="1"/>
          </p:nvPr>
        </p:nvSpPr>
        <p:spPr>
          <a:xfrm>
            <a:off x="685800" y="1610436"/>
            <a:ext cx="7772400" cy="4485563"/>
          </a:xfrm>
        </p:spPr>
        <p:txBody>
          <a:bodyPr/>
          <a:lstStyle/>
          <a:p>
            <a:r>
              <a:rPr lang="en-CA" dirty="0"/>
              <a:t>Blocks start at address aligned to block size.</a:t>
            </a:r>
          </a:p>
          <a:p>
            <a:endParaRPr lang="en-CA" dirty="0"/>
          </a:p>
          <a:p>
            <a:r>
              <a:rPr lang="en-CA" dirty="0"/>
              <a:t>This means lower log</a:t>
            </a:r>
            <a:r>
              <a:rPr lang="en-CA" baseline="-25000" dirty="0"/>
              <a:t>2</a:t>
            </a:r>
            <a:r>
              <a:rPr lang="en-CA" dirty="0"/>
              <a:t>(block size) bits of block address are </a:t>
            </a:r>
            <a:r>
              <a:rPr lang="en-CA" u="sng" dirty="0"/>
              <a:t>always zero</a:t>
            </a:r>
            <a:r>
              <a:rPr lang="en-CA" dirty="0"/>
              <a:t>.</a:t>
            </a:r>
          </a:p>
          <a:p>
            <a:endParaRPr lang="en-CA" dirty="0"/>
          </a:p>
          <a:p>
            <a:r>
              <a:rPr lang="en-CA" dirty="0"/>
              <a:t>Would be a waste of transistors if we explicitly store these zero values.</a:t>
            </a:r>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37</a:t>
            </a:fld>
            <a:r>
              <a:rPr lang="en-US"/>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p:txBody>
          <a:bodyPr/>
          <a:lstStyle/>
          <a:p>
            <a:pPr eaLnBrk="1" hangingPunct="1"/>
            <a:r>
              <a:rPr lang="en-US" dirty="0">
                <a:latin typeface="Arial  " charset="0"/>
                <a:cs typeface="Arial  " charset="0"/>
              </a:rPr>
              <a:t>Question</a:t>
            </a:r>
          </a:p>
        </p:txBody>
      </p:sp>
      <p:sp>
        <p:nvSpPr>
          <p:cNvPr id="47107" name="Rectangle 1027"/>
          <p:cNvSpPr>
            <a:spLocks noGrp="1" noChangeArrowheads="1"/>
          </p:cNvSpPr>
          <p:nvPr>
            <p:ph type="body" idx="1"/>
          </p:nvPr>
        </p:nvSpPr>
        <p:spPr>
          <a:xfrm>
            <a:off x="685800" y="1235120"/>
            <a:ext cx="7772400" cy="4724400"/>
          </a:xfrm>
        </p:spPr>
        <p:txBody>
          <a:bodyPr/>
          <a:lstStyle/>
          <a:p>
            <a:pPr marL="457200" indent="-457200" eaLnBrk="1" hangingPunct="1">
              <a:lnSpc>
                <a:spcPct val="90000"/>
              </a:lnSpc>
              <a:buNone/>
            </a:pPr>
            <a:r>
              <a:rPr lang="en-US" sz="2400" dirty="0">
                <a:latin typeface="Arial  " charset="0"/>
                <a:cs typeface="Arial  " charset="0"/>
              </a:rPr>
              <a:t>	For a fully associative cache with 16 byte blocks what is the tag in hex for a block with starting address 0x00008020?</a:t>
            </a:r>
          </a:p>
          <a:p>
            <a:pPr eaLnBrk="1" hangingPunct="1">
              <a:lnSpc>
                <a:spcPct val="90000"/>
              </a:lnSpc>
            </a:pPr>
            <a:endParaRPr lang="en-US" sz="2400" dirty="0">
              <a:latin typeface="Arial  " charset="0"/>
              <a:cs typeface="Arial  " charset="0"/>
            </a:endParaRP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38</a:t>
            </a:fld>
            <a:r>
              <a:rPr lang="en-US"/>
              <a:t> </a:t>
            </a:r>
          </a:p>
        </p:txBody>
      </p:sp>
      <p:sp>
        <p:nvSpPr>
          <p:cNvPr id="6" name="TextBox 8">
            <a:extLst>
              <a:ext uri="{FF2B5EF4-FFF2-40B4-BE49-F238E27FC236}">
                <a16:creationId xmlns:a16="http://schemas.microsoft.com/office/drawing/2014/main" id="{94049F8C-12F8-DA46-B879-57AE281BD67F}"/>
              </a:ext>
            </a:extLst>
          </p:cNvPr>
          <p:cNvSpPr txBox="1">
            <a:spLocks noChangeArrowheads="1"/>
          </p:cNvSpPr>
          <p:nvPr/>
        </p:nvSpPr>
        <p:spPr bwMode="auto">
          <a:xfrm>
            <a:off x="2247900" y="3056973"/>
            <a:ext cx="4648200" cy="2031325"/>
          </a:xfrm>
          <a:prstGeom prst="rect">
            <a:avLst/>
          </a:prstGeom>
          <a:solidFill>
            <a:srgbClr val="CCFFCC"/>
          </a:solidFill>
          <a:ln w="762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What is the tag value?</a:t>
            </a:r>
          </a:p>
          <a:p>
            <a:r>
              <a:rPr lang="en-US" altLang="en-US" sz="1800" dirty="0">
                <a:solidFill>
                  <a:srgbClr val="0000FF"/>
                </a:solidFill>
                <a:latin typeface="Arial  " charset="0"/>
              </a:rPr>
              <a:t> </a:t>
            </a:r>
            <a:endParaRPr lang="en-US" altLang="en-US" sz="1800" u="sng" dirty="0">
              <a:latin typeface="Arial  " charset="0"/>
            </a:endParaRPr>
          </a:p>
          <a:p>
            <a:r>
              <a:rPr lang="en-US" altLang="en-US" sz="1800" dirty="0">
                <a:solidFill>
                  <a:schemeClr val="bg1">
                    <a:lumMod val="50000"/>
                  </a:schemeClr>
                </a:solidFill>
                <a:latin typeface="Arial  " charset="0"/>
              </a:rPr>
              <a:t>A:  0x00008020</a:t>
            </a:r>
          </a:p>
          <a:p>
            <a:r>
              <a:rPr lang="en-US" altLang="en-US" sz="1800" dirty="0">
                <a:solidFill>
                  <a:schemeClr val="bg1">
                    <a:lumMod val="50000"/>
                  </a:schemeClr>
                </a:solidFill>
                <a:latin typeface="Arial  " charset="0"/>
              </a:rPr>
              <a:t>B:  0x0000</a:t>
            </a:r>
          </a:p>
          <a:p>
            <a:r>
              <a:rPr lang="en-US" altLang="en-US" sz="1800" dirty="0">
                <a:solidFill>
                  <a:schemeClr val="bg1">
                    <a:lumMod val="50000"/>
                  </a:schemeClr>
                </a:solidFill>
                <a:latin typeface="Arial  " charset="0"/>
              </a:rPr>
              <a:t>C:  0x000080</a:t>
            </a:r>
          </a:p>
          <a:p>
            <a:r>
              <a:rPr lang="en-US" altLang="en-US" sz="1800" dirty="0">
                <a:solidFill>
                  <a:srgbClr val="0000FF"/>
                </a:solidFill>
                <a:latin typeface="Arial  " charset="0"/>
              </a:rPr>
              <a:t>D:  0x0000802  </a:t>
            </a:r>
            <a:r>
              <a:rPr lang="en-CA" sz="1800" dirty="0">
                <a:solidFill>
                  <a:srgbClr val="0000FF"/>
                </a:solidFill>
              </a:rPr>
              <a:t>✔︎</a:t>
            </a:r>
            <a:endParaRPr lang="en-US" altLang="en-US" sz="1800" dirty="0">
              <a:solidFill>
                <a:srgbClr val="0000FF"/>
              </a:solidFill>
              <a:latin typeface="Arial  " charset="0"/>
            </a:endParaRPr>
          </a:p>
          <a:p>
            <a:r>
              <a:rPr lang="en-US" altLang="en-US" sz="1800" dirty="0">
                <a:solidFill>
                  <a:schemeClr val="bg1">
                    <a:lumMod val="50000"/>
                  </a:schemeClr>
                </a:solidFill>
                <a:latin typeface="Arial  " charset="0"/>
              </a:rPr>
              <a:t>E:  Not sure </a:t>
            </a:r>
          </a:p>
        </p:txBody>
      </p:sp>
      <p:sp>
        <p:nvSpPr>
          <p:cNvPr id="5" name="TextBox 8">
            <a:extLst>
              <a:ext uri="{FF2B5EF4-FFF2-40B4-BE49-F238E27FC236}">
                <a16:creationId xmlns:a16="http://schemas.microsoft.com/office/drawing/2014/main" id="{792E9CE2-E928-F147-B0D1-55DD0CA161EA}"/>
              </a:ext>
            </a:extLst>
          </p:cNvPr>
          <p:cNvSpPr txBox="1">
            <a:spLocks noChangeArrowheads="1"/>
          </p:cNvSpPr>
          <p:nvPr/>
        </p:nvSpPr>
        <p:spPr bwMode="auto">
          <a:xfrm>
            <a:off x="2247900" y="3056973"/>
            <a:ext cx="4648200" cy="2031325"/>
          </a:xfrm>
          <a:prstGeom prst="rect">
            <a:avLst/>
          </a:prstGeom>
          <a:solidFill>
            <a:srgbClr val="CCFFCC"/>
          </a:solidFill>
          <a:ln w="762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What is the tag value?</a:t>
            </a:r>
          </a:p>
          <a:p>
            <a:r>
              <a:rPr lang="en-US" altLang="en-US" sz="1800" dirty="0">
                <a:solidFill>
                  <a:srgbClr val="0000FF"/>
                </a:solidFill>
                <a:latin typeface="Arial  " charset="0"/>
              </a:rPr>
              <a:t> </a:t>
            </a:r>
            <a:endParaRPr lang="en-US" altLang="en-US" sz="1800" u="sng" dirty="0">
              <a:latin typeface="Arial  " charset="0"/>
            </a:endParaRPr>
          </a:p>
          <a:p>
            <a:r>
              <a:rPr lang="en-US" altLang="en-US" sz="1800" dirty="0">
                <a:latin typeface="Arial  " charset="0"/>
              </a:rPr>
              <a:t>A:  0x00008020</a:t>
            </a:r>
          </a:p>
          <a:p>
            <a:r>
              <a:rPr lang="en-US" altLang="en-US" sz="1800" dirty="0">
                <a:latin typeface="Arial  " charset="0"/>
              </a:rPr>
              <a:t>B:  0x0000</a:t>
            </a:r>
          </a:p>
          <a:p>
            <a:r>
              <a:rPr lang="en-US" altLang="en-US" sz="1800" dirty="0">
                <a:latin typeface="Arial  " charset="0"/>
              </a:rPr>
              <a:t>C:  0x000080</a:t>
            </a:r>
          </a:p>
          <a:p>
            <a:r>
              <a:rPr lang="en-US" altLang="en-US" sz="1800" dirty="0">
                <a:latin typeface="Arial  " charset="0"/>
              </a:rPr>
              <a:t>D:  0x0000802</a:t>
            </a:r>
          </a:p>
          <a:p>
            <a:r>
              <a:rPr lang="en-US" altLang="en-US" sz="1800" dirty="0">
                <a:latin typeface="Arial  " charset="0"/>
              </a:rPr>
              <a:t>E:  Not sure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143000"/>
          </a:xfrm>
        </p:spPr>
        <p:txBody>
          <a:bodyPr/>
          <a:lstStyle/>
          <a:p>
            <a:r>
              <a:rPr lang="en-CA" dirty="0"/>
              <a:t>Example, revisited </a:t>
            </a:r>
            <a:r>
              <a:rPr lang="en-CA"/>
              <a:t>(FLDS F3, [R2]) </a:t>
            </a:r>
            <a:endParaRPr lang="en-CA" dirty="0"/>
          </a:p>
        </p:txBody>
      </p:sp>
      <p:graphicFrame>
        <p:nvGraphicFramePr>
          <p:cNvPr id="5" name="Table 4"/>
          <p:cNvGraphicFramePr>
            <a:graphicFrameLocks noGrp="1"/>
          </p:cNvGraphicFramePr>
          <p:nvPr>
            <p:extLst>
              <p:ext uri="{D42A27DB-BD31-4B8C-83A1-F6EECF244321}">
                <p14:modId xmlns:p14="http://schemas.microsoft.com/office/powerpoint/2010/main" val="1835156509"/>
              </p:ext>
            </p:extLst>
          </p:nvPr>
        </p:nvGraphicFramePr>
        <p:xfrm>
          <a:off x="435411" y="5491331"/>
          <a:ext cx="5466348" cy="1112520"/>
        </p:xfrm>
        <a:graphic>
          <a:graphicData uri="http://schemas.openxmlformats.org/drawingml/2006/table">
            <a:tbl>
              <a:tblPr firstRow="1" bandRow="1">
                <a:tableStyleId>{F5AB1C69-6EDB-4FF4-983F-18BD219EF322}</a:tableStyleId>
              </a:tblPr>
              <a:tblGrid>
                <a:gridCol w="1688432">
                  <a:extLst>
                    <a:ext uri="{9D8B030D-6E8A-4147-A177-3AD203B41FA5}">
                      <a16:colId xmlns:a16="http://schemas.microsoft.com/office/drawing/2014/main" val="20000"/>
                    </a:ext>
                  </a:extLst>
                </a:gridCol>
                <a:gridCol w="3777916">
                  <a:extLst>
                    <a:ext uri="{9D8B030D-6E8A-4147-A177-3AD203B41FA5}">
                      <a16:colId xmlns:a16="http://schemas.microsoft.com/office/drawing/2014/main" val="20001"/>
                    </a:ext>
                  </a:extLst>
                </a:gridCol>
              </a:tblGrid>
              <a:tr h="370840">
                <a:tc>
                  <a:txBody>
                    <a:bodyPr/>
                    <a:lstStyle/>
                    <a:p>
                      <a:r>
                        <a:rPr lang="en-CA" b="0" dirty="0">
                          <a:solidFill>
                            <a:schemeClr val="tx1"/>
                          </a:solidFill>
                          <a:latin typeface="Courier New" pitchFamily="49" charset="0"/>
                          <a:cs typeface="Courier New" pitchFamily="49" charset="0"/>
                        </a:rPr>
                        <a:t>0x00000010</a:t>
                      </a:r>
                    </a:p>
                  </a:txBody>
                  <a:tcPr/>
                </a:tc>
                <a:tc>
                  <a:txBody>
                    <a:bodyPr/>
                    <a:lstStyle/>
                    <a:p>
                      <a:r>
                        <a:rPr lang="en-CA" b="0" baseline="0" dirty="0">
                          <a:solidFill>
                            <a:schemeClr val="tx1"/>
                          </a:solidFill>
                          <a:latin typeface="Courier New" pitchFamily="49" charset="0"/>
                          <a:cs typeface="Courier New" pitchFamily="49" charset="0"/>
                        </a:rPr>
                        <a:t>01 00 70 95 </a:t>
                      </a:r>
                      <a:r>
                        <a:rPr lang="en-CA" b="0" dirty="0">
                          <a:solidFill>
                            <a:schemeClr val="tx1"/>
                          </a:solidFill>
                          <a:latin typeface="Courier New" pitchFamily="49" charset="0"/>
                          <a:cs typeface="Courier New" pitchFamily="49" charset="0"/>
                        </a:rPr>
                        <a:t>42 3C</a:t>
                      </a:r>
                      <a:r>
                        <a:rPr lang="en-CA" b="0" baseline="0" dirty="0">
                          <a:solidFill>
                            <a:schemeClr val="tx1"/>
                          </a:solidFill>
                          <a:latin typeface="Courier New" pitchFamily="49" charset="0"/>
                          <a:cs typeface="Courier New" pitchFamily="49" charset="0"/>
                        </a:rPr>
                        <a:t> E7 98 </a:t>
                      </a:r>
                      <a:endParaRPr lang="en-CA" b="0" dirty="0">
                        <a:solidFill>
                          <a:schemeClr val="tx1"/>
                        </a:solidFill>
                        <a:latin typeface="Courier New" pitchFamily="49" charset="0"/>
                        <a:cs typeface="Courier New" pitchFamily="49" charset="0"/>
                      </a:endParaRPr>
                    </a:p>
                  </a:txBody>
                  <a:tcPr/>
                </a:tc>
                <a:extLst>
                  <a:ext uri="{0D108BD9-81ED-4DB2-BD59-A6C34878D82A}">
                    <a16:rowId xmlns:a16="http://schemas.microsoft.com/office/drawing/2014/main" val="10000"/>
                  </a:ext>
                </a:extLst>
              </a:tr>
              <a:tr h="370840">
                <a:tc>
                  <a:txBody>
                    <a:bodyPr/>
                    <a:lstStyle/>
                    <a:p>
                      <a:r>
                        <a:rPr lang="en-CA" b="0" dirty="0">
                          <a:solidFill>
                            <a:schemeClr val="tx1"/>
                          </a:solidFill>
                          <a:latin typeface="Courier New" pitchFamily="49" charset="0"/>
                          <a:cs typeface="Courier New" pitchFamily="49" charset="0"/>
                        </a:rPr>
                        <a:t>0x00000008</a:t>
                      </a:r>
                    </a:p>
                  </a:txBody>
                  <a:tcPr/>
                </a:tc>
                <a:tc>
                  <a:txBody>
                    <a:bodyPr/>
                    <a:lstStyle/>
                    <a:p>
                      <a:r>
                        <a:rPr lang="en-CA" b="0" dirty="0">
                          <a:solidFill>
                            <a:schemeClr val="tx1"/>
                          </a:solidFill>
                          <a:latin typeface="Courier New" pitchFamily="49" charset="0"/>
                          <a:cs typeface="Courier New" pitchFamily="49" charset="0"/>
                        </a:rPr>
                        <a:t>C4 7A 00 00 </a:t>
                      </a:r>
                      <a:r>
                        <a:rPr lang="en-CA" b="0" baseline="0" dirty="0">
                          <a:solidFill>
                            <a:schemeClr val="tx1"/>
                          </a:solidFill>
                          <a:latin typeface="Courier New" pitchFamily="49" charset="0"/>
                          <a:cs typeface="Courier New" pitchFamily="49" charset="0"/>
                        </a:rPr>
                        <a:t>40 2D F8 54 </a:t>
                      </a:r>
                      <a:r>
                        <a:rPr lang="en-CA" b="0" dirty="0">
                          <a:solidFill>
                            <a:schemeClr val="tx1"/>
                          </a:solidFill>
                          <a:latin typeface="Courier New" pitchFamily="49" charset="0"/>
                          <a:cs typeface="Courier New" pitchFamily="49" charset="0"/>
                        </a:rPr>
                        <a:t> </a:t>
                      </a:r>
                    </a:p>
                  </a:txBody>
                  <a:tcPr/>
                </a:tc>
                <a:extLst>
                  <a:ext uri="{0D108BD9-81ED-4DB2-BD59-A6C34878D82A}">
                    <a16:rowId xmlns:a16="http://schemas.microsoft.com/office/drawing/2014/main" val="10001"/>
                  </a:ext>
                </a:extLst>
              </a:tr>
              <a:tr h="370840">
                <a:tc>
                  <a:txBody>
                    <a:bodyPr/>
                    <a:lstStyle/>
                    <a:p>
                      <a:r>
                        <a:rPr lang="en-CA" b="0" dirty="0">
                          <a:solidFill>
                            <a:schemeClr val="tx1"/>
                          </a:solidFill>
                          <a:latin typeface="Courier New" pitchFamily="49" charset="0"/>
                          <a:cs typeface="Courier New" pitchFamily="49" charset="0"/>
                        </a:rPr>
                        <a:t>0x00000000</a:t>
                      </a:r>
                    </a:p>
                  </a:txBody>
                  <a:tcPr/>
                </a:tc>
                <a:tc>
                  <a:txBody>
                    <a:bodyPr/>
                    <a:lstStyle/>
                    <a:p>
                      <a:r>
                        <a:rPr lang="en-CA" b="0" baseline="0" dirty="0">
                          <a:solidFill>
                            <a:schemeClr val="tx1"/>
                          </a:solidFill>
                          <a:latin typeface="Courier New" pitchFamily="49" charset="0"/>
                          <a:cs typeface="Courier New" pitchFamily="49" charset="0"/>
                        </a:rPr>
                        <a:t>40 49 0F DB </a:t>
                      </a:r>
                      <a:r>
                        <a:rPr lang="en-CA" b="0" dirty="0">
                          <a:solidFill>
                            <a:schemeClr val="tx1"/>
                          </a:solidFill>
                          <a:latin typeface="Courier New" pitchFamily="49" charset="0"/>
                          <a:cs typeface="Courier New" pitchFamily="49" charset="0"/>
                        </a:rPr>
                        <a:t>42 28 00 00 </a:t>
                      </a:r>
                      <a:r>
                        <a:rPr lang="en-CA" b="0" baseline="0" dirty="0">
                          <a:solidFill>
                            <a:schemeClr val="tx1"/>
                          </a:solidFill>
                          <a:latin typeface="Courier New" pitchFamily="49" charset="0"/>
                          <a:cs typeface="Courier New" pitchFamily="49" charset="0"/>
                        </a:rPr>
                        <a:t> </a:t>
                      </a:r>
                      <a:endParaRPr lang="en-CA" b="0" dirty="0">
                        <a:solidFill>
                          <a:schemeClr val="tx1"/>
                        </a:solidFill>
                        <a:latin typeface="Courier New" pitchFamily="49" charset="0"/>
                        <a:cs typeface="Courier New" pitchFamily="49" charset="0"/>
                      </a:endParaRPr>
                    </a:p>
                  </a:txBody>
                  <a:tcPr/>
                </a:tc>
                <a:extLst>
                  <a:ext uri="{0D108BD9-81ED-4DB2-BD59-A6C34878D82A}">
                    <a16:rowId xmlns:a16="http://schemas.microsoft.com/office/drawing/2014/main" val="10002"/>
                  </a:ext>
                </a:extLst>
              </a:tr>
            </a:tbl>
          </a:graphicData>
        </a:graphic>
      </p:graphicFrame>
      <p:sp>
        <p:nvSpPr>
          <p:cNvPr id="9" name="TextBox 8"/>
          <p:cNvSpPr txBox="1"/>
          <p:nvPr/>
        </p:nvSpPr>
        <p:spPr>
          <a:xfrm>
            <a:off x="482699" y="4707043"/>
            <a:ext cx="1180131" cy="707886"/>
          </a:xfrm>
          <a:prstGeom prst="rect">
            <a:avLst/>
          </a:prstGeom>
          <a:noFill/>
        </p:spPr>
        <p:txBody>
          <a:bodyPr wrap="none" rtlCol="0">
            <a:spAutoFit/>
          </a:bodyPr>
          <a:lstStyle/>
          <a:p>
            <a:r>
              <a:rPr lang="en-CA" sz="2000" dirty="0"/>
              <a:t>memory </a:t>
            </a:r>
          </a:p>
          <a:p>
            <a:r>
              <a:rPr lang="en-CA" sz="2000" dirty="0"/>
              <a:t>address</a:t>
            </a:r>
          </a:p>
        </p:txBody>
      </p:sp>
      <p:sp>
        <p:nvSpPr>
          <p:cNvPr id="10" name="TextBox 9"/>
          <p:cNvSpPr txBox="1"/>
          <p:nvPr/>
        </p:nvSpPr>
        <p:spPr>
          <a:xfrm>
            <a:off x="2139046" y="4715066"/>
            <a:ext cx="3408948" cy="707886"/>
          </a:xfrm>
          <a:prstGeom prst="rect">
            <a:avLst/>
          </a:prstGeom>
          <a:noFill/>
        </p:spPr>
        <p:txBody>
          <a:bodyPr wrap="square" rtlCol="0">
            <a:spAutoFit/>
          </a:bodyPr>
          <a:lstStyle/>
          <a:p>
            <a:r>
              <a:rPr lang="en-CA" sz="2000" dirty="0"/>
              <a:t>memory </a:t>
            </a:r>
          </a:p>
          <a:p>
            <a:r>
              <a:rPr lang="en-CA" sz="2000" dirty="0"/>
              <a:t>contents</a:t>
            </a:r>
          </a:p>
        </p:txBody>
      </p:sp>
      <p:sp>
        <p:nvSpPr>
          <p:cNvPr id="12" name="TextBox 11"/>
          <p:cNvSpPr txBox="1"/>
          <p:nvPr/>
        </p:nvSpPr>
        <p:spPr>
          <a:xfrm>
            <a:off x="177422" y="968987"/>
            <a:ext cx="8044190" cy="2308324"/>
          </a:xfrm>
          <a:prstGeom prst="rect">
            <a:avLst/>
          </a:prstGeom>
          <a:noFill/>
        </p:spPr>
        <p:txBody>
          <a:bodyPr wrap="none" rtlCol="0">
            <a:spAutoFit/>
          </a:bodyPr>
          <a:lstStyle/>
          <a:p>
            <a:r>
              <a:rPr lang="en-CA" dirty="0" err="1">
                <a:cs typeface="Arial" pitchFamily="34" charset="0"/>
              </a:rPr>
              <a:t>Regs</a:t>
            </a:r>
            <a:r>
              <a:rPr lang="en-CA" dirty="0">
                <a:cs typeface="Arial" pitchFamily="34" charset="0"/>
              </a:rPr>
              <a:t>[R2] = 0x00000008 </a:t>
            </a:r>
            <a:r>
              <a:rPr lang="en-CA" dirty="0">
                <a:solidFill>
                  <a:srgbClr val="FF0000"/>
                </a:solidFill>
                <a:cs typeface="Arial" pitchFamily="34" charset="0"/>
              </a:rPr>
              <a:t> </a:t>
            </a:r>
            <a:r>
              <a:rPr lang="en-CA" dirty="0">
                <a:solidFill>
                  <a:srgbClr val="0000FF"/>
                </a:solidFill>
                <a:cs typeface="Arial" pitchFamily="34" charset="0"/>
              </a:rPr>
              <a:t>implies tag=0x0000001 </a:t>
            </a:r>
            <a:r>
              <a:rPr lang="en-CA" dirty="0">
                <a:solidFill>
                  <a:srgbClr val="FF0000"/>
                </a:solidFill>
                <a:cs typeface="Arial" pitchFamily="34" charset="0"/>
              </a:rPr>
              <a:t>-- why?</a:t>
            </a:r>
          </a:p>
          <a:p>
            <a:r>
              <a:rPr lang="en-CA" dirty="0">
                <a:solidFill>
                  <a:srgbClr val="FF0000"/>
                </a:solidFill>
                <a:cs typeface="Arial" pitchFamily="34" charset="0"/>
              </a:rPr>
              <a:t>       </a:t>
            </a:r>
            <a:r>
              <a:rPr lang="en-CA" dirty="0">
                <a:cs typeface="Arial" pitchFamily="34" charset="0"/>
              </a:rPr>
              <a:t>In binary</a:t>
            </a:r>
            <a:r>
              <a:rPr lang="en-CA" dirty="0">
                <a:latin typeface="Courier New" pitchFamily="49" charset="0"/>
                <a:cs typeface="Courier New" pitchFamily="49" charset="0"/>
              </a:rPr>
              <a:t> 0x00000008 = 0000 … 000000001000</a:t>
            </a:r>
          </a:p>
          <a:p>
            <a:r>
              <a:rPr lang="en-CA" dirty="0">
                <a:latin typeface="Courier New" pitchFamily="49" charset="0"/>
                <a:cs typeface="Courier New" pitchFamily="49" charset="0"/>
              </a:rPr>
              <a:t>   </a:t>
            </a:r>
            <a:r>
              <a:rPr lang="en-CA" dirty="0">
                <a:solidFill>
                  <a:srgbClr val="0000FF"/>
                </a:solidFill>
                <a:cs typeface="Arial" pitchFamily="34" charset="0"/>
              </a:rPr>
              <a:t>Drop least significant 3 bits since using 8 byte blocks</a:t>
            </a:r>
          </a:p>
          <a:p>
            <a:endParaRPr lang="en-CA" dirty="0">
              <a:cs typeface="Arial" pitchFamily="34" charset="0"/>
            </a:endParaRPr>
          </a:p>
          <a:p>
            <a:r>
              <a:rPr lang="en-CA" dirty="0">
                <a:cs typeface="Arial" pitchFamily="34" charset="0"/>
              </a:rPr>
              <a:t>Cache after executing </a:t>
            </a:r>
          </a:p>
          <a:p>
            <a:r>
              <a:rPr lang="en-CA" dirty="0">
                <a:latin typeface="Courier New" pitchFamily="49" charset="0"/>
                <a:cs typeface="Courier New" pitchFamily="49" charset="0"/>
              </a:rPr>
              <a:t>	</a:t>
            </a:r>
            <a:r>
              <a:rPr lang="en-CA" dirty="0">
                <a:solidFill>
                  <a:srgbClr val="FF0000"/>
                </a:solidFill>
                <a:latin typeface="Courier New" pitchFamily="49" charset="0"/>
                <a:cs typeface="Courier New" pitchFamily="49" charset="0"/>
              </a:rPr>
              <a:t>FLDS 	F3 [R2] ; read Y[</a:t>
            </a:r>
            <a:r>
              <a:rPr lang="en-CA" dirty="0" err="1">
                <a:solidFill>
                  <a:srgbClr val="FF0000"/>
                </a:solidFill>
                <a:latin typeface="Courier New" pitchFamily="49" charset="0"/>
                <a:cs typeface="Courier New" pitchFamily="49" charset="0"/>
              </a:rPr>
              <a:t>i</a:t>
            </a:r>
            <a:r>
              <a:rPr lang="en-CA" dirty="0">
                <a:solidFill>
                  <a:srgbClr val="FF0000"/>
                </a:solidFill>
                <a:latin typeface="Courier New" pitchFamily="49" charset="0"/>
                <a:cs typeface="Courier New" pitchFamily="49" charset="0"/>
              </a:rPr>
              <a:t>]</a:t>
            </a:r>
            <a:endParaRPr lang="en-CA" dirty="0">
              <a:solidFill>
                <a:srgbClr val="FF0000"/>
              </a:solidFill>
            </a:endParaRPr>
          </a:p>
        </p:txBody>
      </p:sp>
      <p:sp>
        <p:nvSpPr>
          <p:cNvPr id="14" name="Rectangle 13"/>
          <p:cNvSpPr/>
          <p:nvPr/>
        </p:nvSpPr>
        <p:spPr bwMode="auto">
          <a:xfrm>
            <a:off x="3800008" y="5868540"/>
            <a:ext cx="1569493" cy="313899"/>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17" name="Rectangle 16"/>
          <p:cNvSpPr/>
          <p:nvPr/>
        </p:nvSpPr>
        <p:spPr bwMode="auto">
          <a:xfrm>
            <a:off x="2104030" y="5816224"/>
            <a:ext cx="3300483" cy="420806"/>
          </a:xfrm>
          <a:prstGeom prst="rect">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cxnSp>
        <p:nvCxnSpPr>
          <p:cNvPr id="21" name="Straight Arrow Connector 20"/>
          <p:cNvCxnSpPr>
            <a:stCxn id="24" idx="1"/>
          </p:cNvCxnSpPr>
          <p:nvPr/>
        </p:nvCxnSpPr>
        <p:spPr bwMode="auto">
          <a:xfrm flipH="1">
            <a:off x="5332505" y="5820269"/>
            <a:ext cx="590623" cy="14264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24" name="TextBox 23"/>
          <p:cNvSpPr txBox="1"/>
          <p:nvPr/>
        </p:nvSpPr>
        <p:spPr>
          <a:xfrm>
            <a:off x="5923128" y="5220104"/>
            <a:ext cx="3123960" cy="1200329"/>
          </a:xfrm>
          <a:prstGeom prst="rect">
            <a:avLst/>
          </a:prstGeom>
          <a:noFill/>
          <a:ln>
            <a:solidFill>
              <a:srgbClr val="FF0000"/>
            </a:solidFill>
          </a:ln>
        </p:spPr>
        <p:txBody>
          <a:bodyPr wrap="square" rtlCol="0">
            <a:spAutoFit/>
          </a:bodyPr>
          <a:lstStyle/>
          <a:p>
            <a:r>
              <a:rPr lang="en-CA" dirty="0">
                <a:solidFill>
                  <a:srgbClr val="FF0000"/>
                </a:solidFill>
              </a:rPr>
              <a:t>4 byte value written to </a:t>
            </a:r>
            <a:r>
              <a:rPr lang="en-CA" dirty="0" err="1">
                <a:solidFill>
                  <a:srgbClr val="FF0000"/>
                </a:solidFill>
              </a:rPr>
              <a:t>Regs</a:t>
            </a:r>
            <a:r>
              <a:rPr lang="en-CA" dirty="0">
                <a:solidFill>
                  <a:srgbClr val="FF0000"/>
                </a:solidFill>
              </a:rPr>
              <a:t>[F3] by FLDS is 0x402DF854</a:t>
            </a:r>
          </a:p>
        </p:txBody>
      </p:sp>
      <p:sp>
        <p:nvSpPr>
          <p:cNvPr id="33" name="Rectangle 32"/>
          <p:cNvSpPr/>
          <p:nvPr/>
        </p:nvSpPr>
        <p:spPr bwMode="auto">
          <a:xfrm>
            <a:off x="4544704" y="1351129"/>
            <a:ext cx="2947917" cy="382137"/>
          </a:xfrm>
          <a:prstGeom prst="rect">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18" name="Rectangle 17"/>
          <p:cNvSpPr/>
          <p:nvPr/>
        </p:nvSpPr>
        <p:spPr bwMode="auto">
          <a:xfrm>
            <a:off x="482699" y="1341108"/>
            <a:ext cx="7588155" cy="10316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19" name="Rectangle 18"/>
          <p:cNvSpPr/>
          <p:nvPr/>
        </p:nvSpPr>
        <p:spPr bwMode="auto">
          <a:xfrm>
            <a:off x="237760" y="2515601"/>
            <a:ext cx="7588155" cy="6823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graphicFrame>
        <p:nvGraphicFramePr>
          <p:cNvPr id="20" name="Table 19"/>
          <p:cNvGraphicFramePr>
            <a:graphicFrameLocks noGrp="1"/>
          </p:cNvGraphicFramePr>
          <p:nvPr/>
        </p:nvGraphicFramePr>
        <p:xfrm>
          <a:off x="237760" y="3251738"/>
          <a:ext cx="7147942" cy="1112520"/>
        </p:xfrm>
        <a:graphic>
          <a:graphicData uri="http://schemas.openxmlformats.org/drawingml/2006/table">
            <a:tbl>
              <a:tblPr firstRow="1" bandRow="1">
                <a:tableStyleId>{F5AB1C69-6EDB-4FF4-983F-18BD219EF322}</a:tableStyleId>
              </a:tblPr>
              <a:tblGrid>
                <a:gridCol w="801734">
                  <a:extLst>
                    <a:ext uri="{9D8B030D-6E8A-4147-A177-3AD203B41FA5}">
                      <a16:colId xmlns:a16="http://schemas.microsoft.com/office/drawing/2014/main" val="20000"/>
                    </a:ext>
                  </a:extLst>
                </a:gridCol>
                <a:gridCol w="1105468">
                  <a:extLst>
                    <a:ext uri="{9D8B030D-6E8A-4147-A177-3AD203B41FA5}">
                      <a16:colId xmlns:a16="http://schemas.microsoft.com/office/drawing/2014/main" val="20001"/>
                    </a:ext>
                  </a:extLst>
                </a:gridCol>
                <a:gridCol w="1624084">
                  <a:extLst>
                    <a:ext uri="{9D8B030D-6E8A-4147-A177-3AD203B41FA5}">
                      <a16:colId xmlns:a16="http://schemas.microsoft.com/office/drawing/2014/main" val="20002"/>
                    </a:ext>
                  </a:extLst>
                </a:gridCol>
                <a:gridCol w="3616656">
                  <a:extLst>
                    <a:ext uri="{9D8B030D-6E8A-4147-A177-3AD203B41FA5}">
                      <a16:colId xmlns:a16="http://schemas.microsoft.com/office/drawing/2014/main" val="20003"/>
                    </a:ext>
                  </a:extLst>
                </a:gridCol>
              </a:tblGrid>
              <a:tr h="370840">
                <a:tc>
                  <a:txBody>
                    <a:bodyPr/>
                    <a:lstStyle/>
                    <a:p>
                      <a:pPr algn="ctr"/>
                      <a:r>
                        <a:rPr lang="en-CA" dirty="0">
                          <a:solidFill>
                            <a:schemeClr val="tx1"/>
                          </a:solidFill>
                          <a:latin typeface="Arial" pitchFamily="34" charset="0"/>
                          <a:cs typeface="Arial" pitchFamily="34" charset="0"/>
                        </a:rPr>
                        <a:t>valid?</a:t>
                      </a:r>
                      <a:endParaRPr lang="en-CA" b="0" dirty="0">
                        <a:solidFill>
                          <a:schemeClr val="tx1"/>
                        </a:solidFill>
                        <a:latin typeface="Arial" pitchFamily="34" charset="0"/>
                        <a:cs typeface="Arial" pitchFamily="34" charset="0"/>
                      </a:endParaRPr>
                    </a:p>
                  </a:txBody>
                  <a:tcPr marL="0" marR="0" marT="0"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modified?</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tag</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data</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CA" b="0" dirty="0">
                          <a:solidFill>
                            <a:schemeClr val="dk1"/>
                          </a:solidFill>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b="0" dirty="0">
                          <a:solidFill>
                            <a:schemeClr val="dk1"/>
                          </a:solidFill>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dirty="0">
                          <a:latin typeface="Courier New" pitchFamily="49" charset="0"/>
                          <a:cs typeface="Courier New" pitchFamily="49" charset="0"/>
                        </a:rPr>
                        <a:t>0x00000000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baseline="0" dirty="0">
                          <a:latin typeface="Courier New" pitchFamily="49" charset="0"/>
                          <a:cs typeface="Courier New" pitchFamily="49" charset="0"/>
                        </a:rPr>
                        <a:t>00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0x00000000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aseline="0" dirty="0">
                          <a:latin typeface="Courier New" pitchFamily="49" charset="0"/>
                          <a:cs typeface="Courier New" pitchFamily="49" charset="0"/>
                        </a:rPr>
                        <a:t>00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554719859"/>
              </p:ext>
            </p:extLst>
          </p:nvPr>
        </p:nvGraphicFramePr>
        <p:xfrm>
          <a:off x="245664" y="3263111"/>
          <a:ext cx="7147942" cy="1112520"/>
        </p:xfrm>
        <a:graphic>
          <a:graphicData uri="http://schemas.openxmlformats.org/drawingml/2006/table">
            <a:tbl>
              <a:tblPr firstRow="1" bandRow="1">
                <a:tableStyleId>{F5AB1C69-6EDB-4FF4-983F-18BD219EF322}</a:tableStyleId>
              </a:tblPr>
              <a:tblGrid>
                <a:gridCol w="801734">
                  <a:extLst>
                    <a:ext uri="{9D8B030D-6E8A-4147-A177-3AD203B41FA5}">
                      <a16:colId xmlns:a16="http://schemas.microsoft.com/office/drawing/2014/main" val="20000"/>
                    </a:ext>
                  </a:extLst>
                </a:gridCol>
                <a:gridCol w="1105468">
                  <a:extLst>
                    <a:ext uri="{9D8B030D-6E8A-4147-A177-3AD203B41FA5}">
                      <a16:colId xmlns:a16="http://schemas.microsoft.com/office/drawing/2014/main" val="20001"/>
                    </a:ext>
                  </a:extLst>
                </a:gridCol>
                <a:gridCol w="1624084">
                  <a:extLst>
                    <a:ext uri="{9D8B030D-6E8A-4147-A177-3AD203B41FA5}">
                      <a16:colId xmlns:a16="http://schemas.microsoft.com/office/drawing/2014/main" val="20002"/>
                    </a:ext>
                  </a:extLst>
                </a:gridCol>
                <a:gridCol w="3616656">
                  <a:extLst>
                    <a:ext uri="{9D8B030D-6E8A-4147-A177-3AD203B41FA5}">
                      <a16:colId xmlns:a16="http://schemas.microsoft.com/office/drawing/2014/main" val="20003"/>
                    </a:ext>
                  </a:extLst>
                </a:gridCol>
              </a:tblGrid>
              <a:tr h="370840">
                <a:tc>
                  <a:txBody>
                    <a:bodyPr/>
                    <a:lstStyle/>
                    <a:p>
                      <a:pPr algn="ctr"/>
                      <a:r>
                        <a:rPr lang="en-CA" dirty="0">
                          <a:solidFill>
                            <a:schemeClr val="tx1"/>
                          </a:solidFill>
                          <a:latin typeface="Arial" pitchFamily="34" charset="0"/>
                          <a:cs typeface="Arial" pitchFamily="34" charset="0"/>
                        </a:rPr>
                        <a:t>valid?</a:t>
                      </a:r>
                      <a:endParaRPr lang="en-CA" b="0" dirty="0">
                        <a:solidFill>
                          <a:schemeClr val="tx1"/>
                        </a:solidFill>
                        <a:latin typeface="Arial" pitchFamily="34" charset="0"/>
                        <a:cs typeface="Arial" pitchFamily="34" charset="0"/>
                      </a:endParaRPr>
                    </a:p>
                  </a:txBody>
                  <a:tcPr marL="0" marR="0" marT="0"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modified?</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tag</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data</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CA" b="0" dirty="0">
                          <a:solidFill>
                            <a:schemeClr val="dk1"/>
                          </a:solidFill>
                          <a:latin typeface="Courier New" pitchFamily="49" charset="0"/>
                          <a:cs typeface="Courier New" pitchFamily="49" charset="0"/>
                        </a:rPr>
                        <a:t>1</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3B3"/>
                    </a:solidFill>
                  </a:tcPr>
                </a:tc>
                <a:tc>
                  <a:txBody>
                    <a:bodyPr/>
                    <a:lstStyle/>
                    <a:p>
                      <a:pPr algn="ctr"/>
                      <a:r>
                        <a:rPr lang="en-CA" b="0" dirty="0">
                          <a:solidFill>
                            <a:schemeClr val="dk1"/>
                          </a:solidFill>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3B3"/>
                    </a:solidFill>
                  </a:tcPr>
                </a:tc>
                <a:tc>
                  <a:txBody>
                    <a:bodyPr/>
                    <a:lstStyle/>
                    <a:p>
                      <a:pPr algn="ctr"/>
                      <a:r>
                        <a:rPr lang="en-CA" dirty="0">
                          <a:latin typeface="Courier New" pitchFamily="49" charset="0"/>
                          <a:cs typeface="Courier New" pitchFamily="49" charset="0"/>
                        </a:rPr>
                        <a:t>0x00000001</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3B3"/>
                    </a:solidFill>
                  </a:tcPr>
                </a:tc>
                <a:tc>
                  <a:txBody>
                    <a:bodyPr/>
                    <a:lstStyle/>
                    <a:p>
                      <a:pPr algn="ctr"/>
                      <a:r>
                        <a:rPr lang="en-CA" b="0" dirty="0">
                          <a:solidFill>
                            <a:schemeClr val="tx1"/>
                          </a:solidFill>
                          <a:latin typeface="Courier New" pitchFamily="49" charset="0"/>
                          <a:cs typeface="Courier New" pitchFamily="49" charset="0"/>
                        </a:rPr>
                        <a:t>C4 7A 00 00 </a:t>
                      </a:r>
                      <a:r>
                        <a:rPr lang="en-CA" baseline="0" dirty="0">
                          <a:latin typeface="Courier New" pitchFamily="49" charset="0"/>
                          <a:cs typeface="Courier New" pitchFamily="49" charset="0"/>
                        </a:rPr>
                        <a:t>40 2D F8 54 </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3B3"/>
                    </a:solidFill>
                  </a:tcPr>
                </a:tc>
                <a:extLst>
                  <a:ext uri="{0D108BD9-81ED-4DB2-BD59-A6C34878D82A}">
                    <a16:rowId xmlns:a16="http://schemas.microsoft.com/office/drawing/2014/main" val="10001"/>
                  </a:ext>
                </a:extLst>
              </a:tr>
              <a:tr h="370840">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0x00000000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aseline="0" dirty="0">
                          <a:latin typeface="Courier New" pitchFamily="49" charset="0"/>
                          <a:cs typeface="Courier New" pitchFamily="49" charset="0"/>
                        </a:rPr>
                        <a:t>00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30" name="Straight Arrow Connector 29"/>
          <p:cNvCxnSpPr>
            <a:stCxn id="17" idx="0"/>
          </p:cNvCxnSpPr>
          <p:nvPr/>
        </p:nvCxnSpPr>
        <p:spPr bwMode="auto">
          <a:xfrm flipV="1">
            <a:off x="3754272" y="3985149"/>
            <a:ext cx="1800367" cy="1831075"/>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sp>
        <p:nvSpPr>
          <p:cNvPr id="11" name="Rectangle 10"/>
          <p:cNvSpPr/>
          <p:nvPr/>
        </p:nvSpPr>
        <p:spPr bwMode="auto">
          <a:xfrm>
            <a:off x="237760" y="4768017"/>
            <a:ext cx="5354052" cy="1910687"/>
          </a:xfrm>
          <a:prstGeom prst="rect">
            <a:avLst/>
          </a:prstGeom>
          <a:solidFill>
            <a:schemeClr val="accent1">
              <a:alpha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31" name="TextBox 30"/>
          <p:cNvSpPr txBox="1"/>
          <p:nvPr/>
        </p:nvSpPr>
        <p:spPr>
          <a:xfrm>
            <a:off x="3807726" y="4531058"/>
            <a:ext cx="3812262" cy="461665"/>
          </a:xfrm>
          <a:prstGeom prst="rect">
            <a:avLst/>
          </a:prstGeom>
          <a:solidFill>
            <a:schemeClr val="bg1"/>
          </a:solidFill>
          <a:ln>
            <a:solidFill>
              <a:srgbClr val="0000FF"/>
            </a:solidFill>
          </a:ln>
        </p:spPr>
        <p:txBody>
          <a:bodyPr wrap="none" rtlCol="0">
            <a:spAutoFit/>
          </a:bodyPr>
          <a:lstStyle/>
          <a:p>
            <a:r>
              <a:rPr lang="en-CA" dirty="0">
                <a:solidFill>
                  <a:srgbClr val="0000FF"/>
                </a:solidFill>
              </a:rPr>
              <a:t>copy 8 byte block to cache</a:t>
            </a:r>
          </a:p>
        </p:txBody>
      </p:sp>
      <p:sp>
        <p:nvSpPr>
          <p:cNvPr id="3" name="Slide Number Placeholder 2"/>
          <p:cNvSpPr>
            <a:spLocks noGrp="1"/>
          </p:cNvSpPr>
          <p:nvPr>
            <p:ph type="sldNum" sz="quarter" idx="12"/>
          </p:nvPr>
        </p:nvSpPr>
        <p:spPr/>
        <p:txBody>
          <a:bodyPr/>
          <a:lstStyle/>
          <a:p>
            <a:pPr>
              <a:defRPr/>
            </a:pPr>
            <a:fld id="{A5F30D0E-6C7B-458E-8902-0C79F52CDCCA}" type="slidenum">
              <a:rPr lang="en-US" smtClean="0"/>
              <a:pPr>
                <a:defRPr/>
              </a:pPr>
              <a:t>39</a:t>
            </a:fld>
            <a:r>
              <a:rPr lang="en-US" dirty="0"/>
              <a:t> </a:t>
            </a:r>
          </a:p>
        </p:txBody>
      </p:sp>
      <p:sp>
        <p:nvSpPr>
          <p:cNvPr id="23" name="TextBox 8">
            <a:extLst>
              <a:ext uri="{FF2B5EF4-FFF2-40B4-BE49-F238E27FC236}">
                <a16:creationId xmlns:a16="http://schemas.microsoft.com/office/drawing/2014/main" id="{ADF915FA-64D0-3247-B272-9D7968520588}"/>
              </a:ext>
            </a:extLst>
          </p:cNvPr>
          <p:cNvSpPr txBox="1">
            <a:spLocks noChangeArrowheads="1"/>
          </p:cNvSpPr>
          <p:nvPr/>
        </p:nvSpPr>
        <p:spPr bwMode="auto">
          <a:xfrm>
            <a:off x="4495800" y="9232"/>
            <a:ext cx="4648200" cy="2031325"/>
          </a:xfrm>
          <a:prstGeom prst="rect">
            <a:avLst/>
          </a:prstGeom>
          <a:solidFill>
            <a:srgbClr val="CCFFCC"/>
          </a:solidFill>
          <a:ln w="762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Would we copy C4 7A 00 00 into cache if block size was 4 bytes and read address 0x00000008?</a:t>
            </a:r>
          </a:p>
          <a:p>
            <a:r>
              <a:rPr lang="en-US" altLang="en-US" sz="1800" dirty="0">
                <a:solidFill>
                  <a:srgbClr val="0000FF"/>
                </a:solidFill>
                <a:latin typeface="Arial  " charset="0"/>
              </a:rPr>
              <a:t> </a:t>
            </a:r>
            <a:endParaRPr lang="en-US" altLang="en-US" sz="1800" u="sng" dirty="0">
              <a:latin typeface="Arial  " charset="0"/>
            </a:endParaRPr>
          </a:p>
          <a:p>
            <a:r>
              <a:rPr lang="en-US" altLang="en-US" sz="1800" dirty="0">
                <a:solidFill>
                  <a:schemeClr val="bg1">
                    <a:lumMod val="50000"/>
                  </a:schemeClr>
                </a:solidFill>
                <a:latin typeface="Arial  " charset="0"/>
              </a:rPr>
              <a:t>A:  Yes</a:t>
            </a:r>
          </a:p>
          <a:p>
            <a:r>
              <a:rPr lang="en-US" altLang="en-US" sz="1800" dirty="0">
                <a:solidFill>
                  <a:srgbClr val="0000FF"/>
                </a:solidFill>
                <a:latin typeface="Arial  " charset="0"/>
              </a:rPr>
              <a:t>B:  No </a:t>
            </a:r>
            <a:r>
              <a:rPr lang="en-CA" sz="1800" dirty="0">
                <a:solidFill>
                  <a:srgbClr val="0000FF"/>
                </a:solidFill>
              </a:rPr>
              <a:t>✔︎</a:t>
            </a:r>
            <a:endParaRPr lang="en-US" altLang="en-US" sz="1800" dirty="0">
              <a:solidFill>
                <a:srgbClr val="0000FF"/>
              </a:solidFill>
              <a:latin typeface="Arial  " charset="0"/>
            </a:endParaRPr>
          </a:p>
          <a:p>
            <a:r>
              <a:rPr lang="en-US" altLang="en-US" sz="1800" dirty="0">
                <a:solidFill>
                  <a:schemeClr val="bg1">
                    <a:lumMod val="50000"/>
                  </a:schemeClr>
                </a:solidFill>
                <a:latin typeface="Arial  " charset="0"/>
              </a:rPr>
              <a:t>C:  Not sure </a:t>
            </a:r>
          </a:p>
        </p:txBody>
      </p:sp>
      <p:sp>
        <p:nvSpPr>
          <p:cNvPr id="22" name="TextBox 8">
            <a:extLst>
              <a:ext uri="{FF2B5EF4-FFF2-40B4-BE49-F238E27FC236}">
                <a16:creationId xmlns:a16="http://schemas.microsoft.com/office/drawing/2014/main" id="{5BF4F284-8516-DD4C-8D7D-78268A19D15A}"/>
              </a:ext>
            </a:extLst>
          </p:cNvPr>
          <p:cNvSpPr txBox="1">
            <a:spLocks noChangeArrowheads="1"/>
          </p:cNvSpPr>
          <p:nvPr/>
        </p:nvSpPr>
        <p:spPr bwMode="auto">
          <a:xfrm>
            <a:off x="4495800" y="9232"/>
            <a:ext cx="4648200" cy="2031325"/>
          </a:xfrm>
          <a:prstGeom prst="rect">
            <a:avLst/>
          </a:prstGeom>
          <a:solidFill>
            <a:srgbClr val="CCFFCC"/>
          </a:solidFill>
          <a:ln w="762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Would we copy C4 7A 00 00 into cache if block size was 4 bytes and read address 0x00000008?</a:t>
            </a:r>
          </a:p>
          <a:p>
            <a:r>
              <a:rPr lang="en-US" altLang="en-US" sz="1800" dirty="0">
                <a:solidFill>
                  <a:srgbClr val="0000FF"/>
                </a:solidFill>
                <a:latin typeface="Arial  " charset="0"/>
              </a:rPr>
              <a:t> </a:t>
            </a:r>
            <a:endParaRPr lang="en-US" altLang="en-US" sz="1800" u="sng" dirty="0">
              <a:latin typeface="Arial  " charset="0"/>
            </a:endParaRPr>
          </a:p>
          <a:p>
            <a:r>
              <a:rPr lang="en-US" altLang="en-US" sz="1800" dirty="0">
                <a:latin typeface="Arial  " charset="0"/>
              </a:rPr>
              <a:t>A:  Yes</a:t>
            </a:r>
          </a:p>
          <a:p>
            <a:r>
              <a:rPr lang="en-US" altLang="en-US" sz="1800" dirty="0">
                <a:latin typeface="Arial  " charset="0"/>
              </a:rPr>
              <a:t>B:  No</a:t>
            </a:r>
          </a:p>
          <a:p>
            <a:r>
              <a:rPr lang="en-US" altLang="en-US" sz="1800" dirty="0">
                <a:latin typeface="Arial  " charset="0"/>
              </a:rPr>
              <a:t>C:  Not sure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2"/>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animBg="1"/>
      <p:bldP spid="17" grpId="0" animBg="1"/>
      <p:bldP spid="24" grpId="0" animBg="1"/>
      <p:bldP spid="18" grpId="0" animBg="1"/>
      <p:bldP spid="19" grpId="0" animBg="1"/>
      <p:bldP spid="11" grpId="0" animBg="1"/>
      <p:bldP spid="31" grpId="0" animBg="1"/>
      <p:bldP spid="23" grpId="0" animBg="1"/>
      <p:bldP spid="23" grpId="1" animBg="1"/>
      <p:bldP spid="22" grpId="0" animBg="1"/>
      <p:bldP spid="2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Arial  " charset="0"/>
                <a:cs typeface="Arial  " charset="0"/>
              </a:rPr>
              <a:t>How to Design “Memory” Blocks? </a:t>
            </a:r>
            <a:endParaRPr lang="en-CA" dirty="0"/>
          </a:p>
        </p:txBody>
      </p:sp>
      <p:pic>
        <p:nvPicPr>
          <p:cNvPr id="7" name="Picture 15" descr="hp,cod-fig6.36.jpg                                             0007391Fmbp                            C32F9376:"/>
          <p:cNvPicPr>
            <a:picLocks noChangeAspect="1" noChangeArrowheads="1"/>
          </p:cNvPicPr>
          <p:nvPr/>
        </p:nvPicPr>
        <p:blipFill>
          <a:blip r:embed="rId2"/>
          <a:srcRect/>
          <a:stretch>
            <a:fillRect/>
          </a:stretch>
        </p:blipFill>
        <p:spPr bwMode="auto">
          <a:xfrm>
            <a:off x="373488" y="1167483"/>
            <a:ext cx="8192762" cy="5181801"/>
          </a:xfrm>
          <a:prstGeom prst="rect">
            <a:avLst/>
          </a:prstGeom>
          <a:noFill/>
          <a:ln w="9525">
            <a:noFill/>
            <a:miter lim="800000"/>
            <a:headEnd/>
            <a:tailEnd/>
          </a:ln>
        </p:spPr>
      </p:pic>
      <p:sp>
        <p:nvSpPr>
          <p:cNvPr id="8" name="Rectangle 7"/>
          <p:cNvSpPr/>
          <p:nvPr/>
        </p:nvSpPr>
        <p:spPr bwMode="auto">
          <a:xfrm>
            <a:off x="700087" y="3209926"/>
            <a:ext cx="781050" cy="1238250"/>
          </a:xfrm>
          <a:prstGeom prst="rect">
            <a:avLst/>
          </a:prstGeom>
          <a:solidFill>
            <a:srgbClr val="FF0000">
              <a:alpha val="21000"/>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9" name="Rectangle 8"/>
          <p:cNvSpPr/>
          <p:nvPr/>
        </p:nvSpPr>
        <p:spPr bwMode="auto">
          <a:xfrm>
            <a:off x="6841163" y="3362326"/>
            <a:ext cx="781050" cy="1238250"/>
          </a:xfrm>
          <a:prstGeom prst="rect">
            <a:avLst/>
          </a:prstGeom>
          <a:solidFill>
            <a:srgbClr val="FF0000">
              <a:alpha val="21000"/>
            </a:srgbClr>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3" name="Slide Number Placeholder 2"/>
          <p:cNvSpPr>
            <a:spLocks noGrp="1"/>
          </p:cNvSpPr>
          <p:nvPr>
            <p:ph type="sldNum" sz="quarter" idx="12"/>
          </p:nvPr>
        </p:nvSpPr>
        <p:spPr/>
        <p:txBody>
          <a:bodyPr/>
          <a:lstStyle/>
          <a:p>
            <a:pPr>
              <a:defRPr/>
            </a:pPr>
            <a:fld id="{A5F30D0E-6C7B-458E-8902-0C79F52CDCCA}" type="slidenum">
              <a:rPr lang="en-US" smtClean="0"/>
              <a:pPr>
                <a:defRPr/>
              </a:pPr>
              <a:t>4</a:t>
            </a:fld>
            <a:r>
              <a:rPr lang="en-US"/>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Multiple words in block</a:t>
            </a:r>
          </a:p>
        </p:txBody>
      </p:sp>
      <p:sp>
        <p:nvSpPr>
          <p:cNvPr id="3" name="Content Placeholder 2"/>
          <p:cNvSpPr>
            <a:spLocks noGrp="1"/>
          </p:cNvSpPr>
          <p:nvPr>
            <p:ph idx="1"/>
          </p:nvPr>
        </p:nvSpPr>
        <p:spPr/>
        <p:txBody>
          <a:bodyPr/>
          <a:lstStyle/>
          <a:p>
            <a:r>
              <a:rPr lang="en-CA" dirty="0"/>
              <a:t>For the SAXPY loop 8 byte block contains two elements – e.g., Y[2] and Y[3]:</a:t>
            </a:r>
          </a:p>
          <a:p>
            <a:endParaRPr lang="en-CA" dirty="0"/>
          </a:p>
          <a:p>
            <a:endParaRPr lang="en-CA" dirty="0"/>
          </a:p>
          <a:p>
            <a:endParaRPr lang="en-CA" dirty="0"/>
          </a:p>
          <a:p>
            <a:endParaRPr lang="en-CA" dirty="0"/>
          </a:p>
          <a:p>
            <a:endParaRPr lang="en-CA" dirty="0"/>
          </a:p>
          <a:p>
            <a:r>
              <a:rPr lang="en-CA" dirty="0"/>
              <a:t>How to find specific data (e.g., Y[2] or Y[3]) accessed by load/store instruction?</a:t>
            </a:r>
          </a:p>
          <a:p>
            <a:endParaRPr lang="en-CA" dirty="0"/>
          </a:p>
        </p:txBody>
      </p:sp>
      <p:graphicFrame>
        <p:nvGraphicFramePr>
          <p:cNvPr id="5" name="Table 4"/>
          <p:cNvGraphicFramePr>
            <a:graphicFrameLocks noGrp="1"/>
          </p:cNvGraphicFramePr>
          <p:nvPr>
            <p:extLst>
              <p:ext uri="{D42A27DB-BD31-4B8C-83A1-F6EECF244321}">
                <p14:modId xmlns:p14="http://schemas.microsoft.com/office/powerpoint/2010/main" val="626955810"/>
              </p:ext>
            </p:extLst>
          </p:nvPr>
        </p:nvGraphicFramePr>
        <p:xfrm>
          <a:off x="890588" y="2512446"/>
          <a:ext cx="7147942" cy="741680"/>
        </p:xfrm>
        <a:graphic>
          <a:graphicData uri="http://schemas.openxmlformats.org/drawingml/2006/table">
            <a:tbl>
              <a:tblPr firstRow="1" bandRow="1">
                <a:tableStyleId>{F5AB1C69-6EDB-4FF4-983F-18BD219EF322}</a:tableStyleId>
              </a:tblPr>
              <a:tblGrid>
                <a:gridCol w="801734">
                  <a:extLst>
                    <a:ext uri="{9D8B030D-6E8A-4147-A177-3AD203B41FA5}">
                      <a16:colId xmlns:a16="http://schemas.microsoft.com/office/drawing/2014/main" val="20000"/>
                    </a:ext>
                  </a:extLst>
                </a:gridCol>
                <a:gridCol w="1105468">
                  <a:extLst>
                    <a:ext uri="{9D8B030D-6E8A-4147-A177-3AD203B41FA5}">
                      <a16:colId xmlns:a16="http://schemas.microsoft.com/office/drawing/2014/main" val="20001"/>
                    </a:ext>
                  </a:extLst>
                </a:gridCol>
                <a:gridCol w="1624084">
                  <a:extLst>
                    <a:ext uri="{9D8B030D-6E8A-4147-A177-3AD203B41FA5}">
                      <a16:colId xmlns:a16="http://schemas.microsoft.com/office/drawing/2014/main" val="20002"/>
                    </a:ext>
                  </a:extLst>
                </a:gridCol>
                <a:gridCol w="3616656">
                  <a:extLst>
                    <a:ext uri="{9D8B030D-6E8A-4147-A177-3AD203B41FA5}">
                      <a16:colId xmlns:a16="http://schemas.microsoft.com/office/drawing/2014/main" val="20003"/>
                    </a:ext>
                  </a:extLst>
                </a:gridCol>
              </a:tblGrid>
              <a:tr h="370840">
                <a:tc>
                  <a:txBody>
                    <a:bodyPr/>
                    <a:lstStyle/>
                    <a:p>
                      <a:pPr algn="ctr"/>
                      <a:r>
                        <a:rPr lang="en-CA" dirty="0">
                          <a:solidFill>
                            <a:schemeClr val="tx1"/>
                          </a:solidFill>
                          <a:latin typeface="Arial" pitchFamily="34" charset="0"/>
                          <a:cs typeface="Arial" pitchFamily="34" charset="0"/>
                        </a:rPr>
                        <a:t>valid?</a:t>
                      </a:r>
                      <a:endParaRPr lang="en-CA" b="0" dirty="0">
                        <a:solidFill>
                          <a:schemeClr val="tx1"/>
                        </a:solidFill>
                        <a:latin typeface="Arial" pitchFamily="34" charset="0"/>
                        <a:cs typeface="Arial" pitchFamily="34" charset="0"/>
                      </a:endParaRPr>
                    </a:p>
                  </a:txBody>
                  <a:tcPr marL="0" marR="0" marT="0"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modified?</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tag</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data</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CA" b="0" dirty="0">
                          <a:solidFill>
                            <a:schemeClr val="dk1"/>
                          </a:solidFill>
                          <a:latin typeface="Courier New" pitchFamily="49" charset="0"/>
                          <a:cs typeface="Courier New" pitchFamily="49" charset="0"/>
                        </a:rPr>
                        <a:t>1</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3B3"/>
                    </a:solidFill>
                  </a:tcPr>
                </a:tc>
                <a:tc>
                  <a:txBody>
                    <a:bodyPr/>
                    <a:lstStyle/>
                    <a:p>
                      <a:pPr algn="ctr"/>
                      <a:r>
                        <a:rPr lang="en-CA" b="0" dirty="0">
                          <a:solidFill>
                            <a:schemeClr val="dk1"/>
                          </a:solidFill>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3B3"/>
                    </a:solidFill>
                  </a:tcPr>
                </a:tc>
                <a:tc>
                  <a:txBody>
                    <a:bodyPr/>
                    <a:lstStyle/>
                    <a:p>
                      <a:pPr algn="ctr"/>
                      <a:r>
                        <a:rPr lang="en-CA" dirty="0">
                          <a:latin typeface="Courier New" pitchFamily="49" charset="0"/>
                          <a:cs typeface="Courier New" pitchFamily="49" charset="0"/>
                        </a:rPr>
                        <a:t>0x00000001</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3B3"/>
                    </a:solidFill>
                  </a:tcPr>
                </a:tc>
                <a:tc>
                  <a:txBody>
                    <a:bodyPr/>
                    <a:lstStyle/>
                    <a:p>
                      <a:pPr algn="ctr"/>
                      <a:r>
                        <a:rPr lang="en-CA" b="0" dirty="0">
                          <a:solidFill>
                            <a:schemeClr val="tx1"/>
                          </a:solidFill>
                          <a:latin typeface="Courier New" pitchFamily="49" charset="0"/>
                          <a:cs typeface="Courier New" pitchFamily="49" charset="0"/>
                        </a:rPr>
                        <a:t>C4 7A 00 00 </a:t>
                      </a:r>
                      <a:r>
                        <a:rPr lang="en-CA" baseline="0" dirty="0">
                          <a:latin typeface="Courier New" pitchFamily="49" charset="0"/>
                          <a:cs typeface="Courier New" pitchFamily="49" charset="0"/>
                        </a:rPr>
                        <a:t>40 2D F8 54 </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extLst>
                  <a:ext uri="{0D108BD9-81ED-4DB2-BD59-A6C34878D82A}">
                    <a16:rowId xmlns:a16="http://schemas.microsoft.com/office/drawing/2014/main" val="10001"/>
                  </a:ext>
                </a:extLst>
              </a:tr>
            </a:tbl>
          </a:graphicData>
        </a:graphic>
      </p:graphicFrame>
      <p:sp>
        <p:nvSpPr>
          <p:cNvPr id="6" name="Left Brace 5"/>
          <p:cNvSpPr/>
          <p:nvPr/>
        </p:nvSpPr>
        <p:spPr bwMode="auto">
          <a:xfrm>
            <a:off x="5331432" y="2659670"/>
            <a:ext cx="228600" cy="1600199"/>
          </a:xfrm>
          <a:prstGeom prst="leftBrace">
            <a:avLst/>
          </a:prstGeom>
          <a:noFill/>
          <a:ln w="9525" cap="flat" cmpd="sng" algn="ctr">
            <a:solidFill>
              <a:schemeClr val="tx1"/>
            </a:solidFill>
            <a:prstDash val="solid"/>
            <a:round/>
            <a:headEnd type="none" w="med" len="med"/>
            <a:tailEnd type="none" w="med" len="med"/>
          </a:ln>
          <a:effectLst/>
          <a:scene3d>
            <a:camera prst="orthographicFront">
              <a:rot lat="0" lon="0" rev="540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7" name="Left Brace 6"/>
          <p:cNvSpPr/>
          <p:nvPr/>
        </p:nvSpPr>
        <p:spPr bwMode="auto">
          <a:xfrm>
            <a:off x="6951698" y="2667689"/>
            <a:ext cx="228600" cy="1600199"/>
          </a:xfrm>
          <a:prstGeom prst="leftBrace">
            <a:avLst/>
          </a:prstGeom>
          <a:noFill/>
          <a:ln w="9525" cap="flat" cmpd="sng" algn="ctr">
            <a:solidFill>
              <a:schemeClr val="tx1"/>
            </a:solidFill>
            <a:prstDash val="solid"/>
            <a:round/>
            <a:headEnd type="none" w="med" len="med"/>
            <a:tailEnd type="none" w="med" len="med"/>
          </a:ln>
          <a:effectLst/>
          <a:scene3d>
            <a:camera prst="orthographicFront">
              <a:rot lat="0" lon="0" rev="540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8" name="TextBox 7"/>
          <p:cNvSpPr txBox="1"/>
          <p:nvPr/>
        </p:nvSpPr>
        <p:spPr>
          <a:xfrm>
            <a:off x="6715064" y="3688817"/>
            <a:ext cx="731290" cy="461665"/>
          </a:xfrm>
          <a:prstGeom prst="rect">
            <a:avLst/>
          </a:prstGeom>
          <a:noFill/>
        </p:spPr>
        <p:txBody>
          <a:bodyPr wrap="none" rtlCol="0">
            <a:spAutoFit/>
          </a:bodyPr>
          <a:lstStyle/>
          <a:p>
            <a:r>
              <a:rPr lang="en-CA" dirty="0"/>
              <a:t>Y[3]</a:t>
            </a:r>
          </a:p>
        </p:txBody>
      </p:sp>
      <p:sp>
        <p:nvSpPr>
          <p:cNvPr id="9" name="TextBox 8"/>
          <p:cNvSpPr txBox="1"/>
          <p:nvPr/>
        </p:nvSpPr>
        <p:spPr>
          <a:xfrm>
            <a:off x="5038665" y="3696838"/>
            <a:ext cx="731290" cy="461665"/>
          </a:xfrm>
          <a:prstGeom prst="rect">
            <a:avLst/>
          </a:prstGeom>
          <a:noFill/>
        </p:spPr>
        <p:txBody>
          <a:bodyPr wrap="none" rtlCol="0">
            <a:spAutoFit/>
          </a:bodyPr>
          <a:lstStyle/>
          <a:p>
            <a:r>
              <a:rPr lang="en-CA" dirty="0"/>
              <a:t>Y[2]</a:t>
            </a:r>
          </a:p>
        </p:txBody>
      </p:sp>
      <p:sp>
        <p:nvSpPr>
          <p:cNvPr id="10" name="Slide Number Placeholder 9"/>
          <p:cNvSpPr>
            <a:spLocks noGrp="1"/>
          </p:cNvSpPr>
          <p:nvPr>
            <p:ph type="sldNum" sz="quarter" idx="12"/>
          </p:nvPr>
        </p:nvSpPr>
        <p:spPr/>
        <p:txBody>
          <a:bodyPr/>
          <a:lstStyle/>
          <a:p>
            <a:pPr>
              <a:defRPr/>
            </a:pPr>
            <a:fld id="{A5F30D0E-6C7B-458E-8902-0C79F52CDCCA}" type="slidenum">
              <a:rPr lang="en-US" smtClean="0"/>
              <a:pPr>
                <a:defRPr/>
              </a:pPr>
              <a:t>40</a:t>
            </a:fld>
            <a:r>
              <a:rPr lang="en-US"/>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Solution: Block Offset</a:t>
            </a:r>
          </a:p>
        </p:txBody>
      </p:sp>
      <p:sp>
        <p:nvSpPr>
          <p:cNvPr id="3" name="Content Placeholder 2"/>
          <p:cNvSpPr>
            <a:spLocks noGrp="1"/>
          </p:cNvSpPr>
          <p:nvPr>
            <p:ph idx="1"/>
          </p:nvPr>
        </p:nvSpPr>
        <p:spPr>
          <a:xfrm>
            <a:off x="685800" y="1392071"/>
            <a:ext cx="7772400" cy="4954137"/>
          </a:xfrm>
        </p:spPr>
        <p:txBody>
          <a:bodyPr/>
          <a:lstStyle/>
          <a:p>
            <a:r>
              <a:rPr lang="en-CA" dirty="0"/>
              <a:t>Recall, </a:t>
            </a:r>
            <a:r>
              <a:rPr lang="en-CA" sz="2800" dirty="0"/>
              <a:t>block starts at address aligned to log</a:t>
            </a:r>
            <a:r>
              <a:rPr lang="en-CA" sz="2800" baseline="-25000" dirty="0"/>
              <a:t>2</a:t>
            </a:r>
            <a:r>
              <a:rPr lang="en-CA" sz="2800" dirty="0"/>
              <a:t>(block size) and data stored within block in same order as in memory.</a:t>
            </a:r>
          </a:p>
          <a:p>
            <a:endParaRPr lang="en-CA" dirty="0"/>
          </a:p>
          <a:p>
            <a:r>
              <a:rPr lang="en-CA" dirty="0"/>
              <a:t>So, we can compute location of word in block by using lower log</a:t>
            </a:r>
            <a:r>
              <a:rPr lang="en-CA" baseline="-25000" dirty="0"/>
              <a:t>2</a:t>
            </a:r>
            <a:r>
              <a:rPr lang="en-CA" dirty="0"/>
              <a:t>(block size) bits of address of word.</a:t>
            </a:r>
          </a:p>
          <a:p>
            <a:pPr>
              <a:buNone/>
            </a:pPr>
            <a:endParaRPr lang="en-CA" dirty="0"/>
          </a:p>
          <a:p>
            <a:pPr>
              <a:buNone/>
            </a:pPr>
            <a:r>
              <a:rPr lang="en-CA" dirty="0">
                <a:latin typeface="Courier New" pitchFamily="49" charset="0"/>
                <a:cs typeface="Courier New" pitchFamily="49" charset="0"/>
              </a:rPr>
              <a:t>	</a:t>
            </a:r>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41</a:t>
            </a:fld>
            <a:r>
              <a:rPr lang="en-US"/>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Solution: Block Offset</a:t>
            </a:r>
          </a:p>
        </p:txBody>
      </p:sp>
      <p:sp>
        <p:nvSpPr>
          <p:cNvPr id="3" name="Content Placeholder 2"/>
          <p:cNvSpPr>
            <a:spLocks noGrp="1"/>
          </p:cNvSpPr>
          <p:nvPr>
            <p:ph idx="1"/>
          </p:nvPr>
        </p:nvSpPr>
        <p:spPr>
          <a:xfrm>
            <a:off x="685800" y="1180531"/>
            <a:ext cx="7898642" cy="5165678"/>
          </a:xfrm>
        </p:spPr>
        <p:txBody>
          <a:bodyPr/>
          <a:lstStyle/>
          <a:p>
            <a:r>
              <a:rPr lang="en-CA" dirty="0"/>
              <a:t>Example block offset calculation (8 byte block)</a:t>
            </a:r>
          </a:p>
          <a:p>
            <a:endParaRPr lang="en-CA" dirty="0"/>
          </a:p>
          <a:p>
            <a:pPr>
              <a:buNone/>
            </a:pPr>
            <a:r>
              <a:rPr lang="en-CA" dirty="0"/>
              <a:t>	address (hex)	    address (binary)</a:t>
            </a:r>
          </a:p>
          <a:p>
            <a:pPr>
              <a:buNone/>
            </a:pPr>
            <a:r>
              <a:rPr lang="en-CA" dirty="0">
                <a:latin typeface="Courier New" pitchFamily="49" charset="0"/>
                <a:cs typeface="Courier New" pitchFamily="49" charset="0"/>
              </a:rPr>
              <a:t>	</a:t>
            </a:r>
            <a:r>
              <a:rPr lang="en-CA" dirty="0">
                <a:solidFill>
                  <a:srgbClr val="FF0000"/>
                </a:solidFill>
                <a:latin typeface="Courier New" pitchFamily="49" charset="0"/>
                <a:cs typeface="Courier New" pitchFamily="49" charset="0"/>
              </a:rPr>
              <a:t>0x00000008 = 0000 … 000000001000</a:t>
            </a:r>
          </a:p>
          <a:p>
            <a:pPr>
              <a:buNone/>
            </a:pPr>
            <a:r>
              <a:rPr lang="en-CA" dirty="0">
                <a:latin typeface="Courier New" pitchFamily="49" charset="0"/>
                <a:cs typeface="Courier New" pitchFamily="49" charset="0"/>
              </a:rPr>
              <a:t>	</a:t>
            </a:r>
            <a:r>
              <a:rPr lang="en-CA" dirty="0">
                <a:solidFill>
                  <a:srgbClr val="FF00FF"/>
                </a:solidFill>
                <a:latin typeface="Courier New" pitchFamily="49" charset="0"/>
                <a:cs typeface="Courier New" pitchFamily="49" charset="0"/>
              </a:rPr>
              <a:t>0x0000000C = 0000 … 000000001100</a:t>
            </a:r>
          </a:p>
          <a:p>
            <a:pPr>
              <a:buNone/>
            </a:pPr>
            <a:endParaRPr lang="en-CA" dirty="0">
              <a:latin typeface="Courier New" pitchFamily="49" charset="0"/>
              <a:cs typeface="Courier New" pitchFamily="49" charset="0"/>
            </a:endParaRPr>
          </a:p>
          <a:p>
            <a:pPr>
              <a:buNone/>
            </a:pPr>
            <a:endParaRPr lang="en-CA" dirty="0">
              <a:latin typeface="Courier New" pitchFamily="49" charset="0"/>
              <a:cs typeface="Courier New" pitchFamily="49" charset="0"/>
            </a:endParaRPr>
          </a:p>
        </p:txBody>
      </p:sp>
      <p:sp>
        <p:nvSpPr>
          <p:cNvPr id="6" name="Rectangle 5"/>
          <p:cNvSpPr/>
          <p:nvPr/>
        </p:nvSpPr>
        <p:spPr bwMode="auto">
          <a:xfrm>
            <a:off x="7290179" y="2704541"/>
            <a:ext cx="680113" cy="46402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8" name="Rectangle 7"/>
          <p:cNvSpPr/>
          <p:nvPr/>
        </p:nvSpPr>
        <p:spPr bwMode="auto">
          <a:xfrm>
            <a:off x="7292454" y="3252727"/>
            <a:ext cx="680113" cy="46402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graphicFrame>
        <p:nvGraphicFramePr>
          <p:cNvPr id="9" name="Table 8"/>
          <p:cNvGraphicFramePr>
            <a:graphicFrameLocks noGrp="1"/>
          </p:cNvGraphicFramePr>
          <p:nvPr>
            <p:extLst>
              <p:ext uri="{D42A27DB-BD31-4B8C-83A1-F6EECF244321}">
                <p14:modId xmlns:p14="http://schemas.microsoft.com/office/powerpoint/2010/main" val="1691526488"/>
              </p:ext>
            </p:extLst>
          </p:nvPr>
        </p:nvGraphicFramePr>
        <p:xfrm>
          <a:off x="863292" y="4382212"/>
          <a:ext cx="7147942" cy="741680"/>
        </p:xfrm>
        <a:graphic>
          <a:graphicData uri="http://schemas.openxmlformats.org/drawingml/2006/table">
            <a:tbl>
              <a:tblPr firstRow="1" bandRow="1">
                <a:tableStyleId>{F5AB1C69-6EDB-4FF4-983F-18BD219EF322}</a:tableStyleId>
              </a:tblPr>
              <a:tblGrid>
                <a:gridCol w="801734">
                  <a:extLst>
                    <a:ext uri="{9D8B030D-6E8A-4147-A177-3AD203B41FA5}">
                      <a16:colId xmlns:a16="http://schemas.microsoft.com/office/drawing/2014/main" val="20000"/>
                    </a:ext>
                  </a:extLst>
                </a:gridCol>
                <a:gridCol w="1105468">
                  <a:extLst>
                    <a:ext uri="{9D8B030D-6E8A-4147-A177-3AD203B41FA5}">
                      <a16:colId xmlns:a16="http://schemas.microsoft.com/office/drawing/2014/main" val="20001"/>
                    </a:ext>
                  </a:extLst>
                </a:gridCol>
                <a:gridCol w="1624084">
                  <a:extLst>
                    <a:ext uri="{9D8B030D-6E8A-4147-A177-3AD203B41FA5}">
                      <a16:colId xmlns:a16="http://schemas.microsoft.com/office/drawing/2014/main" val="20002"/>
                    </a:ext>
                  </a:extLst>
                </a:gridCol>
                <a:gridCol w="3616656">
                  <a:extLst>
                    <a:ext uri="{9D8B030D-6E8A-4147-A177-3AD203B41FA5}">
                      <a16:colId xmlns:a16="http://schemas.microsoft.com/office/drawing/2014/main" val="20003"/>
                    </a:ext>
                  </a:extLst>
                </a:gridCol>
              </a:tblGrid>
              <a:tr h="370840">
                <a:tc>
                  <a:txBody>
                    <a:bodyPr/>
                    <a:lstStyle/>
                    <a:p>
                      <a:pPr algn="ctr"/>
                      <a:r>
                        <a:rPr lang="en-CA" dirty="0">
                          <a:solidFill>
                            <a:schemeClr val="tx1"/>
                          </a:solidFill>
                          <a:latin typeface="Arial" pitchFamily="34" charset="0"/>
                          <a:cs typeface="Arial" pitchFamily="34" charset="0"/>
                        </a:rPr>
                        <a:t>valid?</a:t>
                      </a:r>
                      <a:endParaRPr lang="en-CA" b="0" dirty="0">
                        <a:solidFill>
                          <a:schemeClr val="tx1"/>
                        </a:solidFill>
                        <a:latin typeface="Arial" pitchFamily="34" charset="0"/>
                        <a:cs typeface="Arial" pitchFamily="34" charset="0"/>
                      </a:endParaRPr>
                    </a:p>
                  </a:txBody>
                  <a:tcPr marL="0" marR="0" marT="0"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modified?</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tag</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data</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CA" b="0" dirty="0">
                          <a:solidFill>
                            <a:schemeClr val="dk1"/>
                          </a:solidFill>
                          <a:latin typeface="Courier New" pitchFamily="49" charset="0"/>
                          <a:cs typeface="Courier New" pitchFamily="49" charset="0"/>
                        </a:rPr>
                        <a:t>1</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b="0" dirty="0">
                          <a:solidFill>
                            <a:schemeClr val="dk1"/>
                          </a:solidFill>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dirty="0">
                          <a:latin typeface="Courier New" pitchFamily="49" charset="0"/>
                          <a:cs typeface="Courier New" pitchFamily="49" charset="0"/>
                        </a:rPr>
                        <a:t>0x00000001</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b="0" dirty="0">
                          <a:solidFill>
                            <a:schemeClr val="tx1"/>
                          </a:solidFill>
                          <a:latin typeface="Courier New" pitchFamily="49" charset="0"/>
                          <a:cs typeface="Courier New" pitchFamily="49" charset="0"/>
                        </a:rPr>
                        <a:t>C4 7A 00 00 </a:t>
                      </a:r>
                      <a:r>
                        <a:rPr lang="en-CA" baseline="0" dirty="0">
                          <a:latin typeface="Courier New" pitchFamily="49" charset="0"/>
                          <a:cs typeface="Courier New" pitchFamily="49" charset="0"/>
                        </a:rPr>
                        <a:t>40 2D F8 54 </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cxnSp>
        <p:nvCxnSpPr>
          <p:cNvPr id="15" name="Straight Arrow Connector 14"/>
          <p:cNvCxnSpPr/>
          <p:nvPr/>
        </p:nvCxnSpPr>
        <p:spPr bwMode="auto">
          <a:xfrm flipV="1">
            <a:off x="7756872" y="5188421"/>
            <a:ext cx="0" cy="409431"/>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7" name="TextBox 16"/>
          <p:cNvSpPr txBox="1"/>
          <p:nvPr/>
        </p:nvSpPr>
        <p:spPr>
          <a:xfrm>
            <a:off x="6350726" y="5616262"/>
            <a:ext cx="2357568" cy="461665"/>
          </a:xfrm>
          <a:prstGeom prst="rect">
            <a:avLst/>
          </a:prstGeom>
          <a:noFill/>
        </p:spPr>
        <p:txBody>
          <a:bodyPr wrap="none" rtlCol="0">
            <a:spAutoFit/>
          </a:bodyPr>
          <a:lstStyle/>
          <a:p>
            <a:r>
              <a:rPr lang="en-CA" dirty="0">
                <a:solidFill>
                  <a:srgbClr val="FF0000"/>
                </a:solidFill>
              </a:rPr>
              <a:t>Block Offset = 0</a:t>
            </a:r>
          </a:p>
        </p:txBody>
      </p:sp>
      <p:cxnSp>
        <p:nvCxnSpPr>
          <p:cNvPr id="18" name="Straight Arrow Connector 17"/>
          <p:cNvCxnSpPr/>
          <p:nvPr/>
        </p:nvCxnSpPr>
        <p:spPr bwMode="auto">
          <a:xfrm flipV="1">
            <a:off x="5962292" y="5202079"/>
            <a:ext cx="2274" cy="857531"/>
          </a:xfrm>
          <a:prstGeom prst="straightConnector1">
            <a:avLst/>
          </a:prstGeom>
          <a:solidFill>
            <a:schemeClr val="accent1"/>
          </a:solidFill>
          <a:ln w="9525" cap="flat" cmpd="sng" algn="ctr">
            <a:solidFill>
              <a:srgbClr val="FF00FF"/>
            </a:solidFill>
            <a:prstDash val="solid"/>
            <a:round/>
            <a:headEnd type="none" w="med" len="med"/>
            <a:tailEnd type="arrow"/>
          </a:ln>
          <a:effectLst/>
        </p:spPr>
      </p:cxnSp>
      <p:sp>
        <p:nvSpPr>
          <p:cNvPr id="19" name="TextBox 18"/>
          <p:cNvSpPr txBox="1"/>
          <p:nvPr/>
        </p:nvSpPr>
        <p:spPr>
          <a:xfrm>
            <a:off x="3715851" y="6074806"/>
            <a:ext cx="2357568" cy="461665"/>
          </a:xfrm>
          <a:prstGeom prst="rect">
            <a:avLst/>
          </a:prstGeom>
          <a:noFill/>
        </p:spPr>
        <p:txBody>
          <a:bodyPr wrap="none" rtlCol="0">
            <a:spAutoFit/>
          </a:bodyPr>
          <a:lstStyle/>
          <a:p>
            <a:r>
              <a:rPr lang="en-CA" dirty="0">
                <a:solidFill>
                  <a:srgbClr val="FF00FF"/>
                </a:solidFill>
              </a:rPr>
              <a:t>Block Offset = 4</a:t>
            </a:r>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42</a:t>
            </a:fld>
            <a:r>
              <a:rPr lang="en-US"/>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p:txBody>
          <a:bodyPr/>
          <a:lstStyle/>
          <a:p>
            <a:pPr eaLnBrk="1" hangingPunct="1"/>
            <a:r>
              <a:rPr lang="en-US" dirty="0">
                <a:latin typeface="Arial  " charset="0"/>
                <a:cs typeface="Arial  " charset="0"/>
              </a:rPr>
              <a:t>Question</a:t>
            </a:r>
          </a:p>
        </p:txBody>
      </p:sp>
      <p:sp>
        <p:nvSpPr>
          <p:cNvPr id="47107" name="Rectangle 1027"/>
          <p:cNvSpPr>
            <a:spLocks noGrp="1" noChangeArrowheads="1"/>
          </p:cNvSpPr>
          <p:nvPr>
            <p:ph type="body" idx="1"/>
          </p:nvPr>
        </p:nvSpPr>
        <p:spPr>
          <a:xfrm>
            <a:off x="685800" y="1235120"/>
            <a:ext cx="7772400" cy="4724400"/>
          </a:xfrm>
        </p:spPr>
        <p:txBody>
          <a:bodyPr/>
          <a:lstStyle/>
          <a:p>
            <a:pPr marL="457200" indent="-457200" eaLnBrk="1" hangingPunct="1">
              <a:lnSpc>
                <a:spcPct val="90000"/>
              </a:lnSpc>
              <a:buNone/>
            </a:pPr>
            <a:r>
              <a:rPr lang="en-US" sz="2400" dirty="0">
                <a:latin typeface="Arial  " charset="0"/>
                <a:cs typeface="Arial  " charset="0"/>
              </a:rPr>
              <a:t>	For a cache with 16 byte blocks what is the block offset in hex for a 4 byte float stored in memory at starting address 0x00008028?</a:t>
            </a:r>
          </a:p>
          <a:p>
            <a:pPr eaLnBrk="1" hangingPunct="1">
              <a:lnSpc>
                <a:spcPct val="90000"/>
              </a:lnSpc>
            </a:pPr>
            <a:endParaRPr lang="en-US" sz="2400" dirty="0">
              <a:latin typeface="Arial  " charset="0"/>
              <a:cs typeface="Arial  " charset="0"/>
            </a:endParaRP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43</a:t>
            </a:fld>
            <a:r>
              <a:rPr lang="en-US"/>
              <a:t> </a:t>
            </a:r>
          </a:p>
        </p:txBody>
      </p:sp>
      <p:sp>
        <p:nvSpPr>
          <p:cNvPr id="7" name="TextBox 8">
            <a:extLst>
              <a:ext uri="{FF2B5EF4-FFF2-40B4-BE49-F238E27FC236}">
                <a16:creationId xmlns:a16="http://schemas.microsoft.com/office/drawing/2014/main" id="{A9FAD5A7-4A0B-9643-9EC9-D700AF185C9B}"/>
              </a:ext>
            </a:extLst>
          </p:cNvPr>
          <p:cNvSpPr txBox="1">
            <a:spLocks noChangeArrowheads="1"/>
          </p:cNvSpPr>
          <p:nvPr/>
        </p:nvSpPr>
        <p:spPr bwMode="auto">
          <a:xfrm>
            <a:off x="2247900" y="3167808"/>
            <a:ext cx="4648200" cy="2031325"/>
          </a:xfrm>
          <a:prstGeom prst="rect">
            <a:avLst/>
          </a:prstGeom>
          <a:solidFill>
            <a:srgbClr val="CCFFCC"/>
          </a:solidFill>
          <a:ln w="762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What is the block offset?</a:t>
            </a:r>
          </a:p>
          <a:p>
            <a:r>
              <a:rPr lang="en-US" altLang="en-US" sz="1800" dirty="0">
                <a:solidFill>
                  <a:srgbClr val="0000FF"/>
                </a:solidFill>
                <a:latin typeface="Arial  " charset="0"/>
              </a:rPr>
              <a:t> </a:t>
            </a:r>
            <a:endParaRPr lang="en-US" altLang="en-US" sz="1800" u="sng" dirty="0">
              <a:latin typeface="Arial  " charset="0"/>
            </a:endParaRPr>
          </a:p>
          <a:p>
            <a:r>
              <a:rPr lang="en-US" altLang="en-US" sz="1800" dirty="0">
                <a:solidFill>
                  <a:schemeClr val="bg1">
                    <a:lumMod val="50000"/>
                  </a:schemeClr>
                </a:solidFill>
                <a:latin typeface="Arial  " charset="0"/>
              </a:rPr>
              <a:t>A:  0x00008028</a:t>
            </a:r>
          </a:p>
          <a:p>
            <a:r>
              <a:rPr lang="en-US" altLang="en-US" sz="1800" dirty="0">
                <a:solidFill>
                  <a:srgbClr val="0000FF"/>
                </a:solidFill>
                <a:latin typeface="Arial  " charset="0"/>
              </a:rPr>
              <a:t>B:  1000</a:t>
            </a:r>
            <a:r>
              <a:rPr lang="en-US" altLang="en-US" sz="1800" baseline="-25000" dirty="0">
                <a:solidFill>
                  <a:srgbClr val="0000FF"/>
                </a:solidFill>
                <a:latin typeface="Arial  " charset="0"/>
              </a:rPr>
              <a:t>2 </a:t>
            </a:r>
            <a:r>
              <a:rPr lang="en-CA" sz="1800" dirty="0">
                <a:solidFill>
                  <a:srgbClr val="0000FF"/>
                </a:solidFill>
              </a:rPr>
              <a:t>✔︎</a:t>
            </a:r>
            <a:endParaRPr lang="en-US" altLang="en-US" sz="1800" baseline="-25000" dirty="0">
              <a:solidFill>
                <a:srgbClr val="0000FF"/>
              </a:solidFill>
              <a:latin typeface="Arial  " charset="0"/>
            </a:endParaRPr>
          </a:p>
          <a:p>
            <a:r>
              <a:rPr lang="en-US" altLang="en-US" sz="1800" dirty="0">
                <a:solidFill>
                  <a:schemeClr val="bg1">
                    <a:lumMod val="50000"/>
                  </a:schemeClr>
                </a:solidFill>
                <a:latin typeface="Arial  " charset="0"/>
              </a:rPr>
              <a:t>C:  0x28</a:t>
            </a:r>
          </a:p>
          <a:p>
            <a:r>
              <a:rPr lang="en-US" altLang="en-US" sz="1800" dirty="0">
                <a:solidFill>
                  <a:schemeClr val="bg1">
                    <a:lumMod val="50000"/>
                  </a:schemeClr>
                </a:solidFill>
                <a:latin typeface="Arial  " charset="0"/>
              </a:rPr>
              <a:t>D:  00</a:t>
            </a:r>
            <a:r>
              <a:rPr lang="en-US" altLang="en-US" sz="1800" baseline="-25000" dirty="0">
                <a:solidFill>
                  <a:schemeClr val="bg1">
                    <a:lumMod val="50000"/>
                  </a:schemeClr>
                </a:solidFill>
                <a:latin typeface="Arial  " charset="0"/>
              </a:rPr>
              <a:t>2</a:t>
            </a:r>
          </a:p>
          <a:p>
            <a:r>
              <a:rPr lang="en-US" altLang="en-US" sz="1800" dirty="0">
                <a:solidFill>
                  <a:schemeClr val="bg1">
                    <a:lumMod val="50000"/>
                  </a:schemeClr>
                </a:solidFill>
                <a:latin typeface="Arial  " charset="0"/>
              </a:rPr>
              <a:t>E:  Not sure </a:t>
            </a:r>
          </a:p>
        </p:txBody>
      </p:sp>
      <p:sp>
        <p:nvSpPr>
          <p:cNvPr id="6" name="TextBox 8">
            <a:extLst>
              <a:ext uri="{FF2B5EF4-FFF2-40B4-BE49-F238E27FC236}">
                <a16:creationId xmlns:a16="http://schemas.microsoft.com/office/drawing/2014/main" id="{C6000755-25FE-4944-BCF6-8B87543E20EB}"/>
              </a:ext>
            </a:extLst>
          </p:cNvPr>
          <p:cNvSpPr txBox="1">
            <a:spLocks noChangeArrowheads="1"/>
          </p:cNvSpPr>
          <p:nvPr/>
        </p:nvSpPr>
        <p:spPr bwMode="auto">
          <a:xfrm>
            <a:off x="2247900" y="3167809"/>
            <a:ext cx="4648200" cy="2031325"/>
          </a:xfrm>
          <a:prstGeom prst="rect">
            <a:avLst/>
          </a:prstGeom>
          <a:solidFill>
            <a:srgbClr val="CCFFCC"/>
          </a:solidFill>
          <a:ln w="762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What is the block offset?</a:t>
            </a:r>
          </a:p>
          <a:p>
            <a:r>
              <a:rPr lang="en-US" altLang="en-US" sz="1800" dirty="0">
                <a:solidFill>
                  <a:srgbClr val="0000FF"/>
                </a:solidFill>
                <a:latin typeface="Arial  " charset="0"/>
              </a:rPr>
              <a:t> </a:t>
            </a:r>
            <a:endParaRPr lang="en-US" altLang="en-US" sz="1800" u="sng" dirty="0">
              <a:latin typeface="Arial  " charset="0"/>
            </a:endParaRPr>
          </a:p>
          <a:p>
            <a:r>
              <a:rPr lang="en-US" altLang="en-US" sz="1800" dirty="0">
                <a:latin typeface="Arial  " charset="0"/>
              </a:rPr>
              <a:t>A:  0x00008028</a:t>
            </a:r>
          </a:p>
          <a:p>
            <a:r>
              <a:rPr lang="en-US" altLang="en-US" sz="1800" dirty="0">
                <a:latin typeface="Arial  " charset="0"/>
              </a:rPr>
              <a:t>B:  1000</a:t>
            </a:r>
            <a:r>
              <a:rPr lang="en-US" altLang="en-US" sz="1800" baseline="-25000" dirty="0">
                <a:latin typeface="Arial  " charset="0"/>
              </a:rPr>
              <a:t>2</a:t>
            </a:r>
          </a:p>
          <a:p>
            <a:r>
              <a:rPr lang="en-US" altLang="en-US" sz="1800" dirty="0">
                <a:latin typeface="Arial  " charset="0"/>
              </a:rPr>
              <a:t>C:  0x28</a:t>
            </a:r>
          </a:p>
          <a:p>
            <a:r>
              <a:rPr lang="en-US" altLang="en-US" sz="1800" dirty="0">
                <a:latin typeface="Arial  " charset="0"/>
              </a:rPr>
              <a:t>D:  00</a:t>
            </a:r>
            <a:r>
              <a:rPr lang="en-US" altLang="en-US" sz="1800" baseline="-25000" dirty="0">
                <a:latin typeface="Arial  " charset="0"/>
              </a:rPr>
              <a:t>2</a:t>
            </a:r>
          </a:p>
          <a:p>
            <a:r>
              <a:rPr lang="en-US" altLang="en-US" sz="1800" dirty="0">
                <a:latin typeface="Arial  " charset="0"/>
              </a:rPr>
              <a:t>E:  Not sure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6" grpId="0" animBg="1"/>
      <p:bldP spid="6"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Example, revisited</a:t>
            </a:r>
          </a:p>
        </p:txBody>
      </p:sp>
      <p:graphicFrame>
        <p:nvGraphicFramePr>
          <p:cNvPr id="16" name="Table 15"/>
          <p:cNvGraphicFramePr>
            <a:graphicFrameLocks noGrp="1"/>
          </p:cNvGraphicFramePr>
          <p:nvPr/>
        </p:nvGraphicFramePr>
        <p:xfrm>
          <a:off x="276439" y="3263101"/>
          <a:ext cx="7147942" cy="1112520"/>
        </p:xfrm>
        <a:graphic>
          <a:graphicData uri="http://schemas.openxmlformats.org/drawingml/2006/table">
            <a:tbl>
              <a:tblPr firstRow="1" bandRow="1">
                <a:tableStyleId>{F5AB1C69-6EDB-4FF4-983F-18BD219EF322}</a:tableStyleId>
              </a:tblPr>
              <a:tblGrid>
                <a:gridCol w="801734">
                  <a:extLst>
                    <a:ext uri="{9D8B030D-6E8A-4147-A177-3AD203B41FA5}">
                      <a16:colId xmlns:a16="http://schemas.microsoft.com/office/drawing/2014/main" val="20000"/>
                    </a:ext>
                  </a:extLst>
                </a:gridCol>
                <a:gridCol w="1105468">
                  <a:extLst>
                    <a:ext uri="{9D8B030D-6E8A-4147-A177-3AD203B41FA5}">
                      <a16:colId xmlns:a16="http://schemas.microsoft.com/office/drawing/2014/main" val="20001"/>
                    </a:ext>
                  </a:extLst>
                </a:gridCol>
                <a:gridCol w="1624084">
                  <a:extLst>
                    <a:ext uri="{9D8B030D-6E8A-4147-A177-3AD203B41FA5}">
                      <a16:colId xmlns:a16="http://schemas.microsoft.com/office/drawing/2014/main" val="20002"/>
                    </a:ext>
                  </a:extLst>
                </a:gridCol>
                <a:gridCol w="3616656">
                  <a:extLst>
                    <a:ext uri="{9D8B030D-6E8A-4147-A177-3AD203B41FA5}">
                      <a16:colId xmlns:a16="http://schemas.microsoft.com/office/drawing/2014/main" val="20003"/>
                    </a:ext>
                  </a:extLst>
                </a:gridCol>
              </a:tblGrid>
              <a:tr h="370840">
                <a:tc>
                  <a:txBody>
                    <a:bodyPr/>
                    <a:lstStyle/>
                    <a:p>
                      <a:pPr algn="ctr"/>
                      <a:r>
                        <a:rPr lang="en-CA" dirty="0">
                          <a:solidFill>
                            <a:schemeClr val="tx1"/>
                          </a:solidFill>
                          <a:latin typeface="Arial" pitchFamily="34" charset="0"/>
                          <a:cs typeface="Arial" pitchFamily="34" charset="0"/>
                        </a:rPr>
                        <a:t>valid?</a:t>
                      </a:r>
                      <a:endParaRPr lang="en-CA" b="0" dirty="0">
                        <a:solidFill>
                          <a:schemeClr val="tx1"/>
                        </a:solidFill>
                        <a:latin typeface="Arial" pitchFamily="34" charset="0"/>
                        <a:cs typeface="Arial" pitchFamily="34" charset="0"/>
                      </a:endParaRPr>
                    </a:p>
                  </a:txBody>
                  <a:tcPr marL="0" marR="0" marT="0"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modified?</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tag</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data</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CA" b="0" dirty="0">
                          <a:solidFill>
                            <a:schemeClr val="dk1"/>
                          </a:solidFill>
                          <a:latin typeface="Courier New" pitchFamily="49" charset="0"/>
                          <a:cs typeface="Courier New" pitchFamily="49" charset="0"/>
                        </a:rPr>
                        <a:t>1</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b="0" dirty="0">
                          <a:solidFill>
                            <a:schemeClr val="dk1"/>
                          </a:solidFill>
                          <a:latin typeface="Courier New" pitchFamily="49" charset="0"/>
                          <a:cs typeface="Courier New" pitchFamily="49" charset="0"/>
                        </a:rPr>
                        <a:t>1</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a:txBody>
                    <a:bodyPr/>
                    <a:lstStyle/>
                    <a:p>
                      <a:pPr algn="ctr"/>
                      <a:r>
                        <a:rPr lang="en-CA" dirty="0">
                          <a:latin typeface="Courier New" pitchFamily="49" charset="0"/>
                          <a:cs typeface="Courier New" pitchFamily="49" charset="0"/>
                        </a:rPr>
                        <a:t>0x00000001</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CA" baseline="0" dirty="0">
                          <a:latin typeface="Courier New" pitchFamily="49" charset="0"/>
                          <a:cs typeface="Courier New" pitchFamily="49" charset="0"/>
                        </a:rPr>
                        <a:t>42 A1 D6 29</a:t>
                      </a:r>
                      <a:r>
                        <a:rPr lang="en-CA" b="0" baseline="0" dirty="0">
                          <a:solidFill>
                            <a:schemeClr val="tx1"/>
                          </a:solidFill>
                          <a:latin typeface="Courier New" pitchFamily="49" charset="0"/>
                          <a:cs typeface="Courier New" pitchFamily="49" charset="0"/>
                        </a:rPr>
                        <a:t> </a:t>
                      </a:r>
                      <a:r>
                        <a:rPr lang="en-CA" b="0" dirty="0">
                          <a:solidFill>
                            <a:schemeClr val="tx1"/>
                          </a:solidFill>
                          <a:latin typeface="Courier New" pitchFamily="49" charset="0"/>
                          <a:cs typeface="Courier New" pitchFamily="49" charset="0"/>
                        </a:rPr>
                        <a:t>C4 7A 00 </a:t>
                      </a:r>
                      <a:r>
                        <a:rPr lang="en-CA" b="0" dirty="0" err="1">
                          <a:solidFill>
                            <a:schemeClr val="tx1"/>
                          </a:solidFill>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0x00000000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aseline="0" dirty="0">
                          <a:latin typeface="Courier New" pitchFamily="49" charset="0"/>
                          <a:cs typeface="Courier New" pitchFamily="49" charset="0"/>
                        </a:rPr>
                        <a:t>00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2" name="TextBox 11"/>
          <p:cNvSpPr txBox="1"/>
          <p:nvPr/>
        </p:nvSpPr>
        <p:spPr>
          <a:xfrm>
            <a:off x="177422" y="968987"/>
            <a:ext cx="8117928" cy="2308324"/>
          </a:xfrm>
          <a:prstGeom prst="rect">
            <a:avLst/>
          </a:prstGeom>
          <a:noFill/>
        </p:spPr>
        <p:txBody>
          <a:bodyPr wrap="none" rtlCol="0">
            <a:spAutoFit/>
          </a:bodyPr>
          <a:lstStyle/>
          <a:p>
            <a:r>
              <a:rPr lang="en-CA" dirty="0" err="1">
                <a:cs typeface="Arial" pitchFamily="34" charset="0"/>
              </a:rPr>
              <a:t>Regs</a:t>
            </a:r>
            <a:r>
              <a:rPr lang="en-CA" dirty="0">
                <a:cs typeface="Arial" pitchFamily="34" charset="0"/>
              </a:rPr>
              <a:t>[R2] = 0x8 =&gt; Tag=0x1, Block Offset=0</a:t>
            </a:r>
          </a:p>
          <a:p>
            <a:endParaRPr lang="en-CA" dirty="0">
              <a:cs typeface="Arial" pitchFamily="34" charset="0"/>
            </a:endParaRPr>
          </a:p>
          <a:p>
            <a:r>
              <a:rPr lang="en-CA" dirty="0">
                <a:cs typeface="Arial" pitchFamily="34" charset="0"/>
              </a:rPr>
              <a:t>Cache after executing </a:t>
            </a:r>
          </a:p>
          <a:p>
            <a:pPr>
              <a:buNone/>
            </a:pPr>
            <a:r>
              <a:rPr lang="en-CA" dirty="0">
                <a:latin typeface="Courier New" pitchFamily="49" charset="0"/>
                <a:cs typeface="Courier New" pitchFamily="49" charset="0"/>
              </a:rPr>
              <a:t>	FADDS S4,S2,S3 	; </a:t>
            </a:r>
            <a:r>
              <a:rPr lang="en-CA" dirty="0" err="1">
                <a:latin typeface="Courier New" pitchFamily="49" charset="0"/>
                <a:cs typeface="Courier New" pitchFamily="49" charset="0"/>
              </a:rPr>
              <a:t>Regs</a:t>
            </a:r>
            <a:r>
              <a:rPr lang="en-CA" dirty="0">
                <a:latin typeface="Courier New" pitchFamily="49" charset="0"/>
                <a:cs typeface="Courier New" pitchFamily="49" charset="0"/>
              </a:rPr>
              <a:t>[S4] = 0x42A1D629</a:t>
            </a:r>
          </a:p>
          <a:p>
            <a:pPr>
              <a:buNone/>
            </a:pPr>
            <a:r>
              <a:rPr lang="en-CA" dirty="0">
                <a:latin typeface="Courier New" pitchFamily="49" charset="0"/>
                <a:cs typeface="Courier New" pitchFamily="49" charset="0"/>
              </a:rPr>
              <a:t>	</a:t>
            </a:r>
            <a:r>
              <a:rPr lang="en-CA" dirty="0">
                <a:solidFill>
                  <a:srgbClr val="0000FF"/>
                </a:solidFill>
                <a:latin typeface="Courier New" pitchFamily="49" charset="0"/>
                <a:cs typeface="Courier New" pitchFamily="49" charset="0"/>
              </a:rPr>
              <a:t>FSTS	 S4,[R2] 	; write Y[</a:t>
            </a:r>
            <a:r>
              <a:rPr lang="en-CA" dirty="0" err="1">
                <a:solidFill>
                  <a:srgbClr val="0000FF"/>
                </a:solidFill>
                <a:latin typeface="Courier New" pitchFamily="49" charset="0"/>
                <a:cs typeface="Courier New" pitchFamily="49" charset="0"/>
              </a:rPr>
              <a:t>i</a:t>
            </a:r>
            <a:r>
              <a:rPr lang="en-CA" dirty="0">
                <a:solidFill>
                  <a:srgbClr val="0000FF"/>
                </a:solidFill>
                <a:latin typeface="Courier New" pitchFamily="49" charset="0"/>
                <a:cs typeface="Courier New" pitchFamily="49" charset="0"/>
              </a:rPr>
              <a:t>]</a:t>
            </a:r>
            <a:endParaRPr lang="en-CA" dirty="0">
              <a:solidFill>
                <a:srgbClr val="0000FF"/>
              </a:solidFill>
            </a:endParaRPr>
          </a:p>
          <a:p>
            <a:endParaRPr lang="en-CA" dirty="0"/>
          </a:p>
        </p:txBody>
      </p:sp>
      <p:sp>
        <p:nvSpPr>
          <p:cNvPr id="18" name="Rectangle 17"/>
          <p:cNvSpPr/>
          <p:nvPr/>
        </p:nvSpPr>
        <p:spPr bwMode="auto">
          <a:xfrm>
            <a:off x="3903259" y="3671248"/>
            <a:ext cx="1678675" cy="300251"/>
          </a:xfrm>
          <a:prstGeom prst="rect">
            <a:avLst/>
          </a:prstGeom>
          <a:solidFill>
            <a:srgbClr val="0000FF">
              <a:alpha val="2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graphicFrame>
        <p:nvGraphicFramePr>
          <p:cNvPr id="7" name="Table 6"/>
          <p:cNvGraphicFramePr>
            <a:graphicFrameLocks noGrp="1"/>
          </p:cNvGraphicFramePr>
          <p:nvPr>
            <p:extLst>
              <p:ext uri="{D42A27DB-BD31-4B8C-83A1-F6EECF244321}">
                <p14:modId xmlns:p14="http://schemas.microsoft.com/office/powerpoint/2010/main" val="1097164830"/>
              </p:ext>
            </p:extLst>
          </p:nvPr>
        </p:nvGraphicFramePr>
        <p:xfrm>
          <a:off x="272960" y="3263111"/>
          <a:ext cx="7147942" cy="1112520"/>
        </p:xfrm>
        <a:graphic>
          <a:graphicData uri="http://schemas.openxmlformats.org/drawingml/2006/table">
            <a:tbl>
              <a:tblPr firstRow="1" bandRow="1">
                <a:tableStyleId>{F5AB1C69-6EDB-4FF4-983F-18BD219EF322}</a:tableStyleId>
              </a:tblPr>
              <a:tblGrid>
                <a:gridCol w="801734">
                  <a:extLst>
                    <a:ext uri="{9D8B030D-6E8A-4147-A177-3AD203B41FA5}">
                      <a16:colId xmlns:a16="http://schemas.microsoft.com/office/drawing/2014/main" val="20000"/>
                    </a:ext>
                  </a:extLst>
                </a:gridCol>
                <a:gridCol w="1105468">
                  <a:extLst>
                    <a:ext uri="{9D8B030D-6E8A-4147-A177-3AD203B41FA5}">
                      <a16:colId xmlns:a16="http://schemas.microsoft.com/office/drawing/2014/main" val="20001"/>
                    </a:ext>
                  </a:extLst>
                </a:gridCol>
                <a:gridCol w="1624084">
                  <a:extLst>
                    <a:ext uri="{9D8B030D-6E8A-4147-A177-3AD203B41FA5}">
                      <a16:colId xmlns:a16="http://schemas.microsoft.com/office/drawing/2014/main" val="20002"/>
                    </a:ext>
                  </a:extLst>
                </a:gridCol>
                <a:gridCol w="3616656">
                  <a:extLst>
                    <a:ext uri="{9D8B030D-6E8A-4147-A177-3AD203B41FA5}">
                      <a16:colId xmlns:a16="http://schemas.microsoft.com/office/drawing/2014/main" val="20003"/>
                    </a:ext>
                  </a:extLst>
                </a:gridCol>
              </a:tblGrid>
              <a:tr h="370840">
                <a:tc>
                  <a:txBody>
                    <a:bodyPr/>
                    <a:lstStyle/>
                    <a:p>
                      <a:pPr algn="ctr"/>
                      <a:r>
                        <a:rPr lang="en-CA" dirty="0">
                          <a:solidFill>
                            <a:schemeClr val="tx1"/>
                          </a:solidFill>
                          <a:latin typeface="Arial" pitchFamily="34" charset="0"/>
                          <a:cs typeface="Arial" pitchFamily="34" charset="0"/>
                        </a:rPr>
                        <a:t>valid?</a:t>
                      </a:r>
                      <a:endParaRPr lang="en-CA" b="0" dirty="0">
                        <a:solidFill>
                          <a:schemeClr val="tx1"/>
                        </a:solidFill>
                        <a:latin typeface="Arial" pitchFamily="34" charset="0"/>
                        <a:cs typeface="Arial" pitchFamily="34" charset="0"/>
                      </a:endParaRPr>
                    </a:p>
                  </a:txBody>
                  <a:tcPr marL="0" marR="0" marT="0" marB="0" anchor="ct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modified?</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tag</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CA" dirty="0">
                          <a:solidFill>
                            <a:schemeClr val="tx1"/>
                          </a:solidFill>
                          <a:latin typeface="Arial" pitchFamily="34" charset="0"/>
                          <a:cs typeface="Arial" pitchFamily="34" charset="0"/>
                        </a:rPr>
                        <a:t>data</a:t>
                      </a:r>
                      <a:endParaRPr lang="en-CA" b="0" dirty="0">
                        <a:solidFill>
                          <a:schemeClr val="tx1"/>
                        </a:solidFill>
                        <a:latin typeface="Arial"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CA" b="0" dirty="0">
                          <a:solidFill>
                            <a:schemeClr val="dk1"/>
                          </a:solidFill>
                          <a:latin typeface="Courier New" pitchFamily="49" charset="0"/>
                          <a:cs typeface="Courier New" pitchFamily="49" charset="0"/>
                        </a:rPr>
                        <a:t>1</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b="0" dirty="0">
                          <a:solidFill>
                            <a:schemeClr val="dk1"/>
                          </a:solidFill>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dirty="0">
                          <a:latin typeface="Courier New" pitchFamily="49" charset="0"/>
                          <a:cs typeface="Courier New" pitchFamily="49" charset="0"/>
                        </a:rPr>
                        <a:t>0x00000001</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CA" b="0" dirty="0">
                          <a:solidFill>
                            <a:schemeClr val="tx1"/>
                          </a:solidFill>
                          <a:latin typeface="Courier New" pitchFamily="49" charset="0"/>
                          <a:cs typeface="Courier New" pitchFamily="49" charset="0"/>
                        </a:rPr>
                        <a:t>C4 7A 00 00 </a:t>
                      </a:r>
                      <a:r>
                        <a:rPr lang="en-CA" baseline="0" dirty="0">
                          <a:latin typeface="Courier New" pitchFamily="49" charset="0"/>
                          <a:cs typeface="Courier New" pitchFamily="49" charset="0"/>
                        </a:rPr>
                        <a:t>40 2D F8 54 </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dirty="0">
                          <a:latin typeface="Courier New" pitchFamily="49" charset="0"/>
                          <a:cs typeface="Courier New" pitchFamily="49" charset="0"/>
                        </a:rPr>
                        <a:t>0x00000000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aseline="0" dirty="0">
                          <a:latin typeface="Courier New" pitchFamily="49" charset="0"/>
                          <a:cs typeface="Courier New" pitchFamily="49" charset="0"/>
                        </a:rPr>
                        <a:t>00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r>
                        <a:rPr lang="en-CA" baseline="0" dirty="0">
                          <a:latin typeface="Courier New" pitchFamily="49" charset="0"/>
                          <a:cs typeface="Courier New" pitchFamily="49" charset="0"/>
                        </a:rPr>
                        <a:t> </a:t>
                      </a:r>
                      <a:r>
                        <a:rPr lang="en-CA" baseline="0" dirty="0" err="1">
                          <a:latin typeface="Courier New" pitchFamily="49" charset="0"/>
                          <a:cs typeface="Courier New" pitchFamily="49" charset="0"/>
                        </a:rPr>
                        <a:t>00</a:t>
                      </a:r>
                      <a:endParaRPr lang="en-CA" b="0" dirty="0">
                        <a:solidFill>
                          <a:schemeClr val="tx1"/>
                        </a:solidFill>
                        <a:latin typeface="Courier New" pitchFamily="49" charset="0"/>
                        <a:cs typeface="Courier New" pitchFamily="49"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9" name="Straight Arrow Connector 8"/>
          <p:cNvCxnSpPr/>
          <p:nvPr/>
        </p:nvCxnSpPr>
        <p:spPr bwMode="auto">
          <a:xfrm flipV="1">
            <a:off x="7037894" y="3958247"/>
            <a:ext cx="0" cy="1187355"/>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sp>
        <p:nvSpPr>
          <p:cNvPr id="3" name="Slide Number Placeholder 2"/>
          <p:cNvSpPr>
            <a:spLocks noGrp="1"/>
          </p:cNvSpPr>
          <p:nvPr>
            <p:ph type="sldNum" sz="quarter" idx="12"/>
          </p:nvPr>
        </p:nvSpPr>
        <p:spPr/>
        <p:txBody>
          <a:bodyPr/>
          <a:lstStyle/>
          <a:p>
            <a:pPr>
              <a:defRPr/>
            </a:pPr>
            <a:fld id="{A5F30D0E-6C7B-458E-8902-0C79F52CDCCA}" type="slidenum">
              <a:rPr lang="en-US" smtClean="0"/>
              <a:pPr>
                <a:defRPr/>
              </a:pPr>
              <a:t>44</a:t>
            </a:fld>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if cache is full?</a:t>
            </a:r>
          </a:p>
        </p:txBody>
      </p:sp>
      <p:sp>
        <p:nvSpPr>
          <p:cNvPr id="3" name="Content Placeholder 2"/>
          <p:cNvSpPr>
            <a:spLocks noGrp="1"/>
          </p:cNvSpPr>
          <p:nvPr>
            <p:ph idx="1"/>
          </p:nvPr>
        </p:nvSpPr>
        <p:spPr/>
        <p:txBody>
          <a:bodyPr/>
          <a:lstStyle/>
          <a:p>
            <a:r>
              <a:rPr lang="en-CA" dirty="0"/>
              <a:t>So far we assumed we “</a:t>
            </a:r>
            <a:r>
              <a:rPr lang="en-CA" dirty="0">
                <a:solidFill>
                  <a:srgbClr val="0000FF"/>
                </a:solidFill>
              </a:rPr>
              <a:t>fill</a:t>
            </a:r>
            <a:r>
              <a:rPr lang="en-CA" dirty="0"/>
              <a:t>” blocks into cache starting at first available (“invalid”) row and when accessing cache do parallel search for tag match in all rows (“</a:t>
            </a:r>
            <a:r>
              <a:rPr lang="en-CA" dirty="0">
                <a:solidFill>
                  <a:srgbClr val="0000FF"/>
                </a:solidFill>
              </a:rPr>
              <a:t>fully associative”</a:t>
            </a:r>
            <a:r>
              <a:rPr lang="en-CA" dirty="0"/>
              <a:t>)</a:t>
            </a:r>
          </a:p>
          <a:p>
            <a:endParaRPr lang="en-CA" dirty="0"/>
          </a:p>
          <a:p>
            <a:r>
              <a:rPr lang="en-CA" dirty="0"/>
              <a:t>If cache full (no blocks are “invalid”), need to make space for new block by “</a:t>
            </a:r>
            <a:r>
              <a:rPr lang="en-CA" dirty="0">
                <a:solidFill>
                  <a:srgbClr val="0000FF"/>
                </a:solidFill>
              </a:rPr>
              <a:t>evicting”</a:t>
            </a:r>
            <a:r>
              <a:rPr lang="en-CA" dirty="0"/>
              <a:t> a “valid” block from cache.</a:t>
            </a:r>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45</a:t>
            </a:fld>
            <a:r>
              <a:rPr lang="en-US"/>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Which block gets evicted?</a:t>
            </a:r>
          </a:p>
        </p:txBody>
      </p:sp>
      <p:sp>
        <p:nvSpPr>
          <p:cNvPr id="3" name="Content Placeholder 2"/>
          <p:cNvSpPr>
            <a:spLocks noGrp="1"/>
          </p:cNvSpPr>
          <p:nvPr>
            <p:ph idx="1"/>
          </p:nvPr>
        </p:nvSpPr>
        <p:spPr/>
        <p:txBody>
          <a:bodyPr/>
          <a:lstStyle/>
          <a:p>
            <a:r>
              <a:rPr lang="en-CA" dirty="0"/>
              <a:t>Which is best block to evict?  Recall we want to keep useful data in cache.  So, we need to consider locality.</a:t>
            </a:r>
          </a:p>
          <a:p>
            <a:endParaRPr lang="en-CA" dirty="0"/>
          </a:p>
          <a:p>
            <a:r>
              <a:rPr lang="en-CA" dirty="0">
                <a:solidFill>
                  <a:srgbClr val="0000FF"/>
                </a:solidFill>
              </a:rPr>
              <a:t>Provably optimal: evict block that will be accessed again furthest in future.</a:t>
            </a:r>
          </a:p>
          <a:p>
            <a:endParaRPr lang="en-CA" dirty="0"/>
          </a:p>
          <a:p>
            <a:r>
              <a:rPr lang="en-CA" dirty="0">
                <a:solidFill>
                  <a:srgbClr val="FF0000"/>
                </a:solidFill>
              </a:rPr>
              <a:t>Problem: Hardware does not know future.</a:t>
            </a:r>
            <a:r>
              <a:rPr lang="en-CA" dirty="0"/>
              <a:t>  Need prediction mechanism.</a:t>
            </a:r>
          </a:p>
          <a:p>
            <a:pPr>
              <a:buNone/>
            </a:pPr>
            <a:endParaRPr lang="en-CA" dirty="0"/>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46</a:t>
            </a:fld>
            <a:r>
              <a:rPr lang="en-US"/>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How to predict?</a:t>
            </a:r>
          </a:p>
        </p:txBody>
      </p:sp>
      <p:sp>
        <p:nvSpPr>
          <p:cNvPr id="3" name="Content Placeholder 2"/>
          <p:cNvSpPr>
            <a:spLocks noGrp="1"/>
          </p:cNvSpPr>
          <p:nvPr>
            <p:ph idx="1"/>
          </p:nvPr>
        </p:nvSpPr>
        <p:spPr/>
        <p:txBody>
          <a:bodyPr/>
          <a:lstStyle/>
          <a:p>
            <a:r>
              <a:rPr lang="en-CA" dirty="0"/>
              <a:t>Goal: Want to predict which block will be accessed furthest in future.</a:t>
            </a:r>
          </a:p>
          <a:p>
            <a:endParaRPr lang="en-CA" dirty="0"/>
          </a:p>
          <a:p>
            <a:r>
              <a:rPr lang="en-CA" dirty="0"/>
              <a:t>Observation:  For many programs, the longer a block has not been accessed, the less likely it is that we will access it soon.</a:t>
            </a:r>
          </a:p>
          <a:p>
            <a:endParaRPr lang="en-CA" dirty="0"/>
          </a:p>
          <a:p>
            <a:r>
              <a:rPr lang="en-CA" dirty="0"/>
              <a:t> Can quantify this using “reuse distance”.</a:t>
            </a:r>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47</a:t>
            </a:fld>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Reuse Distance (Definition)</a:t>
            </a:r>
          </a:p>
        </p:txBody>
      </p:sp>
      <p:sp>
        <p:nvSpPr>
          <p:cNvPr id="3" name="Content Placeholder 2"/>
          <p:cNvSpPr>
            <a:spLocks noGrp="1"/>
          </p:cNvSpPr>
          <p:nvPr>
            <p:ph idx="1"/>
          </p:nvPr>
        </p:nvSpPr>
        <p:spPr/>
        <p:txBody>
          <a:bodyPr/>
          <a:lstStyle/>
          <a:p>
            <a:r>
              <a:rPr lang="en-CA" dirty="0"/>
              <a:t>Consider sequence of memory accesses to blocks </a:t>
            </a:r>
            <a:r>
              <a:rPr lang="en-CA" dirty="0">
                <a:solidFill>
                  <a:srgbClr val="FF0000"/>
                </a:solidFill>
              </a:rPr>
              <a:t>A</a:t>
            </a:r>
            <a:r>
              <a:rPr lang="en-CA" dirty="0"/>
              <a:t>, </a:t>
            </a:r>
            <a:r>
              <a:rPr lang="en-CA" dirty="0">
                <a:solidFill>
                  <a:srgbClr val="0000FF"/>
                </a:solidFill>
              </a:rPr>
              <a:t>B</a:t>
            </a:r>
            <a:r>
              <a:rPr lang="en-CA" dirty="0"/>
              <a:t>, </a:t>
            </a:r>
            <a:r>
              <a:rPr lang="en-CA" dirty="0">
                <a:solidFill>
                  <a:srgbClr val="00B050"/>
                </a:solidFill>
              </a:rPr>
              <a:t>C</a:t>
            </a:r>
            <a:r>
              <a:rPr lang="en-CA" dirty="0"/>
              <a:t>, </a:t>
            </a:r>
            <a:r>
              <a:rPr lang="en-CA" dirty="0">
                <a:solidFill>
                  <a:srgbClr val="FF00FF"/>
                </a:solidFill>
              </a:rPr>
              <a:t>D</a:t>
            </a:r>
            <a:r>
              <a:rPr lang="en-CA" dirty="0"/>
              <a:t>, and </a:t>
            </a:r>
            <a:r>
              <a:rPr lang="en-CA" dirty="0">
                <a:solidFill>
                  <a:srgbClr val="FFC000"/>
                </a:solidFill>
              </a:rPr>
              <a:t>E</a:t>
            </a:r>
            <a:r>
              <a:rPr lang="en-CA" dirty="0"/>
              <a:t>:</a:t>
            </a:r>
          </a:p>
          <a:p>
            <a:endParaRPr lang="en-CA" dirty="0"/>
          </a:p>
          <a:p>
            <a:pPr>
              <a:buNone/>
            </a:pPr>
            <a:r>
              <a:rPr lang="en-CA" dirty="0"/>
              <a:t>		</a:t>
            </a:r>
            <a:r>
              <a:rPr lang="en-CA" dirty="0">
                <a:solidFill>
                  <a:srgbClr val="FF0000"/>
                </a:solidFill>
              </a:rPr>
              <a:t>A</a:t>
            </a:r>
            <a:r>
              <a:rPr lang="en-CA" dirty="0">
                <a:solidFill>
                  <a:srgbClr val="0000FF"/>
                </a:solidFill>
              </a:rPr>
              <a:t>BB</a:t>
            </a:r>
            <a:r>
              <a:rPr lang="en-CA" dirty="0">
                <a:solidFill>
                  <a:srgbClr val="00B050"/>
                </a:solidFill>
              </a:rPr>
              <a:t>C</a:t>
            </a:r>
            <a:r>
              <a:rPr lang="en-CA" dirty="0">
                <a:solidFill>
                  <a:srgbClr val="0000FF"/>
                </a:solidFill>
              </a:rPr>
              <a:t>B</a:t>
            </a:r>
            <a:r>
              <a:rPr lang="en-CA" dirty="0">
                <a:solidFill>
                  <a:srgbClr val="00B050"/>
                </a:solidFill>
              </a:rPr>
              <a:t>CC</a:t>
            </a:r>
            <a:r>
              <a:rPr lang="en-CA" dirty="0">
                <a:solidFill>
                  <a:srgbClr val="FF00FF"/>
                </a:solidFill>
              </a:rPr>
              <a:t>D</a:t>
            </a:r>
            <a:r>
              <a:rPr lang="en-CA" dirty="0">
                <a:solidFill>
                  <a:srgbClr val="0000FF"/>
                </a:solidFill>
              </a:rPr>
              <a:t>BB</a:t>
            </a:r>
            <a:r>
              <a:rPr lang="en-CA" dirty="0">
                <a:solidFill>
                  <a:srgbClr val="FFC000"/>
                </a:solidFill>
              </a:rPr>
              <a:t>E</a:t>
            </a:r>
            <a:r>
              <a:rPr lang="en-CA" dirty="0">
                <a:solidFill>
                  <a:srgbClr val="FF00FF"/>
                </a:solidFill>
              </a:rPr>
              <a:t>D</a:t>
            </a:r>
            <a:r>
              <a:rPr lang="en-CA" dirty="0">
                <a:solidFill>
                  <a:srgbClr val="0000FF"/>
                </a:solidFill>
              </a:rPr>
              <a:t>BBB</a:t>
            </a:r>
            <a:r>
              <a:rPr lang="en-CA" dirty="0">
                <a:solidFill>
                  <a:srgbClr val="FF0000"/>
                </a:solidFill>
              </a:rPr>
              <a:t>A</a:t>
            </a:r>
          </a:p>
          <a:p>
            <a:endParaRPr lang="en-CA" dirty="0"/>
          </a:p>
          <a:p>
            <a:r>
              <a:rPr lang="en-CA" dirty="0"/>
              <a:t>Between two accesses to block </a:t>
            </a:r>
            <a:r>
              <a:rPr lang="en-CA" dirty="0">
                <a:solidFill>
                  <a:srgbClr val="FF0000"/>
                </a:solidFill>
              </a:rPr>
              <a:t>A</a:t>
            </a:r>
            <a:r>
              <a:rPr lang="en-CA" dirty="0"/>
              <a:t> made 14 accesses to four unique blocks (</a:t>
            </a:r>
            <a:r>
              <a:rPr lang="en-CA" dirty="0">
                <a:solidFill>
                  <a:srgbClr val="0000FF"/>
                </a:solidFill>
              </a:rPr>
              <a:t>B</a:t>
            </a:r>
            <a:r>
              <a:rPr lang="en-CA" dirty="0"/>
              <a:t>, </a:t>
            </a:r>
            <a:r>
              <a:rPr lang="en-CA" dirty="0">
                <a:solidFill>
                  <a:srgbClr val="00B050"/>
                </a:solidFill>
              </a:rPr>
              <a:t>C</a:t>
            </a:r>
            <a:r>
              <a:rPr lang="en-CA" dirty="0"/>
              <a:t>, </a:t>
            </a:r>
            <a:r>
              <a:rPr lang="en-CA" dirty="0">
                <a:solidFill>
                  <a:srgbClr val="FF00FF"/>
                </a:solidFill>
              </a:rPr>
              <a:t>D</a:t>
            </a:r>
            <a:r>
              <a:rPr lang="en-CA" dirty="0"/>
              <a:t>, </a:t>
            </a:r>
            <a:r>
              <a:rPr lang="en-CA" dirty="0">
                <a:solidFill>
                  <a:srgbClr val="FFC000"/>
                </a:solidFill>
              </a:rPr>
              <a:t>E</a:t>
            </a:r>
            <a:r>
              <a:rPr lang="en-CA" dirty="0"/>
              <a:t>)</a:t>
            </a:r>
          </a:p>
          <a:p>
            <a:endParaRPr lang="en-CA" dirty="0"/>
          </a:p>
          <a:p>
            <a:r>
              <a:rPr lang="en-CA" dirty="0"/>
              <a:t>Reuse distance for A is four.</a:t>
            </a:r>
          </a:p>
          <a:p>
            <a:endParaRPr lang="en-CA" dirty="0"/>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48</a:t>
            </a:fld>
            <a:r>
              <a:rPr lang="en-US"/>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Reuse distance measurement</a:t>
            </a:r>
          </a:p>
        </p:txBody>
      </p:sp>
      <p:sp>
        <p:nvSpPr>
          <p:cNvPr id="3" name="Content Placeholder 2"/>
          <p:cNvSpPr>
            <a:spLocks noGrp="1"/>
          </p:cNvSpPr>
          <p:nvPr>
            <p:ph idx="1"/>
          </p:nvPr>
        </p:nvSpPr>
        <p:spPr>
          <a:xfrm>
            <a:off x="0" y="5418161"/>
            <a:ext cx="8966579" cy="1439839"/>
          </a:xfrm>
        </p:spPr>
        <p:txBody>
          <a:bodyPr/>
          <a:lstStyle/>
          <a:p>
            <a:pPr>
              <a:buNone/>
            </a:pPr>
            <a:r>
              <a:rPr lang="en-CA" dirty="0">
                <a:solidFill>
                  <a:srgbClr val="FF0000"/>
                </a:solidFill>
              </a:rPr>
              <a:t>	  Typically access recently used data most frequently.</a:t>
            </a:r>
          </a:p>
        </p:txBody>
      </p:sp>
      <p:pic>
        <p:nvPicPr>
          <p:cNvPr id="5" name="Picture 4" descr="applu.png"/>
          <p:cNvPicPr>
            <a:picLocks noChangeAspect="1"/>
          </p:cNvPicPr>
          <p:nvPr/>
        </p:nvPicPr>
        <p:blipFill>
          <a:blip r:embed="rId2"/>
          <a:srcRect/>
          <a:stretch>
            <a:fillRect/>
          </a:stretch>
        </p:blipFill>
        <p:spPr bwMode="auto">
          <a:xfrm>
            <a:off x="1842448" y="976953"/>
            <a:ext cx="4353636" cy="4353636"/>
          </a:xfrm>
          <a:prstGeom prst="rect">
            <a:avLst/>
          </a:prstGeom>
          <a:noFill/>
          <a:ln w="9525">
            <a:noFill/>
            <a:miter lim="800000"/>
            <a:headEnd/>
            <a:tailEnd/>
          </a:ln>
        </p:spPr>
      </p:pic>
      <p:sp>
        <p:nvSpPr>
          <p:cNvPr id="6" name="Rectangle 5"/>
          <p:cNvSpPr/>
          <p:nvPr/>
        </p:nvSpPr>
        <p:spPr bwMode="auto">
          <a:xfrm>
            <a:off x="3357349" y="5104263"/>
            <a:ext cx="1337481" cy="2866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sp>
        <p:nvSpPr>
          <p:cNvPr id="7" name="Slide Number Placeholder 6"/>
          <p:cNvSpPr>
            <a:spLocks noGrp="1"/>
          </p:cNvSpPr>
          <p:nvPr>
            <p:ph type="sldNum" sz="quarter" idx="12"/>
          </p:nvPr>
        </p:nvSpPr>
        <p:spPr/>
        <p:txBody>
          <a:bodyPr/>
          <a:lstStyle/>
          <a:p>
            <a:pPr>
              <a:defRPr/>
            </a:pPr>
            <a:fld id="{A5F30D0E-6C7B-458E-8902-0C79F52CDCCA}" type="slidenum">
              <a:rPr lang="en-US" smtClean="0"/>
              <a:pPr>
                <a:defRPr/>
              </a:pPr>
              <a:t>49</a:t>
            </a:fld>
            <a:r>
              <a:rPr lang="en-US"/>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00" y="12595"/>
            <a:ext cx="4800600" cy="730180"/>
          </a:xfrm>
        </p:spPr>
        <p:txBody>
          <a:bodyPr/>
          <a:lstStyle/>
          <a:p>
            <a:r>
              <a:rPr lang="en-CA" dirty="0"/>
              <a:t>Magnetic storage?</a:t>
            </a:r>
          </a:p>
        </p:txBody>
      </p:sp>
      <p:sp>
        <p:nvSpPr>
          <p:cNvPr id="3" name="Content Placeholder 2"/>
          <p:cNvSpPr>
            <a:spLocks noGrp="1"/>
          </p:cNvSpPr>
          <p:nvPr>
            <p:ph idx="1"/>
          </p:nvPr>
        </p:nvSpPr>
        <p:spPr>
          <a:xfrm>
            <a:off x="0" y="4174435"/>
            <a:ext cx="9144000" cy="2683565"/>
          </a:xfrm>
        </p:spPr>
        <p:txBody>
          <a:bodyPr/>
          <a:lstStyle/>
          <a:p>
            <a:pPr>
              <a:buNone/>
            </a:pPr>
            <a:r>
              <a:rPr lang="en-CA" sz="2400" dirty="0"/>
              <a:t>	</a:t>
            </a:r>
          </a:p>
          <a:p>
            <a:pPr>
              <a:buNone/>
            </a:pPr>
            <a:endParaRPr lang="en-CA" sz="2400" u="sng" dirty="0"/>
          </a:p>
          <a:p>
            <a:pPr>
              <a:buNone/>
            </a:pPr>
            <a:r>
              <a:rPr lang="en-CA" sz="2400" dirty="0"/>
              <a:t>	E.g., HP </a:t>
            </a:r>
            <a:r>
              <a:rPr lang="en-CA" sz="2400" dirty="0" err="1"/>
              <a:t>Ultrium</a:t>
            </a:r>
            <a:r>
              <a:rPr lang="en-CA" sz="2400" dirty="0"/>
              <a:t>. </a:t>
            </a:r>
            <a:r>
              <a:rPr lang="en-CA" sz="2400" dirty="0">
                <a:solidFill>
                  <a:srgbClr val="FF0000"/>
                </a:solidFill>
              </a:rPr>
              <a:t>Sequential access </a:t>
            </a:r>
            <a:r>
              <a:rPr lang="en-CA" sz="2400" dirty="0"/>
              <a:t>1TB/hour. </a:t>
            </a:r>
            <a:r>
              <a:rPr lang="en-CA" sz="2400" dirty="0">
                <a:solidFill>
                  <a:srgbClr val="0000FF"/>
                </a:solidFill>
              </a:rPr>
              <a:t>3TB cartridge cost (circa 2016) $32.95 @ Office Depot (93 GB per $)</a:t>
            </a:r>
          </a:p>
          <a:p>
            <a:pPr>
              <a:buNone/>
            </a:pPr>
            <a:r>
              <a:rPr lang="en-CA" sz="2400" dirty="0">
                <a:latin typeface="Arial  " charset="0"/>
                <a:cs typeface="Arial  " charset="0"/>
              </a:rPr>
              <a:t>	Tape: </a:t>
            </a:r>
            <a:r>
              <a:rPr lang="en-CA" sz="2400" dirty="0">
                <a:solidFill>
                  <a:srgbClr val="0000FF"/>
                </a:solidFill>
                <a:latin typeface="Arial  " charset="0"/>
                <a:cs typeface="Arial  " charset="0"/>
              </a:rPr>
              <a:t>lowest cost per bit</a:t>
            </a:r>
            <a:r>
              <a:rPr lang="en-CA" sz="2400" dirty="0">
                <a:latin typeface="Arial  " charset="0"/>
                <a:cs typeface="Arial  " charset="0"/>
              </a:rPr>
              <a:t>… low bandwidth, </a:t>
            </a:r>
          </a:p>
          <a:p>
            <a:pPr>
              <a:buNone/>
            </a:pPr>
            <a:r>
              <a:rPr lang="en-CA" sz="2400" dirty="0">
                <a:latin typeface="Arial  " charset="0"/>
                <a:cs typeface="Arial  " charset="0"/>
              </a:rPr>
              <a:t>	Problem w/ Tape: </a:t>
            </a:r>
            <a:r>
              <a:rPr lang="en-CA" sz="2400" dirty="0">
                <a:solidFill>
                  <a:srgbClr val="FF0000"/>
                </a:solidFill>
                <a:latin typeface="Arial  " charset="0"/>
                <a:cs typeface="Arial  " charset="0"/>
              </a:rPr>
              <a:t>instructions &amp; data not accessed sequentially</a:t>
            </a:r>
            <a:endParaRPr lang="en-CA" sz="2400" dirty="0">
              <a:solidFill>
                <a:srgbClr val="0000FF"/>
              </a:solidFill>
            </a:endParaRPr>
          </a:p>
        </p:txBody>
      </p:sp>
      <p:pic>
        <p:nvPicPr>
          <p:cNvPr id="6" name="Picture 5"/>
          <p:cNvPicPr>
            <a:picLocks noChangeAspect="1"/>
          </p:cNvPicPr>
          <p:nvPr/>
        </p:nvPicPr>
        <p:blipFill>
          <a:blip r:embed="rId2"/>
          <a:stretch>
            <a:fillRect/>
          </a:stretch>
        </p:blipFill>
        <p:spPr>
          <a:xfrm>
            <a:off x="119270" y="3165484"/>
            <a:ext cx="3564835" cy="2675181"/>
          </a:xfrm>
          <a:prstGeom prst="rect">
            <a:avLst/>
          </a:prstGeom>
        </p:spPr>
      </p:pic>
      <p:sp>
        <p:nvSpPr>
          <p:cNvPr id="4" name="Slide Number Placeholder 3"/>
          <p:cNvSpPr>
            <a:spLocks noGrp="1"/>
          </p:cNvSpPr>
          <p:nvPr>
            <p:ph type="sldNum" sz="quarter" idx="12"/>
          </p:nvPr>
        </p:nvSpPr>
        <p:spPr/>
        <p:txBody>
          <a:bodyPr/>
          <a:lstStyle/>
          <a:p>
            <a:pPr>
              <a:defRPr/>
            </a:pPr>
            <a:fld id="{A5F30D0E-6C7B-458E-8902-0C79F52CDCCA}" type="slidenum">
              <a:rPr lang="en-US" smtClean="0"/>
              <a:pPr>
                <a:defRPr/>
              </a:pPr>
              <a:t>5</a:t>
            </a:fld>
            <a:r>
              <a:rPr lang="en-US"/>
              <a:t> </a:t>
            </a:r>
          </a:p>
        </p:txBody>
      </p:sp>
      <p:pic>
        <p:nvPicPr>
          <p:cNvPr id="8" name="Picture 7"/>
          <p:cNvPicPr>
            <a:picLocks noChangeAspect="1"/>
          </p:cNvPicPr>
          <p:nvPr/>
        </p:nvPicPr>
        <p:blipFill>
          <a:blip r:embed="rId3"/>
          <a:stretch>
            <a:fillRect/>
          </a:stretch>
        </p:blipFill>
        <p:spPr>
          <a:xfrm>
            <a:off x="1901687" y="758898"/>
            <a:ext cx="2201862" cy="2201862"/>
          </a:xfrm>
          <a:prstGeom prst="rect">
            <a:avLst/>
          </a:prstGeom>
        </p:spPr>
      </p:pic>
      <p:pic>
        <p:nvPicPr>
          <p:cNvPr id="9" name="Picture 8"/>
          <p:cNvPicPr>
            <a:picLocks noChangeAspect="1"/>
          </p:cNvPicPr>
          <p:nvPr/>
        </p:nvPicPr>
        <p:blipFill>
          <a:blip r:embed="rId4"/>
          <a:stretch>
            <a:fillRect/>
          </a:stretch>
        </p:blipFill>
        <p:spPr>
          <a:xfrm>
            <a:off x="4736800" y="162098"/>
            <a:ext cx="4252626" cy="3650323"/>
          </a:xfrm>
          <a:prstGeom prst="rect">
            <a:avLst/>
          </a:prstGeom>
        </p:spPr>
      </p:pic>
      <p:sp>
        <p:nvSpPr>
          <p:cNvPr id="7" name="TextBox 6"/>
          <p:cNvSpPr txBox="1"/>
          <p:nvPr/>
        </p:nvSpPr>
        <p:spPr>
          <a:xfrm>
            <a:off x="4870420" y="3805268"/>
            <a:ext cx="3985386" cy="246221"/>
          </a:xfrm>
          <a:prstGeom prst="rect">
            <a:avLst/>
          </a:prstGeom>
          <a:noFill/>
        </p:spPr>
        <p:txBody>
          <a:bodyPr wrap="none" rtlCol="0">
            <a:spAutoFit/>
          </a:bodyPr>
          <a:lstStyle/>
          <a:p>
            <a:r>
              <a:rPr lang="en-US" sz="1000">
                <a:solidFill>
                  <a:schemeClr val="bg1">
                    <a:lumMod val="65000"/>
                  </a:schemeClr>
                </a:solidFill>
              </a:rPr>
              <a:t>[image source: http://</a:t>
            </a:r>
            <a:r>
              <a:rPr lang="en-US" sz="1000" dirty="0" err="1">
                <a:solidFill>
                  <a:schemeClr val="bg1">
                    <a:lumMod val="65000"/>
                  </a:schemeClr>
                </a:solidFill>
              </a:rPr>
              <a:t>news.bbc.co.uk</a:t>
            </a:r>
            <a:r>
              <a:rPr lang="en-US" sz="1000" dirty="0">
                <a:solidFill>
                  <a:schemeClr val="bg1">
                    <a:lumMod val="65000"/>
                  </a:schemeClr>
                </a:solidFill>
              </a:rPr>
              <a:t>/2/hi/technology/7908666.stm ]</a:t>
            </a:r>
          </a:p>
        </p:txBody>
      </p:sp>
      <p:cxnSp>
        <p:nvCxnSpPr>
          <p:cNvPr id="11" name="Straight Arrow Connector 10"/>
          <p:cNvCxnSpPr/>
          <p:nvPr/>
        </p:nvCxnSpPr>
        <p:spPr bwMode="auto">
          <a:xfrm>
            <a:off x="3538330" y="1616765"/>
            <a:ext cx="3803374" cy="107342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566" y="853921"/>
            <a:ext cx="1731073" cy="6516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Replacement Policy</a:t>
            </a:r>
          </a:p>
        </p:txBody>
      </p:sp>
      <p:sp>
        <p:nvSpPr>
          <p:cNvPr id="3" name="Content Placeholder 2"/>
          <p:cNvSpPr>
            <a:spLocks noGrp="1"/>
          </p:cNvSpPr>
          <p:nvPr>
            <p:ph idx="1"/>
          </p:nvPr>
        </p:nvSpPr>
        <p:spPr>
          <a:xfrm>
            <a:off x="685800" y="1692322"/>
            <a:ext cx="7772400" cy="4667532"/>
          </a:xfrm>
        </p:spPr>
        <p:txBody>
          <a:bodyPr/>
          <a:lstStyle/>
          <a:p>
            <a:r>
              <a:rPr lang="en-CA" dirty="0"/>
              <a:t>The algorithm used to decide which block to evict is called a “replacement policy”.</a:t>
            </a:r>
          </a:p>
          <a:p>
            <a:pPr>
              <a:buNone/>
            </a:pPr>
            <a:endParaRPr lang="en-CA" dirty="0"/>
          </a:p>
          <a:p>
            <a:r>
              <a:rPr lang="en-CA" dirty="0"/>
              <a:t>Observation on last slide suggests good replacement policy is to evict the </a:t>
            </a:r>
            <a:r>
              <a:rPr lang="en-CA" dirty="0">
                <a:solidFill>
                  <a:srgbClr val="0000FF"/>
                </a:solidFill>
              </a:rPr>
              <a:t>“least recently used”</a:t>
            </a:r>
            <a:r>
              <a:rPr lang="en-CA" dirty="0"/>
              <a:t> (LRU) block.  </a:t>
            </a:r>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50</a:t>
            </a:fld>
            <a:r>
              <a:rPr lang="en-US"/>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Least Recently Used</a:t>
            </a:r>
          </a:p>
        </p:txBody>
      </p:sp>
      <p:sp>
        <p:nvSpPr>
          <p:cNvPr id="3" name="Content Placeholder 2"/>
          <p:cNvSpPr>
            <a:spLocks noGrp="1"/>
          </p:cNvSpPr>
          <p:nvPr>
            <p:ph idx="1"/>
          </p:nvPr>
        </p:nvSpPr>
        <p:spPr>
          <a:xfrm>
            <a:off x="685800" y="1166879"/>
            <a:ext cx="7772400" cy="5097439"/>
          </a:xfrm>
        </p:spPr>
        <p:txBody>
          <a:bodyPr/>
          <a:lstStyle/>
          <a:p>
            <a:r>
              <a:rPr lang="en-CA" dirty="0"/>
              <a:t>LRU Implementation? </a:t>
            </a:r>
          </a:p>
          <a:p>
            <a:pPr lvl="1"/>
            <a:r>
              <a:rPr lang="en-CA" dirty="0"/>
              <a:t>Naïve: add timestamp field to row updated each time block accessed. To evict, compare all timestamps to find smallest.  </a:t>
            </a:r>
          </a:p>
          <a:p>
            <a:pPr lvl="1"/>
            <a:r>
              <a:rPr lang="en-CA" dirty="0"/>
              <a:t>In practice try to limit search to small number of blocks (e.g., “set associative” later in slides). With two blocks can use bit to indicate which one most recently used. </a:t>
            </a:r>
          </a:p>
          <a:p>
            <a:pPr lvl="1"/>
            <a:r>
              <a:rPr lang="en-CA" dirty="0"/>
              <a:t>Patents on approximate LRU (pseudo-LRU).</a:t>
            </a:r>
          </a:p>
          <a:p>
            <a:r>
              <a:rPr lang="en-CA" dirty="0"/>
              <a:t>Random &amp; FIFO get similar hit rates to LRU.</a:t>
            </a:r>
          </a:p>
          <a:p>
            <a:r>
              <a:rPr lang="en-CA" dirty="0"/>
              <a:t>Recently, replacement policy very active area of innovation due to </a:t>
            </a:r>
            <a:r>
              <a:rPr lang="en-CA" dirty="0" err="1"/>
              <a:t>multicore</a:t>
            </a:r>
            <a:r>
              <a:rPr lang="en-CA" dirty="0"/>
              <a:t> and “big data”.</a:t>
            </a:r>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51</a:t>
            </a:fld>
            <a:r>
              <a:rPr lang="en-US"/>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a:t>
            </a:r>
          </a:p>
        </p:txBody>
      </p:sp>
      <p:sp>
        <p:nvSpPr>
          <p:cNvPr id="4" name="Slide Number Placeholder 3"/>
          <p:cNvSpPr>
            <a:spLocks noGrp="1"/>
          </p:cNvSpPr>
          <p:nvPr>
            <p:ph type="sldNum" sz="quarter" idx="12"/>
          </p:nvPr>
        </p:nvSpPr>
        <p:spPr/>
        <p:txBody>
          <a:bodyPr/>
          <a:lstStyle/>
          <a:p>
            <a:pPr>
              <a:defRPr/>
            </a:pPr>
            <a:fld id="{A5F30D0E-6C7B-458E-8902-0C79F52CDCCA}" type="slidenum">
              <a:rPr lang="en-US" smtClean="0"/>
              <a:pPr>
                <a:defRPr/>
              </a:pPr>
              <a:t>52</a:t>
            </a:fld>
            <a:r>
              <a:rPr lang="en-US"/>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18" y="1143000"/>
            <a:ext cx="4528775" cy="378018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76" y="1029207"/>
            <a:ext cx="8683819" cy="4184374"/>
          </a:xfrm>
          <a:prstGeom prst="rect">
            <a:avLst/>
          </a:prstGeom>
        </p:spPr>
      </p:pic>
      <p:sp>
        <p:nvSpPr>
          <p:cNvPr id="7" name="TextBox 6"/>
          <p:cNvSpPr txBox="1"/>
          <p:nvPr/>
        </p:nvSpPr>
        <p:spPr>
          <a:xfrm>
            <a:off x="272597" y="5738336"/>
            <a:ext cx="8524706" cy="738664"/>
          </a:xfrm>
          <a:prstGeom prst="rect">
            <a:avLst/>
          </a:prstGeom>
          <a:noFill/>
        </p:spPr>
        <p:txBody>
          <a:bodyPr wrap="none" rtlCol="0">
            <a:spAutoFit/>
          </a:bodyPr>
          <a:lstStyle/>
          <a:p>
            <a:r>
              <a:rPr lang="en-US" sz="1400" i="1" dirty="0" err="1"/>
              <a:t>Subhasis</a:t>
            </a:r>
            <a:r>
              <a:rPr lang="en-US" sz="1400" i="1" dirty="0"/>
              <a:t> Das, Tor M. Aamodt, William J. Dally </a:t>
            </a:r>
            <a:r>
              <a:rPr lang="en-US" sz="1400" i="1" dirty="0">
                <a:hlinkClick r:id="rId4"/>
              </a:rPr>
              <a:t>Reuse Distance Based Probabilistic Cache Replacement</a:t>
            </a:r>
            <a:r>
              <a:rPr lang="en-US" sz="1400" i="1" dirty="0"/>
              <a:t>, </a:t>
            </a:r>
          </a:p>
          <a:p>
            <a:r>
              <a:rPr lang="en-US" sz="1400" i="1" dirty="0"/>
              <a:t>in ACM Transactions on Architecture and Code Optimization (TACO), </a:t>
            </a:r>
          </a:p>
          <a:p>
            <a:r>
              <a:rPr lang="en-US" sz="1400" i="1" dirty="0"/>
              <a:t>Volume 12 Issue 4, Article No. 33 (Oct 2015), 22 pages.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26" y="987288"/>
            <a:ext cx="8701177" cy="3485323"/>
          </a:xfrm>
          <a:prstGeom prst="rect">
            <a:avLst/>
          </a:prstGeom>
        </p:spPr>
      </p:pic>
    </p:spTree>
    <p:extLst>
      <p:ext uri="{BB962C8B-B14F-4D97-AF65-F5344CB8AC3E}">
        <p14:creationId xmlns:p14="http://schemas.microsoft.com/office/powerpoint/2010/main" val="70823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p:txBody>
          <a:bodyPr/>
          <a:lstStyle/>
          <a:p>
            <a:pPr eaLnBrk="1" hangingPunct="1"/>
            <a:r>
              <a:rPr lang="en-US" dirty="0">
                <a:latin typeface="Arial  " charset="0"/>
                <a:cs typeface="Arial  " charset="0"/>
              </a:rPr>
              <a:t>Question</a:t>
            </a:r>
          </a:p>
        </p:txBody>
      </p:sp>
      <p:sp>
        <p:nvSpPr>
          <p:cNvPr id="47107" name="Rectangle 1027"/>
          <p:cNvSpPr>
            <a:spLocks noGrp="1" noChangeArrowheads="1"/>
          </p:cNvSpPr>
          <p:nvPr>
            <p:ph type="body" idx="1"/>
          </p:nvPr>
        </p:nvSpPr>
        <p:spPr>
          <a:xfrm>
            <a:off x="685800" y="1235120"/>
            <a:ext cx="7772400" cy="4724400"/>
          </a:xfrm>
        </p:spPr>
        <p:txBody>
          <a:bodyPr/>
          <a:lstStyle/>
          <a:p>
            <a:pPr eaLnBrk="1" hangingPunct="1">
              <a:lnSpc>
                <a:spcPct val="90000"/>
              </a:lnSpc>
            </a:pPr>
            <a:r>
              <a:rPr lang="en-US" sz="2400" dirty="0">
                <a:latin typeface="Arial  " charset="0"/>
                <a:cs typeface="Arial  " charset="0"/>
              </a:rPr>
              <a:t>Assume fully associative cache with 8 one-byte blocks.  Consider the following series of memory references (byte addresses, in decimal): 2, 3, 2, 8, 10, and 2.  After this sequence has been observed, what is the tag of the least recently used block?</a:t>
            </a:r>
          </a:p>
          <a:p>
            <a:pPr eaLnBrk="1" hangingPunct="1">
              <a:lnSpc>
                <a:spcPct val="90000"/>
              </a:lnSpc>
            </a:pPr>
            <a:endParaRPr lang="en-US" sz="2400" dirty="0">
              <a:latin typeface="Arial  " charset="0"/>
              <a:cs typeface="Arial  " charset="0"/>
            </a:endParaRPr>
          </a:p>
          <a:p>
            <a:pPr eaLnBrk="1" hangingPunct="1">
              <a:lnSpc>
                <a:spcPct val="90000"/>
              </a:lnSpc>
              <a:buNone/>
            </a:pPr>
            <a:r>
              <a:rPr lang="en-US" sz="2400" dirty="0">
                <a:latin typeface="Arial  " charset="0"/>
                <a:cs typeface="Arial  " charset="0"/>
              </a:rPr>
              <a:t>	</a:t>
            </a: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53</a:t>
            </a:fld>
            <a:r>
              <a:rPr lang="en-US"/>
              <a:t> </a:t>
            </a:r>
          </a:p>
        </p:txBody>
      </p:sp>
      <p:sp>
        <p:nvSpPr>
          <p:cNvPr id="5" name="TextBox 7">
            <a:extLst>
              <a:ext uri="{FF2B5EF4-FFF2-40B4-BE49-F238E27FC236}">
                <a16:creationId xmlns:a16="http://schemas.microsoft.com/office/drawing/2014/main" id="{16EBF171-7524-894C-9398-363CF740E89B}"/>
              </a:ext>
            </a:extLst>
          </p:cNvPr>
          <p:cNvSpPr txBox="1">
            <a:spLocks noChangeArrowheads="1"/>
          </p:cNvSpPr>
          <p:nvPr/>
        </p:nvSpPr>
        <p:spPr bwMode="auto">
          <a:xfrm>
            <a:off x="2951922" y="3575635"/>
            <a:ext cx="3601278" cy="2031325"/>
          </a:xfrm>
          <a:prstGeom prst="rect">
            <a:avLst/>
          </a:prstGeom>
          <a:solidFill>
            <a:srgbClr val="CCFFCC"/>
          </a:solidFill>
          <a:ln w="76200">
            <a:solidFill>
              <a:srgbClr val="FF0000"/>
            </a:solidFill>
            <a:miter lim="800000"/>
            <a:headEnd/>
            <a:tailEnd/>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What is the block offset?</a:t>
            </a:r>
          </a:p>
          <a:p>
            <a:br>
              <a:rPr lang="en-US" altLang="en-US" sz="1800" dirty="0">
                <a:latin typeface="Arial  " charset="0"/>
              </a:rPr>
            </a:br>
            <a:r>
              <a:rPr lang="en-US" altLang="en-US" sz="1800" dirty="0">
                <a:solidFill>
                  <a:schemeClr val="bg1">
                    <a:lumMod val="75000"/>
                  </a:schemeClr>
                </a:solidFill>
                <a:latin typeface="Arial  " charset="0"/>
              </a:rPr>
              <a:t>A:  2</a:t>
            </a:r>
          </a:p>
          <a:p>
            <a:r>
              <a:rPr lang="en-US" altLang="en-US" sz="1800" dirty="0">
                <a:solidFill>
                  <a:srgbClr val="0000FF"/>
                </a:solidFill>
                <a:latin typeface="Arial  " charset="0"/>
              </a:rPr>
              <a:t>B:  3 ✔︎</a:t>
            </a:r>
          </a:p>
          <a:p>
            <a:r>
              <a:rPr lang="en-US" altLang="en-US" sz="1800" dirty="0">
                <a:solidFill>
                  <a:schemeClr val="bg1">
                    <a:lumMod val="75000"/>
                  </a:schemeClr>
                </a:solidFill>
                <a:latin typeface="Arial  " charset="0"/>
              </a:rPr>
              <a:t>C:  8</a:t>
            </a:r>
            <a:endParaRPr lang="en-US" altLang="en-US" sz="1800" baseline="-25000" dirty="0">
              <a:solidFill>
                <a:schemeClr val="bg1">
                  <a:lumMod val="75000"/>
                </a:schemeClr>
              </a:solidFill>
              <a:latin typeface="Arial  " charset="0"/>
            </a:endParaRPr>
          </a:p>
          <a:p>
            <a:r>
              <a:rPr lang="en-US" altLang="en-US" sz="1800" dirty="0">
                <a:solidFill>
                  <a:schemeClr val="bg1">
                    <a:lumMod val="75000"/>
                  </a:schemeClr>
                </a:solidFill>
                <a:latin typeface="Arial  " charset="0"/>
              </a:rPr>
              <a:t>D:  10</a:t>
            </a:r>
            <a:endParaRPr lang="en-US" altLang="en-US" sz="1800" baseline="-25000" dirty="0">
              <a:solidFill>
                <a:schemeClr val="bg1">
                  <a:lumMod val="75000"/>
                </a:schemeClr>
              </a:solidFill>
              <a:latin typeface="Arial  " charset="0"/>
            </a:endParaRPr>
          </a:p>
          <a:p>
            <a:r>
              <a:rPr lang="en-US" altLang="en-US" sz="1800" dirty="0">
                <a:solidFill>
                  <a:schemeClr val="bg1">
                    <a:lumMod val="75000"/>
                  </a:schemeClr>
                </a:solidFill>
                <a:latin typeface="Arial  " charset="0"/>
              </a:rPr>
              <a:t>E:  Not sure</a:t>
            </a:r>
          </a:p>
        </p:txBody>
      </p:sp>
      <p:sp>
        <p:nvSpPr>
          <p:cNvPr id="6" name="TextBox 7">
            <a:extLst>
              <a:ext uri="{FF2B5EF4-FFF2-40B4-BE49-F238E27FC236}">
                <a16:creationId xmlns:a16="http://schemas.microsoft.com/office/drawing/2014/main" id="{CDCF6991-3949-0B42-B979-A1B3ADCB938E}"/>
              </a:ext>
            </a:extLst>
          </p:cNvPr>
          <p:cNvSpPr txBox="1">
            <a:spLocks noChangeArrowheads="1"/>
          </p:cNvSpPr>
          <p:nvPr/>
        </p:nvSpPr>
        <p:spPr bwMode="auto">
          <a:xfrm>
            <a:off x="2951922" y="3591555"/>
            <a:ext cx="3601278" cy="2031325"/>
          </a:xfrm>
          <a:prstGeom prst="rect">
            <a:avLst/>
          </a:prstGeom>
          <a:solidFill>
            <a:srgbClr val="CCFFCC"/>
          </a:solidFill>
          <a:ln w="76200">
            <a:solidFill>
              <a:srgbClr val="FF0000"/>
            </a:solidFill>
            <a:miter lim="800000"/>
            <a:headEnd/>
            <a:tailEnd/>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What is the block offset?</a:t>
            </a:r>
          </a:p>
          <a:p>
            <a:br>
              <a:rPr lang="en-US" altLang="en-US" sz="1800" dirty="0">
                <a:latin typeface="Arial  " charset="0"/>
              </a:rPr>
            </a:br>
            <a:r>
              <a:rPr lang="en-US" altLang="en-US" sz="1800" dirty="0">
                <a:latin typeface="Arial  " charset="0"/>
              </a:rPr>
              <a:t>A:  2</a:t>
            </a:r>
          </a:p>
          <a:p>
            <a:r>
              <a:rPr lang="en-US" altLang="en-US" sz="1800" dirty="0">
                <a:latin typeface="Arial  " charset="0"/>
              </a:rPr>
              <a:t>B:  3</a:t>
            </a:r>
          </a:p>
          <a:p>
            <a:r>
              <a:rPr lang="en-US" altLang="en-US" sz="1800" dirty="0">
                <a:latin typeface="Arial  " charset="0"/>
              </a:rPr>
              <a:t>C:  8</a:t>
            </a:r>
            <a:endParaRPr lang="en-US" altLang="en-US" sz="1800" baseline="-25000" dirty="0">
              <a:latin typeface="Arial  " charset="0"/>
            </a:endParaRPr>
          </a:p>
          <a:p>
            <a:r>
              <a:rPr lang="en-US" altLang="en-US" sz="1800" dirty="0">
                <a:latin typeface="Arial  " charset="0"/>
              </a:rPr>
              <a:t>D:  10</a:t>
            </a:r>
            <a:endParaRPr lang="en-US" altLang="en-US" sz="1800" baseline="-25000" dirty="0">
              <a:latin typeface="Arial  " charset="0"/>
            </a:endParaRPr>
          </a:p>
          <a:p>
            <a:r>
              <a:rPr lang="en-US" altLang="en-US" sz="1800" dirty="0">
                <a:latin typeface="Arial  " charset="0"/>
              </a:rPr>
              <a:t>E:  Not sure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245EE-38F6-0949-995C-BA1940AF22E5}"/>
              </a:ext>
            </a:extLst>
          </p:cNvPr>
          <p:cNvSpPr>
            <a:spLocks noGrp="1"/>
          </p:cNvSpPr>
          <p:nvPr>
            <p:ph type="title"/>
          </p:nvPr>
        </p:nvSpPr>
        <p:spPr/>
        <p:txBody>
          <a:bodyPr/>
          <a:lstStyle/>
          <a:p>
            <a:r>
              <a:rPr lang="en-US" dirty="0"/>
              <a:t>Fully Associative Implementation</a:t>
            </a:r>
          </a:p>
        </p:txBody>
      </p:sp>
      <p:sp>
        <p:nvSpPr>
          <p:cNvPr id="4" name="Slide Number Placeholder 3">
            <a:extLst>
              <a:ext uri="{FF2B5EF4-FFF2-40B4-BE49-F238E27FC236}">
                <a16:creationId xmlns:a16="http://schemas.microsoft.com/office/drawing/2014/main" id="{CD890060-AF0F-EE4B-9CA2-EC5943D1CC7C}"/>
              </a:ext>
            </a:extLst>
          </p:cNvPr>
          <p:cNvSpPr>
            <a:spLocks noGrp="1"/>
          </p:cNvSpPr>
          <p:nvPr>
            <p:ph type="sldNum" sz="quarter" idx="12"/>
          </p:nvPr>
        </p:nvSpPr>
        <p:spPr/>
        <p:txBody>
          <a:bodyPr/>
          <a:lstStyle/>
          <a:p>
            <a:pPr>
              <a:defRPr/>
            </a:pPr>
            <a:fld id="{A5F30D0E-6C7B-458E-8902-0C79F52CDCCA}" type="slidenum">
              <a:rPr lang="en-US" smtClean="0"/>
              <a:pPr>
                <a:defRPr/>
              </a:pPr>
              <a:t>54</a:t>
            </a:fld>
            <a:r>
              <a:rPr lang="en-US"/>
              <a:t> </a:t>
            </a:r>
          </a:p>
        </p:txBody>
      </p:sp>
      <p:pic>
        <p:nvPicPr>
          <p:cNvPr id="11" name="Picture 10" descr="ss3-equal-circuit.emf">
            <a:extLst>
              <a:ext uri="{FF2B5EF4-FFF2-40B4-BE49-F238E27FC236}">
                <a16:creationId xmlns:a16="http://schemas.microsoft.com/office/drawing/2014/main" id="{3481D3B3-0354-F642-954D-CD8BA7EACB8D}"/>
              </a:ext>
            </a:extLst>
          </p:cNvPr>
          <p:cNvPicPr>
            <a:picLocks noChangeAspect="1"/>
          </p:cNvPicPr>
          <p:nvPr/>
        </p:nvPicPr>
        <p:blipFill>
          <a:blip r:embed="rId2"/>
          <a:stretch>
            <a:fillRect/>
          </a:stretch>
        </p:blipFill>
        <p:spPr>
          <a:xfrm>
            <a:off x="1256439" y="4877842"/>
            <a:ext cx="2600739" cy="1894915"/>
          </a:xfrm>
          <a:prstGeom prst="rect">
            <a:avLst/>
          </a:prstGeom>
        </p:spPr>
      </p:pic>
      <p:sp>
        <p:nvSpPr>
          <p:cNvPr id="12" name="Rectangle 11">
            <a:extLst>
              <a:ext uri="{FF2B5EF4-FFF2-40B4-BE49-F238E27FC236}">
                <a16:creationId xmlns:a16="http://schemas.microsoft.com/office/drawing/2014/main" id="{8C06FCBA-77DE-F741-A828-DB339CAD21B3}"/>
              </a:ext>
            </a:extLst>
          </p:cNvPr>
          <p:cNvSpPr/>
          <p:nvPr/>
        </p:nvSpPr>
        <p:spPr bwMode="auto">
          <a:xfrm>
            <a:off x="417076" y="5622469"/>
            <a:ext cx="503581" cy="4406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106" charset="-52"/>
                <a:ea typeface="ＭＳ Ｐゴシック" pitchFamily="-106" charset="-128"/>
                <a:cs typeface="ＭＳ Ｐゴシック" pitchFamily="-106" charset="-128"/>
              </a:rPr>
              <a:t> =</a:t>
            </a:r>
          </a:p>
        </p:txBody>
      </p:sp>
      <p:sp>
        <p:nvSpPr>
          <p:cNvPr id="13" name="TextBox 12">
            <a:extLst>
              <a:ext uri="{FF2B5EF4-FFF2-40B4-BE49-F238E27FC236}">
                <a16:creationId xmlns:a16="http://schemas.microsoft.com/office/drawing/2014/main" id="{D5873302-0BB4-9246-B16A-20B92EA0833D}"/>
              </a:ext>
            </a:extLst>
          </p:cNvPr>
          <p:cNvSpPr txBox="1"/>
          <p:nvPr/>
        </p:nvSpPr>
        <p:spPr>
          <a:xfrm>
            <a:off x="0" y="4416177"/>
            <a:ext cx="4408964" cy="461665"/>
          </a:xfrm>
          <a:prstGeom prst="rect">
            <a:avLst/>
          </a:prstGeom>
          <a:noFill/>
        </p:spPr>
        <p:txBody>
          <a:bodyPr wrap="none" rtlCol="0">
            <a:spAutoFit/>
          </a:bodyPr>
          <a:lstStyle/>
          <a:p>
            <a:r>
              <a:rPr lang="en-US" dirty="0"/>
              <a:t>4-bit tag comparison hardware</a:t>
            </a:r>
          </a:p>
        </p:txBody>
      </p:sp>
      <p:pic>
        <p:nvPicPr>
          <p:cNvPr id="15" name="Picture 14">
            <a:extLst>
              <a:ext uri="{FF2B5EF4-FFF2-40B4-BE49-F238E27FC236}">
                <a16:creationId xmlns:a16="http://schemas.microsoft.com/office/drawing/2014/main" id="{638CC53E-3B47-AB4C-B8A4-977E20375E22}"/>
              </a:ext>
            </a:extLst>
          </p:cNvPr>
          <p:cNvPicPr>
            <a:picLocks noChangeAspect="1"/>
          </p:cNvPicPr>
          <p:nvPr/>
        </p:nvPicPr>
        <p:blipFill>
          <a:blip r:embed="rId3"/>
          <a:stretch>
            <a:fillRect/>
          </a:stretch>
        </p:blipFill>
        <p:spPr>
          <a:xfrm>
            <a:off x="1541819" y="1143000"/>
            <a:ext cx="6405854" cy="4607985"/>
          </a:xfrm>
          <a:prstGeom prst="rect">
            <a:avLst/>
          </a:prstGeom>
        </p:spPr>
      </p:pic>
    </p:spTree>
    <p:extLst>
      <p:ext uri="{BB962C8B-B14F-4D97-AF65-F5344CB8AC3E}">
        <p14:creationId xmlns:p14="http://schemas.microsoft.com/office/powerpoint/2010/main" val="108375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Problem with Fully Associative</a:t>
            </a:r>
          </a:p>
        </p:txBody>
      </p:sp>
      <p:sp>
        <p:nvSpPr>
          <p:cNvPr id="3" name="Content Placeholder 2"/>
          <p:cNvSpPr>
            <a:spLocks noGrp="1"/>
          </p:cNvSpPr>
          <p:nvPr>
            <p:ph idx="1"/>
          </p:nvPr>
        </p:nvSpPr>
        <p:spPr/>
        <p:txBody>
          <a:bodyPr/>
          <a:lstStyle/>
          <a:p>
            <a:r>
              <a:rPr lang="en-CA" dirty="0"/>
              <a:t>Comparing all tags in parallel is expensive (time, area and energy).</a:t>
            </a:r>
          </a:p>
          <a:p>
            <a:endParaRPr lang="en-CA" dirty="0"/>
          </a:p>
          <a:p>
            <a:r>
              <a:rPr lang="en-CA" dirty="0"/>
              <a:t>Can avoid multiple tag comparisons if block can only be stored in single row in cache. This is called “</a:t>
            </a:r>
            <a:r>
              <a:rPr lang="en-CA" dirty="0">
                <a:solidFill>
                  <a:srgbClr val="0000FF"/>
                </a:solidFill>
              </a:rPr>
              <a:t>direct mapped</a:t>
            </a:r>
            <a:r>
              <a:rPr lang="en-CA" dirty="0"/>
              <a:t>”.  Then, only one tag needs to be checked.</a:t>
            </a:r>
          </a:p>
          <a:p>
            <a:endParaRPr lang="en-CA" dirty="0"/>
          </a:p>
          <a:p>
            <a:r>
              <a:rPr lang="en-CA" dirty="0"/>
              <a:t>Also makes replacement decision easy (only one choice of what to evict).</a:t>
            </a:r>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55</a:t>
            </a:fld>
            <a:r>
              <a:rPr lang="en-US"/>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Direct Mapped Cache</a:t>
            </a:r>
          </a:p>
        </p:txBody>
      </p:sp>
      <p:sp>
        <p:nvSpPr>
          <p:cNvPr id="3" name="Content Placeholder 2"/>
          <p:cNvSpPr>
            <a:spLocks noGrp="1"/>
          </p:cNvSpPr>
          <p:nvPr>
            <p:ph idx="1"/>
          </p:nvPr>
        </p:nvSpPr>
        <p:spPr>
          <a:xfrm>
            <a:off x="567266" y="1143000"/>
            <a:ext cx="7772400" cy="5562600"/>
          </a:xfrm>
        </p:spPr>
        <p:txBody>
          <a:bodyPr/>
          <a:lstStyle/>
          <a:p>
            <a:r>
              <a:rPr lang="en-CA" dirty="0"/>
              <a:t>Given start address of block need way for hardware to select single row of cache to place block in.</a:t>
            </a:r>
          </a:p>
          <a:p>
            <a:r>
              <a:rPr lang="en-CA" dirty="0"/>
              <a:t>Start of block is aligned so least significant log</a:t>
            </a:r>
            <a:r>
              <a:rPr lang="en-CA" baseline="-25000" dirty="0"/>
              <a:t>2</a:t>
            </a:r>
            <a:r>
              <a:rPr lang="en-CA" dirty="0"/>
              <a:t>(block size) bits in address are zero. Use hash on remaining address bits to compute an </a:t>
            </a:r>
            <a:r>
              <a:rPr lang="en-CA" b="1" dirty="0">
                <a:solidFill>
                  <a:srgbClr val="0000FF"/>
                </a:solidFill>
              </a:rPr>
              <a:t>index</a:t>
            </a:r>
            <a:r>
              <a:rPr lang="en-CA" dirty="0"/>
              <a:t> used to select row.  </a:t>
            </a:r>
          </a:p>
          <a:p>
            <a:endParaRPr lang="en-CA" dirty="0"/>
          </a:p>
          <a:p>
            <a:r>
              <a:rPr lang="en-CA" dirty="0"/>
              <a:t>Typically, use next log</a:t>
            </a:r>
            <a:r>
              <a:rPr lang="en-CA" baseline="-25000" dirty="0"/>
              <a:t>2</a:t>
            </a:r>
            <a:r>
              <a:rPr lang="en-CA" dirty="0"/>
              <a:t>(number of rows) least significant bits of block start address as hash function: </a:t>
            </a:r>
            <a:r>
              <a:rPr lang="en-CA" sz="2400" b="1" i="1" dirty="0">
                <a:solidFill>
                  <a:srgbClr val="0000FF"/>
                </a:solidFill>
              </a:rPr>
              <a:t>index = block address % num. rows</a:t>
            </a:r>
            <a:endParaRPr lang="en-CA" b="1" i="1" dirty="0">
              <a:solidFill>
                <a:srgbClr val="0000FF"/>
              </a:solidFill>
            </a:endParaRPr>
          </a:p>
          <a:p>
            <a:endParaRPr lang="en-CA" dirty="0"/>
          </a:p>
          <a:p>
            <a:endParaRPr lang="en-CA" dirty="0"/>
          </a:p>
          <a:p>
            <a:endParaRPr lang="en-CA" dirty="0"/>
          </a:p>
          <a:p>
            <a:endParaRPr lang="en-CA" dirty="0"/>
          </a:p>
          <a:p>
            <a:endParaRPr lang="en-CA" dirty="0"/>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56</a:t>
            </a:fld>
            <a:r>
              <a:rPr lang="en-US"/>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0"/>
            <a:ext cx="7772400" cy="823913"/>
          </a:xfrm>
        </p:spPr>
        <p:txBody>
          <a:bodyPr/>
          <a:lstStyle/>
          <a:p>
            <a:pPr eaLnBrk="1" hangingPunct="1"/>
            <a:r>
              <a:rPr lang="en-US">
                <a:latin typeface="Arial  " charset="0"/>
                <a:cs typeface="Arial  " charset="0"/>
              </a:rPr>
              <a:t>Direct Mapped Cache</a:t>
            </a:r>
          </a:p>
        </p:txBody>
      </p:sp>
      <p:sp>
        <p:nvSpPr>
          <p:cNvPr id="24579" name="Rectangle 3"/>
          <p:cNvSpPr>
            <a:spLocks noGrp="1" noChangeArrowheads="1"/>
          </p:cNvSpPr>
          <p:nvPr>
            <p:ph type="body" idx="1"/>
          </p:nvPr>
        </p:nvSpPr>
        <p:spPr>
          <a:xfrm>
            <a:off x="772732" y="872141"/>
            <a:ext cx="7920891" cy="2184957"/>
          </a:xfrm>
        </p:spPr>
        <p:txBody>
          <a:bodyPr/>
          <a:lstStyle/>
          <a:p>
            <a:pPr eaLnBrk="1" hangingPunct="1">
              <a:buFontTx/>
              <a:buNone/>
            </a:pPr>
            <a:r>
              <a:rPr lang="en-US" sz="2000" dirty="0">
                <a:latin typeface="Arial  " charset="0"/>
                <a:cs typeface="Arial  " charset="0"/>
              </a:rPr>
              <a:t>	“Block Address” is starting address of block with log</a:t>
            </a:r>
            <a:r>
              <a:rPr lang="en-US" sz="2000" baseline="-25000" dirty="0">
                <a:latin typeface="Arial  " charset="0"/>
                <a:cs typeface="Arial  " charset="0"/>
              </a:rPr>
              <a:t>2</a:t>
            </a:r>
            <a:r>
              <a:rPr lang="en-US" sz="2000" dirty="0">
                <a:latin typeface="Arial  " charset="0"/>
                <a:cs typeface="Arial  " charset="0"/>
              </a:rPr>
              <a:t>(block size) least significant bits truncated (removed).</a:t>
            </a:r>
          </a:p>
          <a:p>
            <a:pPr eaLnBrk="1" hangingPunct="1">
              <a:buFontTx/>
              <a:buNone/>
            </a:pPr>
            <a:endParaRPr lang="en-US" sz="2000" dirty="0">
              <a:latin typeface="Arial  " charset="0"/>
              <a:cs typeface="Arial  " charset="0"/>
            </a:endParaRPr>
          </a:p>
          <a:p>
            <a:pPr eaLnBrk="1" hangingPunct="1">
              <a:buFontTx/>
              <a:buNone/>
            </a:pPr>
            <a:r>
              <a:rPr lang="en-US" sz="2000" dirty="0">
                <a:latin typeface="Arial  " charset="0"/>
                <a:cs typeface="Arial  " charset="0"/>
              </a:rPr>
              <a:t>	Address:    </a:t>
            </a:r>
          </a:p>
          <a:p>
            <a:pPr eaLnBrk="1" hangingPunct="1">
              <a:buFontTx/>
              <a:buNone/>
            </a:pPr>
            <a:endParaRPr lang="en-US" sz="2000" dirty="0">
              <a:latin typeface="Arial  " charset="0"/>
              <a:cs typeface="Arial  " charset="0"/>
            </a:endParaRPr>
          </a:p>
          <a:p>
            <a:pPr eaLnBrk="1" hangingPunct="1">
              <a:buFontTx/>
              <a:buNone/>
            </a:pPr>
            <a:r>
              <a:rPr lang="en-US" sz="2000" dirty="0">
                <a:latin typeface="Arial  " charset="0"/>
                <a:cs typeface="Arial  " charset="0"/>
              </a:rPr>
              <a:t>	Index = (Block Address) modulo (Number of Rows)</a:t>
            </a:r>
          </a:p>
          <a:p>
            <a:pPr eaLnBrk="1" hangingPunct="1">
              <a:buFontTx/>
              <a:buNone/>
            </a:pPr>
            <a:endParaRPr lang="en-US" sz="1000" dirty="0">
              <a:latin typeface="Arial  " charset="0"/>
              <a:cs typeface="Arial  " charset="0"/>
            </a:endParaRPr>
          </a:p>
          <a:p>
            <a:pPr eaLnBrk="1" hangingPunct="1">
              <a:buFontTx/>
              <a:buNone/>
            </a:pPr>
            <a:r>
              <a:rPr lang="en-US" sz="2000" dirty="0">
                <a:latin typeface="Arial  " charset="0"/>
                <a:cs typeface="Arial  " charset="0"/>
              </a:rPr>
              <a:t>     Address:</a:t>
            </a:r>
          </a:p>
        </p:txBody>
      </p:sp>
      <p:grpSp>
        <p:nvGrpSpPr>
          <p:cNvPr id="12" name="Group 11"/>
          <p:cNvGrpSpPr>
            <a:grpSpLocks noChangeAspect="1"/>
          </p:cNvGrpSpPr>
          <p:nvPr/>
        </p:nvGrpSpPr>
        <p:grpSpPr>
          <a:xfrm>
            <a:off x="1810605" y="3643155"/>
            <a:ext cx="4709160" cy="3275330"/>
            <a:chOff x="1414821" y="2790466"/>
            <a:chExt cx="5886450" cy="4094163"/>
          </a:xfrm>
        </p:grpSpPr>
        <p:pic>
          <p:nvPicPr>
            <p:cNvPr id="24580" name="Picture 5" descr="Figure_7"/>
            <p:cNvPicPr>
              <a:picLocks noChangeAspect="1" noChangeArrowheads="1"/>
            </p:cNvPicPr>
            <p:nvPr/>
          </p:nvPicPr>
          <p:blipFill>
            <a:blip r:embed="rId3"/>
            <a:srcRect/>
            <a:stretch>
              <a:fillRect/>
            </a:stretch>
          </p:blipFill>
          <p:spPr bwMode="auto">
            <a:xfrm>
              <a:off x="1414821" y="2790466"/>
              <a:ext cx="5886450" cy="4094163"/>
            </a:xfrm>
            <a:prstGeom prst="rect">
              <a:avLst/>
            </a:prstGeom>
            <a:noFill/>
            <a:ln w="9525">
              <a:noFill/>
              <a:miter lim="800000"/>
              <a:headEnd/>
              <a:tailEnd/>
            </a:ln>
          </p:spPr>
        </p:pic>
        <p:sp>
          <p:nvSpPr>
            <p:cNvPr id="24581" name="Rectangle 6"/>
            <p:cNvSpPr>
              <a:spLocks noChangeArrowheads="1"/>
            </p:cNvSpPr>
            <p:nvPr/>
          </p:nvSpPr>
          <p:spPr bwMode="auto">
            <a:xfrm>
              <a:off x="4648558" y="3568341"/>
              <a:ext cx="152400" cy="1041400"/>
            </a:xfrm>
            <a:prstGeom prst="rect">
              <a:avLst/>
            </a:prstGeom>
            <a:solidFill>
              <a:srgbClr val="FF0000"/>
            </a:solidFill>
            <a:ln w="9525">
              <a:noFill/>
              <a:miter lim="800000"/>
              <a:headEnd/>
              <a:tailEnd/>
            </a:ln>
          </p:spPr>
          <p:txBody>
            <a:bodyPr wrap="none" anchor="ctr"/>
            <a:lstStyle/>
            <a:p>
              <a:endParaRPr lang="en-US"/>
            </a:p>
          </p:txBody>
        </p:sp>
        <p:sp>
          <p:nvSpPr>
            <p:cNvPr id="24582" name="Rectangle 7"/>
            <p:cNvSpPr>
              <a:spLocks noChangeArrowheads="1"/>
            </p:cNvSpPr>
            <p:nvPr/>
          </p:nvSpPr>
          <p:spPr bwMode="auto">
            <a:xfrm>
              <a:off x="2768958" y="5282841"/>
              <a:ext cx="152400" cy="1041400"/>
            </a:xfrm>
            <a:prstGeom prst="rect">
              <a:avLst/>
            </a:prstGeom>
            <a:solidFill>
              <a:srgbClr val="FF0000"/>
            </a:solidFill>
            <a:ln w="9525">
              <a:noFill/>
              <a:miter lim="800000"/>
              <a:headEnd/>
              <a:tailEnd/>
            </a:ln>
          </p:spPr>
          <p:txBody>
            <a:bodyPr wrap="none" anchor="ctr"/>
            <a:lstStyle/>
            <a:p>
              <a:endParaRPr lang="en-US"/>
            </a:p>
          </p:txBody>
        </p:sp>
        <p:sp>
          <p:nvSpPr>
            <p:cNvPr id="24583" name="Rectangle 8"/>
            <p:cNvSpPr>
              <a:spLocks noChangeArrowheads="1"/>
            </p:cNvSpPr>
            <p:nvPr/>
          </p:nvSpPr>
          <p:spPr bwMode="auto">
            <a:xfrm>
              <a:off x="4038958" y="5270141"/>
              <a:ext cx="152400" cy="1041400"/>
            </a:xfrm>
            <a:prstGeom prst="rect">
              <a:avLst/>
            </a:prstGeom>
            <a:solidFill>
              <a:srgbClr val="FF0000"/>
            </a:solidFill>
            <a:ln w="9525">
              <a:noFill/>
              <a:miter lim="800000"/>
              <a:headEnd/>
              <a:tailEnd/>
            </a:ln>
          </p:spPr>
          <p:txBody>
            <a:bodyPr wrap="none" anchor="ctr"/>
            <a:lstStyle/>
            <a:p>
              <a:endParaRPr lang="en-US"/>
            </a:p>
          </p:txBody>
        </p:sp>
        <p:sp>
          <p:nvSpPr>
            <p:cNvPr id="24584" name="Rectangle 9"/>
            <p:cNvSpPr>
              <a:spLocks noChangeArrowheads="1"/>
            </p:cNvSpPr>
            <p:nvPr/>
          </p:nvSpPr>
          <p:spPr bwMode="auto">
            <a:xfrm>
              <a:off x="5296258" y="5270141"/>
              <a:ext cx="152400" cy="1041400"/>
            </a:xfrm>
            <a:prstGeom prst="rect">
              <a:avLst/>
            </a:prstGeom>
            <a:solidFill>
              <a:srgbClr val="FF0000"/>
            </a:solidFill>
            <a:ln w="9525">
              <a:noFill/>
              <a:miter lim="800000"/>
              <a:headEnd/>
              <a:tailEnd/>
            </a:ln>
          </p:spPr>
          <p:txBody>
            <a:bodyPr wrap="none" anchor="ctr"/>
            <a:lstStyle/>
            <a:p>
              <a:endParaRPr lang="en-US"/>
            </a:p>
          </p:txBody>
        </p:sp>
        <p:sp>
          <p:nvSpPr>
            <p:cNvPr id="24585" name="Rectangle 10"/>
            <p:cNvSpPr>
              <a:spLocks noChangeArrowheads="1"/>
            </p:cNvSpPr>
            <p:nvPr/>
          </p:nvSpPr>
          <p:spPr bwMode="auto">
            <a:xfrm>
              <a:off x="6540858" y="5282841"/>
              <a:ext cx="152400" cy="1041400"/>
            </a:xfrm>
            <a:prstGeom prst="rect">
              <a:avLst/>
            </a:prstGeom>
            <a:solidFill>
              <a:srgbClr val="FF0000"/>
            </a:solidFill>
            <a:ln w="9525">
              <a:noFill/>
              <a:miter lim="800000"/>
              <a:headEnd/>
              <a:tailEnd/>
            </a:ln>
          </p:spPr>
          <p:txBody>
            <a:bodyPr wrap="none" anchor="ctr"/>
            <a:lstStyle/>
            <a:p>
              <a:endParaRPr lang="en-US"/>
            </a:p>
          </p:txBody>
        </p:sp>
      </p:grpSp>
      <p:sp>
        <p:nvSpPr>
          <p:cNvPr id="13" name="Rectangle 12"/>
          <p:cNvSpPr/>
          <p:nvPr/>
        </p:nvSpPr>
        <p:spPr bwMode="auto">
          <a:xfrm>
            <a:off x="2797791" y="1897039"/>
            <a:ext cx="5063319" cy="39578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chemeClr val="tx1"/>
                </a:solidFill>
                <a:effectLst/>
                <a:latin typeface="Arial" pitchFamily="-106" charset="-52"/>
                <a:ea typeface="ＭＳ Ｐゴシック" pitchFamily="-106" charset="-128"/>
                <a:cs typeface="ＭＳ Ｐゴシック" pitchFamily="-106" charset="-128"/>
              </a:rPr>
              <a:t>    </a:t>
            </a:r>
            <a:r>
              <a:rPr kumimoji="0" lang="en-CA" sz="2400" b="0" i="0" u="none" strike="noStrike" cap="none" normalizeH="0" dirty="0">
                <a:ln>
                  <a:noFill/>
                </a:ln>
                <a:solidFill>
                  <a:schemeClr val="tx1"/>
                </a:solidFill>
                <a:effectLst/>
                <a:latin typeface="Arial" pitchFamily="-106" charset="-52"/>
                <a:ea typeface="ＭＳ Ｐゴシック" pitchFamily="-106" charset="-128"/>
                <a:cs typeface="ＭＳ Ｐゴシック" pitchFamily="-106" charset="-128"/>
              </a:rPr>
              <a:t>   </a:t>
            </a:r>
            <a:r>
              <a:rPr kumimoji="0" lang="en-CA" sz="2400" b="0" i="0" u="none" strike="noStrike" cap="none" normalizeH="0" baseline="0" dirty="0">
                <a:ln>
                  <a:noFill/>
                </a:ln>
                <a:solidFill>
                  <a:schemeClr val="tx1"/>
                </a:solidFill>
                <a:effectLst/>
                <a:latin typeface="Arial" pitchFamily="-106" charset="-52"/>
                <a:ea typeface="ＭＳ Ｐゴシック" pitchFamily="-106" charset="-128"/>
                <a:cs typeface="ＭＳ Ｐゴシック" pitchFamily="-106" charset="-128"/>
              </a:rPr>
              <a:t>Block Address</a:t>
            </a:r>
            <a:r>
              <a:rPr kumimoji="0" lang="en-CA" sz="2400" b="0" i="0" u="none" strike="noStrike" cap="none" normalizeH="0" dirty="0">
                <a:ln>
                  <a:noFill/>
                </a:ln>
                <a:solidFill>
                  <a:schemeClr val="tx1"/>
                </a:solidFill>
                <a:effectLst/>
                <a:latin typeface="Arial" pitchFamily="-106" charset="-52"/>
                <a:ea typeface="ＭＳ Ｐゴシック" pitchFamily="-106" charset="-128"/>
                <a:cs typeface="ＭＳ Ｐゴシック" pitchFamily="-106" charset="-128"/>
              </a:rPr>
              <a:t>        Block Offset</a:t>
            </a:r>
            <a:endParaRPr kumimoji="0" lang="en-CA" sz="2400" b="0" i="0" u="none" strike="noStrike" cap="none" normalizeH="0" baseline="0" dirty="0">
              <a:ln>
                <a:noFill/>
              </a:ln>
              <a:solidFill>
                <a:schemeClr val="tx1"/>
              </a:solidFill>
              <a:effectLst/>
              <a:latin typeface="Arial" pitchFamily="-106" charset="-52"/>
              <a:ea typeface="ＭＳ Ｐゴシック" pitchFamily="-106" charset="-128"/>
              <a:cs typeface="ＭＳ Ｐゴシック" pitchFamily="-106" charset="-128"/>
            </a:endParaRPr>
          </a:p>
        </p:txBody>
      </p:sp>
      <p:cxnSp>
        <p:nvCxnSpPr>
          <p:cNvPr id="15" name="Straight Connector 14"/>
          <p:cNvCxnSpPr/>
          <p:nvPr/>
        </p:nvCxnSpPr>
        <p:spPr bwMode="auto">
          <a:xfrm>
            <a:off x="5923134" y="1896981"/>
            <a:ext cx="0" cy="38213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57</a:t>
            </a:fld>
            <a:r>
              <a:rPr lang="en-US"/>
              <a:t> </a:t>
            </a:r>
          </a:p>
        </p:txBody>
      </p:sp>
      <p:sp>
        <p:nvSpPr>
          <p:cNvPr id="14" name="Rectangle 13">
            <a:extLst>
              <a:ext uri="{FF2B5EF4-FFF2-40B4-BE49-F238E27FC236}">
                <a16:creationId xmlns:a16="http://schemas.microsoft.com/office/drawing/2014/main" id="{F5BCA4C9-CAC5-D545-B4B6-9C5F7A8B6681}"/>
              </a:ext>
            </a:extLst>
          </p:cNvPr>
          <p:cNvSpPr/>
          <p:nvPr/>
        </p:nvSpPr>
        <p:spPr bwMode="auto">
          <a:xfrm>
            <a:off x="2797790" y="3200252"/>
            <a:ext cx="5063319" cy="39578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chemeClr val="tx1"/>
                </a:solidFill>
                <a:effectLst/>
                <a:latin typeface="Arial" pitchFamily="-106" charset="-52"/>
                <a:ea typeface="ＭＳ Ｐゴシック" pitchFamily="-106" charset="-128"/>
                <a:cs typeface="ＭＳ Ｐゴシック" pitchFamily="-106" charset="-128"/>
              </a:rPr>
              <a:t>    </a:t>
            </a:r>
            <a:r>
              <a:rPr kumimoji="0" lang="en-CA" sz="2400" b="0" i="0" u="none" strike="noStrike" cap="none" normalizeH="0" dirty="0">
                <a:ln>
                  <a:noFill/>
                </a:ln>
                <a:solidFill>
                  <a:schemeClr val="tx1"/>
                </a:solidFill>
                <a:effectLst/>
                <a:latin typeface="Arial" pitchFamily="-106" charset="-52"/>
                <a:ea typeface="ＭＳ Ｐゴシック" pitchFamily="-106" charset="-128"/>
                <a:cs typeface="ＭＳ Ｐゴシック" pitchFamily="-106" charset="-128"/>
              </a:rPr>
              <a:t>     </a:t>
            </a:r>
            <a:r>
              <a:rPr kumimoji="0" lang="en-CA" sz="2400" b="0" i="0" u="none" strike="noStrike" cap="none" normalizeH="0" baseline="0" dirty="0">
                <a:ln>
                  <a:noFill/>
                </a:ln>
                <a:solidFill>
                  <a:schemeClr val="tx1"/>
                </a:solidFill>
                <a:effectLst/>
                <a:latin typeface="Arial" pitchFamily="-106" charset="-52"/>
                <a:ea typeface="ＭＳ Ｐゴシック" pitchFamily="-106" charset="-128"/>
                <a:cs typeface="ＭＳ Ｐゴシック" pitchFamily="-106" charset="-128"/>
              </a:rPr>
              <a:t>Tag          Index    </a:t>
            </a:r>
            <a:r>
              <a:rPr kumimoji="0" lang="en-CA" sz="2400" b="0" i="0" u="none" strike="noStrike" cap="none" normalizeH="0" dirty="0">
                <a:ln>
                  <a:noFill/>
                </a:ln>
                <a:solidFill>
                  <a:schemeClr val="tx1"/>
                </a:solidFill>
                <a:effectLst/>
                <a:latin typeface="Arial" pitchFamily="-106" charset="-52"/>
                <a:ea typeface="ＭＳ Ｐゴシック" pitchFamily="-106" charset="-128"/>
                <a:cs typeface="ＭＳ Ｐゴシック" pitchFamily="-106" charset="-128"/>
              </a:rPr>
              <a:t>Block Offset</a:t>
            </a:r>
            <a:endParaRPr kumimoji="0" lang="en-CA" sz="2400" b="0" i="0" u="none" strike="noStrike" cap="none" normalizeH="0" baseline="0" dirty="0">
              <a:ln>
                <a:noFill/>
              </a:ln>
              <a:solidFill>
                <a:schemeClr val="tx1"/>
              </a:solidFill>
              <a:effectLst/>
              <a:latin typeface="Arial" pitchFamily="-106" charset="-52"/>
              <a:ea typeface="ＭＳ Ｐゴシック" pitchFamily="-106" charset="-128"/>
              <a:cs typeface="ＭＳ Ｐゴシック" pitchFamily="-106" charset="-128"/>
            </a:endParaRPr>
          </a:p>
        </p:txBody>
      </p:sp>
      <p:cxnSp>
        <p:nvCxnSpPr>
          <p:cNvPr id="16" name="Straight Connector 15">
            <a:extLst>
              <a:ext uri="{FF2B5EF4-FFF2-40B4-BE49-F238E27FC236}">
                <a16:creationId xmlns:a16="http://schemas.microsoft.com/office/drawing/2014/main" id="{AC151070-0BDE-8D42-9252-FBAEF7CD9064}"/>
              </a:ext>
            </a:extLst>
          </p:cNvPr>
          <p:cNvCxnSpPr/>
          <p:nvPr/>
        </p:nvCxnSpPr>
        <p:spPr bwMode="auto">
          <a:xfrm>
            <a:off x="5911435" y="3200252"/>
            <a:ext cx="0" cy="38213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25BC7147-B1BE-FB4B-AEBF-840E86E1AD62}"/>
              </a:ext>
            </a:extLst>
          </p:cNvPr>
          <p:cNvCxnSpPr/>
          <p:nvPr/>
        </p:nvCxnSpPr>
        <p:spPr bwMode="auto">
          <a:xfrm>
            <a:off x="4733177" y="3213503"/>
            <a:ext cx="0" cy="382137"/>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9067476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z="3200" dirty="0">
                <a:latin typeface="Arial  " charset="0"/>
                <a:cs typeface="Arial  " charset="0"/>
              </a:rPr>
              <a:t>Direct Mapped Cache</a:t>
            </a:r>
            <a:endParaRPr lang="en-US" dirty="0">
              <a:latin typeface="Arial  " charset="0"/>
              <a:cs typeface="Arial  " charset="0"/>
            </a:endParaRPr>
          </a:p>
        </p:txBody>
      </p:sp>
      <p:pic>
        <p:nvPicPr>
          <p:cNvPr id="39940" name="Picture 5" descr="Figure_7"/>
          <p:cNvPicPr>
            <a:picLocks noChangeAspect="1" noChangeArrowheads="1"/>
          </p:cNvPicPr>
          <p:nvPr/>
        </p:nvPicPr>
        <p:blipFill>
          <a:blip r:embed="rId3"/>
          <a:srcRect/>
          <a:stretch>
            <a:fillRect/>
          </a:stretch>
        </p:blipFill>
        <p:spPr bwMode="auto">
          <a:xfrm>
            <a:off x="0" y="2040995"/>
            <a:ext cx="4989512" cy="4478338"/>
          </a:xfrm>
          <a:prstGeom prst="rect">
            <a:avLst/>
          </a:prstGeom>
          <a:noFill/>
          <a:ln w="9525">
            <a:noFill/>
            <a:miter lim="800000"/>
            <a:headEnd/>
            <a:tailEnd/>
          </a:ln>
        </p:spPr>
      </p:pic>
      <p:sp>
        <p:nvSpPr>
          <p:cNvPr id="6" name="Content Placeholder 5"/>
          <p:cNvSpPr>
            <a:spLocks noGrp="1"/>
          </p:cNvSpPr>
          <p:nvPr>
            <p:ph idx="1"/>
          </p:nvPr>
        </p:nvSpPr>
        <p:spPr>
          <a:xfrm>
            <a:off x="5322627" y="1371600"/>
            <a:ext cx="3821373" cy="4724400"/>
          </a:xfrm>
        </p:spPr>
        <p:txBody>
          <a:bodyPr/>
          <a:lstStyle/>
          <a:p>
            <a:r>
              <a:rPr lang="en-CA" dirty="0"/>
              <a:t>4-byte blocks, so block offset is 2-bits.</a:t>
            </a:r>
          </a:p>
          <a:p>
            <a:endParaRPr lang="en-CA" dirty="0"/>
          </a:p>
          <a:p>
            <a:r>
              <a:rPr lang="en-CA" dirty="0"/>
              <a:t>1024 rows so use log</a:t>
            </a:r>
            <a:r>
              <a:rPr lang="en-CA" baseline="-25000" dirty="0"/>
              <a:t>2</a:t>
            </a:r>
            <a:r>
              <a:rPr lang="en-CA" dirty="0"/>
              <a:t>(1024)=10-bits of address to select row. These bits are called “index”. </a:t>
            </a: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58</a:t>
            </a:fld>
            <a:r>
              <a:rPr lang="en-US"/>
              <a:t> </a:t>
            </a:r>
          </a:p>
        </p:txBody>
      </p:sp>
      <p:sp>
        <p:nvSpPr>
          <p:cNvPr id="3" name="TextBox 2">
            <a:extLst>
              <a:ext uri="{FF2B5EF4-FFF2-40B4-BE49-F238E27FC236}">
                <a16:creationId xmlns:a16="http://schemas.microsoft.com/office/drawing/2014/main" id="{A1425063-32EA-1E42-A669-E82788C934AC}"/>
              </a:ext>
            </a:extLst>
          </p:cNvPr>
          <p:cNvSpPr txBox="1"/>
          <p:nvPr/>
        </p:nvSpPr>
        <p:spPr>
          <a:xfrm>
            <a:off x="397934" y="935335"/>
            <a:ext cx="2903359" cy="461665"/>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LDR R1, [R2, #8]</a:t>
            </a:r>
          </a:p>
        </p:txBody>
      </p:sp>
      <p:sp>
        <p:nvSpPr>
          <p:cNvPr id="4" name="Left Brace 3">
            <a:extLst>
              <a:ext uri="{FF2B5EF4-FFF2-40B4-BE49-F238E27FC236}">
                <a16:creationId xmlns:a16="http://schemas.microsoft.com/office/drawing/2014/main" id="{5C22B600-3F10-9D4D-970A-9980D1603626}"/>
              </a:ext>
            </a:extLst>
          </p:cNvPr>
          <p:cNvSpPr/>
          <p:nvPr/>
        </p:nvSpPr>
        <p:spPr bwMode="auto">
          <a:xfrm rot="16200000">
            <a:off x="2389708" y="907068"/>
            <a:ext cx="210096" cy="1083733"/>
          </a:xfrm>
          <a:prstGeom prst="leftBrace">
            <a:avLst>
              <a:gd name="adj1" fmla="val 8333"/>
              <a:gd name="adj2" fmla="val 48722"/>
            </a:avLst>
          </a:prstGeom>
          <a:no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cxnSp>
        <p:nvCxnSpPr>
          <p:cNvPr id="7" name="Straight Arrow Connector 6">
            <a:extLst>
              <a:ext uri="{FF2B5EF4-FFF2-40B4-BE49-F238E27FC236}">
                <a16:creationId xmlns:a16="http://schemas.microsoft.com/office/drawing/2014/main" id="{3A8AB84D-D1BC-6346-8B9B-E8CB10A0DE10}"/>
              </a:ext>
            </a:extLst>
          </p:cNvPr>
          <p:cNvCxnSpPr>
            <a:cxnSpLocks/>
          </p:cNvCxnSpPr>
          <p:nvPr/>
        </p:nvCxnSpPr>
        <p:spPr bwMode="auto">
          <a:xfrm flipH="1">
            <a:off x="2161309" y="1511363"/>
            <a:ext cx="332509" cy="529632"/>
          </a:xfrm>
          <a:prstGeom prst="straightConnector1">
            <a:avLst/>
          </a:prstGeom>
          <a:solidFill>
            <a:schemeClr val="accent1"/>
          </a:solidFill>
          <a:ln w="25400" cap="flat" cmpd="sng" algn="ctr">
            <a:solidFill>
              <a:srgbClr val="0000FF"/>
            </a:solidFill>
            <a:prstDash val="solid"/>
            <a:round/>
            <a:headEnd type="none" w="med" len="med"/>
            <a:tailEnd type="triangle"/>
          </a:ln>
          <a:effectLst/>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Problem: Conflict Misses</a:t>
            </a:r>
          </a:p>
        </p:txBody>
      </p:sp>
      <p:sp>
        <p:nvSpPr>
          <p:cNvPr id="3" name="Content Placeholder 2"/>
          <p:cNvSpPr>
            <a:spLocks noGrp="1"/>
          </p:cNvSpPr>
          <p:nvPr>
            <p:ph idx="1"/>
          </p:nvPr>
        </p:nvSpPr>
        <p:spPr/>
        <p:txBody>
          <a:bodyPr/>
          <a:lstStyle/>
          <a:p>
            <a:r>
              <a:rPr lang="en-CA" dirty="0"/>
              <a:t>Some “rows” (blocks) in direct mapped cache used more than others.</a:t>
            </a:r>
          </a:p>
          <a:p>
            <a:pPr>
              <a:buNone/>
            </a:pPr>
            <a:r>
              <a:rPr lang="en-CA" dirty="0"/>
              <a:t>  </a:t>
            </a:r>
          </a:p>
          <a:p>
            <a:r>
              <a:rPr lang="en-CA" dirty="0"/>
              <a:t>Data that index to these blocks may get evicted before reused even though there was enough space in cache to keep them.</a:t>
            </a:r>
          </a:p>
          <a:p>
            <a:endParaRPr lang="en-CA" dirty="0"/>
          </a:p>
          <a:p>
            <a:r>
              <a:rPr lang="en-CA" dirty="0"/>
              <a:t>Would like to have flexibility of fully associative without cost of parallel comparison of all tags in cache.</a:t>
            </a:r>
          </a:p>
          <a:p>
            <a:endParaRPr lang="en-CA" dirty="0"/>
          </a:p>
          <a:p>
            <a:endParaRPr lang="en-CA" dirty="0"/>
          </a:p>
          <a:p>
            <a:endParaRPr lang="en-CA" dirty="0"/>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59</a:t>
            </a:fld>
            <a:r>
              <a:rPr lang="en-US"/>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CA" dirty="0"/>
              <a:t>Random Access Memory</a:t>
            </a:r>
          </a:p>
        </p:txBody>
      </p:sp>
      <p:graphicFrame>
        <p:nvGraphicFramePr>
          <p:cNvPr id="5" name="Table 4"/>
          <p:cNvGraphicFramePr>
            <a:graphicFrameLocks noGrp="1"/>
          </p:cNvGraphicFramePr>
          <p:nvPr/>
        </p:nvGraphicFramePr>
        <p:xfrm>
          <a:off x="2850526" y="1912155"/>
          <a:ext cx="3138152" cy="2966720"/>
        </p:xfrm>
        <a:graphic>
          <a:graphicData uri="http://schemas.openxmlformats.org/drawingml/2006/table">
            <a:tbl>
              <a:tblPr firstRow="1" bandRow="1">
                <a:tableStyleId>{5940675A-B579-460E-94D1-54222C63F5DA}</a:tableStyleId>
              </a:tblPr>
              <a:tblGrid>
                <a:gridCol w="392269">
                  <a:extLst>
                    <a:ext uri="{9D8B030D-6E8A-4147-A177-3AD203B41FA5}">
                      <a16:colId xmlns:a16="http://schemas.microsoft.com/office/drawing/2014/main" val="20000"/>
                    </a:ext>
                  </a:extLst>
                </a:gridCol>
                <a:gridCol w="392269">
                  <a:extLst>
                    <a:ext uri="{9D8B030D-6E8A-4147-A177-3AD203B41FA5}">
                      <a16:colId xmlns:a16="http://schemas.microsoft.com/office/drawing/2014/main" val="20001"/>
                    </a:ext>
                  </a:extLst>
                </a:gridCol>
                <a:gridCol w="392269">
                  <a:extLst>
                    <a:ext uri="{9D8B030D-6E8A-4147-A177-3AD203B41FA5}">
                      <a16:colId xmlns:a16="http://schemas.microsoft.com/office/drawing/2014/main" val="20002"/>
                    </a:ext>
                  </a:extLst>
                </a:gridCol>
                <a:gridCol w="392269">
                  <a:extLst>
                    <a:ext uri="{9D8B030D-6E8A-4147-A177-3AD203B41FA5}">
                      <a16:colId xmlns:a16="http://schemas.microsoft.com/office/drawing/2014/main" val="20003"/>
                    </a:ext>
                  </a:extLst>
                </a:gridCol>
                <a:gridCol w="392269">
                  <a:extLst>
                    <a:ext uri="{9D8B030D-6E8A-4147-A177-3AD203B41FA5}">
                      <a16:colId xmlns:a16="http://schemas.microsoft.com/office/drawing/2014/main" val="20004"/>
                    </a:ext>
                  </a:extLst>
                </a:gridCol>
                <a:gridCol w="392269">
                  <a:extLst>
                    <a:ext uri="{9D8B030D-6E8A-4147-A177-3AD203B41FA5}">
                      <a16:colId xmlns:a16="http://schemas.microsoft.com/office/drawing/2014/main" val="20005"/>
                    </a:ext>
                  </a:extLst>
                </a:gridCol>
                <a:gridCol w="392269">
                  <a:extLst>
                    <a:ext uri="{9D8B030D-6E8A-4147-A177-3AD203B41FA5}">
                      <a16:colId xmlns:a16="http://schemas.microsoft.com/office/drawing/2014/main" val="20006"/>
                    </a:ext>
                  </a:extLst>
                </a:gridCol>
                <a:gridCol w="392269">
                  <a:extLst>
                    <a:ext uri="{9D8B030D-6E8A-4147-A177-3AD203B41FA5}">
                      <a16:colId xmlns:a16="http://schemas.microsoft.com/office/drawing/2014/main" val="20007"/>
                    </a:ext>
                  </a:extLst>
                </a:gridCol>
              </a:tblGrid>
              <a:tr h="370840">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1</a:t>
                      </a:r>
                    </a:p>
                  </a:txBody>
                  <a:tcPr>
                    <a:solidFill>
                      <a:srgbClr val="C9C9FF"/>
                    </a:solidFill>
                  </a:tcPr>
                </a:tc>
                <a:tc>
                  <a:txBody>
                    <a:bodyPr/>
                    <a:lstStyle/>
                    <a:p>
                      <a:pPr algn="ctr"/>
                      <a:r>
                        <a:rPr lang="en-CA" dirty="0">
                          <a:latin typeface="Arial" pitchFamily="34" charset="0"/>
                          <a:cs typeface="Arial" pitchFamily="34" charset="0"/>
                        </a:rPr>
                        <a:t>1</a:t>
                      </a:r>
                    </a:p>
                  </a:txBody>
                  <a:tcPr/>
                </a:tc>
                <a:tc>
                  <a:txBody>
                    <a:bodyPr/>
                    <a:lstStyle/>
                    <a:p>
                      <a:pPr algn="ctr"/>
                      <a:r>
                        <a:rPr lang="en-CA" dirty="0">
                          <a:latin typeface="Arial" pitchFamily="34" charset="0"/>
                          <a:cs typeface="Arial" pitchFamily="34" charset="0"/>
                        </a:rPr>
                        <a:t>1</a:t>
                      </a:r>
                    </a:p>
                  </a:txBody>
                  <a:tcPr/>
                </a:tc>
                <a:extLst>
                  <a:ext uri="{0D108BD9-81ED-4DB2-BD59-A6C34878D82A}">
                    <a16:rowId xmlns:a16="http://schemas.microsoft.com/office/drawing/2014/main" val="10000"/>
                  </a:ext>
                </a:extLst>
              </a:tr>
              <a:tr h="370840">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1</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1</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1</a:t>
                      </a:r>
                    </a:p>
                  </a:txBody>
                  <a:tcPr>
                    <a:solidFill>
                      <a:srgbClr val="C9C9FF"/>
                    </a:solidFill>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extLst>
                  <a:ext uri="{0D108BD9-81ED-4DB2-BD59-A6C34878D82A}">
                    <a16:rowId xmlns:a16="http://schemas.microsoft.com/office/drawing/2014/main" val="10001"/>
                  </a:ext>
                </a:extLst>
              </a:tr>
              <a:tr h="370840">
                <a:tc>
                  <a:txBody>
                    <a:bodyPr/>
                    <a:lstStyle/>
                    <a:p>
                      <a:pPr algn="ctr"/>
                      <a:r>
                        <a:rPr lang="en-CA" dirty="0">
                          <a:latin typeface="Arial" pitchFamily="34" charset="0"/>
                          <a:cs typeface="Arial" pitchFamily="34" charset="0"/>
                        </a:rPr>
                        <a:t>0</a:t>
                      </a:r>
                    </a:p>
                  </a:txBody>
                  <a:tcPr>
                    <a:noFill/>
                  </a:tcPr>
                </a:tc>
                <a:tc>
                  <a:txBody>
                    <a:bodyPr/>
                    <a:lstStyle/>
                    <a:p>
                      <a:pPr algn="ctr"/>
                      <a:r>
                        <a:rPr lang="en-CA" dirty="0">
                          <a:latin typeface="Arial" pitchFamily="34" charset="0"/>
                          <a:cs typeface="Arial" pitchFamily="34" charset="0"/>
                        </a:rPr>
                        <a:t>0</a:t>
                      </a:r>
                    </a:p>
                  </a:txBody>
                  <a:tcPr>
                    <a:noFill/>
                  </a:tcPr>
                </a:tc>
                <a:tc>
                  <a:txBody>
                    <a:bodyPr/>
                    <a:lstStyle/>
                    <a:p>
                      <a:pPr algn="ctr"/>
                      <a:r>
                        <a:rPr lang="en-CA" dirty="0">
                          <a:latin typeface="Arial" pitchFamily="34" charset="0"/>
                          <a:cs typeface="Arial" pitchFamily="34" charset="0"/>
                        </a:rPr>
                        <a:t>0</a:t>
                      </a:r>
                    </a:p>
                  </a:txBody>
                  <a:tcPr>
                    <a:noFill/>
                  </a:tcPr>
                </a:tc>
                <a:tc>
                  <a:txBody>
                    <a:bodyPr/>
                    <a:lstStyle/>
                    <a:p>
                      <a:pPr algn="ctr"/>
                      <a:r>
                        <a:rPr lang="en-CA" dirty="0">
                          <a:latin typeface="Arial" pitchFamily="34" charset="0"/>
                          <a:cs typeface="Arial" pitchFamily="34" charset="0"/>
                        </a:rPr>
                        <a:t>1</a:t>
                      </a:r>
                    </a:p>
                  </a:txBody>
                  <a:tcPr>
                    <a:noFill/>
                  </a:tcPr>
                </a:tc>
                <a:tc>
                  <a:txBody>
                    <a:bodyPr/>
                    <a:lstStyle/>
                    <a:p>
                      <a:pPr algn="ctr"/>
                      <a:r>
                        <a:rPr lang="en-CA" dirty="0">
                          <a:latin typeface="Arial" pitchFamily="34" charset="0"/>
                          <a:cs typeface="Arial" pitchFamily="34" charset="0"/>
                        </a:rPr>
                        <a:t>0</a:t>
                      </a:r>
                    </a:p>
                  </a:txBody>
                  <a:tcPr>
                    <a:noFill/>
                  </a:tcPr>
                </a:tc>
                <a:tc>
                  <a:txBody>
                    <a:bodyPr/>
                    <a:lstStyle/>
                    <a:p>
                      <a:pPr algn="ctr"/>
                      <a:r>
                        <a:rPr lang="en-CA" dirty="0">
                          <a:latin typeface="Arial" pitchFamily="34" charset="0"/>
                          <a:cs typeface="Arial" pitchFamily="34" charset="0"/>
                        </a:rPr>
                        <a:t>1</a:t>
                      </a:r>
                    </a:p>
                  </a:txBody>
                  <a:tcPr>
                    <a:solidFill>
                      <a:srgbClr val="C9C9FF"/>
                    </a:solidFill>
                  </a:tcPr>
                </a:tc>
                <a:tc>
                  <a:txBody>
                    <a:bodyPr/>
                    <a:lstStyle/>
                    <a:p>
                      <a:pPr algn="ctr"/>
                      <a:r>
                        <a:rPr lang="en-CA" dirty="0">
                          <a:latin typeface="Arial" pitchFamily="34" charset="0"/>
                          <a:cs typeface="Arial" pitchFamily="34" charset="0"/>
                        </a:rPr>
                        <a:t>1</a:t>
                      </a:r>
                    </a:p>
                  </a:txBody>
                  <a:tcPr>
                    <a:noFill/>
                  </a:tcPr>
                </a:tc>
                <a:tc>
                  <a:txBody>
                    <a:bodyPr/>
                    <a:lstStyle/>
                    <a:p>
                      <a:pPr algn="ctr"/>
                      <a:r>
                        <a:rPr lang="en-CA" dirty="0">
                          <a:latin typeface="Arial" pitchFamily="34" charset="0"/>
                          <a:cs typeface="Arial" pitchFamily="34" charset="0"/>
                        </a:rPr>
                        <a:t>1</a:t>
                      </a:r>
                    </a:p>
                  </a:txBody>
                  <a:tcPr>
                    <a:noFill/>
                  </a:tcPr>
                </a:tc>
                <a:extLst>
                  <a:ext uri="{0D108BD9-81ED-4DB2-BD59-A6C34878D82A}">
                    <a16:rowId xmlns:a16="http://schemas.microsoft.com/office/drawing/2014/main" val="10002"/>
                  </a:ext>
                </a:extLst>
              </a:tr>
              <a:tr h="370840">
                <a:tc>
                  <a:txBody>
                    <a:bodyPr/>
                    <a:lstStyle/>
                    <a:p>
                      <a:pPr algn="ctr"/>
                      <a:r>
                        <a:rPr lang="en-CA" dirty="0">
                          <a:latin typeface="Arial" pitchFamily="34" charset="0"/>
                          <a:cs typeface="Arial" pitchFamily="34" charset="0"/>
                        </a:rPr>
                        <a:t>0</a:t>
                      </a:r>
                    </a:p>
                  </a:txBody>
                  <a:tcPr>
                    <a:solidFill>
                      <a:srgbClr val="FFB3B3"/>
                    </a:solidFill>
                  </a:tcPr>
                </a:tc>
                <a:tc>
                  <a:txBody>
                    <a:bodyPr/>
                    <a:lstStyle/>
                    <a:p>
                      <a:pPr algn="ctr"/>
                      <a:r>
                        <a:rPr lang="en-CA" dirty="0">
                          <a:latin typeface="Arial" pitchFamily="34" charset="0"/>
                          <a:cs typeface="Arial" pitchFamily="34" charset="0"/>
                        </a:rPr>
                        <a:t>0</a:t>
                      </a:r>
                    </a:p>
                  </a:txBody>
                  <a:tcPr>
                    <a:solidFill>
                      <a:srgbClr val="FFB3B3"/>
                    </a:solidFill>
                  </a:tcPr>
                </a:tc>
                <a:tc>
                  <a:txBody>
                    <a:bodyPr/>
                    <a:lstStyle/>
                    <a:p>
                      <a:pPr algn="ctr"/>
                      <a:r>
                        <a:rPr lang="en-CA" dirty="0">
                          <a:latin typeface="Arial" pitchFamily="34" charset="0"/>
                          <a:cs typeface="Arial" pitchFamily="34" charset="0"/>
                        </a:rPr>
                        <a:t>0</a:t>
                      </a:r>
                    </a:p>
                  </a:txBody>
                  <a:tcPr>
                    <a:solidFill>
                      <a:srgbClr val="FFB3B3"/>
                    </a:solidFill>
                  </a:tcPr>
                </a:tc>
                <a:tc>
                  <a:txBody>
                    <a:bodyPr/>
                    <a:lstStyle/>
                    <a:p>
                      <a:pPr algn="ctr"/>
                      <a:r>
                        <a:rPr lang="en-CA" dirty="0">
                          <a:latin typeface="Arial" pitchFamily="34" charset="0"/>
                          <a:cs typeface="Arial" pitchFamily="34" charset="0"/>
                        </a:rPr>
                        <a:t>0</a:t>
                      </a:r>
                    </a:p>
                  </a:txBody>
                  <a:tcPr>
                    <a:solidFill>
                      <a:srgbClr val="FFB3B3"/>
                    </a:solidFill>
                  </a:tcPr>
                </a:tc>
                <a:tc>
                  <a:txBody>
                    <a:bodyPr/>
                    <a:lstStyle/>
                    <a:p>
                      <a:pPr algn="ctr"/>
                      <a:r>
                        <a:rPr lang="en-CA" dirty="0">
                          <a:latin typeface="Arial" pitchFamily="34" charset="0"/>
                          <a:cs typeface="Arial" pitchFamily="34" charset="0"/>
                        </a:rPr>
                        <a:t>1</a:t>
                      </a:r>
                    </a:p>
                  </a:txBody>
                  <a:tcPr>
                    <a:solidFill>
                      <a:srgbClr val="FFB3B3"/>
                    </a:solidFill>
                  </a:tcPr>
                </a:tc>
                <a:tc>
                  <a:txBody>
                    <a:bodyPr/>
                    <a:lstStyle/>
                    <a:p>
                      <a:pPr algn="ctr"/>
                      <a:r>
                        <a:rPr lang="en-CA" dirty="0">
                          <a:latin typeface="Arial" pitchFamily="34" charset="0"/>
                          <a:cs typeface="Arial" pitchFamily="34" charset="0"/>
                        </a:rPr>
                        <a:t>1</a:t>
                      </a:r>
                    </a:p>
                  </a:txBody>
                  <a:tcPr>
                    <a:solidFill>
                      <a:srgbClr val="C9C9FF"/>
                    </a:solidFill>
                  </a:tcPr>
                </a:tc>
                <a:tc>
                  <a:txBody>
                    <a:bodyPr/>
                    <a:lstStyle/>
                    <a:p>
                      <a:pPr algn="ctr"/>
                      <a:r>
                        <a:rPr lang="en-CA" dirty="0">
                          <a:latin typeface="Arial" pitchFamily="34" charset="0"/>
                          <a:cs typeface="Arial" pitchFamily="34" charset="0"/>
                        </a:rPr>
                        <a:t>0</a:t>
                      </a:r>
                    </a:p>
                  </a:txBody>
                  <a:tcPr>
                    <a:solidFill>
                      <a:srgbClr val="FFB3B3"/>
                    </a:solidFill>
                  </a:tcPr>
                </a:tc>
                <a:tc>
                  <a:txBody>
                    <a:bodyPr/>
                    <a:lstStyle/>
                    <a:p>
                      <a:pPr algn="ctr"/>
                      <a:r>
                        <a:rPr lang="en-CA" dirty="0">
                          <a:latin typeface="Arial" pitchFamily="34" charset="0"/>
                          <a:cs typeface="Arial" pitchFamily="34" charset="0"/>
                        </a:rPr>
                        <a:t>0</a:t>
                      </a:r>
                    </a:p>
                  </a:txBody>
                  <a:tcPr>
                    <a:solidFill>
                      <a:srgbClr val="FFB3B3"/>
                    </a:solidFill>
                  </a:tcPr>
                </a:tc>
                <a:extLst>
                  <a:ext uri="{0D108BD9-81ED-4DB2-BD59-A6C34878D82A}">
                    <a16:rowId xmlns:a16="http://schemas.microsoft.com/office/drawing/2014/main" val="10003"/>
                  </a:ext>
                </a:extLst>
              </a:tr>
              <a:tr h="370840">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solidFill>
                      <a:srgbClr val="C9C9FF"/>
                    </a:solidFill>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extLst>
                  <a:ext uri="{0D108BD9-81ED-4DB2-BD59-A6C34878D82A}">
                    <a16:rowId xmlns:a16="http://schemas.microsoft.com/office/drawing/2014/main" val="10004"/>
                  </a:ext>
                </a:extLst>
              </a:tr>
              <a:tr h="370840">
                <a:tc>
                  <a:txBody>
                    <a:bodyPr/>
                    <a:lstStyle/>
                    <a:p>
                      <a:pPr algn="ctr"/>
                      <a:r>
                        <a:rPr lang="en-CA" dirty="0">
                          <a:latin typeface="Arial" pitchFamily="34" charset="0"/>
                          <a:cs typeface="Arial" pitchFamily="34" charset="0"/>
                        </a:rPr>
                        <a:t>1</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solidFill>
                      <a:srgbClr val="C9C9FF"/>
                    </a:solidFill>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extLst>
                  <a:ext uri="{0D108BD9-81ED-4DB2-BD59-A6C34878D82A}">
                    <a16:rowId xmlns:a16="http://schemas.microsoft.com/office/drawing/2014/main" val="10005"/>
                  </a:ext>
                </a:extLst>
              </a:tr>
              <a:tr h="370840">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solidFill>
                      <a:srgbClr val="C9C9FF"/>
                    </a:solidFill>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1</a:t>
                      </a:r>
                    </a:p>
                  </a:txBody>
                  <a:tcPr/>
                </a:tc>
                <a:extLst>
                  <a:ext uri="{0D108BD9-81ED-4DB2-BD59-A6C34878D82A}">
                    <a16:rowId xmlns:a16="http://schemas.microsoft.com/office/drawing/2014/main" val="10006"/>
                  </a:ext>
                </a:extLst>
              </a:tr>
              <a:tr h="370840">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1</a:t>
                      </a:r>
                    </a:p>
                  </a:txBody>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1</a:t>
                      </a:r>
                    </a:p>
                  </a:txBody>
                  <a:tcPr/>
                </a:tc>
                <a:tc>
                  <a:txBody>
                    <a:bodyPr/>
                    <a:lstStyle/>
                    <a:p>
                      <a:pPr algn="ctr"/>
                      <a:r>
                        <a:rPr lang="en-CA" dirty="0">
                          <a:latin typeface="Arial" pitchFamily="34" charset="0"/>
                          <a:cs typeface="Arial" pitchFamily="34" charset="0"/>
                        </a:rPr>
                        <a:t>0</a:t>
                      </a:r>
                    </a:p>
                  </a:txBody>
                  <a:tcPr>
                    <a:solidFill>
                      <a:srgbClr val="C9C9FF"/>
                    </a:solidFill>
                  </a:tcPr>
                </a:tc>
                <a:tc>
                  <a:txBody>
                    <a:bodyPr/>
                    <a:lstStyle/>
                    <a:p>
                      <a:pPr algn="ctr"/>
                      <a:r>
                        <a:rPr lang="en-CA" dirty="0">
                          <a:latin typeface="Arial" pitchFamily="34" charset="0"/>
                          <a:cs typeface="Arial" pitchFamily="34" charset="0"/>
                        </a:rPr>
                        <a:t>0</a:t>
                      </a:r>
                    </a:p>
                  </a:txBody>
                  <a:tcPr/>
                </a:tc>
                <a:tc>
                  <a:txBody>
                    <a:bodyPr/>
                    <a:lstStyle/>
                    <a:p>
                      <a:pPr algn="ctr"/>
                      <a:r>
                        <a:rPr lang="en-CA" dirty="0">
                          <a:latin typeface="Arial" pitchFamily="34" charset="0"/>
                          <a:cs typeface="Arial" pitchFamily="34" charset="0"/>
                        </a:rPr>
                        <a:t>0</a:t>
                      </a:r>
                    </a:p>
                  </a:txBody>
                  <a:tcPr/>
                </a:tc>
                <a:extLst>
                  <a:ext uri="{0D108BD9-81ED-4DB2-BD59-A6C34878D82A}">
                    <a16:rowId xmlns:a16="http://schemas.microsoft.com/office/drawing/2014/main" val="10007"/>
                  </a:ext>
                </a:extLst>
              </a:tr>
            </a:tbl>
          </a:graphicData>
        </a:graphic>
      </p:graphicFrame>
      <p:sp>
        <p:nvSpPr>
          <p:cNvPr id="7" name="Trapezoid 6"/>
          <p:cNvSpPr/>
          <p:nvPr/>
        </p:nvSpPr>
        <p:spPr bwMode="auto">
          <a:xfrm>
            <a:off x="798489" y="3206837"/>
            <a:ext cx="2897749" cy="360609"/>
          </a:xfrm>
          <a:prstGeom prst="trapezoid">
            <a:avLst>
              <a:gd name="adj" fmla="val 238278"/>
            </a:avLst>
          </a:prstGeom>
          <a:noFill/>
          <a:ln w="9525" cap="flat" cmpd="sng" algn="ctr">
            <a:solidFill>
              <a:schemeClr val="tx1"/>
            </a:solidFill>
            <a:prstDash val="solid"/>
            <a:round/>
            <a:headEnd type="none" w="med" len="med"/>
            <a:tailEnd type="none" w="med" len="med"/>
          </a:ln>
          <a:effectLst/>
          <a:scene3d>
            <a:camera prst="orthographicFront">
              <a:rot lat="0" lon="0" rev="540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cxnSp>
        <p:nvCxnSpPr>
          <p:cNvPr id="9" name="Straight Connector 8"/>
          <p:cNvCxnSpPr/>
          <p:nvPr/>
        </p:nvCxnSpPr>
        <p:spPr bwMode="auto">
          <a:xfrm flipH="1">
            <a:off x="2421228" y="2073499"/>
            <a:ext cx="42500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flipH="1">
            <a:off x="2419081" y="2457719"/>
            <a:ext cx="42500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H="1">
            <a:off x="2429814" y="2841939"/>
            <a:ext cx="42500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H="1">
            <a:off x="2427667" y="3213280"/>
            <a:ext cx="425003"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flipH="1">
            <a:off x="2412642" y="3584621"/>
            <a:ext cx="42500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H="1">
            <a:off x="2410495" y="3968841"/>
            <a:ext cx="42500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H="1">
            <a:off x="2434107" y="4327303"/>
            <a:ext cx="42500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flipH="1">
            <a:off x="2419082" y="4672886"/>
            <a:ext cx="42500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flipH="1">
            <a:off x="1236372" y="3412901"/>
            <a:ext cx="81136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flipH="1">
            <a:off x="1622738" y="3296992"/>
            <a:ext cx="103031" cy="21894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TextBox 20"/>
          <p:cNvSpPr txBox="1"/>
          <p:nvPr/>
        </p:nvSpPr>
        <p:spPr>
          <a:xfrm>
            <a:off x="1493949" y="3477296"/>
            <a:ext cx="356188" cy="461665"/>
          </a:xfrm>
          <a:prstGeom prst="rect">
            <a:avLst/>
          </a:prstGeom>
          <a:noFill/>
        </p:spPr>
        <p:txBody>
          <a:bodyPr wrap="none" rtlCol="0">
            <a:spAutoFit/>
          </a:bodyPr>
          <a:lstStyle/>
          <a:p>
            <a:r>
              <a:rPr lang="en-CA" dirty="0">
                <a:cs typeface="Arial" pitchFamily="34" charset="0"/>
              </a:rPr>
              <a:t>3</a:t>
            </a:r>
          </a:p>
        </p:txBody>
      </p:sp>
      <p:sp>
        <p:nvSpPr>
          <p:cNvPr id="22" name="TextBox 21"/>
          <p:cNvSpPr txBox="1"/>
          <p:nvPr/>
        </p:nvSpPr>
        <p:spPr>
          <a:xfrm>
            <a:off x="628919" y="3191814"/>
            <a:ext cx="676404" cy="461665"/>
          </a:xfrm>
          <a:prstGeom prst="rect">
            <a:avLst/>
          </a:prstGeom>
          <a:noFill/>
        </p:spPr>
        <p:txBody>
          <a:bodyPr wrap="none" rtlCol="0">
            <a:spAutoFit/>
          </a:bodyPr>
          <a:lstStyle/>
          <a:p>
            <a:r>
              <a:rPr lang="en-CA" dirty="0">
                <a:cs typeface="Arial" pitchFamily="34" charset="0"/>
              </a:rPr>
              <a:t>011</a:t>
            </a:r>
          </a:p>
        </p:txBody>
      </p:sp>
      <p:sp>
        <p:nvSpPr>
          <p:cNvPr id="23" name="Trapezoid 22"/>
          <p:cNvSpPr/>
          <p:nvPr/>
        </p:nvSpPr>
        <p:spPr bwMode="auto">
          <a:xfrm>
            <a:off x="2985752" y="5239554"/>
            <a:ext cx="2897749" cy="465788"/>
          </a:xfrm>
          <a:prstGeom prst="trapezoid">
            <a:avLst>
              <a:gd name="adj" fmla="val 162466"/>
            </a:avLst>
          </a:prstGeom>
          <a:noFill/>
          <a:ln w="9525" cap="flat" cmpd="sng" algn="ctr">
            <a:solidFill>
              <a:schemeClr val="tx1"/>
            </a:solidFill>
            <a:prstDash val="solid"/>
            <a:round/>
            <a:headEnd type="none" w="med" len="med"/>
            <a:tailEnd type="none" w="med" len="med"/>
          </a:ln>
          <a:effectLst/>
          <a:scene3d>
            <a:camera prst="orthographicFront">
              <a:rot lat="0" lon="0" rev="1080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cxnSp>
        <p:nvCxnSpPr>
          <p:cNvPr id="34" name="Straight Connector 33"/>
          <p:cNvCxnSpPr/>
          <p:nvPr/>
        </p:nvCxnSpPr>
        <p:spPr bwMode="auto">
          <a:xfrm>
            <a:off x="3052293" y="4881093"/>
            <a:ext cx="0" cy="3348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a:off x="3423636" y="4878945"/>
            <a:ext cx="0" cy="3348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3820737" y="4889676"/>
            <a:ext cx="0" cy="3348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p:cNvCxnSpPr/>
          <p:nvPr/>
        </p:nvCxnSpPr>
        <p:spPr bwMode="auto">
          <a:xfrm>
            <a:off x="4217838" y="4900407"/>
            <a:ext cx="0" cy="3348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Straight Connector 37"/>
          <p:cNvCxnSpPr/>
          <p:nvPr/>
        </p:nvCxnSpPr>
        <p:spPr bwMode="auto">
          <a:xfrm>
            <a:off x="4614939" y="4885380"/>
            <a:ext cx="0" cy="3348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a:off x="5012040" y="4896111"/>
            <a:ext cx="0" cy="3348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Straight Connector 39"/>
          <p:cNvCxnSpPr/>
          <p:nvPr/>
        </p:nvCxnSpPr>
        <p:spPr bwMode="auto">
          <a:xfrm>
            <a:off x="5396262" y="4893963"/>
            <a:ext cx="0" cy="3348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Straight Connector 40"/>
          <p:cNvCxnSpPr/>
          <p:nvPr/>
        </p:nvCxnSpPr>
        <p:spPr bwMode="auto">
          <a:xfrm>
            <a:off x="5793363" y="4878936"/>
            <a:ext cx="0" cy="33485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3" name="Straight Connector 42"/>
          <p:cNvCxnSpPr>
            <a:stCxn id="23" idx="1"/>
          </p:cNvCxnSpPr>
          <p:nvPr/>
        </p:nvCxnSpPr>
        <p:spPr bwMode="auto">
          <a:xfrm flipH="1" flipV="1">
            <a:off x="2462213" y="5472113"/>
            <a:ext cx="901913" cy="33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1" name="TextBox 50"/>
          <p:cNvSpPr txBox="1"/>
          <p:nvPr/>
        </p:nvSpPr>
        <p:spPr>
          <a:xfrm>
            <a:off x="1682840" y="5250287"/>
            <a:ext cx="699230" cy="461665"/>
          </a:xfrm>
          <a:prstGeom prst="rect">
            <a:avLst/>
          </a:prstGeom>
          <a:noFill/>
        </p:spPr>
        <p:txBody>
          <a:bodyPr wrap="none" rtlCol="0">
            <a:spAutoFit/>
          </a:bodyPr>
          <a:lstStyle/>
          <a:p>
            <a:r>
              <a:rPr lang="en-CA" dirty="0">
                <a:cs typeface="Arial" pitchFamily="34" charset="0"/>
              </a:rPr>
              <a:t>010</a:t>
            </a:r>
          </a:p>
        </p:txBody>
      </p:sp>
      <p:sp>
        <p:nvSpPr>
          <p:cNvPr id="52" name="TextBox 51"/>
          <p:cNvSpPr txBox="1"/>
          <p:nvPr/>
        </p:nvSpPr>
        <p:spPr>
          <a:xfrm>
            <a:off x="656822" y="1081825"/>
            <a:ext cx="6298134" cy="461665"/>
          </a:xfrm>
          <a:prstGeom prst="rect">
            <a:avLst/>
          </a:prstGeom>
          <a:noFill/>
        </p:spPr>
        <p:txBody>
          <a:bodyPr wrap="none" rtlCol="0">
            <a:spAutoFit/>
          </a:bodyPr>
          <a:lstStyle/>
          <a:p>
            <a:r>
              <a:rPr lang="en-CA" dirty="0"/>
              <a:t>64x1-bit RAM: value at address “011010” = 1</a:t>
            </a:r>
          </a:p>
        </p:txBody>
      </p:sp>
      <p:cxnSp>
        <p:nvCxnSpPr>
          <p:cNvPr id="54" name="Straight Connector 53"/>
          <p:cNvCxnSpPr>
            <a:stCxn id="23" idx="2"/>
          </p:cNvCxnSpPr>
          <p:nvPr/>
        </p:nvCxnSpPr>
        <p:spPr bwMode="auto">
          <a:xfrm flipH="1">
            <a:off x="4430332" y="5705342"/>
            <a:ext cx="4295" cy="51515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0" name="TextBox 59"/>
          <p:cNvSpPr txBox="1"/>
          <p:nvPr/>
        </p:nvSpPr>
        <p:spPr>
          <a:xfrm>
            <a:off x="4101922" y="6085267"/>
            <a:ext cx="356188" cy="461665"/>
          </a:xfrm>
          <a:prstGeom prst="rect">
            <a:avLst/>
          </a:prstGeom>
          <a:noFill/>
        </p:spPr>
        <p:txBody>
          <a:bodyPr wrap="none" rtlCol="0">
            <a:spAutoFit/>
          </a:bodyPr>
          <a:lstStyle/>
          <a:p>
            <a:r>
              <a:rPr lang="en-CA" dirty="0">
                <a:cs typeface="Arial" pitchFamily="34" charset="0"/>
              </a:rPr>
              <a:t>1</a:t>
            </a:r>
          </a:p>
        </p:txBody>
      </p:sp>
      <p:sp>
        <p:nvSpPr>
          <p:cNvPr id="61" name="TextBox 60"/>
          <p:cNvSpPr txBox="1"/>
          <p:nvPr/>
        </p:nvSpPr>
        <p:spPr>
          <a:xfrm>
            <a:off x="991672" y="1931831"/>
            <a:ext cx="1298753" cy="461665"/>
          </a:xfrm>
          <a:prstGeom prst="rect">
            <a:avLst/>
          </a:prstGeom>
          <a:noFill/>
        </p:spPr>
        <p:txBody>
          <a:bodyPr wrap="none" rtlCol="0">
            <a:spAutoFit/>
          </a:bodyPr>
          <a:lstStyle/>
          <a:p>
            <a:r>
              <a:rPr lang="en-CA" dirty="0"/>
              <a:t>decoder</a:t>
            </a:r>
          </a:p>
        </p:txBody>
      </p:sp>
      <p:sp>
        <p:nvSpPr>
          <p:cNvPr id="62" name="TextBox 61"/>
          <p:cNvSpPr txBox="1"/>
          <p:nvPr/>
        </p:nvSpPr>
        <p:spPr>
          <a:xfrm>
            <a:off x="5587285" y="5303949"/>
            <a:ext cx="766557" cy="461665"/>
          </a:xfrm>
          <a:prstGeom prst="rect">
            <a:avLst/>
          </a:prstGeom>
          <a:noFill/>
        </p:spPr>
        <p:txBody>
          <a:bodyPr wrap="none" rtlCol="0">
            <a:spAutoFit/>
          </a:bodyPr>
          <a:lstStyle/>
          <a:p>
            <a:r>
              <a:rPr lang="en-CA" dirty="0" err="1"/>
              <a:t>mux</a:t>
            </a:r>
            <a:endParaRPr lang="en-CA" dirty="0"/>
          </a:p>
        </p:txBody>
      </p:sp>
      <p:sp>
        <p:nvSpPr>
          <p:cNvPr id="3" name="Slide Number Placeholder 2"/>
          <p:cNvSpPr>
            <a:spLocks noGrp="1"/>
          </p:cNvSpPr>
          <p:nvPr>
            <p:ph type="sldNum" sz="quarter" idx="12"/>
          </p:nvPr>
        </p:nvSpPr>
        <p:spPr/>
        <p:txBody>
          <a:bodyPr/>
          <a:lstStyle/>
          <a:p>
            <a:pPr>
              <a:defRPr/>
            </a:pPr>
            <a:fld id="{A5F30D0E-6C7B-458E-8902-0C79F52CDCCA}" type="slidenum">
              <a:rPr lang="en-US" smtClean="0"/>
              <a:pPr>
                <a:defRPr/>
              </a:pPr>
              <a:t>6</a:t>
            </a:fld>
            <a:r>
              <a:rPr lang="en-US"/>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Set Associative Cache</a:t>
            </a:r>
          </a:p>
        </p:txBody>
      </p:sp>
      <p:sp>
        <p:nvSpPr>
          <p:cNvPr id="3" name="Content Placeholder 2"/>
          <p:cNvSpPr>
            <a:spLocks noGrp="1"/>
          </p:cNvSpPr>
          <p:nvPr>
            <p:ph idx="1"/>
          </p:nvPr>
        </p:nvSpPr>
        <p:spPr>
          <a:xfrm>
            <a:off x="685800" y="1487606"/>
            <a:ext cx="7772400" cy="4608394"/>
          </a:xfrm>
        </p:spPr>
        <p:txBody>
          <a:bodyPr/>
          <a:lstStyle/>
          <a:p>
            <a:r>
              <a:rPr lang="en-CA" dirty="0"/>
              <a:t>Index selects row containing </a:t>
            </a:r>
            <a:r>
              <a:rPr lang="en-CA" b="1" u="sng" dirty="0"/>
              <a:t>set of blocks</a:t>
            </a:r>
            <a:r>
              <a:rPr lang="en-CA" dirty="0"/>
              <a:t>.</a:t>
            </a:r>
          </a:p>
          <a:p>
            <a:endParaRPr lang="en-CA" dirty="0"/>
          </a:p>
          <a:p>
            <a:r>
              <a:rPr lang="en-CA" dirty="0"/>
              <a:t>Search tags of all blocks in this set in parallel.</a:t>
            </a:r>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60</a:t>
            </a:fld>
            <a:r>
              <a:rPr lang="en-US"/>
              <a:t>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Set Associative Cache</a:t>
            </a:r>
          </a:p>
        </p:txBody>
      </p:sp>
      <p:pic>
        <p:nvPicPr>
          <p:cNvPr id="5" name="Picture 5" descr="13~Figure_7"/>
          <p:cNvPicPr>
            <a:picLocks noChangeAspect="1" noChangeArrowheads="1"/>
          </p:cNvPicPr>
          <p:nvPr/>
        </p:nvPicPr>
        <p:blipFill>
          <a:blip r:embed="rId2"/>
          <a:srcRect/>
          <a:stretch>
            <a:fillRect/>
          </a:stretch>
        </p:blipFill>
        <p:spPr bwMode="auto">
          <a:xfrm>
            <a:off x="981904" y="1187712"/>
            <a:ext cx="6696076" cy="511651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A5F30D0E-6C7B-458E-8902-0C79F52CDCCA}" type="slidenum">
              <a:rPr lang="en-US" smtClean="0"/>
              <a:pPr>
                <a:defRPr/>
              </a:pPr>
              <a:t>61</a:t>
            </a:fld>
            <a:r>
              <a:rPr lang="en-US"/>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p:txBody>
          <a:bodyPr/>
          <a:lstStyle/>
          <a:p>
            <a:pPr eaLnBrk="1" hangingPunct="1"/>
            <a:r>
              <a:rPr lang="en-US" dirty="0">
                <a:latin typeface="Arial  " charset="0"/>
                <a:cs typeface="Arial  " charset="0"/>
              </a:rPr>
              <a:t>Question</a:t>
            </a:r>
          </a:p>
        </p:txBody>
      </p:sp>
      <p:sp>
        <p:nvSpPr>
          <p:cNvPr id="47107" name="Rectangle 1027"/>
          <p:cNvSpPr>
            <a:spLocks noGrp="1" noChangeArrowheads="1"/>
          </p:cNvSpPr>
          <p:nvPr>
            <p:ph type="body" idx="1"/>
          </p:nvPr>
        </p:nvSpPr>
        <p:spPr/>
        <p:txBody>
          <a:bodyPr/>
          <a:lstStyle/>
          <a:p>
            <a:pPr eaLnBrk="1" hangingPunct="1">
              <a:lnSpc>
                <a:spcPct val="90000"/>
              </a:lnSpc>
            </a:pPr>
            <a:r>
              <a:rPr lang="en-US" sz="2400" dirty="0">
                <a:latin typeface="Arial  " charset="0"/>
                <a:cs typeface="Arial  " charset="0"/>
              </a:rPr>
              <a:t>Consider the following series of memory references (byte addresses, in decimal): 2, 3, 2, 8, 10, and 2. Assuming first a direct mapped cache with one byte blocks and total capacity of 8 bytes, then a two-way set associative cache with 2-byte blocks and total size of 16 bytes that are initially empty.  Label each reference in the list as a hit or a miss and show the final contents of the cache.</a:t>
            </a: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62</a:t>
            </a:fld>
            <a:r>
              <a:rPr lang="en-US"/>
              <a: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ChangeArrowheads="1"/>
          </p:cNvSpPr>
          <p:nvPr>
            <p:ph type="title"/>
          </p:nvPr>
        </p:nvSpPr>
        <p:spPr>
          <a:xfrm>
            <a:off x="685800" y="0"/>
            <a:ext cx="7772400" cy="863600"/>
          </a:xfrm>
        </p:spPr>
        <p:txBody>
          <a:bodyPr/>
          <a:lstStyle/>
          <a:p>
            <a:pPr eaLnBrk="1" hangingPunct="1"/>
            <a:r>
              <a:rPr lang="en-US">
                <a:latin typeface="Arial  " charset="0"/>
                <a:cs typeface="Arial  " charset="0"/>
              </a:rPr>
              <a:t>Solution</a:t>
            </a:r>
          </a:p>
        </p:txBody>
      </p:sp>
      <p:sp>
        <p:nvSpPr>
          <p:cNvPr id="48131" name="Rectangle 1027"/>
          <p:cNvSpPr>
            <a:spLocks noGrp="1" noChangeArrowheads="1"/>
          </p:cNvSpPr>
          <p:nvPr>
            <p:ph type="body" idx="1"/>
          </p:nvPr>
        </p:nvSpPr>
        <p:spPr>
          <a:xfrm>
            <a:off x="698500" y="5207000"/>
            <a:ext cx="7772400" cy="508000"/>
          </a:xfrm>
        </p:spPr>
        <p:txBody>
          <a:bodyPr/>
          <a:lstStyle/>
          <a:p>
            <a:pPr eaLnBrk="1" hangingPunct="1">
              <a:lnSpc>
                <a:spcPct val="70000"/>
              </a:lnSpc>
              <a:buFontTx/>
              <a:buNone/>
            </a:pPr>
            <a:r>
              <a:rPr lang="en-US" sz="2000">
                <a:latin typeface="Arial  " charset="0"/>
                <a:cs typeface="Arial  " charset="0"/>
              </a:rPr>
              <a:t>Direct-mapped cache	   		 2-way set associative</a:t>
            </a:r>
          </a:p>
          <a:p>
            <a:pPr eaLnBrk="1" hangingPunct="1">
              <a:lnSpc>
                <a:spcPct val="70000"/>
              </a:lnSpc>
              <a:buFontTx/>
              <a:buNone/>
            </a:pPr>
            <a:r>
              <a:rPr lang="en-US" sz="2000">
                <a:latin typeface="Arial  " charset="0"/>
                <a:cs typeface="Arial  " charset="0"/>
              </a:rPr>
              <a:t>1 byte blocks		   		 2 byte blocks</a:t>
            </a:r>
          </a:p>
          <a:p>
            <a:pPr eaLnBrk="1" hangingPunct="1">
              <a:lnSpc>
                <a:spcPct val="70000"/>
              </a:lnSpc>
              <a:buFontTx/>
              <a:buNone/>
            </a:pPr>
            <a:r>
              <a:rPr lang="en-US" sz="2000">
                <a:latin typeface="Arial  " charset="0"/>
                <a:cs typeface="Arial  " charset="0"/>
              </a:rPr>
              <a:t>8 bytes total				16 bytes total</a:t>
            </a:r>
            <a:endParaRPr lang="en-US" sz="2400">
              <a:latin typeface="Arial  " charset="0"/>
              <a:cs typeface="Arial  " charset="0"/>
            </a:endParaRPr>
          </a:p>
        </p:txBody>
      </p:sp>
      <p:graphicFrame>
        <p:nvGraphicFramePr>
          <p:cNvPr id="753797" name="Group 1157"/>
          <p:cNvGraphicFramePr>
            <a:graphicFrameLocks noGrp="1"/>
          </p:cNvGraphicFramePr>
          <p:nvPr/>
        </p:nvGraphicFramePr>
        <p:xfrm>
          <a:off x="762000" y="1282700"/>
          <a:ext cx="2882900" cy="3632203"/>
        </p:xfrm>
        <a:graphic>
          <a:graphicData uri="http://schemas.openxmlformats.org/drawingml/2006/table">
            <a:tbl>
              <a:tblPr/>
              <a:tblGrid>
                <a:gridCol w="1416050">
                  <a:extLst>
                    <a:ext uri="{9D8B030D-6E8A-4147-A177-3AD203B41FA5}">
                      <a16:colId xmlns:a16="http://schemas.microsoft.com/office/drawing/2014/main" val="20000"/>
                    </a:ext>
                  </a:extLst>
                </a:gridCol>
                <a:gridCol w="1466850">
                  <a:extLst>
                    <a:ext uri="{9D8B030D-6E8A-4147-A177-3AD203B41FA5}">
                      <a16:colId xmlns:a16="http://schemas.microsoft.com/office/drawing/2014/main" val="20001"/>
                    </a:ext>
                  </a:extLst>
                </a:gridCol>
              </a:tblGrid>
              <a:tr h="403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Comic Sans MS" pitchFamily="66" charset="0"/>
                          <a:ea typeface="ＭＳ Ｐゴシック" pitchFamily="34" charset="-128"/>
                        </a:rPr>
                        <a:t>Cache set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Comic Sans MS" pitchFamily="66" charset="0"/>
                          <a:ea typeface="ＭＳ Ｐゴシック" pitchFamily="34" charset="-128"/>
                        </a:rPr>
                        <a:t>Address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mic Sans MS" pitchFamily="66" charset="0"/>
                          <a:ea typeface="ＭＳ Ｐゴシック" pitchFamily="34" charset="-128"/>
                        </a:rPr>
                        <a:t>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Comic Sans MS" pitchFamily="66"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1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mic Sans MS" pitchFamily="66" charset="0"/>
                          <a:ea typeface="ＭＳ Ｐゴシック" pitchFamily="34" charset="-128"/>
                        </a:rPr>
                        <a:t>001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Comic Sans MS" pitchFamily="66"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mic Sans MS" pitchFamily="66" charset="0"/>
                          <a:ea typeface="ＭＳ Ｐゴシック" pitchFamily="34" charset="-128"/>
                        </a:rPr>
                        <a:t>010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Comic Sans MS" pitchFamily="66"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mic Sans MS" pitchFamily="66" charset="0"/>
                          <a:ea typeface="ＭＳ Ｐゴシック" pitchFamily="34" charset="-128"/>
                        </a:rPr>
                        <a:t>011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Comic Sans MS" pitchFamily="66"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mic Sans MS" pitchFamily="66" charset="0"/>
                          <a:ea typeface="ＭＳ Ｐゴシック" pitchFamily="34" charset="-128"/>
                        </a:rPr>
                        <a:t>100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Comic Sans MS" pitchFamily="66"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1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mic Sans MS" pitchFamily="66" charset="0"/>
                          <a:ea typeface="ＭＳ Ｐゴシック" pitchFamily="34" charset="-128"/>
                        </a:rPr>
                        <a:t>101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omic Sans MS" pitchFamily="66"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4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mic Sans MS" pitchFamily="66" charset="0"/>
                          <a:ea typeface="ＭＳ Ｐゴシック" pitchFamily="34" charset="-128"/>
                        </a:rPr>
                        <a:t>110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Comic Sans MS" pitchFamily="66"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3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mic Sans MS" pitchFamily="66" charset="0"/>
                          <a:ea typeface="ＭＳ Ｐゴシック" pitchFamily="34" charset="-128"/>
                        </a:rPr>
                        <a:t>111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Comic Sans MS" pitchFamily="66"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48164" name="Rectangle 1120"/>
          <p:cNvSpPr>
            <a:spLocks noChangeArrowheads="1"/>
          </p:cNvSpPr>
          <p:nvPr/>
        </p:nvSpPr>
        <p:spPr bwMode="auto">
          <a:xfrm>
            <a:off x="698500" y="671513"/>
            <a:ext cx="3841750" cy="587375"/>
          </a:xfrm>
          <a:prstGeom prst="rect">
            <a:avLst/>
          </a:prstGeom>
          <a:noFill/>
          <a:ln w="9525">
            <a:noFill/>
            <a:miter lim="800000"/>
            <a:headEnd/>
            <a:tailEnd/>
          </a:ln>
        </p:spPr>
        <p:txBody>
          <a:bodyPr>
            <a:spAutoFit/>
          </a:bodyPr>
          <a:lstStyle/>
          <a:p>
            <a:r>
              <a:rPr lang="en-US" sz="1800">
                <a:latin typeface="Comic Sans MS" pitchFamily="66" charset="0"/>
              </a:rPr>
              <a:t>2 </a:t>
            </a:r>
            <a:r>
              <a:rPr lang="en-US" sz="1800">
                <a:solidFill>
                  <a:srgbClr val="FF0000"/>
                </a:solidFill>
                <a:latin typeface="Comic Sans MS" pitchFamily="66" charset="0"/>
              </a:rPr>
              <a:t>m</a:t>
            </a:r>
            <a:r>
              <a:rPr lang="en-US" sz="1800">
                <a:latin typeface="Comic Sans MS" pitchFamily="66" charset="0"/>
              </a:rPr>
              <a:t>, 3 </a:t>
            </a:r>
            <a:r>
              <a:rPr lang="en-US" sz="1800">
                <a:solidFill>
                  <a:srgbClr val="FF0000"/>
                </a:solidFill>
                <a:latin typeface="Comic Sans MS" pitchFamily="66" charset="0"/>
              </a:rPr>
              <a:t>m</a:t>
            </a:r>
            <a:r>
              <a:rPr lang="en-US" sz="1800">
                <a:latin typeface="Comic Sans MS" pitchFamily="66" charset="0"/>
              </a:rPr>
              <a:t>, 2 </a:t>
            </a:r>
            <a:r>
              <a:rPr lang="en-US" sz="1800">
                <a:solidFill>
                  <a:srgbClr val="00FF00"/>
                </a:solidFill>
                <a:latin typeface="Comic Sans MS" pitchFamily="66" charset="0"/>
              </a:rPr>
              <a:t>h</a:t>
            </a:r>
            <a:r>
              <a:rPr lang="en-US" sz="1800">
                <a:latin typeface="Comic Sans MS" pitchFamily="66" charset="0"/>
              </a:rPr>
              <a:t>, 8 </a:t>
            </a:r>
            <a:r>
              <a:rPr lang="en-US" sz="1800">
                <a:solidFill>
                  <a:srgbClr val="FF0000"/>
                </a:solidFill>
                <a:latin typeface="Comic Sans MS" pitchFamily="66" charset="0"/>
              </a:rPr>
              <a:t>m</a:t>
            </a:r>
            <a:r>
              <a:rPr lang="en-US" sz="1800">
                <a:latin typeface="Comic Sans MS" pitchFamily="66" charset="0"/>
              </a:rPr>
              <a:t>, 10 </a:t>
            </a:r>
            <a:r>
              <a:rPr lang="en-US" sz="1800">
                <a:solidFill>
                  <a:srgbClr val="FF0000"/>
                </a:solidFill>
                <a:latin typeface="Comic Sans MS" pitchFamily="66" charset="0"/>
              </a:rPr>
              <a:t>m</a:t>
            </a:r>
            <a:r>
              <a:rPr lang="en-US" sz="1800">
                <a:latin typeface="Comic Sans MS" pitchFamily="66" charset="0"/>
              </a:rPr>
              <a:t>, 2 </a:t>
            </a:r>
            <a:r>
              <a:rPr lang="en-US" sz="1800">
                <a:solidFill>
                  <a:srgbClr val="FF0000"/>
                </a:solidFill>
                <a:latin typeface="Comic Sans MS" pitchFamily="66" charset="0"/>
              </a:rPr>
              <a:t>m</a:t>
            </a:r>
            <a:r>
              <a:rPr lang="en-US" sz="2800">
                <a:latin typeface="Comic Sans MS" pitchFamily="66" charset="0"/>
              </a:rPr>
              <a:t>	</a:t>
            </a:r>
          </a:p>
        </p:txBody>
      </p:sp>
      <p:graphicFrame>
        <p:nvGraphicFramePr>
          <p:cNvPr id="753824" name="Group 1184"/>
          <p:cNvGraphicFramePr>
            <a:graphicFrameLocks noGrp="1"/>
          </p:cNvGraphicFramePr>
          <p:nvPr/>
        </p:nvGraphicFramePr>
        <p:xfrm>
          <a:off x="4318000" y="2070100"/>
          <a:ext cx="4237038" cy="2206626"/>
        </p:xfrm>
        <a:graphic>
          <a:graphicData uri="http://schemas.openxmlformats.org/drawingml/2006/table">
            <a:tbl>
              <a:tblPr/>
              <a:tblGrid>
                <a:gridCol w="1498600">
                  <a:extLst>
                    <a:ext uri="{9D8B030D-6E8A-4147-A177-3AD203B41FA5}">
                      <a16:colId xmlns:a16="http://schemas.microsoft.com/office/drawing/2014/main" val="20000"/>
                    </a:ext>
                  </a:extLst>
                </a:gridCol>
                <a:gridCol w="2738438">
                  <a:extLst>
                    <a:ext uri="{9D8B030D-6E8A-4147-A177-3AD203B41FA5}">
                      <a16:colId xmlns:a16="http://schemas.microsoft.com/office/drawing/2014/main" val="20001"/>
                    </a:ext>
                  </a:extLst>
                </a:gridCol>
              </a:tblGrid>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Comic Sans MS" pitchFamily="66" charset="0"/>
                          <a:ea typeface="ＭＳ Ｐゴシック" pitchFamily="34" charset="-128"/>
                        </a:rPr>
                        <a:t>Cache Set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Comic Sans MS" pitchFamily="66" charset="0"/>
                          <a:ea typeface="ＭＳ Ｐゴシック" pitchFamily="34" charset="-128"/>
                        </a:rPr>
                        <a:t>Address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9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Comic Sans MS" pitchFamily="66" charset="0"/>
                          <a:ea typeface="ＭＳ Ｐゴシック" pitchFamily="34" charset="-128"/>
                        </a:rPr>
                        <a:t>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pitchFamily="66" charset="0"/>
                          <a:ea typeface="ＭＳ Ｐゴシック" pitchFamily="34" charset="-128"/>
                        </a:rPr>
                        <a:t>{     -      ,      -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pitchFamily="66" charset="0"/>
                          <a:ea typeface="ＭＳ Ｐゴシック" pitchFamily="34" charset="-128"/>
                        </a:rPr>
                        <a:t>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pitchFamily="66" charset="0"/>
                          <a:ea typeface="ＭＳ Ｐゴシック" pitchFamily="34" charset="-128"/>
                        </a:rPr>
                        <a:t>{     -      ,      -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pitchFamily="66" charset="0"/>
                          <a:ea typeface="ＭＳ Ｐゴシック" pitchFamily="34" charset="-128"/>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pitchFamily="66" charset="0"/>
                          <a:ea typeface="ＭＳ Ｐゴシック" pitchFamily="34" charset="-128"/>
                        </a:rPr>
                        <a:t>{     -      ,      -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81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pitchFamily="66" charset="0"/>
                          <a:ea typeface="ＭＳ Ｐゴシック" pitchFamily="34" charset="-128"/>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Comic Sans MS" pitchFamily="66" charset="0"/>
                          <a:ea typeface="ＭＳ Ｐゴシック" pitchFamily="34" charset="-128"/>
                        </a:rPr>
                        <a:t>{     -      ,      -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8185" name="Rectangle 1159"/>
          <p:cNvSpPr>
            <a:spLocks noChangeArrowheads="1"/>
          </p:cNvSpPr>
          <p:nvPr/>
        </p:nvSpPr>
        <p:spPr bwMode="auto">
          <a:xfrm>
            <a:off x="4648200" y="709613"/>
            <a:ext cx="3841750" cy="587375"/>
          </a:xfrm>
          <a:prstGeom prst="rect">
            <a:avLst/>
          </a:prstGeom>
          <a:noFill/>
          <a:ln w="9525">
            <a:noFill/>
            <a:miter lim="800000"/>
            <a:headEnd/>
            <a:tailEnd/>
          </a:ln>
        </p:spPr>
        <p:txBody>
          <a:bodyPr>
            <a:spAutoFit/>
          </a:bodyPr>
          <a:lstStyle/>
          <a:p>
            <a:r>
              <a:rPr lang="en-US" sz="1800">
                <a:latin typeface="Comic Sans MS" pitchFamily="66" charset="0"/>
              </a:rPr>
              <a:t>2 </a:t>
            </a:r>
            <a:r>
              <a:rPr lang="en-US" sz="1800">
                <a:solidFill>
                  <a:srgbClr val="FF0000"/>
                </a:solidFill>
                <a:latin typeface="Comic Sans MS" pitchFamily="66" charset="0"/>
              </a:rPr>
              <a:t>m</a:t>
            </a:r>
            <a:r>
              <a:rPr lang="en-US" sz="1800">
                <a:latin typeface="Comic Sans MS" pitchFamily="66" charset="0"/>
              </a:rPr>
              <a:t>, 3 </a:t>
            </a:r>
            <a:r>
              <a:rPr lang="en-US" sz="1800">
                <a:solidFill>
                  <a:srgbClr val="00FF00"/>
                </a:solidFill>
                <a:latin typeface="Comic Sans MS" pitchFamily="66" charset="0"/>
              </a:rPr>
              <a:t>h</a:t>
            </a:r>
            <a:r>
              <a:rPr lang="en-US" sz="1800">
                <a:latin typeface="Comic Sans MS" pitchFamily="66" charset="0"/>
              </a:rPr>
              <a:t>, 2 </a:t>
            </a:r>
            <a:r>
              <a:rPr lang="en-US" sz="1800">
                <a:solidFill>
                  <a:srgbClr val="00FF00"/>
                </a:solidFill>
                <a:latin typeface="Comic Sans MS" pitchFamily="66" charset="0"/>
              </a:rPr>
              <a:t>h</a:t>
            </a:r>
            <a:r>
              <a:rPr lang="en-US" sz="1800">
                <a:latin typeface="Comic Sans MS" pitchFamily="66" charset="0"/>
              </a:rPr>
              <a:t>, 8 </a:t>
            </a:r>
            <a:r>
              <a:rPr lang="en-US" sz="1800">
                <a:solidFill>
                  <a:srgbClr val="FF0000"/>
                </a:solidFill>
                <a:latin typeface="Comic Sans MS" pitchFamily="66" charset="0"/>
              </a:rPr>
              <a:t>m</a:t>
            </a:r>
            <a:r>
              <a:rPr lang="en-US" sz="1800">
                <a:latin typeface="Comic Sans MS" pitchFamily="66" charset="0"/>
              </a:rPr>
              <a:t>, 10 </a:t>
            </a:r>
            <a:r>
              <a:rPr lang="en-US" sz="1800">
                <a:solidFill>
                  <a:srgbClr val="FF0000"/>
                </a:solidFill>
                <a:latin typeface="Comic Sans MS" pitchFamily="66" charset="0"/>
              </a:rPr>
              <a:t>m</a:t>
            </a:r>
            <a:r>
              <a:rPr lang="en-US" sz="1800">
                <a:latin typeface="Comic Sans MS" pitchFamily="66" charset="0"/>
              </a:rPr>
              <a:t>, 2 </a:t>
            </a:r>
            <a:r>
              <a:rPr lang="en-US" sz="1800">
                <a:solidFill>
                  <a:srgbClr val="00FF00"/>
                </a:solidFill>
                <a:latin typeface="Comic Sans MS" pitchFamily="66" charset="0"/>
              </a:rPr>
              <a:t>h</a:t>
            </a:r>
            <a:r>
              <a:rPr lang="en-US" sz="2800">
                <a:latin typeface="Comic Sans MS" pitchFamily="66" charset="0"/>
              </a:rPr>
              <a:t>	</a:t>
            </a:r>
          </a:p>
        </p:txBody>
      </p:sp>
      <p:sp>
        <p:nvSpPr>
          <p:cNvPr id="753800" name="Text Box 1160"/>
          <p:cNvSpPr txBox="1">
            <a:spLocks noChangeArrowheads="1"/>
          </p:cNvSpPr>
          <p:nvPr/>
        </p:nvSpPr>
        <p:spPr bwMode="auto">
          <a:xfrm>
            <a:off x="2752725" y="2570163"/>
            <a:ext cx="339725" cy="319087"/>
          </a:xfrm>
          <a:prstGeom prst="rect">
            <a:avLst/>
          </a:prstGeom>
          <a:solidFill>
            <a:schemeClr val="bg1"/>
          </a:solidFill>
          <a:ln w="9525">
            <a:noFill/>
            <a:miter lim="800000"/>
            <a:headEnd/>
            <a:tailEnd/>
          </a:ln>
        </p:spPr>
        <p:txBody>
          <a:bodyPr tIns="0" bIns="0">
            <a:spAutoFit/>
          </a:bodyPr>
          <a:lstStyle/>
          <a:p>
            <a:r>
              <a:rPr lang="en-US" sz="1800">
                <a:solidFill>
                  <a:srgbClr val="FF0000"/>
                </a:solidFill>
                <a:latin typeface="Comic Sans MS" pitchFamily="66" charset="0"/>
              </a:rPr>
              <a:t>2</a:t>
            </a:r>
          </a:p>
        </p:txBody>
      </p:sp>
      <p:sp>
        <p:nvSpPr>
          <p:cNvPr id="753801" name="Rectangle 1161"/>
          <p:cNvSpPr>
            <a:spLocks noChangeArrowheads="1"/>
          </p:cNvSpPr>
          <p:nvPr/>
        </p:nvSpPr>
        <p:spPr bwMode="auto">
          <a:xfrm>
            <a:off x="977900" y="838200"/>
            <a:ext cx="190500" cy="342900"/>
          </a:xfrm>
          <a:prstGeom prst="rect">
            <a:avLst/>
          </a:prstGeom>
          <a:solidFill>
            <a:schemeClr val="bg1"/>
          </a:solidFill>
          <a:ln w="9525">
            <a:noFill/>
            <a:miter lim="800000"/>
            <a:headEnd/>
            <a:tailEnd/>
          </a:ln>
        </p:spPr>
        <p:txBody>
          <a:bodyPr wrap="none" anchor="ctr"/>
          <a:lstStyle/>
          <a:p>
            <a:endParaRPr lang="en-US"/>
          </a:p>
        </p:txBody>
      </p:sp>
      <p:sp>
        <p:nvSpPr>
          <p:cNvPr id="753802" name="Text Box 1162"/>
          <p:cNvSpPr txBox="1">
            <a:spLocks noChangeArrowheads="1"/>
          </p:cNvSpPr>
          <p:nvPr/>
        </p:nvSpPr>
        <p:spPr bwMode="auto">
          <a:xfrm>
            <a:off x="2752725" y="2976563"/>
            <a:ext cx="339725" cy="319087"/>
          </a:xfrm>
          <a:prstGeom prst="rect">
            <a:avLst/>
          </a:prstGeom>
          <a:solidFill>
            <a:schemeClr val="bg1"/>
          </a:solidFill>
          <a:ln w="9525">
            <a:noFill/>
            <a:miter lim="800000"/>
            <a:headEnd/>
            <a:tailEnd/>
          </a:ln>
        </p:spPr>
        <p:txBody>
          <a:bodyPr tIns="0" bIns="0">
            <a:spAutoFit/>
          </a:bodyPr>
          <a:lstStyle/>
          <a:p>
            <a:r>
              <a:rPr lang="en-US" sz="1800">
                <a:solidFill>
                  <a:srgbClr val="FF0000"/>
                </a:solidFill>
                <a:latin typeface="Comic Sans MS" pitchFamily="66" charset="0"/>
              </a:rPr>
              <a:t>3</a:t>
            </a:r>
          </a:p>
        </p:txBody>
      </p:sp>
      <p:sp>
        <p:nvSpPr>
          <p:cNvPr id="753803" name="Rectangle 1163"/>
          <p:cNvSpPr>
            <a:spLocks noChangeArrowheads="1"/>
          </p:cNvSpPr>
          <p:nvPr/>
        </p:nvSpPr>
        <p:spPr bwMode="auto">
          <a:xfrm>
            <a:off x="1498600" y="889000"/>
            <a:ext cx="190500" cy="342900"/>
          </a:xfrm>
          <a:prstGeom prst="rect">
            <a:avLst/>
          </a:prstGeom>
          <a:solidFill>
            <a:schemeClr val="bg1"/>
          </a:solidFill>
          <a:ln w="9525">
            <a:noFill/>
            <a:miter lim="800000"/>
            <a:headEnd/>
            <a:tailEnd/>
          </a:ln>
        </p:spPr>
        <p:txBody>
          <a:bodyPr wrap="none" anchor="ctr"/>
          <a:lstStyle/>
          <a:p>
            <a:endParaRPr lang="en-US"/>
          </a:p>
        </p:txBody>
      </p:sp>
      <p:sp>
        <p:nvSpPr>
          <p:cNvPr id="753804" name="Text Box 1164"/>
          <p:cNvSpPr txBox="1">
            <a:spLocks noChangeArrowheads="1"/>
          </p:cNvSpPr>
          <p:nvPr/>
        </p:nvSpPr>
        <p:spPr bwMode="auto">
          <a:xfrm>
            <a:off x="2752725" y="2570163"/>
            <a:ext cx="339725" cy="319087"/>
          </a:xfrm>
          <a:prstGeom prst="rect">
            <a:avLst/>
          </a:prstGeom>
          <a:solidFill>
            <a:schemeClr val="bg1"/>
          </a:solidFill>
          <a:ln w="9525">
            <a:noFill/>
            <a:miter lim="800000"/>
            <a:headEnd/>
            <a:tailEnd/>
          </a:ln>
        </p:spPr>
        <p:txBody>
          <a:bodyPr tIns="0" bIns="0">
            <a:spAutoFit/>
          </a:bodyPr>
          <a:lstStyle/>
          <a:p>
            <a:r>
              <a:rPr lang="en-US" sz="1800">
                <a:solidFill>
                  <a:srgbClr val="00FF00"/>
                </a:solidFill>
                <a:latin typeface="Comic Sans MS" pitchFamily="66" charset="0"/>
              </a:rPr>
              <a:t>2</a:t>
            </a:r>
            <a:endParaRPr lang="en-US" sz="1800">
              <a:solidFill>
                <a:srgbClr val="FF0000"/>
              </a:solidFill>
              <a:latin typeface="Comic Sans MS" pitchFamily="66" charset="0"/>
            </a:endParaRPr>
          </a:p>
        </p:txBody>
      </p:sp>
      <p:sp>
        <p:nvSpPr>
          <p:cNvPr id="753805" name="Rectangle 1165"/>
          <p:cNvSpPr>
            <a:spLocks noChangeArrowheads="1"/>
          </p:cNvSpPr>
          <p:nvPr/>
        </p:nvSpPr>
        <p:spPr bwMode="auto">
          <a:xfrm>
            <a:off x="1968500" y="876300"/>
            <a:ext cx="190500" cy="342900"/>
          </a:xfrm>
          <a:prstGeom prst="rect">
            <a:avLst/>
          </a:prstGeom>
          <a:solidFill>
            <a:schemeClr val="bg1"/>
          </a:solidFill>
          <a:ln w="9525">
            <a:noFill/>
            <a:miter lim="800000"/>
            <a:headEnd/>
            <a:tailEnd/>
          </a:ln>
        </p:spPr>
        <p:txBody>
          <a:bodyPr wrap="none" anchor="ctr"/>
          <a:lstStyle/>
          <a:p>
            <a:endParaRPr lang="en-US"/>
          </a:p>
        </p:txBody>
      </p:sp>
      <p:sp>
        <p:nvSpPr>
          <p:cNvPr id="753806" name="Text Box 1166"/>
          <p:cNvSpPr txBox="1">
            <a:spLocks noChangeArrowheads="1"/>
          </p:cNvSpPr>
          <p:nvPr/>
        </p:nvSpPr>
        <p:spPr bwMode="auto">
          <a:xfrm>
            <a:off x="2752725" y="1731963"/>
            <a:ext cx="339725" cy="319087"/>
          </a:xfrm>
          <a:prstGeom prst="rect">
            <a:avLst/>
          </a:prstGeom>
          <a:solidFill>
            <a:schemeClr val="bg1"/>
          </a:solidFill>
          <a:ln w="9525">
            <a:noFill/>
            <a:miter lim="800000"/>
            <a:headEnd/>
            <a:tailEnd/>
          </a:ln>
        </p:spPr>
        <p:txBody>
          <a:bodyPr tIns="0" bIns="0">
            <a:spAutoFit/>
          </a:bodyPr>
          <a:lstStyle/>
          <a:p>
            <a:r>
              <a:rPr lang="en-US" sz="1800">
                <a:solidFill>
                  <a:srgbClr val="FF0000"/>
                </a:solidFill>
                <a:latin typeface="Comic Sans MS" pitchFamily="66" charset="0"/>
              </a:rPr>
              <a:t>8</a:t>
            </a:r>
          </a:p>
        </p:txBody>
      </p:sp>
      <p:sp>
        <p:nvSpPr>
          <p:cNvPr id="753807" name="Rectangle 1167"/>
          <p:cNvSpPr>
            <a:spLocks noChangeArrowheads="1"/>
          </p:cNvSpPr>
          <p:nvPr/>
        </p:nvSpPr>
        <p:spPr bwMode="auto">
          <a:xfrm>
            <a:off x="2489200" y="876300"/>
            <a:ext cx="190500" cy="342900"/>
          </a:xfrm>
          <a:prstGeom prst="rect">
            <a:avLst/>
          </a:prstGeom>
          <a:solidFill>
            <a:schemeClr val="bg1"/>
          </a:solidFill>
          <a:ln w="9525">
            <a:noFill/>
            <a:miter lim="800000"/>
            <a:headEnd/>
            <a:tailEnd/>
          </a:ln>
        </p:spPr>
        <p:txBody>
          <a:bodyPr wrap="none" anchor="ctr"/>
          <a:lstStyle/>
          <a:p>
            <a:endParaRPr lang="en-US"/>
          </a:p>
        </p:txBody>
      </p:sp>
      <p:sp>
        <p:nvSpPr>
          <p:cNvPr id="753808" name="Text Box 1168"/>
          <p:cNvSpPr txBox="1">
            <a:spLocks noChangeArrowheads="1"/>
          </p:cNvSpPr>
          <p:nvPr/>
        </p:nvSpPr>
        <p:spPr bwMode="auto">
          <a:xfrm>
            <a:off x="2663825" y="2570163"/>
            <a:ext cx="454025" cy="319087"/>
          </a:xfrm>
          <a:prstGeom prst="rect">
            <a:avLst/>
          </a:prstGeom>
          <a:solidFill>
            <a:schemeClr val="bg1"/>
          </a:solidFill>
          <a:ln w="9525">
            <a:noFill/>
            <a:miter lim="800000"/>
            <a:headEnd/>
            <a:tailEnd/>
          </a:ln>
        </p:spPr>
        <p:txBody>
          <a:bodyPr tIns="0" bIns="0">
            <a:spAutoFit/>
          </a:bodyPr>
          <a:lstStyle/>
          <a:p>
            <a:r>
              <a:rPr lang="en-US" sz="1800">
                <a:solidFill>
                  <a:srgbClr val="FF0000"/>
                </a:solidFill>
                <a:latin typeface="Comic Sans MS" pitchFamily="66" charset="0"/>
              </a:rPr>
              <a:t>10</a:t>
            </a:r>
          </a:p>
        </p:txBody>
      </p:sp>
      <p:sp>
        <p:nvSpPr>
          <p:cNvPr id="753809" name="Rectangle 1169"/>
          <p:cNvSpPr>
            <a:spLocks noChangeArrowheads="1"/>
          </p:cNvSpPr>
          <p:nvPr/>
        </p:nvSpPr>
        <p:spPr bwMode="auto">
          <a:xfrm>
            <a:off x="3111500" y="850900"/>
            <a:ext cx="190500" cy="342900"/>
          </a:xfrm>
          <a:prstGeom prst="rect">
            <a:avLst/>
          </a:prstGeom>
          <a:solidFill>
            <a:schemeClr val="bg1"/>
          </a:solidFill>
          <a:ln w="9525">
            <a:noFill/>
            <a:miter lim="800000"/>
            <a:headEnd/>
            <a:tailEnd/>
          </a:ln>
        </p:spPr>
        <p:txBody>
          <a:bodyPr wrap="none" anchor="ctr"/>
          <a:lstStyle/>
          <a:p>
            <a:endParaRPr lang="en-US"/>
          </a:p>
        </p:txBody>
      </p:sp>
      <p:sp>
        <p:nvSpPr>
          <p:cNvPr id="753810" name="Text Box 1170"/>
          <p:cNvSpPr txBox="1">
            <a:spLocks noChangeArrowheads="1"/>
          </p:cNvSpPr>
          <p:nvPr/>
        </p:nvSpPr>
        <p:spPr bwMode="auto">
          <a:xfrm>
            <a:off x="2752725" y="2582863"/>
            <a:ext cx="454025" cy="319087"/>
          </a:xfrm>
          <a:prstGeom prst="rect">
            <a:avLst/>
          </a:prstGeom>
          <a:solidFill>
            <a:schemeClr val="bg1"/>
          </a:solidFill>
          <a:ln w="9525">
            <a:noFill/>
            <a:miter lim="800000"/>
            <a:headEnd/>
            <a:tailEnd/>
          </a:ln>
        </p:spPr>
        <p:txBody>
          <a:bodyPr tIns="0" bIns="0">
            <a:spAutoFit/>
          </a:bodyPr>
          <a:lstStyle/>
          <a:p>
            <a:r>
              <a:rPr lang="en-US" sz="1800">
                <a:solidFill>
                  <a:srgbClr val="FF0000"/>
                </a:solidFill>
                <a:latin typeface="Comic Sans MS" pitchFamily="66" charset="0"/>
              </a:rPr>
              <a:t>2</a:t>
            </a:r>
          </a:p>
        </p:txBody>
      </p:sp>
      <p:sp>
        <p:nvSpPr>
          <p:cNvPr id="753811" name="Rectangle 1171"/>
          <p:cNvSpPr>
            <a:spLocks noChangeArrowheads="1"/>
          </p:cNvSpPr>
          <p:nvPr/>
        </p:nvSpPr>
        <p:spPr bwMode="auto">
          <a:xfrm>
            <a:off x="3632200" y="876300"/>
            <a:ext cx="190500" cy="342900"/>
          </a:xfrm>
          <a:prstGeom prst="rect">
            <a:avLst/>
          </a:prstGeom>
          <a:solidFill>
            <a:schemeClr val="bg1"/>
          </a:solidFill>
          <a:ln w="9525">
            <a:noFill/>
            <a:miter lim="800000"/>
            <a:headEnd/>
            <a:tailEnd/>
          </a:ln>
        </p:spPr>
        <p:txBody>
          <a:bodyPr wrap="none" anchor="ctr"/>
          <a:lstStyle/>
          <a:p>
            <a:endParaRPr lang="en-US"/>
          </a:p>
        </p:txBody>
      </p:sp>
      <p:sp>
        <p:nvSpPr>
          <p:cNvPr id="753814" name="Rectangle 1174"/>
          <p:cNvSpPr>
            <a:spLocks noChangeArrowheads="1"/>
          </p:cNvSpPr>
          <p:nvPr/>
        </p:nvSpPr>
        <p:spPr bwMode="auto">
          <a:xfrm>
            <a:off x="4927600" y="889000"/>
            <a:ext cx="190500" cy="342900"/>
          </a:xfrm>
          <a:prstGeom prst="rect">
            <a:avLst/>
          </a:prstGeom>
          <a:solidFill>
            <a:schemeClr val="bg1"/>
          </a:solidFill>
          <a:ln w="9525">
            <a:noFill/>
            <a:miter lim="800000"/>
            <a:headEnd/>
            <a:tailEnd/>
          </a:ln>
        </p:spPr>
        <p:txBody>
          <a:bodyPr wrap="none" anchor="ctr"/>
          <a:lstStyle/>
          <a:p>
            <a:endParaRPr lang="en-US"/>
          </a:p>
        </p:txBody>
      </p:sp>
      <p:sp>
        <p:nvSpPr>
          <p:cNvPr id="753825" name="Text Box 1185"/>
          <p:cNvSpPr txBox="1">
            <a:spLocks noChangeArrowheads="1"/>
          </p:cNvSpPr>
          <p:nvPr/>
        </p:nvSpPr>
        <p:spPr bwMode="auto">
          <a:xfrm>
            <a:off x="6054725" y="3027363"/>
            <a:ext cx="755650" cy="354012"/>
          </a:xfrm>
          <a:prstGeom prst="rect">
            <a:avLst/>
          </a:prstGeom>
          <a:solidFill>
            <a:schemeClr val="bg1"/>
          </a:solidFill>
          <a:ln w="9525">
            <a:noFill/>
            <a:miter lim="800000"/>
            <a:headEnd/>
            <a:tailEnd/>
          </a:ln>
        </p:spPr>
        <p:txBody>
          <a:bodyPr tIns="0" bIns="0">
            <a:spAutoFit/>
          </a:bodyPr>
          <a:lstStyle/>
          <a:p>
            <a:r>
              <a:rPr lang="en-US" sz="2000">
                <a:latin typeface="Comic Sans MS" pitchFamily="66" charset="0"/>
              </a:rPr>
              <a:t>[</a:t>
            </a:r>
            <a:r>
              <a:rPr lang="en-US" sz="2000">
                <a:solidFill>
                  <a:srgbClr val="FF0000"/>
                </a:solidFill>
                <a:latin typeface="Comic Sans MS" pitchFamily="66" charset="0"/>
              </a:rPr>
              <a:t>2</a:t>
            </a:r>
            <a:r>
              <a:rPr lang="en-US" sz="2000">
                <a:latin typeface="Comic Sans MS" pitchFamily="66" charset="0"/>
              </a:rPr>
              <a:t>,3]</a:t>
            </a:r>
            <a:endParaRPr lang="en-US"/>
          </a:p>
        </p:txBody>
      </p:sp>
      <p:sp>
        <p:nvSpPr>
          <p:cNvPr id="753826" name="Text Box 1186"/>
          <p:cNvSpPr txBox="1">
            <a:spLocks noChangeArrowheads="1"/>
          </p:cNvSpPr>
          <p:nvPr/>
        </p:nvSpPr>
        <p:spPr bwMode="auto">
          <a:xfrm>
            <a:off x="6029325" y="3014663"/>
            <a:ext cx="755650" cy="354012"/>
          </a:xfrm>
          <a:prstGeom prst="rect">
            <a:avLst/>
          </a:prstGeom>
          <a:solidFill>
            <a:schemeClr val="bg1"/>
          </a:solidFill>
          <a:ln w="9525">
            <a:noFill/>
            <a:miter lim="800000"/>
            <a:headEnd/>
            <a:tailEnd/>
          </a:ln>
        </p:spPr>
        <p:txBody>
          <a:bodyPr tIns="0" bIns="0">
            <a:spAutoFit/>
          </a:bodyPr>
          <a:lstStyle/>
          <a:p>
            <a:r>
              <a:rPr lang="en-US" sz="2000">
                <a:latin typeface="Comic Sans MS" pitchFamily="66" charset="0"/>
              </a:rPr>
              <a:t>[</a:t>
            </a:r>
            <a:r>
              <a:rPr lang="en-US" sz="2000">
                <a:solidFill>
                  <a:srgbClr val="FF0000"/>
                </a:solidFill>
                <a:latin typeface="Comic Sans MS" pitchFamily="66" charset="0"/>
              </a:rPr>
              <a:t>2</a:t>
            </a:r>
            <a:r>
              <a:rPr lang="en-US" sz="2000">
                <a:latin typeface="Comic Sans MS" pitchFamily="66" charset="0"/>
              </a:rPr>
              <a:t>,</a:t>
            </a:r>
            <a:r>
              <a:rPr lang="en-US" sz="2000">
                <a:solidFill>
                  <a:srgbClr val="00FF00"/>
                </a:solidFill>
                <a:latin typeface="Comic Sans MS" pitchFamily="66" charset="0"/>
              </a:rPr>
              <a:t>3</a:t>
            </a:r>
            <a:r>
              <a:rPr lang="en-US" sz="2000">
                <a:latin typeface="Comic Sans MS" pitchFamily="66" charset="0"/>
              </a:rPr>
              <a:t>]</a:t>
            </a:r>
            <a:endParaRPr lang="en-US"/>
          </a:p>
        </p:txBody>
      </p:sp>
      <p:sp>
        <p:nvSpPr>
          <p:cNvPr id="753827" name="Rectangle 1187"/>
          <p:cNvSpPr>
            <a:spLocks noChangeArrowheads="1"/>
          </p:cNvSpPr>
          <p:nvPr/>
        </p:nvSpPr>
        <p:spPr bwMode="auto">
          <a:xfrm>
            <a:off x="5397500" y="914400"/>
            <a:ext cx="190500" cy="342900"/>
          </a:xfrm>
          <a:prstGeom prst="rect">
            <a:avLst/>
          </a:prstGeom>
          <a:solidFill>
            <a:schemeClr val="bg1"/>
          </a:solidFill>
          <a:ln w="9525">
            <a:noFill/>
            <a:miter lim="800000"/>
            <a:headEnd/>
            <a:tailEnd/>
          </a:ln>
        </p:spPr>
        <p:txBody>
          <a:bodyPr wrap="none" anchor="ctr"/>
          <a:lstStyle/>
          <a:p>
            <a:endParaRPr lang="en-US"/>
          </a:p>
        </p:txBody>
      </p:sp>
      <p:sp>
        <p:nvSpPr>
          <p:cNvPr id="753828" name="Text Box 1188"/>
          <p:cNvSpPr txBox="1">
            <a:spLocks noChangeArrowheads="1"/>
          </p:cNvSpPr>
          <p:nvPr/>
        </p:nvSpPr>
        <p:spPr bwMode="auto">
          <a:xfrm>
            <a:off x="6054725" y="2557463"/>
            <a:ext cx="755650" cy="354012"/>
          </a:xfrm>
          <a:prstGeom prst="rect">
            <a:avLst/>
          </a:prstGeom>
          <a:solidFill>
            <a:schemeClr val="bg1"/>
          </a:solidFill>
          <a:ln w="9525">
            <a:noFill/>
            <a:miter lim="800000"/>
            <a:headEnd/>
            <a:tailEnd/>
          </a:ln>
        </p:spPr>
        <p:txBody>
          <a:bodyPr tIns="0" bIns="0">
            <a:spAutoFit/>
          </a:bodyPr>
          <a:lstStyle/>
          <a:p>
            <a:r>
              <a:rPr lang="en-US" sz="2000">
                <a:latin typeface="Comic Sans MS" pitchFamily="66" charset="0"/>
              </a:rPr>
              <a:t>[</a:t>
            </a:r>
            <a:r>
              <a:rPr lang="en-US" sz="2000">
                <a:solidFill>
                  <a:srgbClr val="FF0000"/>
                </a:solidFill>
                <a:latin typeface="Comic Sans MS" pitchFamily="66" charset="0"/>
              </a:rPr>
              <a:t>8</a:t>
            </a:r>
            <a:r>
              <a:rPr lang="en-US" sz="2000">
                <a:latin typeface="Comic Sans MS" pitchFamily="66" charset="0"/>
              </a:rPr>
              <a:t>,9]</a:t>
            </a:r>
            <a:endParaRPr lang="en-US"/>
          </a:p>
        </p:txBody>
      </p:sp>
      <p:sp>
        <p:nvSpPr>
          <p:cNvPr id="753829" name="Rectangle 1189"/>
          <p:cNvSpPr>
            <a:spLocks noChangeArrowheads="1"/>
          </p:cNvSpPr>
          <p:nvPr/>
        </p:nvSpPr>
        <p:spPr bwMode="auto">
          <a:xfrm>
            <a:off x="5880100" y="927100"/>
            <a:ext cx="190500" cy="342900"/>
          </a:xfrm>
          <a:prstGeom prst="rect">
            <a:avLst/>
          </a:prstGeom>
          <a:solidFill>
            <a:schemeClr val="bg1"/>
          </a:solidFill>
          <a:ln w="9525">
            <a:noFill/>
            <a:miter lim="800000"/>
            <a:headEnd/>
            <a:tailEnd/>
          </a:ln>
        </p:spPr>
        <p:txBody>
          <a:bodyPr wrap="none" anchor="ctr"/>
          <a:lstStyle/>
          <a:p>
            <a:endParaRPr lang="en-US"/>
          </a:p>
        </p:txBody>
      </p:sp>
      <p:sp>
        <p:nvSpPr>
          <p:cNvPr id="753830" name="Text Box 1190"/>
          <p:cNvSpPr txBox="1">
            <a:spLocks noChangeArrowheads="1"/>
          </p:cNvSpPr>
          <p:nvPr/>
        </p:nvSpPr>
        <p:spPr bwMode="auto">
          <a:xfrm>
            <a:off x="6003925" y="3001963"/>
            <a:ext cx="755650" cy="354012"/>
          </a:xfrm>
          <a:prstGeom prst="rect">
            <a:avLst/>
          </a:prstGeom>
          <a:solidFill>
            <a:schemeClr val="bg1"/>
          </a:solidFill>
          <a:ln w="9525">
            <a:noFill/>
            <a:miter lim="800000"/>
            <a:headEnd/>
            <a:tailEnd/>
          </a:ln>
        </p:spPr>
        <p:txBody>
          <a:bodyPr tIns="0" bIns="0">
            <a:spAutoFit/>
          </a:bodyPr>
          <a:lstStyle/>
          <a:p>
            <a:r>
              <a:rPr lang="en-US" sz="2000">
                <a:latin typeface="Comic Sans MS" pitchFamily="66" charset="0"/>
              </a:rPr>
              <a:t>[</a:t>
            </a:r>
            <a:r>
              <a:rPr lang="en-US" sz="2000">
                <a:solidFill>
                  <a:srgbClr val="00FF00"/>
                </a:solidFill>
                <a:latin typeface="Comic Sans MS" pitchFamily="66" charset="0"/>
              </a:rPr>
              <a:t>2</a:t>
            </a:r>
            <a:r>
              <a:rPr lang="en-US" sz="2000">
                <a:latin typeface="Comic Sans MS" pitchFamily="66" charset="0"/>
              </a:rPr>
              <a:t>,</a:t>
            </a:r>
            <a:r>
              <a:rPr lang="en-US" sz="2000">
                <a:solidFill>
                  <a:srgbClr val="00FF00"/>
                </a:solidFill>
                <a:latin typeface="Comic Sans MS" pitchFamily="66" charset="0"/>
              </a:rPr>
              <a:t>3</a:t>
            </a:r>
            <a:r>
              <a:rPr lang="en-US" sz="2000">
                <a:latin typeface="Comic Sans MS" pitchFamily="66" charset="0"/>
              </a:rPr>
              <a:t>]</a:t>
            </a:r>
            <a:endParaRPr lang="en-US"/>
          </a:p>
        </p:txBody>
      </p:sp>
      <p:sp>
        <p:nvSpPr>
          <p:cNvPr id="753831" name="Rectangle 1191"/>
          <p:cNvSpPr>
            <a:spLocks noChangeArrowheads="1"/>
          </p:cNvSpPr>
          <p:nvPr/>
        </p:nvSpPr>
        <p:spPr bwMode="auto">
          <a:xfrm>
            <a:off x="6388100" y="927100"/>
            <a:ext cx="190500" cy="342900"/>
          </a:xfrm>
          <a:prstGeom prst="rect">
            <a:avLst/>
          </a:prstGeom>
          <a:solidFill>
            <a:schemeClr val="bg1"/>
          </a:solidFill>
          <a:ln w="9525">
            <a:noFill/>
            <a:miter lim="800000"/>
            <a:headEnd/>
            <a:tailEnd/>
          </a:ln>
        </p:spPr>
        <p:txBody>
          <a:bodyPr wrap="none" anchor="ctr"/>
          <a:lstStyle/>
          <a:p>
            <a:endParaRPr lang="en-US"/>
          </a:p>
        </p:txBody>
      </p:sp>
      <p:sp>
        <p:nvSpPr>
          <p:cNvPr id="753832" name="Text Box 1192"/>
          <p:cNvSpPr txBox="1">
            <a:spLocks noChangeArrowheads="1"/>
          </p:cNvSpPr>
          <p:nvPr/>
        </p:nvSpPr>
        <p:spPr bwMode="auto">
          <a:xfrm>
            <a:off x="7146925" y="2989263"/>
            <a:ext cx="819150" cy="354012"/>
          </a:xfrm>
          <a:prstGeom prst="rect">
            <a:avLst/>
          </a:prstGeom>
          <a:solidFill>
            <a:schemeClr val="bg1"/>
          </a:solidFill>
          <a:ln w="9525">
            <a:noFill/>
            <a:miter lim="800000"/>
            <a:headEnd/>
            <a:tailEnd/>
          </a:ln>
        </p:spPr>
        <p:txBody>
          <a:bodyPr lIns="0" tIns="0" rIns="0" bIns="0">
            <a:spAutoFit/>
          </a:bodyPr>
          <a:lstStyle/>
          <a:p>
            <a:r>
              <a:rPr lang="en-US" sz="2000">
                <a:latin typeface="Comic Sans MS" pitchFamily="66" charset="0"/>
              </a:rPr>
              <a:t>[</a:t>
            </a:r>
            <a:r>
              <a:rPr lang="en-US" sz="2000">
                <a:solidFill>
                  <a:srgbClr val="FF0000"/>
                </a:solidFill>
                <a:latin typeface="Comic Sans MS" pitchFamily="66" charset="0"/>
              </a:rPr>
              <a:t>10</a:t>
            </a:r>
            <a:r>
              <a:rPr lang="en-US" sz="2000">
                <a:latin typeface="Comic Sans MS" pitchFamily="66" charset="0"/>
              </a:rPr>
              <a:t>,11]</a:t>
            </a:r>
            <a:endParaRPr lang="en-US"/>
          </a:p>
        </p:txBody>
      </p:sp>
      <p:sp>
        <p:nvSpPr>
          <p:cNvPr id="753833" name="Rectangle 1193"/>
          <p:cNvSpPr>
            <a:spLocks noChangeArrowheads="1"/>
          </p:cNvSpPr>
          <p:nvPr/>
        </p:nvSpPr>
        <p:spPr bwMode="auto">
          <a:xfrm>
            <a:off x="7010400" y="889000"/>
            <a:ext cx="190500" cy="342900"/>
          </a:xfrm>
          <a:prstGeom prst="rect">
            <a:avLst/>
          </a:prstGeom>
          <a:solidFill>
            <a:schemeClr val="bg1"/>
          </a:solidFill>
          <a:ln w="9525">
            <a:noFill/>
            <a:miter lim="800000"/>
            <a:headEnd/>
            <a:tailEnd/>
          </a:ln>
        </p:spPr>
        <p:txBody>
          <a:bodyPr wrap="none" anchor="ctr"/>
          <a:lstStyle/>
          <a:p>
            <a:endParaRPr lang="en-US"/>
          </a:p>
        </p:txBody>
      </p:sp>
      <p:sp>
        <p:nvSpPr>
          <p:cNvPr id="753834" name="Rectangle 1194"/>
          <p:cNvSpPr>
            <a:spLocks noChangeArrowheads="1"/>
          </p:cNvSpPr>
          <p:nvPr/>
        </p:nvSpPr>
        <p:spPr bwMode="auto">
          <a:xfrm>
            <a:off x="7505700" y="914400"/>
            <a:ext cx="190500" cy="342900"/>
          </a:xfrm>
          <a:prstGeom prst="rect">
            <a:avLst/>
          </a:prstGeom>
          <a:solidFill>
            <a:schemeClr val="bg1"/>
          </a:solidFill>
          <a:ln w="9525">
            <a:noFill/>
            <a:miter lim="800000"/>
            <a:headEnd/>
            <a:tailEnd/>
          </a:ln>
        </p:spPr>
        <p:txBody>
          <a:bodyPr wrap="none" anchor="ctr"/>
          <a:lstStyle/>
          <a:p>
            <a:endParaRPr lang="en-US"/>
          </a:p>
        </p:txBody>
      </p:sp>
      <p:sp>
        <p:nvSpPr>
          <p:cNvPr id="48209" name="Line 1198"/>
          <p:cNvSpPr>
            <a:spLocks noChangeShapeType="1"/>
          </p:cNvSpPr>
          <p:nvPr/>
        </p:nvSpPr>
        <p:spPr bwMode="auto">
          <a:xfrm>
            <a:off x="4076700" y="800100"/>
            <a:ext cx="0" cy="5372100"/>
          </a:xfrm>
          <a:prstGeom prst="line">
            <a:avLst/>
          </a:prstGeom>
          <a:noFill/>
          <a:ln w="9525">
            <a:solidFill>
              <a:schemeClr val="tx1"/>
            </a:solidFill>
            <a:round/>
            <a:headEnd/>
            <a:tailEnd/>
          </a:ln>
        </p:spPr>
        <p:txBody>
          <a:bodyPr wrap="none" anchor="ctr"/>
          <a:lstStyle/>
          <a:p>
            <a:endParaRPr lang="en-CA"/>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63</a:t>
            </a:fld>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380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499"/>
                                          </p:stCondLst>
                                        </p:cTn>
                                        <p:tgtEl>
                                          <p:spTgt spid="75380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753802"/>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499"/>
                                          </p:stCondLst>
                                        </p:cTn>
                                        <p:tgtEl>
                                          <p:spTgt spid="75380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3804"/>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499"/>
                                          </p:stCondLst>
                                        </p:cTn>
                                        <p:tgtEl>
                                          <p:spTgt spid="75380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753806"/>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499"/>
                                          </p:stCondLst>
                                        </p:cTn>
                                        <p:tgtEl>
                                          <p:spTgt spid="75380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53808"/>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499"/>
                                          </p:stCondLst>
                                        </p:cTn>
                                        <p:tgtEl>
                                          <p:spTgt spid="75380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753810"/>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499"/>
                                          </p:stCondLst>
                                        </p:cTn>
                                        <p:tgtEl>
                                          <p:spTgt spid="7538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753825"/>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499"/>
                                          </p:stCondLst>
                                        </p:cTn>
                                        <p:tgtEl>
                                          <p:spTgt spid="7538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753826"/>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499"/>
                                          </p:stCondLst>
                                        </p:cTn>
                                        <p:tgtEl>
                                          <p:spTgt spid="7538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753830"/>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499"/>
                                          </p:stCondLst>
                                        </p:cTn>
                                        <p:tgtEl>
                                          <p:spTgt spid="75382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499"/>
                                          </p:stCondLst>
                                        </p:cTn>
                                        <p:tgtEl>
                                          <p:spTgt spid="753828"/>
                                        </p:tgtEl>
                                        <p:attrNameLst>
                                          <p:attrName>style.visibility</p:attrName>
                                        </p:attrNameLst>
                                      </p:cBhvr>
                                      <p:to>
                                        <p:strVal val="visible"/>
                                      </p:to>
                                    </p:set>
                                  </p:childTnLst>
                                </p:cTn>
                              </p:par>
                              <p:par>
                                <p:cTn id="61" presetID="1" presetClass="exit" presetSubtype="0" fill="hold" grpId="0" nodeType="withEffect">
                                  <p:stCondLst>
                                    <p:cond delay="0"/>
                                  </p:stCondLst>
                                  <p:childTnLst>
                                    <p:set>
                                      <p:cBhvr>
                                        <p:cTn id="62" dur="1" fill="hold">
                                          <p:stCondLst>
                                            <p:cond delay="499"/>
                                          </p:stCondLst>
                                        </p:cTn>
                                        <p:tgtEl>
                                          <p:spTgt spid="7538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753832"/>
                                        </p:tgtEl>
                                        <p:attrNameLst>
                                          <p:attrName>style.visibility</p:attrName>
                                        </p:attrNameLst>
                                      </p:cBhvr>
                                      <p:to>
                                        <p:strVal val="visible"/>
                                      </p:to>
                                    </p:set>
                                  </p:childTnLst>
                                </p:cTn>
                              </p:par>
                              <p:par>
                                <p:cTn id="67" presetID="1" presetClass="exit" presetSubtype="0" fill="hold" grpId="0" nodeType="withEffect">
                                  <p:stCondLst>
                                    <p:cond delay="0"/>
                                  </p:stCondLst>
                                  <p:childTnLst>
                                    <p:set>
                                      <p:cBhvr>
                                        <p:cTn id="68" dur="1" fill="hold">
                                          <p:stCondLst>
                                            <p:cond delay="499"/>
                                          </p:stCondLst>
                                        </p:cTn>
                                        <p:tgtEl>
                                          <p:spTgt spid="75383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499"/>
                                          </p:stCondLst>
                                        </p:cTn>
                                        <p:tgtEl>
                                          <p:spTgt spid="7538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800" grpId="0" animBg="1" autoUpdateAnimBg="0"/>
      <p:bldP spid="753801" grpId="0" animBg="1"/>
      <p:bldP spid="753802" grpId="0" animBg="1" autoUpdateAnimBg="0"/>
      <p:bldP spid="753803" grpId="0" animBg="1"/>
      <p:bldP spid="753804" grpId="0" animBg="1" autoUpdateAnimBg="0"/>
      <p:bldP spid="753805" grpId="0" animBg="1"/>
      <p:bldP spid="753806" grpId="0" animBg="1" autoUpdateAnimBg="0"/>
      <p:bldP spid="753807" grpId="0" animBg="1"/>
      <p:bldP spid="753808" grpId="0" animBg="1" autoUpdateAnimBg="0"/>
      <p:bldP spid="753809" grpId="0" animBg="1"/>
      <p:bldP spid="753810" grpId="0" animBg="1" autoUpdateAnimBg="0"/>
      <p:bldP spid="753811" grpId="0" animBg="1"/>
      <p:bldP spid="753814" grpId="0" animBg="1"/>
      <p:bldP spid="753825" grpId="0" animBg="1" autoUpdateAnimBg="0"/>
      <p:bldP spid="753826" grpId="0" animBg="1" autoUpdateAnimBg="0"/>
      <p:bldP spid="753827" grpId="0" animBg="1"/>
      <p:bldP spid="753828" grpId="0" animBg="1" autoUpdateAnimBg="0"/>
      <p:bldP spid="753829" grpId="0" animBg="1"/>
      <p:bldP spid="753830" grpId="0" animBg="1" autoUpdateAnimBg="0"/>
      <p:bldP spid="753831" grpId="0" animBg="1"/>
      <p:bldP spid="753832" grpId="0" animBg="1" autoUpdateAnimBg="0"/>
      <p:bldP spid="753833" grpId="0" animBg="1"/>
      <p:bldP spid="75383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a:xfrm>
            <a:off x="723900" y="0"/>
            <a:ext cx="7772400" cy="1143000"/>
          </a:xfrm>
        </p:spPr>
        <p:txBody>
          <a:bodyPr>
            <a:normAutofit fontScale="90000"/>
          </a:bodyPr>
          <a:lstStyle/>
          <a:p>
            <a:pPr eaLnBrk="1" hangingPunct="1"/>
            <a:r>
              <a:rPr lang="en-US" dirty="0">
                <a:latin typeface="Arial  " charset="0"/>
                <a:cs typeface="Arial  " charset="0"/>
              </a:rPr>
              <a:t>What happens on a write? Cache Writing Policies</a:t>
            </a:r>
          </a:p>
        </p:txBody>
      </p:sp>
      <p:sp>
        <p:nvSpPr>
          <p:cNvPr id="57347" name="Rectangle 1027"/>
          <p:cNvSpPr>
            <a:spLocks noGrp="1" noChangeArrowheads="1"/>
          </p:cNvSpPr>
          <p:nvPr>
            <p:ph type="body" idx="1"/>
          </p:nvPr>
        </p:nvSpPr>
        <p:spPr>
          <a:xfrm>
            <a:off x="698500" y="1371600"/>
            <a:ext cx="7772400" cy="4724400"/>
          </a:xfrm>
        </p:spPr>
        <p:txBody>
          <a:bodyPr/>
          <a:lstStyle/>
          <a:p>
            <a:pPr eaLnBrk="1" hangingPunct="1">
              <a:lnSpc>
                <a:spcPct val="90000"/>
              </a:lnSpc>
            </a:pPr>
            <a:r>
              <a:rPr lang="en-US" sz="2400" u="sng" dirty="0">
                <a:latin typeface="Arial  " charset="0"/>
                <a:cs typeface="Arial  " charset="0"/>
              </a:rPr>
              <a:t>Write-through</a:t>
            </a:r>
          </a:p>
          <a:p>
            <a:pPr lvl="1" eaLnBrk="1" hangingPunct="1">
              <a:lnSpc>
                <a:spcPct val="90000"/>
              </a:lnSpc>
            </a:pPr>
            <a:r>
              <a:rPr lang="en-US" sz="2000" dirty="0">
                <a:latin typeface="Arial  " charset="0"/>
                <a:cs typeface="Arial  " charset="0"/>
              </a:rPr>
              <a:t>Store to both cache and memory on every write</a:t>
            </a:r>
          </a:p>
          <a:p>
            <a:pPr lvl="2" eaLnBrk="1" hangingPunct="1">
              <a:lnSpc>
                <a:spcPct val="90000"/>
              </a:lnSpc>
            </a:pPr>
            <a:r>
              <a:rPr lang="en-US" sz="1800" dirty="0">
                <a:latin typeface="Arial  " charset="0"/>
                <a:cs typeface="Arial  " charset="0"/>
              </a:rPr>
              <a:t>Slow writes</a:t>
            </a:r>
          </a:p>
          <a:p>
            <a:pPr lvl="1" eaLnBrk="1" hangingPunct="1">
              <a:lnSpc>
                <a:spcPct val="90000"/>
              </a:lnSpc>
            </a:pPr>
            <a:r>
              <a:rPr lang="en-US" sz="2000" dirty="0">
                <a:latin typeface="Arial  " charset="0"/>
                <a:cs typeface="Arial  " charset="0"/>
              </a:rPr>
              <a:t>Conservative: memory always holds valid data</a:t>
            </a:r>
          </a:p>
          <a:p>
            <a:pPr lvl="1" eaLnBrk="1" hangingPunct="1">
              <a:lnSpc>
                <a:spcPct val="90000"/>
              </a:lnSpc>
            </a:pPr>
            <a:r>
              <a:rPr lang="en-US" sz="2000" dirty="0">
                <a:latin typeface="Arial  " charset="0"/>
                <a:cs typeface="Arial  " charset="0"/>
              </a:rPr>
              <a:t>Simple cache</a:t>
            </a:r>
          </a:p>
          <a:p>
            <a:pPr lvl="1" eaLnBrk="1" hangingPunct="1">
              <a:lnSpc>
                <a:spcPct val="90000"/>
              </a:lnSpc>
            </a:pPr>
            <a:endParaRPr lang="en-US" sz="2000" dirty="0">
              <a:latin typeface="Arial  " charset="0"/>
              <a:cs typeface="Arial  " charset="0"/>
            </a:endParaRPr>
          </a:p>
          <a:p>
            <a:pPr eaLnBrk="1" hangingPunct="1">
              <a:lnSpc>
                <a:spcPct val="90000"/>
              </a:lnSpc>
            </a:pPr>
            <a:r>
              <a:rPr lang="en-US" sz="2400" u="sng" dirty="0">
                <a:latin typeface="Arial  " charset="0"/>
                <a:cs typeface="Arial  " charset="0"/>
              </a:rPr>
              <a:t>Write-back</a:t>
            </a:r>
          </a:p>
          <a:p>
            <a:pPr lvl="1" eaLnBrk="1" hangingPunct="1">
              <a:lnSpc>
                <a:spcPct val="90000"/>
              </a:lnSpc>
            </a:pPr>
            <a:r>
              <a:rPr lang="en-US" sz="2000" dirty="0">
                <a:latin typeface="Arial  " charset="0"/>
                <a:cs typeface="Arial  " charset="0"/>
              </a:rPr>
              <a:t>Store to </a:t>
            </a:r>
            <a:r>
              <a:rPr lang="en-US" sz="2000" b="1" u="sng" dirty="0">
                <a:latin typeface="Arial  " charset="0"/>
                <a:cs typeface="Arial  " charset="0"/>
              </a:rPr>
              <a:t>cache only</a:t>
            </a:r>
          </a:p>
          <a:p>
            <a:pPr lvl="2" eaLnBrk="1" hangingPunct="1">
              <a:lnSpc>
                <a:spcPct val="90000"/>
              </a:lnSpc>
            </a:pPr>
            <a:r>
              <a:rPr lang="en-US" sz="1800" dirty="0">
                <a:latin typeface="Arial  " charset="0"/>
                <a:cs typeface="Arial  " charset="0"/>
              </a:rPr>
              <a:t>Fast writes</a:t>
            </a:r>
          </a:p>
          <a:p>
            <a:pPr lvl="1" eaLnBrk="1" hangingPunct="1">
              <a:lnSpc>
                <a:spcPct val="90000"/>
              </a:lnSpc>
            </a:pPr>
            <a:r>
              <a:rPr lang="en-US" sz="2000" dirty="0">
                <a:latin typeface="Arial  " charset="0"/>
                <a:cs typeface="Arial  " charset="0"/>
              </a:rPr>
              <a:t>On write, mark data block in cache as </a:t>
            </a:r>
            <a:r>
              <a:rPr lang="en-US" sz="2000" b="1" u="sng" dirty="0">
                <a:latin typeface="Arial  " charset="0"/>
                <a:cs typeface="Arial  " charset="0"/>
              </a:rPr>
              <a:t>dirty</a:t>
            </a:r>
          </a:p>
          <a:p>
            <a:pPr lvl="2" eaLnBrk="1" hangingPunct="1">
              <a:lnSpc>
                <a:spcPct val="90000"/>
              </a:lnSpc>
            </a:pPr>
            <a:r>
              <a:rPr lang="en-US" sz="1800" b="1" u="sng" dirty="0">
                <a:latin typeface="Arial  " charset="0"/>
                <a:cs typeface="Arial  " charset="0"/>
              </a:rPr>
              <a:t>Need extra memory bit for each cache line (dirty bit)</a:t>
            </a:r>
          </a:p>
          <a:p>
            <a:pPr lvl="1" eaLnBrk="1" hangingPunct="1">
              <a:lnSpc>
                <a:spcPct val="90000"/>
              </a:lnSpc>
            </a:pPr>
            <a:r>
              <a:rPr lang="en-US" sz="2000" dirty="0">
                <a:latin typeface="Arial  " charset="0"/>
                <a:cs typeface="Arial  " charset="0"/>
              </a:rPr>
              <a:t>Memory may hold invalid/stale data (must fix!)</a:t>
            </a:r>
          </a:p>
          <a:p>
            <a:pPr lvl="1" eaLnBrk="1" hangingPunct="1">
              <a:lnSpc>
                <a:spcPct val="90000"/>
              </a:lnSpc>
            </a:pPr>
            <a:r>
              <a:rPr lang="en-US" sz="2000" dirty="0">
                <a:latin typeface="Arial  " charset="0"/>
                <a:cs typeface="Arial  " charset="0"/>
              </a:rPr>
              <a:t>More complex cache</a:t>
            </a:r>
            <a:endParaRPr lang="en-US" dirty="0">
              <a:latin typeface="Arial  " charset="0"/>
              <a:cs typeface="Arial  " charset="0"/>
            </a:endParaRP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64</a:t>
            </a:fld>
            <a:r>
              <a:rPr lang="en-US"/>
              <a:t> </a:t>
            </a:r>
          </a:p>
        </p:txBody>
      </p:sp>
      <p:sp>
        <p:nvSpPr>
          <p:cNvPr id="7" name="TextBox 6"/>
          <p:cNvSpPr txBox="1"/>
          <p:nvPr/>
        </p:nvSpPr>
        <p:spPr>
          <a:xfrm>
            <a:off x="5410200" y="6488668"/>
            <a:ext cx="2819400" cy="307777"/>
          </a:xfrm>
          <a:prstGeom prst="rect">
            <a:avLst/>
          </a:prstGeom>
          <a:noFill/>
        </p:spPr>
        <p:txBody>
          <a:bodyPr wrap="square" rtlCol="0">
            <a:spAutoFit/>
          </a:bodyPr>
          <a:lstStyle/>
          <a:p>
            <a:r>
              <a:rPr lang="en-US" sz="1400" dirty="0">
                <a:solidFill>
                  <a:schemeClr val="tx1">
                    <a:lumMod val="50000"/>
                    <a:lumOff val="50000"/>
                  </a:schemeClr>
                </a:solidFill>
              </a:rPr>
              <a:t>Text</a:t>
            </a:r>
            <a:r>
              <a:rPr lang="en-US" sz="1400">
                <a:solidFill>
                  <a:schemeClr val="tx1">
                    <a:lumMod val="50000"/>
                    <a:lumOff val="50000"/>
                  </a:schemeClr>
                </a:solidFill>
              </a:rPr>
              <a:t>: COD ARM Edition §5.3</a:t>
            </a:r>
            <a:endParaRPr lang="en-US" sz="1400" dirty="0">
              <a:solidFill>
                <a:schemeClr val="tx1">
                  <a:lumMod val="50000"/>
                  <a:lumOff val="50000"/>
                </a:schemeClr>
              </a:solidFill>
            </a:endParaRPr>
          </a:p>
        </p:txBody>
      </p:sp>
    </p:spTree>
    <p:extLst>
      <p:ext uri="{BB962C8B-B14F-4D97-AF65-F5344CB8AC3E}">
        <p14:creationId xmlns:p14="http://schemas.microsoft.com/office/powerpoint/2010/main" val="10433640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26"/>
          <p:cNvSpPr>
            <a:spLocks noGrp="1" noChangeArrowheads="1"/>
          </p:cNvSpPr>
          <p:nvPr>
            <p:ph type="title"/>
          </p:nvPr>
        </p:nvSpPr>
        <p:spPr>
          <a:xfrm>
            <a:off x="685800" y="0"/>
            <a:ext cx="7772400" cy="977900"/>
          </a:xfrm>
        </p:spPr>
        <p:txBody>
          <a:bodyPr>
            <a:normAutofit fontScale="90000"/>
          </a:bodyPr>
          <a:lstStyle/>
          <a:p>
            <a:pPr eaLnBrk="1" hangingPunct="1"/>
            <a:r>
              <a:rPr lang="en-US">
                <a:latin typeface="Arial  " charset="0"/>
                <a:cs typeface="Arial  " charset="0"/>
              </a:rPr>
              <a:t>Write Misses </a:t>
            </a:r>
            <a:br>
              <a:rPr lang="en-US">
                <a:latin typeface="Arial  " charset="0"/>
                <a:cs typeface="Arial  " charset="0"/>
              </a:rPr>
            </a:br>
            <a:r>
              <a:rPr lang="en-US" sz="2800">
                <a:latin typeface="Arial  " charset="0"/>
                <a:cs typeface="Arial  " charset="0"/>
              </a:rPr>
              <a:t>(how are they handled by hardware?)</a:t>
            </a:r>
            <a:endParaRPr lang="en-US">
              <a:latin typeface="Arial  " charset="0"/>
              <a:cs typeface="Arial  " charset="0"/>
            </a:endParaRPr>
          </a:p>
        </p:txBody>
      </p:sp>
      <p:sp>
        <p:nvSpPr>
          <p:cNvPr id="59395" name="Rectangle 1027"/>
          <p:cNvSpPr>
            <a:spLocks noGrp="1" noChangeArrowheads="1"/>
          </p:cNvSpPr>
          <p:nvPr>
            <p:ph type="body" idx="1"/>
          </p:nvPr>
        </p:nvSpPr>
        <p:spPr>
          <a:xfrm>
            <a:off x="596900" y="1422400"/>
            <a:ext cx="8026400" cy="4724400"/>
          </a:xfrm>
        </p:spPr>
        <p:txBody>
          <a:bodyPr/>
          <a:lstStyle/>
          <a:p>
            <a:pPr eaLnBrk="1" hangingPunct="1">
              <a:lnSpc>
                <a:spcPct val="80000"/>
              </a:lnSpc>
            </a:pPr>
            <a:r>
              <a:rPr lang="en-US" sz="2400" dirty="0">
                <a:latin typeface="Arial  " charset="0"/>
                <a:cs typeface="Arial  " charset="0"/>
              </a:rPr>
              <a:t>Writes can miss in cache…  leads to a hardware design choice (the design choice options are answers to question “how do we deal with write miss”).  Two choices are:</a:t>
            </a:r>
          </a:p>
          <a:p>
            <a:pPr lvl="1" eaLnBrk="1" hangingPunct="1">
              <a:lnSpc>
                <a:spcPct val="80000"/>
              </a:lnSpc>
            </a:pPr>
            <a:r>
              <a:rPr lang="en-US" sz="2000" b="1" u="sng" dirty="0">
                <a:latin typeface="Arial  " charset="0"/>
                <a:cs typeface="Arial  " charset="0"/>
              </a:rPr>
              <a:t>Write-allocate</a:t>
            </a:r>
          </a:p>
          <a:p>
            <a:pPr lvl="2" eaLnBrk="1" hangingPunct="1">
              <a:lnSpc>
                <a:spcPct val="80000"/>
              </a:lnSpc>
            </a:pPr>
            <a:r>
              <a:rPr lang="en-US" sz="1800" dirty="0">
                <a:latin typeface="Arial  " charset="0"/>
                <a:cs typeface="Arial  " charset="0"/>
              </a:rPr>
              <a:t>First, read cache block from memory into cache</a:t>
            </a:r>
          </a:p>
          <a:p>
            <a:pPr lvl="2" eaLnBrk="1" hangingPunct="1">
              <a:lnSpc>
                <a:spcPct val="80000"/>
              </a:lnSpc>
            </a:pPr>
            <a:r>
              <a:rPr lang="en-US" sz="1800" dirty="0">
                <a:latin typeface="Arial  " charset="0"/>
                <a:cs typeface="Arial  " charset="0"/>
              </a:rPr>
              <a:t>Second, proceed with write</a:t>
            </a:r>
          </a:p>
          <a:p>
            <a:pPr lvl="1" eaLnBrk="1" hangingPunct="1">
              <a:lnSpc>
                <a:spcPct val="80000"/>
              </a:lnSpc>
            </a:pPr>
            <a:r>
              <a:rPr lang="en-US" sz="2000" b="1" u="sng" dirty="0">
                <a:latin typeface="Arial  " charset="0"/>
                <a:cs typeface="Arial  " charset="0"/>
              </a:rPr>
              <a:t>No write-allocate</a:t>
            </a:r>
          </a:p>
          <a:p>
            <a:pPr lvl="2" eaLnBrk="1" hangingPunct="1">
              <a:lnSpc>
                <a:spcPct val="80000"/>
              </a:lnSpc>
            </a:pPr>
            <a:r>
              <a:rPr lang="en-US" sz="1800" dirty="0">
                <a:latin typeface="Arial  " charset="0"/>
                <a:cs typeface="Arial  " charset="0"/>
              </a:rPr>
              <a:t>Write to memory directly</a:t>
            </a:r>
          </a:p>
          <a:p>
            <a:pPr lvl="2" eaLnBrk="1" hangingPunct="1">
              <a:lnSpc>
                <a:spcPct val="80000"/>
              </a:lnSpc>
            </a:pPr>
            <a:r>
              <a:rPr lang="en-US" sz="1800" dirty="0">
                <a:latin typeface="Arial  " charset="0"/>
                <a:cs typeface="Arial  " charset="0"/>
              </a:rPr>
              <a:t>Memory access is slow, CPU must wait</a:t>
            </a:r>
          </a:p>
          <a:p>
            <a:pPr lvl="2" eaLnBrk="1" hangingPunct="1">
              <a:lnSpc>
                <a:spcPct val="80000"/>
              </a:lnSpc>
            </a:pPr>
            <a:r>
              <a:rPr lang="en-US" sz="1800" dirty="0">
                <a:latin typeface="Arial  " charset="0"/>
                <a:cs typeface="Arial  " charset="0"/>
              </a:rPr>
              <a:t>Improve performance using “write buffers” (see later)</a:t>
            </a:r>
          </a:p>
          <a:p>
            <a:pPr lvl="2" eaLnBrk="1" hangingPunct="1">
              <a:lnSpc>
                <a:spcPct val="80000"/>
              </a:lnSpc>
            </a:pPr>
            <a:endParaRPr lang="en-US" sz="1800" dirty="0">
              <a:latin typeface="Arial  " charset="0"/>
              <a:cs typeface="Arial  " charset="0"/>
            </a:endParaRPr>
          </a:p>
          <a:p>
            <a:pPr eaLnBrk="1" hangingPunct="1">
              <a:lnSpc>
                <a:spcPct val="80000"/>
              </a:lnSpc>
            </a:pPr>
            <a:r>
              <a:rPr lang="en-US" sz="2400" dirty="0">
                <a:latin typeface="Arial  " charset="0"/>
                <a:cs typeface="Arial  " charset="0"/>
              </a:rPr>
              <a:t>Most common design choices:</a:t>
            </a:r>
          </a:p>
          <a:p>
            <a:pPr lvl="1" eaLnBrk="1" hangingPunct="1">
              <a:lnSpc>
                <a:spcPct val="80000"/>
              </a:lnSpc>
            </a:pPr>
            <a:r>
              <a:rPr lang="en-US" sz="2000" dirty="0" err="1">
                <a:latin typeface="Arial  " charset="0"/>
                <a:cs typeface="Arial  " charset="0"/>
              </a:rPr>
              <a:t>Writeback</a:t>
            </a:r>
            <a:r>
              <a:rPr lang="en-US" sz="2000" dirty="0">
                <a:latin typeface="Arial  " charset="0"/>
                <a:cs typeface="Arial  " charset="0"/>
              </a:rPr>
              <a:t> cache uses write-allocate </a:t>
            </a:r>
          </a:p>
          <a:p>
            <a:pPr lvl="1" eaLnBrk="1" hangingPunct="1">
              <a:lnSpc>
                <a:spcPct val="80000"/>
              </a:lnSpc>
            </a:pPr>
            <a:r>
              <a:rPr lang="en-US" sz="2000" dirty="0">
                <a:latin typeface="Arial  " charset="0"/>
                <a:cs typeface="Arial  " charset="0"/>
              </a:rPr>
              <a:t>Write-through cache uses no write-allocate (keep it simple)</a:t>
            </a: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65</a:t>
            </a:fld>
            <a:r>
              <a:rPr lang="en-US"/>
              <a:t> </a:t>
            </a:r>
          </a:p>
        </p:txBody>
      </p:sp>
      <p:sp>
        <p:nvSpPr>
          <p:cNvPr id="5" name="TextBox 4"/>
          <p:cNvSpPr txBox="1"/>
          <p:nvPr/>
        </p:nvSpPr>
        <p:spPr>
          <a:xfrm>
            <a:off x="5410200" y="6488668"/>
            <a:ext cx="2819400" cy="307777"/>
          </a:xfrm>
          <a:prstGeom prst="rect">
            <a:avLst/>
          </a:prstGeom>
          <a:noFill/>
        </p:spPr>
        <p:txBody>
          <a:bodyPr wrap="square" rtlCol="0">
            <a:spAutoFit/>
          </a:bodyPr>
          <a:lstStyle/>
          <a:p>
            <a:r>
              <a:rPr lang="en-US" sz="1400" dirty="0">
                <a:solidFill>
                  <a:schemeClr val="tx1">
                    <a:lumMod val="50000"/>
                    <a:lumOff val="50000"/>
                  </a:schemeClr>
                </a:solidFill>
              </a:rPr>
              <a:t>Text</a:t>
            </a:r>
            <a:r>
              <a:rPr lang="en-US" sz="1400">
                <a:solidFill>
                  <a:schemeClr val="tx1">
                    <a:lumMod val="50000"/>
                    <a:lumOff val="50000"/>
                  </a:schemeClr>
                </a:solidFill>
              </a:rPr>
              <a:t>: COD ARM Edition §5.3</a:t>
            </a:r>
            <a:endParaRPr lang="en-US" sz="1400" dirty="0">
              <a:solidFill>
                <a:schemeClr val="tx1">
                  <a:lumMod val="50000"/>
                  <a:lumOff val="50000"/>
                </a:schemeClr>
              </a:solidFill>
            </a:endParaRPr>
          </a:p>
        </p:txBody>
      </p:sp>
    </p:spTree>
    <p:extLst>
      <p:ext uri="{BB962C8B-B14F-4D97-AF65-F5344CB8AC3E}">
        <p14:creationId xmlns:p14="http://schemas.microsoft.com/office/powerpoint/2010/main" val="16147702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p:cNvSpPr>
            <a:spLocks noGrp="1" noChangeArrowheads="1"/>
          </p:cNvSpPr>
          <p:nvPr>
            <p:ph type="title"/>
          </p:nvPr>
        </p:nvSpPr>
        <p:spPr/>
        <p:txBody>
          <a:bodyPr>
            <a:normAutofit fontScale="90000"/>
          </a:bodyPr>
          <a:lstStyle/>
          <a:p>
            <a:pPr eaLnBrk="1" hangingPunct="1"/>
            <a:r>
              <a:rPr lang="en-US" sz="3600">
                <a:latin typeface="Arial  " charset="0"/>
                <a:cs typeface="Arial  " charset="0"/>
              </a:rPr>
              <a:t>Counter-Intuitive Case 1:</a:t>
            </a:r>
            <a:br>
              <a:rPr lang="en-US" sz="3600">
                <a:latin typeface="Arial  " charset="0"/>
                <a:cs typeface="Arial  " charset="0"/>
              </a:rPr>
            </a:br>
            <a:r>
              <a:rPr lang="en-US" sz="3600">
                <a:latin typeface="Arial  " charset="0"/>
                <a:cs typeface="Arial  " charset="0"/>
              </a:rPr>
              <a:t>Load instruction may cause Writes</a:t>
            </a:r>
          </a:p>
        </p:txBody>
      </p:sp>
      <p:sp>
        <p:nvSpPr>
          <p:cNvPr id="60419" name="Rectangle 1027"/>
          <p:cNvSpPr>
            <a:spLocks noGrp="1" noChangeArrowheads="1"/>
          </p:cNvSpPr>
          <p:nvPr>
            <p:ph type="body" idx="1"/>
          </p:nvPr>
        </p:nvSpPr>
        <p:spPr/>
        <p:txBody>
          <a:bodyPr/>
          <a:lstStyle/>
          <a:p>
            <a:pPr eaLnBrk="1" hangingPunct="1">
              <a:lnSpc>
                <a:spcPct val="80000"/>
              </a:lnSpc>
            </a:pPr>
            <a:r>
              <a:rPr lang="en-US" sz="2400">
                <a:latin typeface="Arial  " charset="0"/>
                <a:cs typeface="Arial  " charset="0"/>
              </a:rPr>
              <a:t>Write-back cache problems</a:t>
            </a:r>
          </a:p>
          <a:p>
            <a:pPr lvl="1" eaLnBrk="1" hangingPunct="1">
              <a:lnSpc>
                <a:spcPct val="80000"/>
              </a:lnSpc>
            </a:pPr>
            <a:r>
              <a:rPr lang="en-US" sz="2000">
                <a:latin typeface="Arial  " charset="0"/>
                <a:cs typeface="Arial  " charset="0"/>
              </a:rPr>
              <a:t>Over time, many cache blocks marked “dirty”</a:t>
            </a:r>
          </a:p>
          <a:p>
            <a:pPr lvl="1" eaLnBrk="1" hangingPunct="1">
              <a:lnSpc>
                <a:spcPct val="80000"/>
              </a:lnSpc>
            </a:pPr>
            <a:r>
              <a:rPr lang="en-US" sz="2000">
                <a:latin typeface="Arial  " charset="0"/>
                <a:cs typeface="Arial  " charset="0"/>
              </a:rPr>
              <a:t>Eventually, must write dirty data back to memory</a:t>
            </a:r>
          </a:p>
          <a:p>
            <a:pPr lvl="2" eaLnBrk="1" hangingPunct="1">
              <a:lnSpc>
                <a:spcPct val="80000"/>
              </a:lnSpc>
            </a:pPr>
            <a:r>
              <a:rPr lang="en-US" sz="1800">
                <a:latin typeface="Arial  " charset="0"/>
                <a:cs typeface="Arial  " charset="0"/>
              </a:rPr>
              <a:t>Usually, when cache block is evicted</a:t>
            </a:r>
          </a:p>
          <a:p>
            <a:pPr lvl="2" eaLnBrk="1" hangingPunct="1">
              <a:lnSpc>
                <a:spcPct val="80000"/>
              </a:lnSpc>
            </a:pPr>
            <a:r>
              <a:rPr lang="en-US" sz="1800">
                <a:latin typeface="Arial  " charset="0"/>
                <a:cs typeface="Arial  " charset="0"/>
              </a:rPr>
              <a:t>(Also, </a:t>
            </a:r>
            <a:r>
              <a:rPr lang="en-US" sz="1800" u="sng">
                <a:latin typeface="Arial  " charset="0"/>
                <a:cs typeface="Arial  " charset="0"/>
              </a:rPr>
              <a:t>if</a:t>
            </a:r>
            <a:r>
              <a:rPr lang="en-US" sz="1800">
                <a:latin typeface="Arial  " charset="0"/>
                <a:cs typeface="Arial  " charset="0"/>
              </a:rPr>
              <a:t> cache is “flushed” for OS context switch)</a:t>
            </a:r>
          </a:p>
          <a:p>
            <a:pPr lvl="1" eaLnBrk="1" hangingPunct="1">
              <a:lnSpc>
                <a:spcPct val="80000"/>
              </a:lnSpc>
            </a:pPr>
            <a:r>
              <a:rPr lang="en-US" sz="2000">
                <a:latin typeface="Arial  " charset="0"/>
                <a:cs typeface="Arial  " charset="0"/>
              </a:rPr>
              <a:t>Called a “writeback” event</a:t>
            </a:r>
          </a:p>
          <a:p>
            <a:pPr lvl="2" eaLnBrk="1" hangingPunct="1">
              <a:lnSpc>
                <a:spcPct val="80000"/>
              </a:lnSpc>
            </a:pPr>
            <a:endParaRPr lang="en-US" sz="1800">
              <a:latin typeface="Arial  " charset="0"/>
              <a:cs typeface="Arial  " charset="0"/>
            </a:endParaRPr>
          </a:p>
          <a:p>
            <a:pPr eaLnBrk="1" hangingPunct="1">
              <a:lnSpc>
                <a:spcPct val="80000"/>
              </a:lnSpc>
            </a:pPr>
            <a:r>
              <a:rPr lang="en-US" sz="2400">
                <a:latin typeface="Arial  " charset="0"/>
                <a:cs typeface="Arial  " charset="0"/>
              </a:rPr>
              <a:t>Load may cause writes</a:t>
            </a:r>
          </a:p>
          <a:p>
            <a:pPr lvl="1" eaLnBrk="1" hangingPunct="1">
              <a:lnSpc>
                <a:spcPct val="80000"/>
              </a:lnSpc>
            </a:pPr>
            <a:r>
              <a:rPr lang="en-US" sz="2000">
                <a:latin typeface="Arial  " charset="0"/>
                <a:cs typeface="Arial  " charset="0"/>
              </a:rPr>
              <a:t>Load instruction miss, may evict a dirty cache block</a:t>
            </a:r>
          </a:p>
          <a:p>
            <a:pPr lvl="2" eaLnBrk="1" hangingPunct="1">
              <a:lnSpc>
                <a:spcPct val="80000"/>
              </a:lnSpc>
            </a:pPr>
            <a:r>
              <a:rPr lang="en-US" sz="1800">
                <a:latin typeface="Arial  " charset="0"/>
                <a:cs typeface="Arial  " charset="0"/>
              </a:rPr>
              <a:t>Write first: (old) dirty cache block writes to memory</a:t>
            </a:r>
          </a:p>
          <a:p>
            <a:pPr lvl="2" eaLnBrk="1" hangingPunct="1">
              <a:lnSpc>
                <a:spcPct val="80000"/>
              </a:lnSpc>
            </a:pPr>
            <a:r>
              <a:rPr lang="en-US" sz="1800">
                <a:latin typeface="Arial  " charset="0"/>
                <a:cs typeface="Arial  " charset="0"/>
              </a:rPr>
              <a:t>Read second: (new) memory block loaded into cache</a:t>
            </a:r>
          </a:p>
          <a:p>
            <a:pPr lvl="1" eaLnBrk="1" hangingPunct="1">
              <a:lnSpc>
                <a:spcPct val="80000"/>
              </a:lnSpc>
            </a:pPr>
            <a:r>
              <a:rPr lang="en-US" sz="2000">
                <a:latin typeface="Arial  " charset="0"/>
                <a:cs typeface="Arial  " charset="0"/>
              </a:rPr>
              <a:t>…but CPU is waiting for read result to do Load…</a:t>
            </a:r>
          </a:p>
          <a:p>
            <a:pPr lvl="2" eaLnBrk="1" hangingPunct="1">
              <a:lnSpc>
                <a:spcPct val="80000"/>
              </a:lnSpc>
            </a:pPr>
            <a:r>
              <a:rPr lang="en-US" sz="1800">
                <a:latin typeface="Arial  " charset="0"/>
                <a:cs typeface="Arial  " charset="0"/>
              </a:rPr>
              <a:t>Many CPUs do the “read first”</a:t>
            </a:r>
          </a:p>
          <a:p>
            <a:pPr lvl="2" eaLnBrk="1" hangingPunct="1">
              <a:lnSpc>
                <a:spcPct val="80000"/>
              </a:lnSpc>
            </a:pPr>
            <a:r>
              <a:rPr lang="en-US" sz="1800">
                <a:latin typeface="Arial  " charset="0"/>
                <a:cs typeface="Arial  " charset="0"/>
              </a:rPr>
              <a:t>Holds dirty cache block in special “write buffer” during read</a:t>
            </a: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66</a:t>
            </a:fld>
            <a:r>
              <a:rPr lang="en-US"/>
              <a:t> </a:t>
            </a:r>
          </a:p>
        </p:txBody>
      </p:sp>
      <p:sp>
        <p:nvSpPr>
          <p:cNvPr id="6" name="TextBox 5"/>
          <p:cNvSpPr txBox="1"/>
          <p:nvPr/>
        </p:nvSpPr>
        <p:spPr>
          <a:xfrm>
            <a:off x="5410200" y="6488668"/>
            <a:ext cx="2819400" cy="307777"/>
          </a:xfrm>
          <a:prstGeom prst="rect">
            <a:avLst/>
          </a:prstGeom>
          <a:noFill/>
        </p:spPr>
        <p:txBody>
          <a:bodyPr wrap="square" rtlCol="0">
            <a:spAutoFit/>
          </a:bodyPr>
          <a:lstStyle/>
          <a:p>
            <a:r>
              <a:rPr lang="en-US" sz="1400" dirty="0">
                <a:solidFill>
                  <a:schemeClr val="tx1">
                    <a:lumMod val="50000"/>
                    <a:lumOff val="50000"/>
                  </a:schemeClr>
                </a:solidFill>
              </a:rPr>
              <a:t>Text</a:t>
            </a:r>
            <a:r>
              <a:rPr lang="en-US" sz="1400">
                <a:solidFill>
                  <a:schemeClr val="tx1">
                    <a:lumMod val="50000"/>
                    <a:lumOff val="50000"/>
                  </a:schemeClr>
                </a:solidFill>
              </a:rPr>
              <a:t>: COD ARM Edition §5.3</a:t>
            </a:r>
            <a:endParaRPr lang="en-US" sz="1400" dirty="0">
              <a:solidFill>
                <a:schemeClr val="tx1">
                  <a:lumMod val="50000"/>
                  <a:lumOff val="50000"/>
                </a:schemeClr>
              </a:solidFill>
            </a:endParaRPr>
          </a:p>
        </p:txBody>
      </p:sp>
    </p:spTree>
    <p:extLst>
      <p:ext uri="{BB962C8B-B14F-4D97-AF65-F5344CB8AC3E}">
        <p14:creationId xmlns:p14="http://schemas.microsoft.com/office/powerpoint/2010/main" val="16926605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26"/>
          <p:cNvSpPr>
            <a:spLocks noGrp="1" noChangeArrowheads="1"/>
          </p:cNvSpPr>
          <p:nvPr>
            <p:ph type="title"/>
          </p:nvPr>
        </p:nvSpPr>
        <p:spPr/>
        <p:txBody>
          <a:bodyPr>
            <a:normAutofit fontScale="90000"/>
          </a:bodyPr>
          <a:lstStyle/>
          <a:p>
            <a:pPr eaLnBrk="1" hangingPunct="1"/>
            <a:r>
              <a:rPr lang="en-US" sz="3600">
                <a:latin typeface="Arial  " charset="0"/>
                <a:cs typeface="Arial  " charset="0"/>
              </a:rPr>
              <a:t>Counter-Intuitive Case 2:</a:t>
            </a:r>
            <a:br>
              <a:rPr lang="en-US" sz="3600">
                <a:latin typeface="Arial  " charset="0"/>
                <a:cs typeface="Arial  " charset="0"/>
              </a:rPr>
            </a:br>
            <a:r>
              <a:rPr lang="en-US" sz="3600">
                <a:latin typeface="Arial  " charset="0"/>
                <a:cs typeface="Arial  " charset="0"/>
              </a:rPr>
              <a:t>Store instruction may cause Reads</a:t>
            </a:r>
          </a:p>
        </p:txBody>
      </p:sp>
      <p:sp>
        <p:nvSpPr>
          <p:cNvPr id="61443" name="Rectangle 1027"/>
          <p:cNvSpPr>
            <a:spLocks noGrp="1" noChangeArrowheads="1"/>
          </p:cNvSpPr>
          <p:nvPr>
            <p:ph type="body" idx="1"/>
          </p:nvPr>
        </p:nvSpPr>
        <p:spPr/>
        <p:txBody>
          <a:bodyPr/>
          <a:lstStyle/>
          <a:p>
            <a:pPr eaLnBrk="1" hangingPunct="1">
              <a:lnSpc>
                <a:spcPct val="80000"/>
              </a:lnSpc>
            </a:pPr>
            <a:r>
              <a:rPr lang="en-US" sz="2400">
                <a:latin typeface="Arial  " charset="0"/>
                <a:cs typeface="Arial  " charset="0"/>
              </a:rPr>
              <a:t>Writes can miss in the cache!</a:t>
            </a:r>
          </a:p>
          <a:p>
            <a:pPr eaLnBrk="1" hangingPunct="1">
              <a:lnSpc>
                <a:spcPct val="80000"/>
              </a:lnSpc>
            </a:pPr>
            <a:endParaRPr lang="en-US" sz="2400">
              <a:latin typeface="Arial  " charset="0"/>
              <a:cs typeface="Arial  " charset="0"/>
            </a:endParaRPr>
          </a:p>
          <a:p>
            <a:pPr eaLnBrk="1" hangingPunct="1">
              <a:lnSpc>
                <a:spcPct val="80000"/>
              </a:lnSpc>
            </a:pPr>
            <a:r>
              <a:rPr lang="en-US" sz="2400">
                <a:latin typeface="Arial  " charset="0"/>
                <a:cs typeface="Arial  " charset="0"/>
              </a:rPr>
              <a:t>Store may cause Reads</a:t>
            </a:r>
          </a:p>
          <a:p>
            <a:pPr lvl="1" eaLnBrk="1" hangingPunct="1">
              <a:lnSpc>
                <a:spcPct val="80000"/>
              </a:lnSpc>
            </a:pPr>
            <a:r>
              <a:rPr lang="en-US" sz="2000">
                <a:latin typeface="Arial  " charset="0"/>
                <a:cs typeface="Arial  " charset="0"/>
              </a:rPr>
              <a:t>Writeback cache with write-allocate policy</a:t>
            </a:r>
          </a:p>
          <a:p>
            <a:pPr lvl="2" eaLnBrk="1" hangingPunct="1">
              <a:lnSpc>
                <a:spcPct val="80000"/>
              </a:lnSpc>
            </a:pPr>
            <a:r>
              <a:rPr lang="en-US" sz="1800">
                <a:latin typeface="Arial  " charset="0"/>
                <a:cs typeface="Arial  " charset="0"/>
              </a:rPr>
              <a:t>Store misses in cache</a:t>
            </a:r>
          </a:p>
          <a:p>
            <a:pPr lvl="2" eaLnBrk="1" hangingPunct="1">
              <a:lnSpc>
                <a:spcPct val="80000"/>
              </a:lnSpc>
            </a:pPr>
            <a:r>
              <a:rPr lang="en-US" sz="1800">
                <a:latin typeface="Arial  " charset="0"/>
                <a:cs typeface="Arial  " charset="0"/>
              </a:rPr>
              <a:t>CPU performs READ from memory, puts data in cache</a:t>
            </a:r>
          </a:p>
          <a:p>
            <a:pPr lvl="2" eaLnBrk="1" hangingPunct="1">
              <a:lnSpc>
                <a:spcPct val="80000"/>
              </a:lnSpc>
            </a:pPr>
            <a:r>
              <a:rPr lang="en-US" sz="1800">
                <a:latin typeface="Arial  " charset="0"/>
                <a:cs typeface="Arial  " charset="0"/>
              </a:rPr>
              <a:t>CPU performs write in cache, marks block dirty</a:t>
            </a:r>
          </a:p>
          <a:p>
            <a:pPr lvl="1" eaLnBrk="1" hangingPunct="1">
              <a:lnSpc>
                <a:spcPct val="80000"/>
              </a:lnSpc>
            </a:pPr>
            <a:endParaRPr lang="en-US" sz="2000">
              <a:latin typeface="Arial  " charset="0"/>
              <a:cs typeface="Arial  " charset="0"/>
            </a:endParaRPr>
          </a:p>
          <a:p>
            <a:pPr eaLnBrk="1" hangingPunct="1">
              <a:lnSpc>
                <a:spcPct val="80000"/>
              </a:lnSpc>
            </a:pPr>
            <a:r>
              <a:rPr lang="en-US" sz="2400">
                <a:latin typeface="Arial  " charset="0"/>
                <a:cs typeface="Arial  " charset="0"/>
              </a:rPr>
              <a:t>It can be even more complex</a:t>
            </a:r>
          </a:p>
          <a:p>
            <a:pPr lvl="1" eaLnBrk="1" hangingPunct="1">
              <a:lnSpc>
                <a:spcPct val="80000"/>
              </a:lnSpc>
            </a:pPr>
            <a:r>
              <a:rPr lang="en-US" sz="2000">
                <a:latin typeface="Arial  " charset="0"/>
                <a:cs typeface="Arial  " charset="0"/>
              </a:rPr>
              <a:t>When store misses in cache above</a:t>
            </a:r>
          </a:p>
          <a:p>
            <a:pPr lvl="2" eaLnBrk="1" hangingPunct="1">
              <a:lnSpc>
                <a:spcPct val="80000"/>
              </a:lnSpc>
            </a:pPr>
            <a:r>
              <a:rPr lang="en-US" sz="1800">
                <a:latin typeface="Arial  " charset="0"/>
                <a:cs typeface="Arial  " charset="0"/>
              </a:rPr>
              <a:t>Must evict existing cache block</a:t>
            </a:r>
          </a:p>
          <a:p>
            <a:pPr lvl="2" eaLnBrk="1" hangingPunct="1">
              <a:lnSpc>
                <a:spcPct val="80000"/>
              </a:lnSpc>
            </a:pPr>
            <a:r>
              <a:rPr lang="en-US" sz="1800">
                <a:latin typeface="Arial  " charset="0"/>
                <a:cs typeface="Arial  " charset="0"/>
              </a:rPr>
              <a:t>If marked dirty, must first write back the cache block to memory</a:t>
            </a:r>
          </a:p>
          <a:p>
            <a:pPr lvl="1" eaLnBrk="1" hangingPunct="1">
              <a:lnSpc>
                <a:spcPct val="80000"/>
              </a:lnSpc>
            </a:pPr>
            <a:r>
              <a:rPr lang="en-US" sz="2000">
                <a:latin typeface="Arial  " charset="0"/>
                <a:cs typeface="Arial  " charset="0"/>
              </a:rPr>
              <a:t>CPU performs read from memory</a:t>
            </a:r>
          </a:p>
          <a:p>
            <a:pPr lvl="1" eaLnBrk="1" hangingPunct="1">
              <a:lnSpc>
                <a:spcPct val="80000"/>
              </a:lnSpc>
            </a:pPr>
            <a:r>
              <a:rPr lang="en-US" sz="2000">
                <a:latin typeface="Arial  " charset="0"/>
                <a:cs typeface="Arial  " charset="0"/>
              </a:rPr>
              <a:t>CPU performs write in cache</a:t>
            </a:r>
          </a:p>
          <a:p>
            <a:pPr lvl="1" eaLnBrk="1" hangingPunct="1">
              <a:lnSpc>
                <a:spcPct val="80000"/>
              </a:lnSpc>
            </a:pPr>
            <a:endParaRPr lang="en-US" sz="2000">
              <a:latin typeface="Arial  " charset="0"/>
              <a:cs typeface="Arial  " charset="0"/>
            </a:endParaRP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67</a:t>
            </a:fld>
            <a:r>
              <a:rPr lang="en-US"/>
              <a:t> </a:t>
            </a:r>
          </a:p>
        </p:txBody>
      </p:sp>
      <p:sp>
        <p:nvSpPr>
          <p:cNvPr id="6" name="TextBox 5"/>
          <p:cNvSpPr txBox="1"/>
          <p:nvPr/>
        </p:nvSpPr>
        <p:spPr>
          <a:xfrm>
            <a:off x="5410200" y="6488668"/>
            <a:ext cx="2819400" cy="307777"/>
          </a:xfrm>
          <a:prstGeom prst="rect">
            <a:avLst/>
          </a:prstGeom>
          <a:noFill/>
        </p:spPr>
        <p:txBody>
          <a:bodyPr wrap="square" rtlCol="0">
            <a:spAutoFit/>
          </a:bodyPr>
          <a:lstStyle/>
          <a:p>
            <a:r>
              <a:rPr lang="en-US" sz="1400" dirty="0">
                <a:solidFill>
                  <a:schemeClr val="tx1">
                    <a:lumMod val="50000"/>
                    <a:lumOff val="50000"/>
                  </a:schemeClr>
                </a:solidFill>
              </a:rPr>
              <a:t>Text</a:t>
            </a:r>
            <a:r>
              <a:rPr lang="en-US" sz="1400">
                <a:solidFill>
                  <a:schemeClr val="tx1">
                    <a:lumMod val="50000"/>
                    <a:lumOff val="50000"/>
                  </a:schemeClr>
                </a:solidFill>
              </a:rPr>
              <a:t>: COD ARM Edition §5.3</a:t>
            </a:r>
            <a:endParaRPr lang="en-US" sz="1400" dirty="0">
              <a:solidFill>
                <a:schemeClr val="tx1">
                  <a:lumMod val="50000"/>
                  <a:lumOff val="50000"/>
                </a:schemeClr>
              </a:solidFill>
            </a:endParaRPr>
          </a:p>
        </p:txBody>
      </p:sp>
    </p:spTree>
    <p:extLst>
      <p:ext uri="{BB962C8B-B14F-4D97-AF65-F5344CB8AC3E}">
        <p14:creationId xmlns:p14="http://schemas.microsoft.com/office/powerpoint/2010/main" val="8304290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76200" y="63500"/>
            <a:ext cx="8966200" cy="685800"/>
          </a:xfrm>
          <a:noFill/>
        </p:spPr>
        <p:txBody>
          <a:bodyPr/>
          <a:lstStyle/>
          <a:p>
            <a:pPr marL="25400" eaLnBrk="1" hangingPunct="1">
              <a:tabLst>
                <a:tab pos="317500" algn="l"/>
                <a:tab pos="1231900" algn="l"/>
                <a:tab pos="2146300" algn="l"/>
                <a:tab pos="3060700" algn="l"/>
                <a:tab pos="3975100" algn="l"/>
                <a:tab pos="4889500" algn="l"/>
                <a:tab pos="5803900" algn="l"/>
              </a:tabLst>
            </a:pPr>
            <a:r>
              <a:rPr lang="en-US" sz="3200">
                <a:latin typeface="Arial  " charset="0"/>
                <a:cs typeface="Arial  " charset="0"/>
              </a:rPr>
              <a:t>   Write Buffers for Write-Through Caches</a:t>
            </a:r>
            <a:endParaRPr lang="en-US" sz="2000">
              <a:solidFill>
                <a:schemeClr val="bg2"/>
              </a:solidFill>
              <a:latin typeface="Arial  " charset="0"/>
              <a:cs typeface="Arial  " charset="0"/>
            </a:endParaRPr>
          </a:p>
        </p:txBody>
      </p:sp>
      <p:sp>
        <p:nvSpPr>
          <p:cNvPr id="757764" name="Text Box 4"/>
          <p:cNvSpPr txBox="1">
            <a:spLocks noChangeArrowheads="1"/>
          </p:cNvSpPr>
          <p:nvPr/>
        </p:nvSpPr>
        <p:spPr bwMode="auto">
          <a:xfrm>
            <a:off x="831850" y="3832225"/>
            <a:ext cx="3625850" cy="369888"/>
          </a:xfrm>
          <a:prstGeom prst="rect">
            <a:avLst/>
          </a:prstGeom>
          <a:noFill/>
          <a:ln w="9525">
            <a:noFill/>
            <a:miter lim="800000"/>
            <a:headEnd/>
            <a:tailEnd/>
          </a:ln>
        </p:spPr>
        <p:txBody>
          <a:bodyPr lIns="0" tIns="0" rIns="0" bIns="0">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dirty="0">
                <a:solidFill>
                  <a:srgbClr val="053DE8"/>
                </a:solidFill>
                <a:latin typeface="Marker Felt" pitchFamily="-106" charset="0"/>
              </a:rPr>
              <a:t>Q. Why a write buffer ? </a:t>
            </a:r>
          </a:p>
        </p:txBody>
      </p:sp>
      <p:grpSp>
        <p:nvGrpSpPr>
          <p:cNvPr id="62468" name="Group 5"/>
          <p:cNvGrpSpPr>
            <a:grpSpLocks/>
          </p:cNvGrpSpPr>
          <p:nvPr/>
        </p:nvGrpSpPr>
        <p:grpSpPr bwMode="auto">
          <a:xfrm>
            <a:off x="2057400" y="1117600"/>
            <a:ext cx="5003800" cy="1257300"/>
            <a:chOff x="1134" y="616"/>
            <a:chExt cx="3152" cy="792"/>
          </a:xfrm>
        </p:grpSpPr>
        <p:sp>
          <p:nvSpPr>
            <p:cNvPr id="62479" name="Freeform 6"/>
            <p:cNvSpPr>
              <a:spLocks/>
            </p:cNvSpPr>
            <p:nvPr/>
          </p:nvSpPr>
          <p:spPr bwMode="auto">
            <a:xfrm>
              <a:off x="1134" y="616"/>
              <a:ext cx="800" cy="608"/>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noFill/>
            <a:ln w="25400">
              <a:solidFill>
                <a:schemeClr val="tx1"/>
              </a:solidFill>
              <a:round/>
              <a:headEnd/>
              <a:tailEnd/>
            </a:ln>
          </p:spPr>
          <p:txBody>
            <a:bodyPr/>
            <a:lstStyle/>
            <a:p>
              <a:endParaRPr lang="en-CA"/>
            </a:p>
          </p:txBody>
        </p:sp>
        <p:sp>
          <p:nvSpPr>
            <p:cNvPr id="62480" name="Text Box 7"/>
            <p:cNvSpPr txBox="1">
              <a:spLocks noChangeArrowheads="1"/>
            </p:cNvSpPr>
            <p:nvPr/>
          </p:nvSpPr>
          <p:spPr bwMode="auto">
            <a:xfrm>
              <a:off x="1226" y="824"/>
              <a:ext cx="534" cy="152"/>
            </a:xfrm>
            <a:prstGeom prst="rect">
              <a:avLst/>
            </a:prstGeom>
            <a:noFill/>
            <a:ln w="9525">
              <a:noFill/>
              <a:miter lim="800000"/>
              <a:headEnd/>
              <a:tailEnd/>
            </a:ln>
          </p:spPr>
          <p:txBody>
            <a:bodyPr wrap="none" lIns="0" tIns="0" rIns="0" bIns="0">
              <a:spAutoFit/>
            </a:bodyPr>
            <a:lstStyle/>
            <a:p>
              <a:pPr eaLnBrk="1" hangingPunct="1">
                <a:lnSpc>
                  <a:spcPts val="1900"/>
                </a:lnSpc>
                <a:tabLst>
                  <a:tab pos="0" algn="l"/>
                  <a:tab pos="914400" algn="l"/>
                </a:tabLst>
              </a:pPr>
              <a:r>
                <a:rPr lang="en-US" sz="1600" b="1">
                  <a:latin typeface="Times New Roman" pitchFamily="18" charset="0"/>
                </a:rPr>
                <a:t>Processor</a:t>
              </a:r>
            </a:p>
          </p:txBody>
        </p:sp>
        <p:sp>
          <p:nvSpPr>
            <p:cNvPr id="62481" name="Freeform 8"/>
            <p:cNvSpPr>
              <a:spLocks/>
            </p:cNvSpPr>
            <p:nvPr/>
          </p:nvSpPr>
          <p:spPr bwMode="auto">
            <a:xfrm>
              <a:off x="2670" y="616"/>
              <a:ext cx="560" cy="368"/>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noFill/>
            <a:ln w="25400">
              <a:solidFill>
                <a:schemeClr val="tx1"/>
              </a:solidFill>
              <a:round/>
              <a:headEnd/>
              <a:tailEnd/>
            </a:ln>
          </p:spPr>
          <p:txBody>
            <a:bodyPr/>
            <a:lstStyle/>
            <a:p>
              <a:endParaRPr lang="en-CA"/>
            </a:p>
          </p:txBody>
        </p:sp>
        <p:sp>
          <p:nvSpPr>
            <p:cNvPr id="62482" name="Text Box 9"/>
            <p:cNvSpPr txBox="1">
              <a:spLocks noChangeArrowheads="1"/>
            </p:cNvSpPr>
            <p:nvPr/>
          </p:nvSpPr>
          <p:spPr bwMode="auto">
            <a:xfrm>
              <a:off x="2738" y="728"/>
              <a:ext cx="341" cy="152"/>
            </a:xfrm>
            <a:prstGeom prst="rect">
              <a:avLst/>
            </a:prstGeom>
            <a:noFill/>
            <a:ln w="9525">
              <a:noFill/>
              <a:miter lim="800000"/>
              <a:headEnd/>
              <a:tailEnd/>
            </a:ln>
          </p:spPr>
          <p:txBody>
            <a:bodyPr wrap="none" lIns="0" tIns="0" rIns="0" bIns="0">
              <a:spAutoFit/>
            </a:bodyPr>
            <a:lstStyle/>
            <a:p>
              <a:pPr eaLnBrk="1" hangingPunct="1">
                <a:lnSpc>
                  <a:spcPts val="1900"/>
                </a:lnSpc>
                <a:tabLst>
                  <a:tab pos="0" algn="l"/>
                </a:tabLst>
              </a:pPr>
              <a:r>
                <a:rPr lang="en-US" sz="1600" b="1">
                  <a:latin typeface="Times New Roman" pitchFamily="18" charset="0"/>
                </a:rPr>
                <a:t>Cache</a:t>
              </a:r>
            </a:p>
          </p:txBody>
        </p:sp>
        <p:sp>
          <p:nvSpPr>
            <p:cNvPr id="62483" name="Freeform 10"/>
            <p:cNvSpPr>
              <a:spLocks/>
            </p:cNvSpPr>
            <p:nvPr/>
          </p:nvSpPr>
          <p:spPr bwMode="auto">
            <a:xfrm>
              <a:off x="2670" y="1048"/>
              <a:ext cx="560" cy="17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noFill/>
            <a:ln w="25400">
              <a:solidFill>
                <a:schemeClr val="tx1"/>
              </a:solidFill>
              <a:round/>
              <a:headEnd/>
              <a:tailEnd/>
            </a:ln>
          </p:spPr>
          <p:txBody>
            <a:bodyPr/>
            <a:lstStyle/>
            <a:p>
              <a:endParaRPr lang="en-CA"/>
            </a:p>
          </p:txBody>
        </p:sp>
        <p:sp>
          <p:nvSpPr>
            <p:cNvPr id="62484" name="Line 11"/>
            <p:cNvSpPr>
              <a:spLocks noChangeShapeType="1"/>
            </p:cNvSpPr>
            <p:nvPr/>
          </p:nvSpPr>
          <p:spPr bwMode="auto">
            <a:xfrm>
              <a:off x="2802" y="1048"/>
              <a:ext cx="8" cy="176"/>
            </a:xfrm>
            <a:prstGeom prst="line">
              <a:avLst/>
            </a:prstGeom>
            <a:noFill/>
            <a:ln w="25400">
              <a:solidFill>
                <a:schemeClr val="tx1"/>
              </a:solidFill>
              <a:round/>
              <a:headEnd/>
              <a:tailEnd/>
            </a:ln>
          </p:spPr>
          <p:txBody>
            <a:bodyPr/>
            <a:lstStyle/>
            <a:p>
              <a:endParaRPr lang="en-CA"/>
            </a:p>
          </p:txBody>
        </p:sp>
        <p:sp>
          <p:nvSpPr>
            <p:cNvPr id="62485" name="Line 12"/>
            <p:cNvSpPr>
              <a:spLocks noChangeShapeType="1"/>
            </p:cNvSpPr>
            <p:nvPr/>
          </p:nvSpPr>
          <p:spPr bwMode="auto">
            <a:xfrm>
              <a:off x="2946" y="1048"/>
              <a:ext cx="8" cy="176"/>
            </a:xfrm>
            <a:prstGeom prst="line">
              <a:avLst/>
            </a:prstGeom>
            <a:noFill/>
            <a:ln w="25400">
              <a:solidFill>
                <a:schemeClr val="tx1"/>
              </a:solidFill>
              <a:round/>
              <a:headEnd/>
              <a:tailEnd/>
            </a:ln>
          </p:spPr>
          <p:txBody>
            <a:bodyPr/>
            <a:lstStyle/>
            <a:p>
              <a:endParaRPr lang="en-CA"/>
            </a:p>
          </p:txBody>
        </p:sp>
        <p:sp>
          <p:nvSpPr>
            <p:cNvPr id="62486" name="Line 13"/>
            <p:cNvSpPr>
              <a:spLocks noChangeShapeType="1"/>
            </p:cNvSpPr>
            <p:nvPr/>
          </p:nvSpPr>
          <p:spPr bwMode="auto">
            <a:xfrm>
              <a:off x="3090" y="1048"/>
              <a:ext cx="8" cy="176"/>
            </a:xfrm>
            <a:prstGeom prst="line">
              <a:avLst/>
            </a:prstGeom>
            <a:noFill/>
            <a:ln w="25400">
              <a:solidFill>
                <a:schemeClr val="tx1"/>
              </a:solidFill>
              <a:round/>
              <a:headEnd/>
              <a:tailEnd/>
            </a:ln>
          </p:spPr>
          <p:txBody>
            <a:bodyPr/>
            <a:lstStyle/>
            <a:p>
              <a:endParaRPr lang="en-CA"/>
            </a:p>
          </p:txBody>
        </p:sp>
        <p:sp>
          <p:nvSpPr>
            <p:cNvPr id="62487" name="Line 14"/>
            <p:cNvSpPr>
              <a:spLocks noChangeShapeType="1"/>
            </p:cNvSpPr>
            <p:nvPr/>
          </p:nvSpPr>
          <p:spPr bwMode="auto">
            <a:xfrm>
              <a:off x="2382" y="1132"/>
              <a:ext cx="272" cy="8"/>
            </a:xfrm>
            <a:prstGeom prst="line">
              <a:avLst/>
            </a:prstGeom>
            <a:noFill/>
            <a:ln w="25400">
              <a:solidFill>
                <a:schemeClr val="tx1"/>
              </a:solidFill>
              <a:round/>
              <a:headEnd/>
              <a:tailEnd type="triangle" w="med" len="med"/>
            </a:ln>
          </p:spPr>
          <p:txBody>
            <a:bodyPr/>
            <a:lstStyle/>
            <a:p>
              <a:endParaRPr lang="en-CA"/>
            </a:p>
          </p:txBody>
        </p:sp>
        <p:sp>
          <p:nvSpPr>
            <p:cNvPr id="62488" name="Line 15"/>
            <p:cNvSpPr>
              <a:spLocks noChangeShapeType="1"/>
            </p:cNvSpPr>
            <p:nvPr/>
          </p:nvSpPr>
          <p:spPr bwMode="auto">
            <a:xfrm>
              <a:off x="1950" y="796"/>
              <a:ext cx="704" cy="8"/>
            </a:xfrm>
            <a:prstGeom prst="line">
              <a:avLst/>
            </a:prstGeom>
            <a:noFill/>
            <a:ln w="25400">
              <a:solidFill>
                <a:schemeClr val="tx1"/>
              </a:solidFill>
              <a:round/>
              <a:headEnd type="triangle" w="med" len="med"/>
              <a:tailEnd type="triangle" w="med" len="med"/>
            </a:ln>
          </p:spPr>
          <p:txBody>
            <a:bodyPr/>
            <a:lstStyle/>
            <a:p>
              <a:endParaRPr lang="en-CA"/>
            </a:p>
          </p:txBody>
        </p:sp>
        <p:sp>
          <p:nvSpPr>
            <p:cNvPr id="62489" name="Text Box 16"/>
            <p:cNvSpPr txBox="1">
              <a:spLocks noChangeArrowheads="1"/>
            </p:cNvSpPr>
            <p:nvPr/>
          </p:nvSpPr>
          <p:spPr bwMode="auto">
            <a:xfrm>
              <a:off x="2618" y="1256"/>
              <a:ext cx="709" cy="152"/>
            </a:xfrm>
            <a:prstGeom prst="rect">
              <a:avLst/>
            </a:prstGeom>
            <a:noFill/>
            <a:ln w="9525">
              <a:noFill/>
              <a:miter lim="800000"/>
              <a:headEnd/>
              <a:tailEnd/>
            </a:ln>
          </p:spPr>
          <p:txBody>
            <a:bodyPr wrap="none" lIns="0" tIns="0" rIns="0" bIns="0">
              <a:spAutoFit/>
            </a:bodyPr>
            <a:lstStyle/>
            <a:p>
              <a:pPr eaLnBrk="1" hangingPunct="1">
                <a:lnSpc>
                  <a:spcPts val="1900"/>
                </a:lnSpc>
                <a:tabLst>
                  <a:tab pos="0" algn="l"/>
                  <a:tab pos="914400" algn="l"/>
                </a:tabLst>
              </a:pPr>
              <a:r>
                <a:rPr lang="en-US" sz="1600" b="1">
                  <a:latin typeface="Times New Roman" pitchFamily="18" charset="0"/>
                </a:rPr>
                <a:t>Write Buffer</a:t>
              </a:r>
            </a:p>
          </p:txBody>
        </p:sp>
        <p:sp>
          <p:nvSpPr>
            <p:cNvPr id="62490" name="Freeform 17"/>
            <p:cNvSpPr>
              <a:spLocks/>
            </p:cNvSpPr>
            <p:nvPr/>
          </p:nvSpPr>
          <p:spPr bwMode="auto">
            <a:xfrm>
              <a:off x="3630" y="616"/>
              <a:ext cx="656" cy="608"/>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noFill/>
            <a:ln w="25400">
              <a:solidFill>
                <a:schemeClr val="tx1"/>
              </a:solidFill>
              <a:round/>
              <a:headEnd/>
              <a:tailEnd/>
            </a:ln>
          </p:spPr>
          <p:txBody>
            <a:bodyPr/>
            <a:lstStyle/>
            <a:p>
              <a:endParaRPr lang="en-CA"/>
            </a:p>
          </p:txBody>
        </p:sp>
        <p:sp>
          <p:nvSpPr>
            <p:cNvPr id="62491" name="Text Box 18"/>
            <p:cNvSpPr txBox="1">
              <a:spLocks noChangeArrowheads="1"/>
            </p:cNvSpPr>
            <p:nvPr/>
          </p:nvSpPr>
          <p:spPr bwMode="auto">
            <a:xfrm>
              <a:off x="3666" y="696"/>
              <a:ext cx="572" cy="456"/>
            </a:xfrm>
            <a:prstGeom prst="rect">
              <a:avLst/>
            </a:prstGeom>
            <a:noFill/>
            <a:ln w="9525">
              <a:noFill/>
              <a:miter lim="800000"/>
              <a:headEnd/>
              <a:tailEnd/>
            </a:ln>
          </p:spPr>
          <p:txBody>
            <a:bodyPr lIns="0" tIns="0" rIns="0" bIns="0">
              <a:spAutoFit/>
            </a:bodyPr>
            <a:lstStyle/>
            <a:p>
              <a:pPr algn="ctr" eaLnBrk="1" hangingPunct="1">
                <a:lnSpc>
                  <a:spcPts val="1900"/>
                </a:lnSpc>
                <a:tabLst>
                  <a:tab pos="0" algn="l"/>
                </a:tabLst>
              </a:pPr>
              <a:r>
                <a:rPr lang="en-US" sz="1600" b="1">
                  <a:latin typeface="Times New Roman" pitchFamily="18" charset="0"/>
                </a:rPr>
                <a:t>Lower Level Memory</a:t>
              </a:r>
            </a:p>
          </p:txBody>
        </p:sp>
        <p:sp>
          <p:nvSpPr>
            <p:cNvPr id="62492" name="Line 19"/>
            <p:cNvSpPr>
              <a:spLocks noChangeShapeType="1"/>
            </p:cNvSpPr>
            <p:nvPr/>
          </p:nvSpPr>
          <p:spPr bwMode="auto">
            <a:xfrm>
              <a:off x="3246" y="1132"/>
              <a:ext cx="368" cy="8"/>
            </a:xfrm>
            <a:prstGeom prst="line">
              <a:avLst/>
            </a:prstGeom>
            <a:noFill/>
            <a:ln w="25400">
              <a:solidFill>
                <a:schemeClr val="tx1"/>
              </a:solidFill>
              <a:round/>
              <a:headEnd/>
              <a:tailEnd type="triangle" w="med" len="med"/>
            </a:ln>
          </p:spPr>
          <p:txBody>
            <a:bodyPr/>
            <a:lstStyle/>
            <a:p>
              <a:endParaRPr lang="en-CA"/>
            </a:p>
          </p:txBody>
        </p:sp>
        <p:sp>
          <p:nvSpPr>
            <p:cNvPr id="62493" name="Line 20"/>
            <p:cNvSpPr>
              <a:spLocks noChangeShapeType="1"/>
            </p:cNvSpPr>
            <p:nvPr/>
          </p:nvSpPr>
          <p:spPr bwMode="auto">
            <a:xfrm>
              <a:off x="3246" y="796"/>
              <a:ext cx="368" cy="8"/>
            </a:xfrm>
            <a:prstGeom prst="line">
              <a:avLst/>
            </a:prstGeom>
            <a:noFill/>
            <a:ln w="25400">
              <a:solidFill>
                <a:schemeClr val="tx1"/>
              </a:solidFill>
              <a:round/>
              <a:headEnd type="triangle" w="med" len="med"/>
              <a:tailEnd/>
            </a:ln>
          </p:spPr>
          <p:txBody>
            <a:bodyPr/>
            <a:lstStyle/>
            <a:p>
              <a:endParaRPr lang="en-CA"/>
            </a:p>
          </p:txBody>
        </p:sp>
        <p:sp>
          <p:nvSpPr>
            <p:cNvPr id="62494" name="Line 21"/>
            <p:cNvSpPr>
              <a:spLocks noChangeShapeType="1"/>
            </p:cNvSpPr>
            <p:nvPr/>
          </p:nvSpPr>
          <p:spPr bwMode="auto">
            <a:xfrm>
              <a:off x="2370" y="808"/>
              <a:ext cx="8" cy="320"/>
            </a:xfrm>
            <a:prstGeom prst="line">
              <a:avLst/>
            </a:prstGeom>
            <a:noFill/>
            <a:ln w="25400">
              <a:solidFill>
                <a:schemeClr val="tx1"/>
              </a:solidFill>
              <a:round/>
              <a:headEnd/>
              <a:tailEnd/>
            </a:ln>
          </p:spPr>
          <p:txBody>
            <a:bodyPr/>
            <a:lstStyle/>
            <a:p>
              <a:endParaRPr lang="en-CA"/>
            </a:p>
          </p:txBody>
        </p:sp>
      </p:grpSp>
      <p:grpSp>
        <p:nvGrpSpPr>
          <p:cNvPr id="62469" name="Group 22"/>
          <p:cNvGrpSpPr>
            <a:grpSpLocks/>
          </p:cNvGrpSpPr>
          <p:nvPr/>
        </p:nvGrpSpPr>
        <p:grpSpPr bwMode="auto">
          <a:xfrm>
            <a:off x="895350" y="1600200"/>
            <a:ext cx="7346950" cy="2003425"/>
            <a:chOff x="493" y="882"/>
            <a:chExt cx="4628" cy="1262"/>
          </a:xfrm>
        </p:grpSpPr>
        <p:sp>
          <p:nvSpPr>
            <p:cNvPr id="62476" name="Freeform 23"/>
            <p:cNvSpPr>
              <a:spLocks/>
            </p:cNvSpPr>
            <p:nvPr/>
          </p:nvSpPr>
          <p:spPr bwMode="auto">
            <a:xfrm>
              <a:off x="2681" y="882"/>
              <a:ext cx="824" cy="624"/>
            </a:xfrm>
            <a:custGeom>
              <a:avLst/>
              <a:gdLst>
                <a:gd name="T0" fmla="*/ 0 w 9111"/>
                <a:gd name="T1" fmla="*/ 0 h 9111"/>
                <a:gd name="T2" fmla="*/ 0 w 9111"/>
                <a:gd name="T3" fmla="*/ 0 h 9111"/>
                <a:gd name="T4" fmla="*/ 0 w 9111"/>
                <a:gd name="T5" fmla="*/ 0 h 9111"/>
                <a:gd name="T6" fmla="*/ 0 w 9111"/>
                <a:gd name="T7" fmla="*/ 0 h 9111"/>
                <a:gd name="T8" fmla="*/ 0 w 9111"/>
                <a:gd name="T9" fmla="*/ 0 h 9111"/>
                <a:gd name="T10" fmla="*/ 0 w 9111"/>
                <a:gd name="T11" fmla="*/ 0 h 9111"/>
                <a:gd name="T12" fmla="*/ 0 60000 65536"/>
                <a:gd name="T13" fmla="*/ 0 60000 65536"/>
                <a:gd name="T14" fmla="*/ 0 60000 65536"/>
                <a:gd name="T15" fmla="*/ 0 60000 65536"/>
                <a:gd name="T16" fmla="*/ 0 60000 65536"/>
                <a:gd name="T17" fmla="*/ 0 60000 65536"/>
                <a:gd name="T18" fmla="*/ 0 w 9111"/>
                <a:gd name="T19" fmla="*/ 0 h 9111"/>
                <a:gd name="T20" fmla="*/ 9111 w 9111"/>
                <a:gd name="T21" fmla="*/ 9111 h 9111"/>
              </a:gdLst>
              <a:ahLst/>
              <a:cxnLst>
                <a:cxn ang="T12">
                  <a:pos x="T0" y="T1"/>
                </a:cxn>
                <a:cxn ang="T13">
                  <a:pos x="T2" y="T3"/>
                </a:cxn>
                <a:cxn ang="T14">
                  <a:pos x="T4" y="T5"/>
                </a:cxn>
                <a:cxn ang="T15">
                  <a:pos x="T6" y="T7"/>
                </a:cxn>
                <a:cxn ang="T16">
                  <a:pos x="T8" y="T9"/>
                </a:cxn>
                <a:cxn ang="T17">
                  <a:pos x="T10" y="T11"/>
                </a:cxn>
              </a:cxnLst>
              <a:rect l="T18" t="T19" r="T20" b="T21"/>
              <a:pathLst>
                <a:path w="9111" h="9111">
                  <a:moveTo>
                    <a:pt x="7777" y="1334"/>
                  </a:moveTo>
                  <a:cubicBezTo>
                    <a:pt x="9556" y="3113"/>
                    <a:pt x="9556" y="5998"/>
                    <a:pt x="7777" y="7777"/>
                  </a:cubicBezTo>
                  <a:cubicBezTo>
                    <a:pt x="5998" y="9556"/>
                    <a:pt x="3113" y="9556"/>
                    <a:pt x="1334" y="7777"/>
                  </a:cubicBezTo>
                  <a:cubicBezTo>
                    <a:pt x="-445" y="5998"/>
                    <a:pt x="-445" y="3113"/>
                    <a:pt x="1334" y="1334"/>
                  </a:cubicBezTo>
                  <a:cubicBezTo>
                    <a:pt x="3113" y="-445"/>
                    <a:pt x="5998" y="-445"/>
                    <a:pt x="7777" y="1334"/>
                  </a:cubicBezTo>
                  <a:close/>
                  <a:moveTo>
                    <a:pt x="7777" y="1334"/>
                  </a:moveTo>
                </a:path>
              </a:pathLst>
            </a:custGeom>
            <a:noFill/>
            <a:ln w="25400">
              <a:solidFill>
                <a:srgbClr val="053DE8"/>
              </a:solidFill>
              <a:round/>
              <a:headEnd/>
              <a:tailEnd/>
            </a:ln>
          </p:spPr>
          <p:txBody>
            <a:bodyPr/>
            <a:lstStyle/>
            <a:p>
              <a:endParaRPr lang="en-CA"/>
            </a:p>
          </p:txBody>
        </p:sp>
        <p:sp>
          <p:nvSpPr>
            <p:cNvPr id="757784" name="Line 24"/>
            <p:cNvSpPr>
              <a:spLocks noChangeShapeType="1"/>
            </p:cNvSpPr>
            <p:nvPr/>
          </p:nvSpPr>
          <p:spPr bwMode="auto">
            <a:xfrm rot="10800000" flipH="1">
              <a:off x="2361" y="1346"/>
              <a:ext cx="312" cy="224"/>
            </a:xfrm>
            <a:prstGeom prst="line">
              <a:avLst/>
            </a:prstGeom>
            <a:noFill/>
            <a:ln w="25400">
              <a:solidFill>
                <a:srgbClr val="053DE8"/>
              </a:solidFill>
              <a:round/>
              <a:headEnd/>
              <a:tailEnd type="stealth" w="med" len="med"/>
            </a:ln>
            <a:effectLst>
              <a:outerShdw blurRad="63500" dist="76199" dir="3420002" algn="ctr" rotWithShape="0">
                <a:srgbClr val="053DE8">
                  <a:alpha val="25000"/>
                </a:srgbClr>
              </a:outerShdw>
            </a:effectLst>
          </p:spPr>
          <p:txBody>
            <a:bodyPr/>
            <a:lstStyle/>
            <a:p>
              <a:pPr>
                <a:defRPr/>
              </a:pPr>
              <a:endParaRPr lang="en-US">
                <a:latin typeface="Arial" pitchFamily="-106" charset="-52"/>
                <a:ea typeface="ＭＳ Ｐゴシック" pitchFamily="-106" charset="-128"/>
              </a:endParaRPr>
            </a:p>
          </p:txBody>
        </p:sp>
        <p:sp>
          <p:nvSpPr>
            <p:cNvPr id="62478" name="Text Box 25"/>
            <p:cNvSpPr txBox="1">
              <a:spLocks noChangeArrowheads="1"/>
            </p:cNvSpPr>
            <p:nvPr/>
          </p:nvSpPr>
          <p:spPr bwMode="auto">
            <a:xfrm>
              <a:off x="493" y="1568"/>
              <a:ext cx="4628" cy="576"/>
            </a:xfrm>
            <a:prstGeom prst="rect">
              <a:avLst/>
            </a:prstGeom>
            <a:noFill/>
            <a:ln w="9525">
              <a:noFill/>
              <a:miter lim="800000"/>
              <a:headEnd/>
              <a:tailEnd/>
            </a:ln>
          </p:spPr>
          <p:txBody>
            <a:bodyPr lIns="0" tIns="0" rIns="0" bIns="0">
              <a:spAutoFit/>
            </a:bodyPr>
            <a:lstStyle/>
            <a:p>
              <a:pPr algn="ct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000" b="1">
                  <a:latin typeface="Helvetica" pitchFamily="-106" charset="0"/>
                </a:rPr>
                <a:t>Holds data awaiting write-through to </a:t>
              </a:r>
            </a:p>
            <a:p>
              <a:pPr algn="ct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000" b="1">
                  <a:latin typeface="Helvetica" pitchFamily="-106" charset="0"/>
                </a:rPr>
                <a:t>lower level memory</a:t>
              </a:r>
            </a:p>
          </p:txBody>
        </p:sp>
      </p:grpSp>
      <p:sp>
        <p:nvSpPr>
          <p:cNvPr id="757786" name="Text Box 26"/>
          <p:cNvSpPr txBox="1">
            <a:spLocks noChangeArrowheads="1"/>
          </p:cNvSpPr>
          <p:nvPr/>
        </p:nvSpPr>
        <p:spPr bwMode="auto">
          <a:xfrm>
            <a:off x="4845050" y="3832225"/>
            <a:ext cx="3625850" cy="334963"/>
          </a:xfrm>
          <a:prstGeom prst="rect">
            <a:avLst/>
          </a:prstGeom>
          <a:noFill/>
          <a:ln w="9525">
            <a:noFill/>
            <a:miter lim="800000"/>
            <a:headEnd/>
            <a:tailEnd/>
          </a:ln>
        </p:spPr>
        <p:txBody>
          <a:bodyPr lIns="0" tIns="0" rIns="0" bIns="0">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b="1">
                <a:solidFill>
                  <a:srgbClr val="053DE8"/>
                </a:solidFill>
                <a:latin typeface="Marker Felt" pitchFamily="-106" charset="0"/>
              </a:rPr>
              <a:t>A. So CPU doesn’t stall </a:t>
            </a:r>
          </a:p>
        </p:txBody>
      </p:sp>
      <p:sp>
        <p:nvSpPr>
          <p:cNvPr id="757787" name="Text Box 27"/>
          <p:cNvSpPr txBox="1">
            <a:spLocks noChangeArrowheads="1"/>
          </p:cNvSpPr>
          <p:nvPr/>
        </p:nvSpPr>
        <p:spPr bwMode="auto">
          <a:xfrm>
            <a:off x="819150" y="4213225"/>
            <a:ext cx="3625850" cy="738188"/>
          </a:xfrm>
          <a:prstGeom prst="rect">
            <a:avLst/>
          </a:prstGeom>
          <a:noFill/>
          <a:ln w="9525">
            <a:noFill/>
            <a:miter lim="800000"/>
            <a:headEnd/>
            <a:tailEnd/>
          </a:ln>
        </p:spPr>
        <p:txBody>
          <a:bodyPr lIns="0" tIns="0" rIns="0" bIns="0">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a:solidFill>
                  <a:srgbClr val="053DE8"/>
                </a:solidFill>
                <a:latin typeface="Marker Felt" pitchFamily="-106" charset="0"/>
              </a:rPr>
              <a:t>Q. Why a buffer, why not just one register ?</a:t>
            </a:r>
          </a:p>
        </p:txBody>
      </p:sp>
      <p:sp>
        <p:nvSpPr>
          <p:cNvPr id="757788" name="Text Box 28"/>
          <p:cNvSpPr txBox="1">
            <a:spLocks noChangeArrowheads="1"/>
          </p:cNvSpPr>
          <p:nvPr/>
        </p:nvSpPr>
        <p:spPr bwMode="auto">
          <a:xfrm>
            <a:off x="4832350" y="4238625"/>
            <a:ext cx="3625850" cy="738188"/>
          </a:xfrm>
          <a:prstGeom prst="rect">
            <a:avLst/>
          </a:prstGeom>
          <a:noFill/>
          <a:ln w="9525">
            <a:noFill/>
            <a:miter lim="800000"/>
            <a:headEnd/>
            <a:tailEnd/>
          </a:ln>
        </p:spPr>
        <p:txBody>
          <a:bodyPr lIns="0" tIns="0" rIns="0" bIns="0">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a:solidFill>
                  <a:srgbClr val="053DE8"/>
                </a:solidFill>
                <a:latin typeface="Marker Felt" pitchFamily="-106" charset="0"/>
              </a:rPr>
              <a:t>A. Bursts of writes are</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a:solidFill>
                  <a:srgbClr val="053DE8"/>
                </a:solidFill>
                <a:latin typeface="Marker Felt" pitchFamily="-106" charset="0"/>
              </a:rPr>
              <a:t>common.</a:t>
            </a:r>
          </a:p>
        </p:txBody>
      </p:sp>
      <p:sp>
        <p:nvSpPr>
          <p:cNvPr id="757789" name="Text Box 29"/>
          <p:cNvSpPr txBox="1">
            <a:spLocks noChangeArrowheads="1"/>
          </p:cNvSpPr>
          <p:nvPr/>
        </p:nvSpPr>
        <p:spPr bwMode="auto">
          <a:xfrm>
            <a:off x="831850" y="5013325"/>
            <a:ext cx="3778250" cy="1108075"/>
          </a:xfrm>
          <a:prstGeom prst="rect">
            <a:avLst/>
          </a:prstGeom>
          <a:noFill/>
          <a:ln w="9525">
            <a:noFill/>
            <a:miter lim="800000"/>
            <a:headEnd/>
            <a:tailEnd/>
          </a:ln>
        </p:spPr>
        <p:txBody>
          <a:bodyPr lIns="0" tIns="0" rIns="0" bIns="0">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a:solidFill>
                  <a:srgbClr val="053DE8"/>
                </a:solidFill>
                <a:latin typeface="Marker Felt" pitchFamily="-106" charset="0"/>
              </a:rPr>
              <a:t>Q. Are Read After Write (RAW) hazards an issue for write buffer?</a:t>
            </a:r>
          </a:p>
        </p:txBody>
      </p:sp>
      <p:sp>
        <p:nvSpPr>
          <p:cNvPr id="757790" name="Text Box 30"/>
          <p:cNvSpPr txBox="1">
            <a:spLocks noChangeArrowheads="1"/>
          </p:cNvSpPr>
          <p:nvPr/>
        </p:nvSpPr>
        <p:spPr bwMode="auto">
          <a:xfrm>
            <a:off x="4845050" y="5013325"/>
            <a:ext cx="4286250" cy="1108075"/>
          </a:xfrm>
          <a:prstGeom prst="rect">
            <a:avLst/>
          </a:prstGeom>
          <a:noFill/>
          <a:ln w="9525">
            <a:noFill/>
            <a:miter lim="800000"/>
            <a:headEnd/>
            <a:tailEnd/>
          </a:ln>
        </p:spPr>
        <p:txBody>
          <a:bodyPr lIns="0" tIns="0" rIns="0" bIns="0">
            <a:spAutoFit/>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b="1">
                <a:solidFill>
                  <a:srgbClr val="053DE8"/>
                </a:solidFill>
                <a:latin typeface="Marker Felt" pitchFamily="-106" charset="0"/>
              </a:rPr>
              <a:t>A. Yes!  Drain buffer before next read, or send read after 1</a:t>
            </a:r>
            <a:r>
              <a:rPr lang="en-US" b="1" baseline="30000">
                <a:solidFill>
                  <a:srgbClr val="053DE8"/>
                </a:solidFill>
                <a:latin typeface="Marker Felt" pitchFamily="-106" charset="0"/>
              </a:rPr>
              <a:t>st</a:t>
            </a:r>
            <a:r>
              <a:rPr lang="en-US" b="1">
                <a:solidFill>
                  <a:srgbClr val="053DE8"/>
                </a:solidFill>
                <a:latin typeface="Marker Felt" pitchFamily="-106" charset="0"/>
              </a:rPr>
              <a:t> checking write buffers.</a:t>
            </a: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68</a:t>
            </a:fld>
            <a:r>
              <a:rPr lang="en-US"/>
              <a:t> </a:t>
            </a:r>
          </a:p>
        </p:txBody>
      </p:sp>
      <p:sp>
        <p:nvSpPr>
          <p:cNvPr id="32" name="TextBox 31"/>
          <p:cNvSpPr txBox="1"/>
          <p:nvPr/>
        </p:nvSpPr>
        <p:spPr>
          <a:xfrm>
            <a:off x="5410200" y="6488668"/>
            <a:ext cx="2819400" cy="307777"/>
          </a:xfrm>
          <a:prstGeom prst="rect">
            <a:avLst/>
          </a:prstGeom>
          <a:noFill/>
        </p:spPr>
        <p:txBody>
          <a:bodyPr wrap="square" rtlCol="0">
            <a:spAutoFit/>
          </a:bodyPr>
          <a:lstStyle/>
          <a:p>
            <a:r>
              <a:rPr lang="en-US" sz="1400" dirty="0">
                <a:solidFill>
                  <a:schemeClr val="tx1">
                    <a:lumMod val="50000"/>
                    <a:lumOff val="50000"/>
                  </a:schemeClr>
                </a:solidFill>
              </a:rPr>
              <a:t>Text</a:t>
            </a:r>
            <a:r>
              <a:rPr lang="en-US" sz="1400">
                <a:solidFill>
                  <a:schemeClr val="tx1">
                    <a:lumMod val="50000"/>
                    <a:lumOff val="50000"/>
                  </a:schemeClr>
                </a:solidFill>
              </a:rPr>
              <a:t>: COD ARM Edition §5.3</a:t>
            </a:r>
            <a:endParaRPr lang="en-US" sz="1400" dirty="0">
              <a:solidFill>
                <a:schemeClr val="tx1">
                  <a:lumMod val="50000"/>
                  <a:lumOff val="50000"/>
                </a:schemeClr>
              </a:solidFill>
            </a:endParaRPr>
          </a:p>
        </p:txBody>
      </p:sp>
    </p:spTree>
    <p:extLst>
      <p:ext uri="{BB962C8B-B14F-4D97-AF65-F5344CB8AC3E}">
        <p14:creationId xmlns:p14="http://schemas.microsoft.com/office/powerpoint/2010/main" val="5243677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7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7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7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77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7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4" grpId="0" autoUpdateAnimBg="0"/>
      <p:bldP spid="757786" grpId="0" autoUpdateAnimBg="0"/>
      <p:bldP spid="757787" grpId="0" autoUpdateAnimBg="0"/>
      <p:bldP spid="757788" grpId="0" autoUpdateAnimBg="0"/>
      <p:bldP spid="757789" grpId="0" autoUpdateAnimBg="0"/>
      <p:bldP spid="757790"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0"/>
            <a:ext cx="8229600" cy="1143000"/>
          </a:xfrm>
        </p:spPr>
        <p:txBody>
          <a:bodyPr>
            <a:normAutofit/>
          </a:bodyPr>
          <a:lstStyle/>
          <a:p>
            <a:pPr eaLnBrk="1" hangingPunct="1"/>
            <a:r>
              <a:rPr lang="en-US" dirty="0">
                <a:latin typeface="Arial  " charset="0"/>
                <a:cs typeface="Arial  " charset="0"/>
              </a:rPr>
              <a:t>Performance / Multilevel Caches</a:t>
            </a:r>
            <a:endParaRPr lang="en-US" sz="2000" dirty="0">
              <a:solidFill>
                <a:schemeClr val="bg2"/>
              </a:solidFill>
              <a:latin typeface="Arial  " charset="0"/>
              <a:cs typeface="Arial  " charset="0"/>
            </a:endParaRPr>
          </a:p>
        </p:txBody>
      </p:sp>
      <p:sp>
        <p:nvSpPr>
          <p:cNvPr id="63491" name="Rectangle 3"/>
          <p:cNvSpPr>
            <a:spLocks noGrp="1" noChangeArrowheads="1"/>
          </p:cNvSpPr>
          <p:nvPr>
            <p:ph type="body" idx="1"/>
          </p:nvPr>
        </p:nvSpPr>
        <p:spPr>
          <a:xfrm>
            <a:off x="304800" y="1219200"/>
            <a:ext cx="8153400" cy="4394200"/>
          </a:xfrm>
        </p:spPr>
        <p:txBody>
          <a:bodyPr/>
          <a:lstStyle/>
          <a:p>
            <a:pPr marL="0" indent="0">
              <a:lnSpc>
                <a:spcPct val="90000"/>
              </a:lnSpc>
              <a:buNone/>
            </a:pPr>
            <a:r>
              <a:rPr lang="en-US" sz="2400" dirty="0">
                <a:latin typeface="Arial  " charset="0"/>
                <a:cs typeface="Arial  " charset="0"/>
              </a:rPr>
              <a:t>Impact of caches on performance?</a:t>
            </a:r>
          </a:p>
          <a:p>
            <a:pPr marL="0" indent="0">
              <a:lnSpc>
                <a:spcPct val="90000"/>
              </a:lnSpc>
              <a:buNone/>
            </a:pPr>
            <a:endParaRPr lang="en-US" sz="2400" dirty="0">
              <a:latin typeface="Arial  " charset="0"/>
              <a:cs typeface="Arial  " charset="0"/>
            </a:endParaRPr>
          </a:p>
          <a:p>
            <a:pPr marL="0" indent="0">
              <a:lnSpc>
                <a:spcPct val="90000"/>
              </a:lnSpc>
              <a:buNone/>
            </a:pPr>
            <a:endParaRPr lang="en-US" sz="2400" dirty="0">
              <a:latin typeface="Arial  " charset="0"/>
              <a:cs typeface="Arial  " charset="0"/>
            </a:endParaRPr>
          </a:p>
          <a:p>
            <a:pPr marL="0" indent="0">
              <a:lnSpc>
                <a:spcPct val="90000"/>
              </a:lnSpc>
              <a:buNone/>
            </a:pPr>
            <a:endParaRPr lang="en-US" sz="2400" dirty="0">
              <a:latin typeface="Arial  " charset="0"/>
              <a:cs typeface="Arial  " charset="0"/>
            </a:endParaRPr>
          </a:p>
          <a:p>
            <a:pPr marL="0" indent="0">
              <a:lnSpc>
                <a:spcPct val="90000"/>
              </a:lnSpc>
              <a:buNone/>
            </a:pPr>
            <a:endParaRPr lang="en-US" sz="2400" dirty="0">
              <a:latin typeface="Arial  " charset="0"/>
              <a:cs typeface="Arial  " charset="0"/>
            </a:endParaRPr>
          </a:p>
          <a:p>
            <a:pPr marL="0" indent="0">
              <a:lnSpc>
                <a:spcPct val="90000"/>
              </a:lnSpc>
              <a:buNone/>
            </a:pPr>
            <a:r>
              <a:rPr lang="en-US" sz="2400" dirty="0">
                <a:latin typeface="Arial  " charset="0"/>
                <a:cs typeface="Arial  " charset="0"/>
              </a:rPr>
              <a:t>Reduce “Miss Penalty” by adding second-level of caching:</a:t>
            </a: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69</a:t>
            </a:fld>
            <a:r>
              <a:rPr lang="en-US" dirty="0"/>
              <a:t> </a:t>
            </a:r>
          </a:p>
        </p:txBody>
      </p:sp>
      <p:grpSp>
        <p:nvGrpSpPr>
          <p:cNvPr id="5" name="Group 3"/>
          <p:cNvGrpSpPr>
            <a:grpSpLocks noChangeAspect="1"/>
          </p:cNvGrpSpPr>
          <p:nvPr/>
        </p:nvGrpSpPr>
        <p:grpSpPr bwMode="auto">
          <a:xfrm>
            <a:off x="1315402" y="1905000"/>
            <a:ext cx="6513196" cy="1082040"/>
            <a:chOff x="354" y="960"/>
            <a:chExt cx="5195" cy="872"/>
          </a:xfrm>
        </p:grpSpPr>
        <p:graphicFrame>
          <p:nvGraphicFramePr>
            <p:cNvPr id="6" name="Object 5"/>
            <p:cNvGraphicFramePr>
              <a:graphicFrameLocks noChangeAspect="1"/>
            </p:cNvGraphicFramePr>
            <p:nvPr/>
          </p:nvGraphicFramePr>
          <p:xfrm>
            <a:off x="354" y="960"/>
            <a:ext cx="5195" cy="390"/>
          </p:xfrm>
          <a:graphic>
            <a:graphicData uri="http://schemas.openxmlformats.org/presentationml/2006/ole">
              <mc:AlternateContent xmlns:mc="http://schemas.openxmlformats.org/markup-compatibility/2006">
                <mc:Choice xmlns:v="urn:schemas-microsoft-com:vml" Requires="v">
                  <p:oleObj spid="_x0000_s73880" name="Equation" r:id="rId3" imgW="8242200" imgH="622080" progId="Equation.3">
                    <p:embed/>
                  </p:oleObj>
                </mc:Choice>
                <mc:Fallback>
                  <p:oleObj name="Equation" r:id="rId3" imgW="8242200" imgH="6220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 y="960"/>
                          <a:ext cx="5195" cy="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354" y="1440"/>
            <a:ext cx="4506" cy="392"/>
          </p:xfrm>
          <a:graphic>
            <a:graphicData uri="http://schemas.openxmlformats.org/presentationml/2006/ole">
              <mc:AlternateContent xmlns:mc="http://schemas.openxmlformats.org/markup-compatibility/2006">
                <mc:Choice xmlns:v="urn:schemas-microsoft-com:vml" Requires="v">
                  <p:oleObj spid="_x0000_s73881" name="Equation" r:id="rId5" imgW="7149960" imgH="622080" progId="Equation.3">
                    <p:embed/>
                  </p:oleObj>
                </mc:Choice>
                <mc:Fallback>
                  <p:oleObj name="Equation" r:id="rId5" imgW="7149960" imgH="6220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 y="1440"/>
                          <a:ext cx="4506" cy="3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 name="Rectangle 2"/>
          <p:cNvSpPr/>
          <p:nvPr/>
        </p:nvSpPr>
        <p:spPr>
          <a:xfrm>
            <a:off x="6709626" y="4191000"/>
            <a:ext cx="609600" cy="38100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5">
                    <a:lumMod val="10000"/>
                  </a:schemeClr>
                </a:solidFill>
                <a:latin typeface="Arial" charset="0"/>
                <a:ea typeface="Arial" charset="0"/>
                <a:cs typeface="Arial" charset="0"/>
              </a:rPr>
              <a:t>CPU</a:t>
            </a:r>
          </a:p>
        </p:txBody>
      </p:sp>
      <p:sp>
        <p:nvSpPr>
          <p:cNvPr id="9" name="Rectangle 8"/>
          <p:cNvSpPr/>
          <p:nvPr/>
        </p:nvSpPr>
        <p:spPr>
          <a:xfrm>
            <a:off x="6557226" y="4876800"/>
            <a:ext cx="906348" cy="38100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5">
                    <a:lumMod val="10000"/>
                  </a:schemeClr>
                </a:solidFill>
                <a:latin typeface="Arial" charset="0"/>
                <a:ea typeface="Arial" charset="0"/>
                <a:cs typeface="Arial" charset="0"/>
              </a:rPr>
              <a:t>L1 $</a:t>
            </a:r>
          </a:p>
        </p:txBody>
      </p:sp>
      <p:sp>
        <p:nvSpPr>
          <p:cNvPr id="10" name="Rectangle 9"/>
          <p:cNvSpPr/>
          <p:nvPr/>
        </p:nvSpPr>
        <p:spPr>
          <a:xfrm>
            <a:off x="6252426" y="5562600"/>
            <a:ext cx="1524000" cy="38100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5">
                    <a:lumMod val="10000"/>
                  </a:schemeClr>
                </a:solidFill>
                <a:latin typeface="Arial" charset="0"/>
                <a:ea typeface="Arial" charset="0"/>
                <a:cs typeface="Arial" charset="0"/>
              </a:rPr>
              <a:t>L2 $</a:t>
            </a:r>
          </a:p>
        </p:txBody>
      </p:sp>
      <p:cxnSp>
        <p:nvCxnSpPr>
          <p:cNvPr id="8" name="Straight Arrow Connector 7"/>
          <p:cNvCxnSpPr>
            <a:stCxn id="3" idx="2"/>
            <a:endCxn id="9" idx="0"/>
          </p:cNvCxnSpPr>
          <p:nvPr/>
        </p:nvCxnSpPr>
        <p:spPr>
          <a:xfrm flipH="1">
            <a:off x="7010400" y="4572000"/>
            <a:ext cx="4026" cy="304800"/>
          </a:xfrm>
          <a:prstGeom prst="straightConnector1">
            <a:avLst/>
          </a:prstGeom>
          <a:ln>
            <a:solidFill>
              <a:schemeClr val="accent1">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9" idx="2"/>
            <a:endCxn id="10" idx="0"/>
          </p:cNvCxnSpPr>
          <p:nvPr/>
        </p:nvCxnSpPr>
        <p:spPr>
          <a:xfrm>
            <a:off x="7010400" y="5257800"/>
            <a:ext cx="4026" cy="304800"/>
          </a:xfrm>
          <a:prstGeom prst="straightConnector1">
            <a:avLst/>
          </a:prstGeom>
          <a:ln>
            <a:solidFill>
              <a:schemeClr val="accent1">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638800" y="6248400"/>
            <a:ext cx="2743200" cy="38100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accent5">
                    <a:lumMod val="10000"/>
                  </a:schemeClr>
                </a:solidFill>
                <a:latin typeface="Arial" charset="0"/>
                <a:ea typeface="Arial" charset="0"/>
                <a:cs typeface="Arial" charset="0"/>
              </a:rPr>
              <a:t>Memory</a:t>
            </a:r>
            <a:endParaRPr lang="en-US" sz="1400" dirty="0">
              <a:solidFill>
                <a:schemeClr val="accent5">
                  <a:lumMod val="10000"/>
                </a:schemeClr>
              </a:solidFill>
              <a:latin typeface="Arial" charset="0"/>
              <a:ea typeface="Arial" charset="0"/>
              <a:cs typeface="Arial" charset="0"/>
            </a:endParaRPr>
          </a:p>
        </p:txBody>
      </p:sp>
      <p:cxnSp>
        <p:nvCxnSpPr>
          <p:cNvPr id="18" name="Straight Arrow Connector 17"/>
          <p:cNvCxnSpPr>
            <a:stCxn id="10" idx="2"/>
            <a:endCxn id="16" idx="0"/>
          </p:cNvCxnSpPr>
          <p:nvPr/>
        </p:nvCxnSpPr>
        <p:spPr>
          <a:xfrm flipH="1">
            <a:off x="7010400" y="5943600"/>
            <a:ext cx="4026" cy="304800"/>
          </a:xfrm>
          <a:prstGeom prst="straightConnector1">
            <a:avLst/>
          </a:prstGeom>
          <a:ln>
            <a:solidFill>
              <a:schemeClr val="accent1">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2894019" y="4215730"/>
            <a:ext cx="609600" cy="38100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5">
                    <a:lumMod val="10000"/>
                  </a:schemeClr>
                </a:solidFill>
                <a:latin typeface="Arial" charset="0"/>
                <a:ea typeface="Arial" charset="0"/>
                <a:cs typeface="Arial" charset="0"/>
              </a:rPr>
              <a:t>CPU</a:t>
            </a:r>
          </a:p>
        </p:txBody>
      </p:sp>
      <p:sp>
        <p:nvSpPr>
          <p:cNvPr id="22" name="Rectangle 21"/>
          <p:cNvSpPr/>
          <p:nvPr/>
        </p:nvSpPr>
        <p:spPr>
          <a:xfrm>
            <a:off x="2741619" y="4901530"/>
            <a:ext cx="906348" cy="38100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accent5">
                    <a:lumMod val="10000"/>
                  </a:schemeClr>
                </a:solidFill>
                <a:latin typeface="Arial" charset="0"/>
                <a:ea typeface="Arial" charset="0"/>
                <a:cs typeface="Arial" charset="0"/>
              </a:rPr>
              <a:t>L1 $</a:t>
            </a:r>
          </a:p>
        </p:txBody>
      </p:sp>
      <p:cxnSp>
        <p:nvCxnSpPr>
          <p:cNvPr id="24" name="Straight Arrow Connector 23"/>
          <p:cNvCxnSpPr>
            <a:stCxn id="22" idx="2"/>
          </p:cNvCxnSpPr>
          <p:nvPr/>
        </p:nvCxnSpPr>
        <p:spPr>
          <a:xfrm flipH="1">
            <a:off x="3194793" y="4596730"/>
            <a:ext cx="4026" cy="304800"/>
          </a:xfrm>
          <a:prstGeom prst="straightConnector1">
            <a:avLst/>
          </a:prstGeom>
          <a:ln>
            <a:solidFill>
              <a:schemeClr val="accent1">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26" idx="0"/>
          </p:cNvCxnSpPr>
          <p:nvPr/>
        </p:nvCxnSpPr>
        <p:spPr>
          <a:xfrm>
            <a:off x="3194793" y="5282530"/>
            <a:ext cx="0" cy="990600"/>
          </a:xfrm>
          <a:prstGeom prst="straightConnector1">
            <a:avLst/>
          </a:prstGeom>
          <a:ln>
            <a:solidFill>
              <a:schemeClr val="accent1">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1823193" y="6273130"/>
            <a:ext cx="2743200" cy="381000"/>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accent5">
                    <a:lumMod val="10000"/>
                  </a:schemeClr>
                </a:solidFill>
                <a:latin typeface="Arial" charset="0"/>
                <a:ea typeface="Arial" charset="0"/>
                <a:cs typeface="Arial" charset="0"/>
              </a:rPr>
              <a:t>Memory</a:t>
            </a:r>
            <a:endParaRPr lang="en-US" sz="1400" dirty="0">
              <a:solidFill>
                <a:schemeClr val="accent5">
                  <a:lumMod val="10000"/>
                </a:schemeClr>
              </a:solidFill>
              <a:latin typeface="Arial" charset="0"/>
              <a:ea typeface="Arial" charset="0"/>
              <a:cs typeface="Arial" charset="0"/>
            </a:endParaRPr>
          </a:p>
        </p:txBody>
      </p:sp>
      <p:sp>
        <p:nvSpPr>
          <p:cNvPr id="20" name="TextBox 19"/>
          <p:cNvSpPr txBox="1"/>
          <p:nvPr/>
        </p:nvSpPr>
        <p:spPr>
          <a:xfrm>
            <a:off x="3750260" y="4556010"/>
            <a:ext cx="819904" cy="369332"/>
          </a:xfrm>
          <a:prstGeom prst="rect">
            <a:avLst/>
          </a:prstGeom>
          <a:noFill/>
        </p:spPr>
        <p:txBody>
          <a:bodyPr wrap="none" rtlCol="0">
            <a:spAutoFit/>
          </a:bodyPr>
          <a:lstStyle/>
          <a:p>
            <a:r>
              <a:rPr lang="en-US" dirty="0"/>
              <a:t>1 cycle</a:t>
            </a:r>
          </a:p>
        </p:txBody>
      </p:sp>
      <p:sp>
        <p:nvSpPr>
          <p:cNvPr id="30" name="TextBox 29"/>
          <p:cNvSpPr txBox="1"/>
          <p:nvPr/>
        </p:nvSpPr>
        <p:spPr>
          <a:xfrm>
            <a:off x="3503619" y="5548868"/>
            <a:ext cx="1143711" cy="369332"/>
          </a:xfrm>
          <a:prstGeom prst="rect">
            <a:avLst/>
          </a:prstGeom>
          <a:noFill/>
        </p:spPr>
        <p:txBody>
          <a:bodyPr wrap="none" rtlCol="0">
            <a:spAutoFit/>
          </a:bodyPr>
          <a:lstStyle/>
          <a:p>
            <a:r>
              <a:rPr lang="en-US" dirty="0"/>
              <a:t>200 cycles</a:t>
            </a:r>
          </a:p>
        </p:txBody>
      </p:sp>
      <p:sp>
        <p:nvSpPr>
          <p:cNvPr id="31" name="TextBox 30"/>
          <p:cNvSpPr txBox="1"/>
          <p:nvPr/>
        </p:nvSpPr>
        <p:spPr>
          <a:xfrm>
            <a:off x="7550735" y="4502132"/>
            <a:ext cx="819904" cy="369332"/>
          </a:xfrm>
          <a:prstGeom prst="rect">
            <a:avLst/>
          </a:prstGeom>
          <a:noFill/>
        </p:spPr>
        <p:txBody>
          <a:bodyPr wrap="none" rtlCol="0">
            <a:spAutoFit/>
          </a:bodyPr>
          <a:lstStyle/>
          <a:p>
            <a:r>
              <a:rPr lang="en-US" dirty="0"/>
              <a:t>1 cycle</a:t>
            </a:r>
          </a:p>
        </p:txBody>
      </p:sp>
      <p:sp>
        <p:nvSpPr>
          <p:cNvPr id="32" name="TextBox 31"/>
          <p:cNvSpPr txBox="1"/>
          <p:nvPr/>
        </p:nvSpPr>
        <p:spPr>
          <a:xfrm>
            <a:off x="7543800" y="5159402"/>
            <a:ext cx="1026691" cy="369332"/>
          </a:xfrm>
          <a:prstGeom prst="rect">
            <a:avLst/>
          </a:prstGeom>
          <a:noFill/>
        </p:spPr>
        <p:txBody>
          <a:bodyPr wrap="none" rtlCol="0">
            <a:spAutoFit/>
          </a:bodyPr>
          <a:lstStyle/>
          <a:p>
            <a:r>
              <a:rPr lang="en-US"/>
              <a:t>10 </a:t>
            </a:r>
            <a:r>
              <a:rPr lang="en-US" dirty="0"/>
              <a:t>cycles</a:t>
            </a:r>
          </a:p>
        </p:txBody>
      </p:sp>
      <p:sp>
        <p:nvSpPr>
          <p:cNvPr id="33" name="TextBox 32"/>
          <p:cNvSpPr txBox="1"/>
          <p:nvPr/>
        </p:nvSpPr>
        <p:spPr>
          <a:xfrm>
            <a:off x="7543089" y="5867401"/>
            <a:ext cx="1143711" cy="369332"/>
          </a:xfrm>
          <a:prstGeom prst="rect">
            <a:avLst/>
          </a:prstGeom>
          <a:noFill/>
        </p:spPr>
        <p:txBody>
          <a:bodyPr wrap="none" rtlCol="0">
            <a:spAutoFit/>
          </a:bodyPr>
          <a:lstStyle/>
          <a:p>
            <a:r>
              <a:rPr lang="en-US" dirty="0"/>
              <a:t>200 cycles</a:t>
            </a:r>
          </a:p>
        </p:txBody>
      </p:sp>
    </p:spTree>
    <p:extLst>
      <p:ext uri="{BB962C8B-B14F-4D97-AF65-F5344CB8AC3E}">
        <p14:creationId xmlns:p14="http://schemas.microsoft.com/office/powerpoint/2010/main" val="1922664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Static RAM</a:t>
            </a:r>
          </a:p>
        </p:txBody>
      </p:sp>
      <p:sp>
        <p:nvSpPr>
          <p:cNvPr id="3" name="Content Placeholder 2"/>
          <p:cNvSpPr>
            <a:spLocks noGrp="1"/>
          </p:cNvSpPr>
          <p:nvPr>
            <p:ph idx="1"/>
          </p:nvPr>
        </p:nvSpPr>
        <p:spPr>
          <a:xfrm>
            <a:off x="724436" y="1268569"/>
            <a:ext cx="7772400" cy="4436772"/>
          </a:xfrm>
        </p:spPr>
        <p:txBody>
          <a:bodyPr/>
          <a:lstStyle/>
          <a:p>
            <a:pPr>
              <a:buNone/>
            </a:pPr>
            <a:r>
              <a:rPr lang="en-CA" dirty="0"/>
              <a:t>	Single ported SRAM uses six to store a single bit.</a:t>
            </a:r>
          </a:p>
          <a:p>
            <a:pPr>
              <a:buNone/>
            </a:pPr>
            <a:endParaRPr lang="en-CA" dirty="0"/>
          </a:p>
          <a:p>
            <a:pPr>
              <a:buNone/>
            </a:pPr>
            <a:endParaRPr lang="en-CA" dirty="0"/>
          </a:p>
          <a:p>
            <a:pPr>
              <a:buNone/>
            </a:pPr>
            <a:endParaRPr lang="en-CA" dirty="0"/>
          </a:p>
          <a:p>
            <a:pPr>
              <a:buNone/>
            </a:pPr>
            <a:endParaRPr lang="en-CA" dirty="0"/>
          </a:p>
          <a:p>
            <a:pPr>
              <a:buNone/>
            </a:pPr>
            <a:endParaRPr lang="en-CA" dirty="0"/>
          </a:p>
          <a:p>
            <a:pPr>
              <a:buNone/>
            </a:pPr>
            <a:endParaRPr lang="en-CA" dirty="0"/>
          </a:p>
          <a:p>
            <a:pPr>
              <a:buNone/>
            </a:pPr>
            <a:r>
              <a:rPr lang="en-CA" dirty="0"/>
              <a:t>	</a:t>
            </a:r>
          </a:p>
          <a:p>
            <a:endParaRPr lang="en-CA" dirty="0"/>
          </a:p>
          <a:p>
            <a:endParaRPr lang="en-CA" dirty="0"/>
          </a:p>
          <a:p>
            <a:endParaRPr lang="en-CA" dirty="0"/>
          </a:p>
          <a:p>
            <a:endParaRPr lang="en-CA" dirty="0"/>
          </a:p>
          <a:p>
            <a:endParaRPr lang="en-CA" dirty="0"/>
          </a:p>
        </p:txBody>
      </p:sp>
      <p:pic>
        <p:nvPicPr>
          <p:cNvPr id="5" name="Picture 4"/>
          <p:cNvPicPr>
            <a:picLocks noChangeAspect="1"/>
          </p:cNvPicPr>
          <p:nvPr/>
        </p:nvPicPr>
        <p:blipFill>
          <a:blip r:embed="rId2"/>
          <a:stretch>
            <a:fillRect/>
          </a:stretch>
        </p:blipFill>
        <p:spPr>
          <a:xfrm>
            <a:off x="2707782" y="2705636"/>
            <a:ext cx="3175000" cy="2387600"/>
          </a:xfrm>
          <a:prstGeom prst="rect">
            <a:avLst/>
          </a:prstGeom>
        </p:spPr>
      </p:pic>
      <p:sp>
        <p:nvSpPr>
          <p:cNvPr id="6" name="Slide Number Placeholder 5"/>
          <p:cNvSpPr>
            <a:spLocks noGrp="1"/>
          </p:cNvSpPr>
          <p:nvPr>
            <p:ph type="sldNum" sz="quarter" idx="12"/>
          </p:nvPr>
        </p:nvSpPr>
        <p:spPr/>
        <p:txBody>
          <a:bodyPr/>
          <a:lstStyle/>
          <a:p>
            <a:pPr>
              <a:defRPr/>
            </a:pPr>
            <a:fld id="{A5F30D0E-6C7B-458E-8902-0C79F52CDCCA}" type="slidenum">
              <a:rPr lang="en-US" smtClean="0"/>
              <a:pPr>
                <a:defRPr/>
              </a:pPr>
              <a:t>7</a:t>
            </a:fld>
            <a:r>
              <a:rPr lang="en-US"/>
              <a:t> </a:t>
            </a:r>
          </a:p>
        </p:txBody>
      </p:sp>
      <p:sp>
        <p:nvSpPr>
          <p:cNvPr id="8" name="TextBox 8">
            <a:extLst>
              <a:ext uri="{FF2B5EF4-FFF2-40B4-BE49-F238E27FC236}">
                <a16:creationId xmlns:a16="http://schemas.microsoft.com/office/drawing/2014/main" id="{DEE09D62-F425-9D42-B5C8-2BB3D59B7CEC}"/>
              </a:ext>
            </a:extLst>
          </p:cNvPr>
          <p:cNvSpPr txBox="1">
            <a:spLocks noChangeArrowheads="1"/>
          </p:cNvSpPr>
          <p:nvPr/>
        </p:nvSpPr>
        <p:spPr bwMode="auto">
          <a:xfrm>
            <a:off x="4495800" y="0"/>
            <a:ext cx="4648200" cy="2308324"/>
          </a:xfrm>
          <a:prstGeom prst="rect">
            <a:avLst/>
          </a:prstGeom>
          <a:solidFill>
            <a:srgbClr val="CCFFCC"/>
          </a:solidFill>
          <a:ln w="762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How many transistors in a master-slave D flip-flop (Flipped Lecture 2)?</a:t>
            </a:r>
          </a:p>
          <a:p>
            <a:r>
              <a:rPr lang="en-US" altLang="en-US" sz="1800" dirty="0">
                <a:solidFill>
                  <a:srgbClr val="0000FF"/>
                </a:solidFill>
                <a:latin typeface="Arial  " charset="0"/>
              </a:rPr>
              <a:t> </a:t>
            </a:r>
            <a:endParaRPr lang="en-US" altLang="en-US" sz="1800" u="sng" dirty="0">
              <a:latin typeface="Arial  " charset="0"/>
            </a:endParaRPr>
          </a:p>
          <a:p>
            <a:r>
              <a:rPr lang="en-US" altLang="en-US" sz="1800" dirty="0">
                <a:solidFill>
                  <a:schemeClr val="bg1">
                    <a:lumMod val="50000"/>
                  </a:schemeClr>
                </a:solidFill>
                <a:latin typeface="Arial  " charset="0"/>
              </a:rPr>
              <a:t>A:  6</a:t>
            </a:r>
          </a:p>
          <a:p>
            <a:r>
              <a:rPr lang="en-US" altLang="en-US" sz="1800" dirty="0">
                <a:solidFill>
                  <a:schemeClr val="bg1">
                    <a:lumMod val="50000"/>
                  </a:schemeClr>
                </a:solidFill>
                <a:latin typeface="Arial  " charset="0"/>
              </a:rPr>
              <a:t>B:  16</a:t>
            </a:r>
          </a:p>
          <a:p>
            <a:r>
              <a:rPr lang="en-US" altLang="en-US" sz="1800" dirty="0">
                <a:solidFill>
                  <a:srgbClr val="0000FF"/>
                </a:solidFill>
                <a:latin typeface="Arial  " charset="0"/>
              </a:rPr>
              <a:t>C:  34 </a:t>
            </a:r>
            <a:r>
              <a:rPr lang="en-CA" sz="1800" dirty="0">
                <a:solidFill>
                  <a:srgbClr val="0000FF"/>
                </a:solidFill>
              </a:rPr>
              <a:t>✔︎</a:t>
            </a:r>
            <a:endParaRPr lang="en-US" altLang="en-US" sz="1800" dirty="0">
              <a:solidFill>
                <a:srgbClr val="0000FF"/>
              </a:solidFill>
              <a:latin typeface="Arial  " charset="0"/>
            </a:endParaRPr>
          </a:p>
          <a:p>
            <a:r>
              <a:rPr lang="en-US" altLang="en-US" sz="1800" dirty="0">
                <a:solidFill>
                  <a:schemeClr val="bg1">
                    <a:lumMod val="50000"/>
                  </a:schemeClr>
                </a:solidFill>
                <a:latin typeface="Arial  " charset="0"/>
              </a:rPr>
              <a:t>D:  48</a:t>
            </a:r>
          </a:p>
          <a:p>
            <a:r>
              <a:rPr lang="en-US" altLang="en-US" sz="1800" dirty="0">
                <a:solidFill>
                  <a:schemeClr val="bg1">
                    <a:lumMod val="50000"/>
                  </a:schemeClr>
                </a:solidFill>
                <a:latin typeface="Arial  " charset="0"/>
              </a:rPr>
              <a:t>E:  Not sure </a:t>
            </a:r>
          </a:p>
        </p:txBody>
      </p:sp>
      <p:sp>
        <p:nvSpPr>
          <p:cNvPr id="7" name="TextBox 8">
            <a:extLst>
              <a:ext uri="{FF2B5EF4-FFF2-40B4-BE49-F238E27FC236}">
                <a16:creationId xmlns:a16="http://schemas.microsoft.com/office/drawing/2014/main" id="{D80D75CE-E4AE-AB43-9B01-75B21ED7ED3A}"/>
              </a:ext>
            </a:extLst>
          </p:cNvPr>
          <p:cNvSpPr txBox="1">
            <a:spLocks noChangeArrowheads="1"/>
          </p:cNvSpPr>
          <p:nvPr/>
        </p:nvSpPr>
        <p:spPr bwMode="auto">
          <a:xfrm>
            <a:off x="4295282" y="3264174"/>
            <a:ext cx="4648200" cy="2308324"/>
          </a:xfrm>
          <a:prstGeom prst="rect">
            <a:avLst/>
          </a:prstGeom>
          <a:solidFill>
            <a:srgbClr val="CCFFCC"/>
          </a:solidFill>
          <a:ln w="762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latin typeface="Arial  " charset="0"/>
              </a:rPr>
              <a:t>How many transistors in a master-slave D flip-flop (Flipped Lecture 2)?</a:t>
            </a:r>
          </a:p>
          <a:p>
            <a:r>
              <a:rPr lang="en-US" altLang="en-US" sz="1800" dirty="0">
                <a:solidFill>
                  <a:srgbClr val="0000FF"/>
                </a:solidFill>
                <a:latin typeface="Arial  " charset="0"/>
              </a:rPr>
              <a:t> </a:t>
            </a:r>
            <a:endParaRPr lang="en-US" altLang="en-US" sz="1800" u="sng" dirty="0">
              <a:latin typeface="Arial  " charset="0"/>
            </a:endParaRPr>
          </a:p>
          <a:p>
            <a:r>
              <a:rPr lang="en-US" altLang="en-US" sz="1800" dirty="0">
                <a:latin typeface="Arial  " charset="0"/>
              </a:rPr>
              <a:t>A:  6</a:t>
            </a:r>
          </a:p>
          <a:p>
            <a:r>
              <a:rPr lang="en-US" altLang="en-US" sz="1800" dirty="0">
                <a:latin typeface="Arial  " charset="0"/>
              </a:rPr>
              <a:t>B:  16</a:t>
            </a:r>
          </a:p>
          <a:p>
            <a:r>
              <a:rPr lang="en-US" altLang="en-US" sz="1800" dirty="0">
                <a:latin typeface="Arial  " charset="0"/>
              </a:rPr>
              <a:t>C:  34</a:t>
            </a:r>
          </a:p>
          <a:p>
            <a:r>
              <a:rPr lang="en-US" altLang="en-US" sz="1800" dirty="0">
                <a:latin typeface="Arial  " charset="0"/>
              </a:rPr>
              <a:t>D:  48</a:t>
            </a:r>
          </a:p>
          <a:p>
            <a:r>
              <a:rPr lang="en-US" altLang="en-US" sz="1800" dirty="0">
                <a:latin typeface="Arial  " charset="0"/>
              </a:rPr>
              <a:t>E:  Not sure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dirty="0">
                <a:latin typeface="Arial  " charset="0"/>
                <a:cs typeface="Arial  " charset="0"/>
              </a:rPr>
              <a:t>Example Problem</a:t>
            </a:r>
          </a:p>
        </p:txBody>
      </p:sp>
      <p:sp>
        <p:nvSpPr>
          <p:cNvPr id="55299" name="Rectangle 3"/>
          <p:cNvSpPr>
            <a:spLocks noGrp="1" noChangeArrowheads="1"/>
          </p:cNvSpPr>
          <p:nvPr>
            <p:ph type="body" idx="1"/>
          </p:nvPr>
        </p:nvSpPr>
        <p:spPr/>
        <p:txBody>
          <a:bodyPr>
            <a:normAutofit/>
          </a:bodyPr>
          <a:lstStyle/>
          <a:p>
            <a:pPr marL="0" indent="0">
              <a:buNone/>
            </a:pPr>
            <a:r>
              <a:rPr lang="en-US" sz="2400" dirty="0">
                <a:solidFill>
                  <a:srgbClr val="FF00FF"/>
                </a:solidFill>
                <a:latin typeface="Arial  " charset="0"/>
                <a:cs typeface="Arial  " charset="0"/>
              </a:rPr>
              <a:t>How much faster is a processor with both L1 and L2 caches versus a processor with only an L1 cache?</a:t>
            </a:r>
          </a:p>
          <a:p>
            <a:pPr marL="0" indent="0" eaLnBrk="1" hangingPunct="1">
              <a:buNone/>
            </a:pPr>
            <a:r>
              <a:rPr lang="en-US" sz="2400" dirty="0">
                <a:latin typeface="Arial  " charset="0"/>
                <a:cs typeface="Arial  " charset="0"/>
              </a:rPr>
              <a:t>Assume the following:</a:t>
            </a:r>
          </a:p>
          <a:p>
            <a:pPr marL="457200" lvl="1" indent="0">
              <a:buNone/>
            </a:pPr>
            <a:r>
              <a:rPr lang="en-US" sz="2000" dirty="0">
                <a:latin typeface="Arial  " charset="0"/>
                <a:cs typeface="Arial  " charset="0"/>
              </a:rPr>
              <a:t>CPI is 1.0 when all memory references hit in the L1 cache. </a:t>
            </a:r>
          </a:p>
          <a:p>
            <a:pPr marL="457200" lvl="1" indent="0">
              <a:buNone/>
            </a:pPr>
            <a:r>
              <a:rPr lang="en-US" sz="2000" dirty="0">
                <a:latin typeface="Arial  " charset="0"/>
                <a:cs typeface="Arial  " charset="0"/>
              </a:rPr>
              <a:t>All instruction references hit in L1 instruction cache.</a:t>
            </a:r>
          </a:p>
          <a:p>
            <a:pPr marL="457200" lvl="1" indent="0">
              <a:buNone/>
            </a:pPr>
            <a:r>
              <a:rPr lang="en-US" sz="2000" dirty="0">
                <a:latin typeface="Arial  " charset="0"/>
                <a:cs typeface="Arial  " charset="0"/>
              </a:rPr>
              <a:t>Loads and stores comprise 30% of instructions.</a:t>
            </a:r>
          </a:p>
          <a:p>
            <a:pPr marL="457200" lvl="1" indent="0">
              <a:buNone/>
            </a:pPr>
            <a:r>
              <a:rPr lang="en-US" sz="2000" dirty="0">
                <a:latin typeface="Arial  " charset="0"/>
                <a:cs typeface="Arial  " charset="0"/>
              </a:rPr>
              <a:t>L1 data cache hit rate is 80%</a:t>
            </a:r>
          </a:p>
          <a:p>
            <a:pPr marL="457200" lvl="1" indent="0">
              <a:buNone/>
            </a:pPr>
            <a:r>
              <a:rPr lang="en-US" sz="2000" dirty="0">
                <a:latin typeface="Arial  " charset="0"/>
                <a:cs typeface="Arial  " charset="0"/>
              </a:rPr>
              <a:t>L2 data cache hit rate is 40% and a L2 cache hit takes 10 cycles.</a:t>
            </a:r>
          </a:p>
          <a:p>
            <a:pPr marL="457200" lvl="1" indent="0">
              <a:buNone/>
            </a:pPr>
            <a:r>
              <a:rPr lang="en-US" sz="2000" dirty="0">
                <a:latin typeface="Arial  " charset="0"/>
                <a:cs typeface="Arial  " charset="0"/>
              </a:rPr>
              <a:t>Main memory takes 200 cycles to access.</a:t>
            </a:r>
          </a:p>
        </p:txBody>
      </p:sp>
      <p:sp>
        <p:nvSpPr>
          <p:cNvPr id="2" name="Slide Number Placeholder 1"/>
          <p:cNvSpPr>
            <a:spLocks noGrp="1"/>
          </p:cNvSpPr>
          <p:nvPr>
            <p:ph type="sldNum" sz="quarter" idx="12"/>
          </p:nvPr>
        </p:nvSpPr>
        <p:spPr/>
        <p:txBody>
          <a:bodyPr/>
          <a:lstStyle/>
          <a:p>
            <a:pPr>
              <a:defRPr/>
            </a:pPr>
            <a:fld id="{A5F30D0E-6C7B-458E-8902-0C79F52CDCCA}" type="slidenum">
              <a:rPr lang="en-US" smtClean="0"/>
              <a:pPr>
                <a:defRPr/>
              </a:pPr>
              <a:t>70</a:t>
            </a:fld>
            <a:r>
              <a:rPr lang="en-US"/>
              <a:t> </a:t>
            </a:r>
          </a:p>
        </p:txBody>
      </p:sp>
    </p:spTree>
    <p:extLst>
      <p:ext uri="{BB962C8B-B14F-4D97-AF65-F5344CB8AC3E}">
        <p14:creationId xmlns:p14="http://schemas.microsoft.com/office/powerpoint/2010/main" val="10394285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p:sp>
        <p:nvSpPr>
          <p:cNvPr id="4" name="Slide Number Placeholder 3"/>
          <p:cNvSpPr>
            <a:spLocks noGrp="1"/>
          </p:cNvSpPr>
          <p:nvPr>
            <p:ph type="sldNum" sz="quarter" idx="12"/>
          </p:nvPr>
        </p:nvSpPr>
        <p:spPr/>
        <p:txBody>
          <a:bodyPr/>
          <a:lstStyle/>
          <a:p>
            <a:fld id="{8498F53A-C161-3D49-96E1-2DF0E970DAF2}" type="slidenum">
              <a:rPr lang="en-US" smtClean="0"/>
              <a:t>71</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1029059" y="1752600"/>
                <a:ext cx="4688655" cy="575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charset="0"/>
                        </a:rPr>
                        <m:t>𝑆𝑝𝑒𝑒𝑑𝑢𝑝</m:t>
                      </m:r>
                      <m:r>
                        <a:rPr lang="en-US" sz="1800" b="0" i="1" smtClean="0">
                          <a:latin typeface="Cambria Math" charset="0"/>
                        </a:rPr>
                        <m:t> </m:t>
                      </m:r>
                      <m:r>
                        <a:rPr lang="en-US" sz="1800" b="0" i="1" smtClean="0">
                          <a:latin typeface="Cambria Math" charset="0"/>
                        </a:rPr>
                        <m:t>𝑤𝑖𝑡h</m:t>
                      </m:r>
                      <m:r>
                        <a:rPr lang="en-US" sz="1800" b="0" i="1" smtClean="0">
                          <a:latin typeface="Cambria Math" charset="0"/>
                        </a:rPr>
                        <m:t> </m:t>
                      </m:r>
                      <m:r>
                        <a:rPr lang="en-US" sz="1800" b="0" i="1" smtClean="0">
                          <a:latin typeface="Cambria Math" charset="0"/>
                        </a:rPr>
                        <m:t>𝐿</m:t>
                      </m:r>
                      <m:r>
                        <a:rPr lang="en-US" sz="1800" b="0" i="1" smtClean="0">
                          <a:latin typeface="Cambria Math" charset="0"/>
                        </a:rPr>
                        <m:t>2= </m:t>
                      </m:r>
                      <m:f>
                        <m:fPr>
                          <m:ctrlPr>
                            <a:rPr lang="en-US" sz="1800" b="0" i="1" smtClean="0">
                              <a:latin typeface="Cambria Math" panose="02040503050406030204" pitchFamily="18" charset="0"/>
                            </a:rPr>
                          </m:ctrlPr>
                        </m:fPr>
                        <m:num>
                          <m:r>
                            <a:rPr lang="en-US" sz="1800" b="0" i="1" smtClean="0">
                              <a:latin typeface="Cambria Math" charset="0"/>
                            </a:rPr>
                            <m:t>𝑃𝑒𝑟𝑓𝑜𝑟𝑚𝑎𝑛𝑐𝑒</m:t>
                          </m:r>
                          <m:r>
                            <a:rPr lang="en-US" sz="1800" b="0" i="1" smtClean="0">
                              <a:latin typeface="Cambria Math" charset="0"/>
                            </a:rPr>
                            <m:t> </m:t>
                          </m:r>
                          <m:r>
                            <a:rPr lang="en-US" sz="1800" b="0" i="1" smtClean="0">
                              <a:latin typeface="Cambria Math" charset="0"/>
                            </a:rPr>
                            <m:t>𝑤𝑖𝑡h</m:t>
                          </m:r>
                          <m:r>
                            <a:rPr lang="en-US" sz="1800" b="0" i="1" smtClean="0">
                              <a:latin typeface="Cambria Math" charset="0"/>
                            </a:rPr>
                            <m:t> </m:t>
                          </m:r>
                          <m:r>
                            <a:rPr lang="en-US" sz="1800" b="0" i="1" smtClean="0">
                              <a:latin typeface="Cambria Math" charset="0"/>
                            </a:rPr>
                            <m:t>𝐿</m:t>
                          </m:r>
                          <m:r>
                            <a:rPr lang="en-US" sz="1800" b="0" i="1" smtClean="0">
                              <a:latin typeface="Cambria Math" charset="0"/>
                            </a:rPr>
                            <m:t>2</m:t>
                          </m:r>
                        </m:num>
                        <m:den>
                          <m:r>
                            <a:rPr lang="en-US" sz="1800" b="0" i="1" smtClean="0">
                              <a:latin typeface="Cambria Math" charset="0"/>
                            </a:rPr>
                            <m:t>𝑃𝑒𝑟𝑓𝑜𝑟𝑚𝑎𝑛𝑐𝑒</m:t>
                          </m:r>
                          <m:r>
                            <a:rPr lang="en-US" sz="1800" b="0" i="1" smtClean="0">
                              <a:latin typeface="Cambria Math" charset="0"/>
                            </a:rPr>
                            <m:t> </m:t>
                          </m:r>
                          <m:r>
                            <a:rPr lang="en-US" sz="1800" b="0" i="1" smtClean="0">
                              <a:latin typeface="Cambria Math" charset="0"/>
                            </a:rPr>
                            <m:t>𝑤𝑖𝑡h𝑜𝑢𝑡</m:t>
                          </m:r>
                          <m:r>
                            <a:rPr lang="en-US" sz="1800" b="0" i="1" smtClean="0">
                              <a:latin typeface="Cambria Math" charset="0"/>
                            </a:rPr>
                            <m:t> </m:t>
                          </m:r>
                          <m:r>
                            <a:rPr lang="en-US" sz="1800" b="0" i="1" smtClean="0">
                              <a:latin typeface="Cambria Math" charset="0"/>
                            </a:rPr>
                            <m:t>𝐿</m:t>
                          </m:r>
                          <m:r>
                            <a:rPr lang="en-US" sz="1800" b="0" i="1" smtClean="0">
                              <a:latin typeface="Cambria Math" charset="0"/>
                            </a:rPr>
                            <m:t>2</m:t>
                          </m:r>
                        </m:den>
                      </m:f>
                    </m:oMath>
                  </m:oMathPara>
                </a14:m>
                <a:endParaRPr lang="en-US" sz="1800" b="0" dirty="0"/>
              </a:p>
            </p:txBody>
          </p:sp>
        </mc:Choice>
        <mc:Fallback xmlns="">
          <p:sp>
            <p:nvSpPr>
              <p:cNvPr id="5" name="TextBox 4"/>
              <p:cNvSpPr txBox="1">
                <a:spLocks noRot="1" noChangeAspect="1" noMove="1" noResize="1" noEditPoints="1" noAdjustHandles="1" noChangeArrowheads="1" noChangeShapeType="1" noTextEdit="1"/>
              </p:cNvSpPr>
              <p:nvPr/>
            </p:nvSpPr>
            <p:spPr>
              <a:xfrm>
                <a:off x="1029059" y="1752600"/>
                <a:ext cx="4688655" cy="575157"/>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777066" y="2514600"/>
                <a:ext cx="3145348"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charset="0"/>
                        </a:rPr>
                        <m:t>= </m:t>
                      </m:r>
                      <m:f>
                        <m:fPr>
                          <m:ctrlPr>
                            <a:rPr lang="en-US" sz="1800" b="0" i="1" smtClean="0">
                              <a:latin typeface="Cambria Math" panose="02040503050406030204" pitchFamily="18" charset="0"/>
                            </a:rPr>
                          </m:ctrlPr>
                        </m:fPr>
                        <m:num>
                          <m:r>
                            <a:rPr lang="en-US" sz="1800" b="0" i="1" smtClean="0">
                              <a:latin typeface="Cambria Math" charset="0"/>
                            </a:rPr>
                            <m:t>𝐸𝑥𝑒𝑐𝑢𝑡𝑖𝑜𝑛</m:t>
                          </m:r>
                          <m:r>
                            <a:rPr lang="en-US" sz="1800" b="0" i="1" smtClean="0">
                              <a:latin typeface="Cambria Math" charset="0"/>
                            </a:rPr>
                            <m:t> </m:t>
                          </m:r>
                          <m:r>
                            <a:rPr lang="en-US" sz="1800" b="0" i="1" smtClean="0">
                              <a:latin typeface="Cambria Math" charset="0"/>
                            </a:rPr>
                            <m:t>𝑇𝑖𝑚𝑒</m:t>
                          </m:r>
                          <m:r>
                            <a:rPr lang="en-US" sz="1800" b="0" i="1" smtClean="0">
                              <a:latin typeface="Cambria Math" charset="0"/>
                            </a:rPr>
                            <m:t> </m:t>
                          </m:r>
                          <m:r>
                            <a:rPr lang="en-US" sz="1800" b="0" i="1" smtClean="0">
                              <a:latin typeface="Cambria Math" charset="0"/>
                            </a:rPr>
                            <m:t>𝑤𝑖𝑡h𝑜𝑢𝑡</m:t>
                          </m:r>
                          <m:r>
                            <a:rPr lang="en-US" sz="1800" b="0" i="1" smtClean="0">
                              <a:latin typeface="Cambria Math" charset="0"/>
                            </a:rPr>
                            <m:t> </m:t>
                          </m:r>
                          <m:r>
                            <a:rPr lang="en-US" sz="1800" b="0" i="1" smtClean="0">
                              <a:latin typeface="Cambria Math" charset="0"/>
                            </a:rPr>
                            <m:t>𝐿</m:t>
                          </m:r>
                          <m:r>
                            <a:rPr lang="en-US" sz="1800" b="0" i="1" smtClean="0">
                              <a:latin typeface="Cambria Math" charset="0"/>
                            </a:rPr>
                            <m:t>2</m:t>
                          </m:r>
                        </m:num>
                        <m:den>
                          <m:r>
                            <a:rPr lang="en-US" sz="1800" b="0" i="1" smtClean="0">
                              <a:latin typeface="Cambria Math" charset="0"/>
                            </a:rPr>
                            <m:t>𝐸𝑥𝑒𝑐𝑢𝑡𝑖𝑜𝑛</m:t>
                          </m:r>
                          <m:r>
                            <a:rPr lang="en-US" sz="1800" b="0" i="1" smtClean="0">
                              <a:latin typeface="Cambria Math" charset="0"/>
                            </a:rPr>
                            <m:t> </m:t>
                          </m:r>
                          <m:r>
                            <a:rPr lang="en-US" sz="1800" b="0" i="1" smtClean="0">
                              <a:latin typeface="Cambria Math" charset="0"/>
                            </a:rPr>
                            <m:t>𝑇𝑖𝑚𝑒</m:t>
                          </m:r>
                          <m:r>
                            <a:rPr lang="en-US" sz="1800" b="0" i="1" smtClean="0">
                              <a:latin typeface="Cambria Math" charset="0"/>
                            </a:rPr>
                            <m:t> </m:t>
                          </m:r>
                          <m:r>
                            <a:rPr lang="en-US" sz="1800" b="0" i="1" smtClean="0">
                              <a:latin typeface="Cambria Math" charset="0"/>
                            </a:rPr>
                            <m:t>𝑤𝑖𝑡h</m:t>
                          </m:r>
                          <m:r>
                            <a:rPr lang="en-US" sz="1800" b="0" i="1" smtClean="0">
                              <a:latin typeface="Cambria Math" charset="0"/>
                            </a:rPr>
                            <m:t> </m:t>
                          </m:r>
                          <m:r>
                            <a:rPr lang="en-US" sz="1800" b="0" i="1" smtClean="0">
                              <a:latin typeface="Cambria Math" charset="0"/>
                            </a:rPr>
                            <m:t>𝐿</m:t>
                          </m:r>
                          <m:r>
                            <a:rPr lang="en-US" sz="1800" b="0" i="1" smtClean="0">
                              <a:latin typeface="Cambria Math" charset="0"/>
                            </a:rPr>
                            <m:t>2</m:t>
                          </m:r>
                        </m:den>
                      </m:f>
                    </m:oMath>
                  </m:oMathPara>
                </a14:m>
                <a:endParaRPr lang="en-US" sz="1800" b="0" dirty="0"/>
              </a:p>
            </p:txBody>
          </p:sp>
        </mc:Choice>
        <mc:Fallback xmlns="">
          <p:sp>
            <p:nvSpPr>
              <p:cNvPr id="6" name="TextBox 5"/>
              <p:cNvSpPr txBox="1">
                <a:spLocks noRot="1" noChangeAspect="1" noMove="1" noResize="1" noEditPoints="1" noAdjustHandles="1" noChangeArrowheads="1" noChangeShapeType="1" noTextEdit="1"/>
              </p:cNvSpPr>
              <p:nvPr/>
            </p:nvSpPr>
            <p:spPr>
              <a:xfrm>
                <a:off x="2777066" y="2514600"/>
                <a:ext cx="3145348" cy="52597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816197" y="3361016"/>
                <a:ext cx="5043625" cy="5732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charset="0"/>
                        </a:rPr>
                        <m:t>= </m:t>
                      </m:r>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rPr>
                              </m:ctrlPr>
                            </m:sSubPr>
                            <m:e>
                              <m:r>
                                <a:rPr lang="en-US" sz="1800" b="0" i="1" smtClean="0">
                                  <a:latin typeface="Cambria Math" charset="0"/>
                                </a:rPr>
                                <m:t>𝐼𝐶</m:t>
                              </m:r>
                            </m:e>
                            <m:sub>
                              <m:r>
                                <a:rPr lang="en-US" sz="1800" b="0" i="1" smtClean="0">
                                  <a:latin typeface="Cambria Math" charset="0"/>
                                </a:rPr>
                                <m:t>𝑤𝑖𝑡h𝑜𝑢𝑡</m:t>
                              </m:r>
                              <m:r>
                                <a:rPr lang="en-US" sz="1800" b="0" i="1" smtClean="0">
                                  <a:latin typeface="Cambria Math" charset="0"/>
                                </a:rPr>
                                <m:t> </m:t>
                              </m:r>
                              <m:r>
                                <a:rPr lang="en-US" sz="1800" b="0" i="1" smtClean="0">
                                  <a:latin typeface="Cambria Math" charset="0"/>
                                </a:rPr>
                                <m:t>𝐿</m:t>
                              </m:r>
                              <m:r>
                                <a:rPr lang="en-US" sz="1800" b="0" i="1" smtClean="0">
                                  <a:latin typeface="Cambria Math" charset="0"/>
                                </a:rPr>
                                <m:t>2</m:t>
                              </m:r>
                            </m:sub>
                          </m:sSub>
                          <m:r>
                            <a:rPr lang="en-US" sz="1800" b="0" i="1" smtClean="0">
                              <a:latin typeface="Cambria Math" charset="0"/>
                              <a:ea typeface="Cambria Math" charset="0"/>
                              <a:cs typeface="Cambria Math" charset="0"/>
                            </a:rPr>
                            <m:t>× </m:t>
                          </m:r>
                          <m:sSub>
                            <m:sSubPr>
                              <m:ctrlPr>
                                <a:rPr lang="en-US" sz="1800" b="0" i="1" smtClean="0">
                                  <a:latin typeface="Cambria Math" panose="02040503050406030204" pitchFamily="18" charset="0"/>
                                  <a:ea typeface="Cambria Math" charset="0"/>
                                  <a:cs typeface="Cambria Math" charset="0"/>
                                </a:rPr>
                              </m:ctrlPr>
                            </m:sSubPr>
                            <m:e>
                              <m:r>
                                <a:rPr lang="en-US" sz="1800" b="0" i="1" smtClean="0">
                                  <a:latin typeface="Cambria Math" charset="0"/>
                                  <a:ea typeface="Cambria Math" charset="0"/>
                                  <a:cs typeface="Cambria Math" charset="0"/>
                                </a:rPr>
                                <m:t>𝐶𝑃𝐼</m:t>
                              </m:r>
                            </m:e>
                            <m:sub>
                              <m:r>
                                <a:rPr lang="en-US" sz="1800" b="0" i="1" smtClean="0">
                                  <a:latin typeface="Cambria Math" charset="0"/>
                                  <a:ea typeface="Cambria Math" charset="0"/>
                                  <a:cs typeface="Cambria Math" charset="0"/>
                                </a:rPr>
                                <m:t>𝑤𝑖𝑡h𝑜𝑢𝑡</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𝐿</m:t>
                              </m:r>
                              <m:r>
                                <a:rPr lang="en-US" sz="1800" b="0" i="1" smtClean="0">
                                  <a:latin typeface="Cambria Math" charset="0"/>
                                  <a:ea typeface="Cambria Math" charset="0"/>
                                  <a:cs typeface="Cambria Math" charset="0"/>
                                </a:rPr>
                                <m:t>2</m:t>
                              </m:r>
                            </m:sub>
                          </m:sSub>
                          <m:r>
                            <a:rPr lang="en-US" sz="1800" b="0" i="1" smtClean="0">
                              <a:latin typeface="Cambria Math" charset="0"/>
                              <a:ea typeface="Cambria Math" charset="0"/>
                              <a:cs typeface="Cambria Math" charset="0"/>
                            </a:rPr>
                            <m:t>×</m:t>
                          </m:r>
                          <m:sSub>
                            <m:sSubPr>
                              <m:ctrlPr>
                                <a:rPr lang="en-US" sz="1800" b="0" i="1" smtClean="0">
                                  <a:latin typeface="Cambria Math" panose="02040503050406030204" pitchFamily="18" charset="0"/>
                                  <a:ea typeface="Cambria Math" charset="0"/>
                                  <a:cs typeface="Cambria Math" charset="0"/>
                                </a:rPr>
                              </m:ctrlPr>
                            </m:sSubPr>
                            <m:e>
                              <m:r>
                                <a:rPr lang="en-US" sz="1800" b="0" i="1" smtClean="0">
                                  <a:latin typeface="Cambria Math" charset="0"/>
                                  <a:ea typeface="Cambria Math" charset="0"/>
                                  <a:cs typeface="Cambria Math" charset="0"/>
                                </a:rPr>
                                <m:t>𝑐𝑦𝑐𝑙𝑒</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𝑡𝑖𝑚𝑒</m:t>
                              </m:r>
                            </m:e>
                            <m:sub>
                              <m:r>
                                <a:rPr lang="en-US" sz="1800" b="0" i="1" smtClean="0">
                                  <a:latin typeface="Cambria Math" charset="0"/>
                                  <a:ea typeface="Cambria Math" charset="0"/>
                                  <a:cs typeface="Cambria Math" charset="0"/>
                                </a:rPr>
                                <m:t>𝑤𝑖𝑡h𝑜𝑢𝑡</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𝐿</m:t>
                              </m:r>
                              <m:r>
                                <a:rPr lang="en-US" sz="1800" b="0" i="1" smtClean="0">
                                  <a:latin typeface="Cambria Math" charset="0"/>
                                  <a:ea typeface="Cambria Math" charset="0"/>
                                  <a:cs typeface="Cambria Math" charset="0"/>
                                </a:rPr>
                                <m:t>2</m:t>
                              </m:r>
                            </m:sub>
                          </m:sSub>
                        </m:num>
                        <m:den>
                          <m:sSub>
                            <m:sSubPr>
                              <m:ctrlPr>
                                <a:rPr lang="en-US" sz="1800" i="1">
                                  <a:latin typeface="Cambria Math" panose="02040503050406030204" pitchFamily="18" charset="0"/>
                                </a:rPr>
                              </m:ctrlPr>
                            </m:sSubPr>
                            <m:e>
                              <m:r>
                                <a:rPr lang="en-US" sz="1800" i="1">
                                  <a:latin typeface="Cambria Math" charset="0"/>
                                </a:rPr>
                                <m:t>𝐼𝐶</m:t>
                              </m:r>
                            </m:e>
                            <m:sub>
                              <m:r>
                                <a:rPr lang="en-US" sz="1800" i="1">
                                  <a:latin typeface="Cambria Math" charset="0"/>
                                </a:rPr>
                                <m:t>𝑤𝑖𝑡h</m:t>
                              </m:r>
                              <m:r>
                                <a:rPr lang="en-US" sz="1800" i="1">
                                  <a:latin typeface="Cambria Math" charset="0"/>
                                </a:rPr>
                                <m:t> </m:t>
                              </m:r>
                              <m:r>
                                <a:rPr lang="en-US" sz="1800" i="1">
                                  <a:latin typeface="Cambria Math" charset="0"/>
                                </a:rPr>
                                <m:t>𝐿</m:t>
                              </m:r>
                              <m:r>
                                <a:rPr lang="en-US" sz="1800" i="1">
                                  <a:latin typeface="Cambria Math" charset="0"/>
                                </a:rPr>
                                <m:t>2</m:t>
                              </m:r>
                            </m:sub>
                          </m:sSub>
                          <m:r>
                            <a:rPr lang="en-US" sz="1800" i="1">
                              <a:latin typeface="Cambria Math" charset="0"/>
                              <a:ea typeface="Cambria Math" charset="0"/>
                              <a:cs typeface="Cambria Math" charset="0"/>
                            </a:rPr>
                            <m:t>× </m:t>
                          </m:r>
                          <m:sSub>
                            <m:sSubPr>
                              <m:ctrlPr>
                                <a:rPr lang="en-US" sz="1800" i="1">
                                  <a:latin typeface="Cambria Math" panose="02040503050406030204" pitchFamily="18" charset="0"/>
                                  <a:ea typeface="Cambria Math" charset="0"/>
                                  <a:cs typeface="Cambria Math" charset="0"/>
                                </a:rPr>
                              </m:ctrlPr>
                            </m:sSubPr>
                            <m:e>
                              <m:r>
                                <a:rPr lang="en-US" sz="1800" i="1">
                                  <a:latin typeface="Cambria Math" charset="0"/>
                                  <a:ea typeface="Cambria Math" charset="0"/>
                                  <a:cs typeface="Cambria Math" charset="0"/>
                                </a:rPr>
                                <m:t>𝐶𝑃𝐼</m:t>
                              </m:r>
                            </m:e>
                            <m:sub>
                              <m:r>
                                <a:rPr lang="en-US" sz="1800" i="1">
                                  <a:latin typeface="Cambria Math" charset="0"/>
                                  <a:ea typeface="Cambria Math" charset="0"/>
                                  <a:cs typeface="Cambria Math" charset="0"/>
                                </a:rPr>
                                <m:t>𝑤𝑖𝑡h</m:t>
                              </m:r>
                              <m:r>
                                <a:rPr lang="en-US" sz="1800" i="1">
                                  <a:latin typeface="Cambria Math" charset="0"/>
                                  <a:ea typeface="Cambria Math" charset="0"/>
                                  <a:cs typeface="Cambria Math" charset="0"/>
                                </a:rPr>
                                <m:t> </m:t>
                              </m:r>
                              <m:r>
                                <a:rPr lang="en-US" sz="1800" i="1">
                                  <a:latin typeface="Cambria Math" charset="0"/>
                                  <a:ea typeface="Cambria Math" charset="0"/>
                                  <a:cs typeface="Cambria Math" charset="0"/>
                                </a:rPr>
                                <m:t>𝐿</m:t>
                              </m:r>
                              <m:r>
                                <a:rPr lang="en-US" sz="1800" i="1">
                                  <a:latin typeface="Cambria Math" charset="0"/>
                                  <a:ea typeface="Cambria Math" charset="0"/>
                                  <a:cs typeface="Cambria Math" charset="0"/>
                                </a:rPr>
                                <m:t>2</m:t>
                              </m:r>
                            </m:sub>
                          </m:sSub>
                          <m:r>
                            <a:rPr lang="en-US" sz="1800" i="1">
                              <a:latin typeface="Cambria Math" charset="0"/>
                              <a:ea typeface="Cambria Math" charset="0"/>
                              <a:cs typeface="Cambria Math" charset="0"/>
                            </a:rPr>
                            <m:t>×</m:t>
                          </m:r>
                          <m:sSub>
                            <m:sSubPr>
                              <m:ctrlPr>
                                <a:rPr lang="en-US" sz="1800" i="1">
                                  <a:latin typeface="Cambria Math" panose="02040503050406030204" pitchFamily="18" charset="0"/>
                                  <a:ea typeface="Cambria Math" charset="0"/>
                                  <a:cs typeface="Cambria Math" charset="0"/>
                                </a:rPr>
                              </m:ctrlPr>
                            </m:sSubPr>
                            <m:e>
                              <m:r>
                                <a:rPr lang="en-US" sz="1800" i="1">
                                  <a:latin typeface="Cambria Math" charset="0"/>
                                  <a:ea typeface="Cambria Math" charset="0"/>
                                  <a:cs typeface="Cambria Math" charset="0"/>
                                </a:rPr>
                                <m:t>𝑐𝑦𝑐𝑙𝑒</m:t>
                              </m:r>
                              <m:r>
                                <a:rPr lang="en-US" sz="1800" i="1">
                                  <a:latin typeface="Cambria Math" charset="0"/>
                                  <a:ea typeface="Cambria Math" charset="0"/>
                                  <a:cs typeface="Cambria Math" charset="0"/>
                                </a:rPr>
                                <m:t> </m:t>
                              </m:r>
                              <m:r>
                                <a:rPr lang="en-US" sz="1800" i="1">
                                  <a:latin typeface="Cambria Math" charset="0"/>
                                  <a:ea typeface="Cambria Math" charset="0"/>
                                  <a:cs typeface="Cambria Math" charset="0"/>
                                </a:rPr>
                                <m:t>𝑡𝑖𝑚𝑒</m:t>
                              </m:r>
                            </m:e>
                            <m:sub>
                              <m:r>
                                <a:rPr lang="en-US" sz="1800" i="1">
                                  <a:latin typeface="Cambria Math" charset="0"/>
                                  <a:ea typeface="Cambria Math" charset="0"/>
                                  <a:cs typeface="Cambria Math" charset="0"/>
                                </a:rPr>
                                <m:t>𝑤𝑖𝑡h</m:t>
                              </m:r>
                              <m:r>
                                <a:rPr lang="en-US" sz="1800" i="1">
                                  <a:latin typeface="Cambria Math" charset="0"/>
                                  <a:ea typeface="Cambria Math" charset="0"/>
                                  <a:cs typeface="Cambria Math" charset="0"/>
                                </a:rPr>
                                <m:t> </m:t>
                              </m:r>
                              <m:r>
                                <a:rPr lang="en-US" sz="1800" i="1">
                                  <a:latin typeface="Cambria Math" charset="0"/>
                                  <a:ea typeface="Cambria Math" charset="0"/>
                                  <a:cs typeface="Cambria Math" charset="0"/>
                                </a:rPr>
                                <m:t>𝐿</m:t>
                              </m:r>
                              <m:r>
                                <a:rPr lang="en-US" sz="1800" i="1">
                                  <a:latin typeface="Cambria Math" charset="0"/>
                                  <a:ea typeface="Cambria Math" charset="0"/>
                                  <a:cs typeface="Cambria Math" charset="0"/>
                                </a:rPr>
                                <m:t>2</m:t>
                              </m:r>
                            </m:sub>
                          </m:sSub>
                        </m:den>
                      </m:f>
                    </m:oMath>
                  </m:oMathPara>
                </a14:m>
                <a:endParaRPr lang="en-US" sz="1800" b="0" dirty="0"/>
              </a:p>
            </p:txBody>
          </p:sp>
        </mc:Choice>
        <mc:Fallback xmlns="">
          <p:sp>
            <p:nvSpPr>
              <p:cNvPr id="7" name="TextBox 6"/>
              <p:cNvSpPr txBox="1">
                <a:spLocks noRot="1" noChangeAspect="1" noMove="1" noResize="1" noEditPoints="1" noAdjustHandles="1" noChangeArrowheads="1" noChangeShapeType="1" noTextEdit="1"/>
              </p:cNvSpPr>
              <p:nvPr/>
            </p:nvSpPr>
            <p:spPr>
              <a:xfrm>
                <a:off x="2816197" y="3361016"/>
                <a:ext cx="5043625" cy="573234"/>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396151" y="4988718"/>
                <a:ext cx="3365600" cy="5672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charset="0"/>
                        </a:rPr>
                        <m:t>𝑆𝑝𝑒𝑒𝑑𝑢𝑝</m:t>
                      </m:r>
                      <m:r>
                        <a:rPr lang="en-US" sz="1800" i="1">
                          <a:latin typeface="Cambria Math" charset="0"/>
                        </a:rPr>
                        <m:t> </m:t>
                      </m:r>
                      <m:r>
                        <a:rPr lang="en-US" sz="1800" i="1">
                          <a:latin typeface="Cambria Math" charset="0"/>
                        </a:rPr>
                        <m:t>𝑤𝑖𝑡h</m:t>
                      </m:r>
                      <m:r>
                        <a:rPr lang="en-US" sz="1800" i="1">
                          <a:latin typeface="Cambria Math" charset="0"/>
                        </a:rPr>
                        <m:t> </m:t>
                      </m:r>
                      <m:r>
                        <a:rPr lang="en-US" sz="1800" i="1">
                          <a:latin typeface="Cambria Math" charset="0"/>
                        </a:rPr>
                        <m:t>𝐿</m:t>
                      </m:r>
                      <m:r>
                        <a:rPr lang="en-US" sz="1800" i="1">
                          <a:latin typeface="Cambria Math" charset="0"/>
                        </a:rPr>
                        <m:t>2= </m:t>
                      </m:r>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ea typeface="Cambria Math" charset="0"/>
                                  <a:cs typeface="Cambria Math" charset="0"/>
                                </a:rPr>
                              </m:ctrlPr>
                            </m:sSubPr>
                            <m:e>
                              <m:r>
                                <a:rPr lang="en-US" sz="1800" b="0" i="1" smtClean="0">
                                  <a:latin typeface="Cambria Math" charset="0"/>
                                  <a:ea typeface="Cambria Math" charset="0"/>
                                  <a:cs typeface="Cambria Math" charset="0"/>
                                </a:rPr>
                                <m:t>𝐶𝑃𝐼</m:t>
                              </m:r>
                            </m:e>
                            <m:sub>
                              <m:r>
                                <a:rPr lang="en-US" sz="1800" b="0" i="1" smtClean="0">
                                  <a:latin typeface="Cambria Math" charset="0"/>
                                  <a:ea typeface="Cambria Math" charset="0"/>
                                  <a:cs typeface="Cambria Math" charset="0"/>
                                </a:rPr>
                                <m:t>𝑤𝑖𝑡h𝑜𝑢𝑡</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𝐿</m:t>
                              </m:r>
                              <m:r>
                                <a:rPr lang="en-US" sz="1800" b="0" i="1" smtClean="0">
                                  <a:latin typeface="Cambria Math" charset="0"/>
                                  <a:ea typeface="Cambria Math" charset="0"/>
                                  <a:cs typeface="Cambria Math" charset="0"/>
                                </a:rPr>
                                <m:t>2</m:t>
                              </m:r>
                            </m:sub>
                          </m:sSub>
                        </m:num>
                        <m:den>
                          <m:sSub>
                            <m:sSubPr>
                              <m:ctrlPr>
                                <a:rPr lang="en-US" sz="1800" i="1">
                                  <a:latin typeface="Cambria Math" panose="02040503050406030204" pitchFamily="18" charset="0"/>
                                  <a:ea typeface="Cambria Math" charset="0"/>
                                  <a:cs typeface="Cambria Math" charset="0"/>
                                </a:rPr>
                              </m:ctrlPr>
                            </m:sSubPr>
                            <m:e>
                              <m:r>
                                <a:rPr lang="en-US" sz="1800" i="1">
                                  <a:latin typeface="Cambria Math" charset="0"/>
                                  <a:ea typeface="Cambria Math" charset="0"/>
                                  <a:cs typeface="Cambria Math" charset="0"/>
                                </a:rPr>
                                <m:t>𝐶𝑃𝐼</m:t>
                              </m:r>
                            </m:e>
                            <m:sub>
                              <m:r>
                                <a:rPr lang="en-US" sz="1800" i="1">
                                  <a:latin typeface="Cambria Math" charset="0"/>
                                  <a:ea typeface="Cambria Math" charset="0"/>
                                  <a:cs typeface="Cambria Math" charset="0"/>
                                </a:rPr>
                                <m:t>𝑤𝑖𝑡h</m:t>
                              </m:r>
                              <m:r>
                                <a:rPr lang="en-US" sz="1800" i="1">
                                  <a:latin typeface="Cambria Math" charset="0"/>
                                  <a:ea typeface="Cambria Math" charset="0"/>
                                  <a:cs typeface="Cambria Math" charset="0"/>
                                </a:rPr>
                                <m:t> </m:t>
                              </m:r>
                              <m:r>
                                <a:rPr lang="en-US" sz="1800" i="1">
                                  <a:latin typeface="Cambria Math" charset="0"/>
                                  <a:ea typeface="Cambria Math" charset="0"/>
                                  <a:cs typeface="Cambria Math" charset="0"/>
                                </a:rPr>
                                <m:t>𝐿</m:t>
                              </m:r>
                              <m:r>
                                <a:rPr lang="en-US" sz="1800" i="1">
                                  <a:latin typeface="Cambria Math" charset="0"/>
                                  <a:ea typeface="Cambria Math" charset="0"/>
                                  <a:cs typeface="Cambria Math" charset="0"/>
                                </a:rPr>
                                <m:t>2</m:t>
                              </m:r>
                            </m:sub>
                          </m:sSub>
                        </m:den>
                      </m:f>
                    </m:oMath>
                  </m:oMathPara>
                </a14:m>
                <a:endParaRPr lang="en-US" sz="1800" b="0" dirty="0"/>
              </a:p>
            </p:txBody>
          </p:sp>
        </mc:Choice>
        <mc:Fallback xmlns="">
          <p:sp>
            <p:nvSpPr>
              <p:cNvPr id="8" name="TextBox 7"/>
              <p:cNvSpPr txBox="1">
                <a:spLocks noRot="1" noChangeAspect="1" noMove="1" noResize="1" noEditPoints="1" noAdjustHandles="1" noChangeArrowheads="1" noChangeShapeType="1" noTextEdit="1"/>
              </p:cNvSpPr>
              <p:nvPr/>
            </p:nvSpPr>
            <p:spPr>
              <a:xfrm>
                <a:off x="2396151" y="4988718"/>
                <a:ext cx="3365600" cy="567271"/>
              </a:xfrm>
              <a:prstGeom prst="rect">
                <a:avLst/>
              </a:prstGeom>
              <a:blipFill rotWithShape="0">
                <a:blip r:embed="rId5"/>
                <a:stretch>
                  <a:fillRect/>
                </a:stretch>
              </a:blipFill>
            </p:spPr>
            <p:txBody>
              <a:bodyPr/>
              <a:lstStyle/>
              <a:p>
                <a:r>
                  <a:rPr lang="en-US">
                    <a:noFill/>
                  </a:rPr>
                  <a:t> </a:t>
                </a:r>
              </a:p>
            </p:txBody>
          </p:sp>
        </mc:Fallback>
      </mc:AlternateContent>
      <p:sp>
        <p:nvSpPr>
          <p:cNvPr id="9" name="TextBox 8"/>
          <p:cNvSpPr txBox="1"/>
          <p:nvPr/>
        </p:nvSpPr>
        <p:spPr>
          <a:xfrm>
            <a:off x="914400" y="4215044"/>
            <a:ext cx="6853158" cy="369332"/>
          </a:xfrm>
          <a:prstGeom prst="rect">
            <a:avLst/>
          </a:prstGeom>
          <a:noFill/>
        </p:spPr>
        <p:txBody>
          <a:bodyPr wrap="none" rtlCol="0">
            <a:spAutoFit/>
          </a:bodyPr>
          <a:lstStyle/>
          <a:p>
            <a:r>
              <a:rPr lang="en-US" sz="1800" i="1"/>
              <a:t>(Adding </a:t>
            </a:r>
            <a:r>
              <a:rPr lang="en-US" sz="1800" i="1" dirty="0"/>
              <a:t>L2 cache does not </a:t>
            </a:r>
            <a:r>
              <a:rPr lang="en-US" sz="1800" i="1"/>
              <a:t>impact instruction count or cycle time)</a:t>
            </a:r>
          </a:p>
        </p:txBody>
      </p:sp>
    </p:spTree>
    <p:extLst>
      <p:ext uri="{BB962C8B-B14F-4D97-AF65-F5344CB8AC3E}">
        <p14:creationId xmlns:p14="http://schemas.microsoft.com/office/powerpoint/2010/main" val="20444282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Continued…</a:t>
            </a:r>
          </a:p>
        </p:txBody>
      </p:sp>
      <p:sp>
        <p:nvSpPr>
          <p:cNvPr id="4" name="Slide Number Placeholder 3"/>
          <p:cNvSpPr>
            <a:spLocks noGrp="1"/>
          </p:cNvSpPr>
          <p:nvPr>
            <p:ph type="sldNum" sz="quarter" idx="12"/>
          </p:nvPr>
        </p:nvSpPr>
        <p:spPr/>
        <p:txBody>
          <a:bodyPr/>
          <a:lstStyle/>
          <a:p>
            <a:fld id="{8498F53A-C161-3D49-96E1-2DF0E970DAF2}" type="slidenum">
              <a:rPr lang="en-US" smtClean="0"/>
              <a:t>72</a:t>
            </a:fld>
            <a:endParaRPr lang="en-US"/>
          </a:p>
        </p:txBody>
      </p:sp>
      <mc:AlternateContent xmlns:mc="http://schemas.openxmlformats.org/markup-compatibility/2006" xmlns:a14="http://schemas.microsoft.com/office/drawing/2010/main">
        <mc:Choice Requires="a14">
          <p:sp>
            <p:nvSpPr>
              <p:cNvPr id="8" name="TextBox 7"/>
              <p:cNvSpPr txBox="1"/>
              <p:nvPr/>
            </p:nvSpPr>
            <p:spPr>
              <a:xfrm>
                <a:off x="1981200" y="1524000"/>
                <a:ext cx="3429000" cy="5672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charset="0"/>
                        </a:rPr>
                        <m:t>𝑆𝑝𝑒𝑒𝑑𝑢𝑝</m:t>
                      </m:r>
                      <m:r>
                        <a:rPr lang="en-US" sz="1800" i="1">
                          <a:latin typeface="Cambria Math" charset="0"/>
                        </a:rPr>
                        <m:t> </m:t>
                      </m:r>
                      <m:r>
                        <a:rPr lang="en-US" sz="1800" i="1">
                          <a:latin typeface="Cambria Math" charset="0"/>
                        </a:rPr>
                        <m:t>𝑤𝑖𝑡h</m:t>
                      </m:r>
                      <m:r>
                        <a:rPr lang="en-US" sz="1800" i="1">
                          <a:latin typeface="Cambria Math" charset="0"/>
                        </a:rPr>
                        <m:t> </m:t>
                      </m:r>
                      <m:r>
                        <a:rPr lang="en-US" sz="1800" i="1">
                          <a:latin typeface="Cambria Math" charset="0"/>
                        </a:rPr>
                        <m:t>𝐿</m:t>
                      </m:r>
                      <m:r>
                        <a:rPr lang="en-US" sz="1800" i="1">
                          <a:latin typeface="Cambria Math" charset="0"/>
                        </a:rPr>
                        <m:t>2= </m:t>
                      </m:r>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ea typeface="Cambria Math" charset="0"/>
                                  <a:cs typeface="Cambria Math" charset="0"/>
                                </a:rPr>
                              </m:ctrlPr>
                            </m:sSubPr>
                            <m:e>
                              <m:r>
                                <a:rPr lang="en-US" sz="1800" b="0" i="1" smtClean="0">
                                  <a:latin typeface="Cambria Math" charset="0"/>
                                  <a:ea typeface="Cambria Math" charset="0"/>
                                  <a:cs typeface="Cambria Math" charset="0"/>
                                </a:rPr>
                                <m:t>𝐶𝑃𝐼</m:t>
                              </m:r>
                            </m:e>
                            <m:sub>
                              <m:r>
                                <a:rPr lang="en-US" sz="1800" b="0" i="1" smtClean="0">
                                  <a:latin typeface="Cambria Math" charset="0"/>
                                  <a:ea typeface="Cambria Math" charset="0"/>
                                  <a:cs typeface="Cambria Math" charset="0"/>
                                </a:rPr>
                                <m:t>𝑤𝑖𝑡h𝑜𝑢𝑡</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𝐿</m:t>
                              </m:r>
                              <m:r>
                                <a:rPr lang="en-US" sz="1800" b="0" i="1" smtClean="0">
                                  <a:latin typeface="Cambria Math" charset="0"/>
                                  <a:ea typeface="Cambria Math" charset="0"/>
                                  <a:cs typeface="Cambria Math" charset="0"/>
                                </a:rPr>
                                <m:t>2</m:t>
                              </m:r>
                            </m:sub>
                          </m:sSub>
                        </m:num>
                        <m:den>
                          <m:sSub>
                            <m:sSubPr>
                              <m:ctrlPr>
                                <a:rPr lang="en-US" sz="1800" i="1">
                                  <a:latin typeface="Cambria Math" panose="02040503050406030204" pitchFamily="18" charset="0"/>
                                  <a:ea typeface="Cambria Math" charset="0"/>
                                  <a:cs typeface="Cambria Math" charset="0"/>
                                </a:rPr>
                              </m:ctrlPr>
                            </m:sSubPr>
                            <m:e>
                              <m:r>
                                <a:rPr lang="en-US" sz="1800" i="1">
                                  <a:latin typeface="Cambria Math" charset="0"/>
                                  <a:ea typeface="Cambria Math" charset="0"/>
                                  <a:cs typeface="Cambria Math" charset="0"/>
                                </a:rPr>
                                <m:t>𝐶𝑃𝐼</m:t>
                              </m:r>
                            </m:e>
                            <m:sub>
                              <m:r>
                                <a:rPr lang="en-US" sz="1800" i="1">
                                  <a:latin typeface="Cambria Math" charset="0"/>
                                  <a:ea typeface="Cambria Math" charset="0"/>
                                  <a:cs typeface="Cambria Math" charset="0"/>
                                </a:rPr>
                                <m:t>𝑤𝑖𝑡h</m:t>
                              </m:r>
                              <m:r>
                                <a:rPr lang="en-US" sz="1800" i="1">
                                  <a:latin typeface="Cambria Math" charset="0"/>
                                  <a:ea typeface="Cambria Math" charset="0"/>
                                  <a:cs typeface="Cambria Math" charset="0"/>
                                </a:rPr>
                                <m:t> </m:t>
                              </m:r>
                              <m:r>
                                <a:rPr lang="en-US" sz="1800" i="1">
                                  <a:latin typeface="Cambria Math" charset="0"/>
                                  <a:ea typeface="Cambria Math" charset="0"/>
                                  <a:cs typeface="Cambria Math" charset="0"/>
                                </a:rPr>
                                <m:t>𝐿</m:t>
                              </m:r>
                              <m:r>
                                <a:rPr lang="en-US" sz="1800" i="1">
                                  <a:latin typeface="Cambria Math" charset="0"/>
                                  <a:ea typeface="Cambria Math" charset="0"/>
                                  <a:cs typeface="Cambria Math" charset="0"/>
                                </a:rPr>
                                <m:t>2</m:t>
                              </m:r>
                            </m:sub>
                          </m:sSub>
                        </m:den>
                      </m:f>
                    </m:oMath>
                  </m:oMathPara>
                </a14:m>
                <a:endParaRPr lang="en-US" sz="1800" b="0" dirty="0"/>
              </a:p>
            </p:txBody>
          </p:sp>
        </mc:Choice>
        <mc:Fallback xmlns="">
          <p:sp>
            <p:nvSpPr>
              <p:cNvPr id="8" name="TextBox 7"/>
              <p:cNvSpPr txBox="1">
                <a:spLocks noRot="1" noChangeAspect="1" noMove="1" noResize="1" noEditPoints="1" noAdjustHandles="1" noChangeArrowheads="1" noChangeShapeType="1" noTextEdit="1"/>
              </p:cNvSpPr>
              <p:nvPr/>
            </p:nvSpPr>
            <p:spPr>
              <a:xfrm>
                <a:off x="1981200" y="1524000"/>
                <a:ext cx="3429000" cy="567271"/>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876300" y="2590800"/>
                <a:ext cx="7886700" cy="394788"/>
              </a:xfrm>
              <a:prstGeom prst="rect">
                <a:avLst/>
              </a:prstGeom>
              <a:noFill/>
            </p:spPr>
            <p:txBody>
              <a:bodyPr wrap="square" lIns="0" tIns="0" rIns="0" bIns="0" rtlCol="0">
                <a:spAutoFit/>
              </a:bodyPr>
              <a:lstStyle/>
              <a:p>
                <a14:m>
                  <m:oMath xmlns:m="http://schemas.openxmlformats.org/officeDocument/2006/math">
                    <m:sSub>
                      <m:sSubPr>
                        <m:ctrlPr>
                          <a:rPr lang="en-US" sz="1800" i="1" smtClean="0">
                            <a:latin typeface="Cambria Math" panose="02040503050406030204" pitchFamily="18" charset="0"/>
                            <a:ea typeface="Cambria Math" charset="0"/>
                            <a:cs typeface="Cambria Math" charset="0"/>
                          </a:rPr>
                        </m:ctrlPr>
                      </m:sSubPr>
                      <m:e>
                        <m:r>
                          <a:rPr lang="en-US" sz="1800" i="1">
                            <a:latin typeface="Cambria Math" charset="0"/>
                            <a:ea typeface="Cambria Math" charset="0"/>
                            <a:cs typeface="Cambria Math" charset="0"/>
                          </a:rPr>
                          <m:t>𝐶𝑃𝐼</m:t>
                        </m:r>
                      </m:e>
                      <m:sub>
                        <m:r>
                          <a:rPr lang="en-US" sz="1800" i="1">
                            <a:latin typeface="Cambria Math" charset="0"/>
                            <a:ea typeface="Cambria Math" charset="0"/>
                            <a:cs typeface="Cambria Math" charset="0"/>
                          </a:rPr>
                          <m:t>𝑤𝑖𝑡h𝑜𝑢𝑡</m:t>
                        </m:r>
                        <m:r>
                          <a:rPr lang="en-US" sz="1800" i="1">
                            <a:latin typeface="Cambria Math" charset="0"/>
                            <a:ea typeface="Cambria Math" charset="0"/>
                            <a:cs typeface="Cambria Math" charset="0"/>
                          </a:rPr>
                          <m:t> </m:t>
                        </m:r>
                        <m:r>
                          <a:rPr lang="en-US" sz="1800" i="1">
                            <a:latin typeface="Cambria Math" charset="0"/>
                            <a:ea typeface="Cambria Math" charset="0"/>
                            <a:cs typeface="Cambria Math" charset="0"/>
                          </a:rPr>
                          <m:t>𝐿</m:t>
                        </m:r>
                        <m:r>
                          <a:rPr lang="en-US" sz="1800" i="1">
                            <a:latin typeface="Cambria Math" charset="0"/>
                            <a:ea typeface="Cambria Math" charset="0"/>
                            <a:cs typeface="Cambria Math" charset="0"/>
                          </a:rPr>
                          <m:t>2</m:t>
                        </m:r>
                      </m:sub>
                    </m:sSub>
                    <m:r>
                      <a:rPr lang="en-US" sz="1800" b="0" i="1" smtClean="0">
                        <a:latin typeface="Cambria Math" charset="0"/>
                      </a:rPr>
                      <m:t>=</m:t>
                    </m:r>
                  </m:oMath>
                </a14:m>
                <a:r>
                  <a:rPr lang="en-US" sz="1800" b="0" dirty="0"/>
                  <a:t> </a:t>
                </a:r>
                <a14:m>
                  <m:oMath xmlns:m="http://schemas.openxmlformats.org/officeDocument/2006/math">
                    <m:sSub>
                      <m:sSubPr>
                        <m:ctrlPr>
                          <a:rPr lang="en-US" sz="1800" i="1">
                            <a:latin typeface="Cambria Math" panose="02040503050406030204" pitchFamily="18" charset="0"/>
                            <a:ea typeface="Cambria Math" charset="0"/>
                            <a:cs typeface="Cambria Math" charset="0"/>
                          </a:rPr>
                        </m:ctrlPr>
                      </m:sSubPr>
                      <m:e>
                        <m:r>
                          <a:rPr lang="en-US" sz="1800" i="1">
                            <a:latin typeface="Cambria Math" charset="0"/>
                            <a:ea typeface="Cambria Math" charset="0"/>
                            <a:cs typeface="Cambria Math" charset="0"/>
                          </a:rPr>
                          <m:t>𝐶𝑃𝐼</m:t>
                        </m:r>
                      </m:e>
                      <m:sub>
                        <m:r>
                          <a:rPr lang="en-US" sz="1800" b="0" i="1" smtClean="0">
                            <a:latin typeface="Cambria Math" charset="0"/>
                            <a:ea typeface="Cambria Math" charset="0"/>
                            <a:cs typeface="Cambria Math" charset="0"/>
                          </a:rPr>
                          <m:t>𝐸𝑥𝑒𝑐𝑢𝑡𝑖𝑜𝑛</m:t>
                        </m:r>
                      </m:sub>
                    </m:sSub>
                    <m:r>
                      <a:rPr lang="en-US" sz="1800" b="0" i="1" smtClean="0">
                        <a:latin typeface="Cambria Math" charset="0"/>
                        <a:ea typeface="Cambria Math" charset="0"/>
                        <a:cs typeface="Cambria Math" charset="0"/>
                      </a:rPr>
                      <m:t>+</m:t>
                    </m:r>
                    <m:f>
                      <m:fPr>
                        <m:ctrlPr>
                          <a:rPr lang="en-US" sz="1800" b="0" i="1" smtClean="0">
                            <a:latin typeface="Cambria Math" panose="02040503050406030204" pitchFamily="18" charset="0"/>
                            <a:ea typeface="Cambria Math" charset="0"/>
                            <a:cs typeface="Cambria Math" charset="0"/>
                          </a:rPr>
                        </m:ctrlPr>
                      </m:fPr>
                      <m:num>
                        <m:r>
                          <a:rPr lang="en-US" sz="1800" b="0" i="1" smtClean="0">
                            <a:latin typeface="Cambria Math" charset="0"/>
                            <a:ea typeface="Cambria Math" charset="0"/>
                            <a:cs typeface="Cambria Math" charset="0"/>
                          </a:rPr>
                          <m:t>𝐿</m:t>
                        </m:r>
                        <m:r>
                          <a:rPr lang="en-US" sz="1800" b="0" i="1" smtClean="0">
                            <a:latin typeface="Cambria Math" charset="0"/>
                            <a:ea typeface="Cambria Math" charset="0"/>
                            <a:cs typeface="Cambria Math" charset="0"/>
                          </a:rPr>
                          <m:t>1 </m:t>
                        </m:r>
                        <m:r>
                          <a:rPr lang="en-US" sz="1800" b="0" i="1" smtClean="0">
                            <a:latin typeface="Cambria Math" charset="0"/>
                            <a:ea typeface="Cambria Math" charset="0"/>
                            <a:cs typeface="Cambria Math" charset="0"/>
                          </a:rPr>
                          <m:t>𝐷</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𝐴𝑐𝑐𝑒𝑠𝑠𝑒𝑠</m:t>
                        </m:r>
                      </m:num>
                      <m:den>
                        <m:r>
                          <a:rPr lang="en-US" sz="1800" b="0" i="1" smtClean="0">
                            <a:latin typeface="Cambria Math" charset="0"/>
                            <a:ea typeface="Cambria Math" charset="0"/>
                            <a:cs typeface="Cambria Math" charset="0"/>
                          </a:rPr>
                          <m:t>𝐼𝑛𝑠𝑡𝑟𝑢𝑐𝑡𝑖𝑜𝑛</m:t>
                        </m:r>
                      </m:den>
                    </m:f>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𝐿</m:t>
                    </m:r>
                    <m:r>
                      <a:rPr lang="en-US" sz="1800" b="0" i="1" smtClean="0">
                        <a:latin typeface="Cambria Math" charset="0"/>
                        <a:ea typeface="Cambria Math" charset="0"/>
                        <a:cs typeface="Cambria Math" charset="0"/>
                      </a:rPr>
                      <m:t>1 </m:t>
                    </m:r>
                    <m:r>
                      <a:rPr lang="en-US" sz="1800" b="0" i="1" smtClean="0">
                        <a:latin typeface="Cambria Math" charset="0"/>
                        <a:ea typeface="Cambria Math" charset="0"/>
                        <a:cs typeface="Cambria Math" charset="0"/>
                      </a:rPr>
                      <m:t>𝑀𝑖𝑠𝑠</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𝑅𝑎𝑡𝑒</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𝐿</m:t>
                    </m:r>
                    <m:r>
                      <a:rPr lang="en-US" sz="1800" b="0" i="1" smtClean="0">
                        <a:latin typeface="Cambria Math" charset="0"/>
                        <a:ea typeface="Cambria Math" charset="0"/>
                        <a:cs typeface="Cambria Math" charset="0"/>
                      </a:rPr>
                      <m:t>1 </m:t>
                    </m:r>
                    <m:r>
                      <a:rPr lang="en-US" sz="1800" b="0" i="1" smtClean="0">
                        <a:latin typeface="Cambria Math" charset="0"/>
                        <a:ea typeface="Cambria Math" charset="0"/>
                        <a:cs typeface="Cambria Math" charset="0"/>
                      </a:rPr>
                      <m:t>𝑀𝑖𝑠𝑠</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𝑃𝑒𝑛𝑎𝑙𝑡𝑦</m:t>
                    </m:r>
                  </m:oMath>
                </a14:m>
                <a:endParaRPr lang="en-US" sz="1800" b="0" dirty="0"/>
              </a:p>
            </p:txBody>
          </p:sp>
        </mc:Choice>
        <mc:Fallback xmlns="">
          <p:sp>
            <p:nvSpPr>
              <p:cNvPr id="10" name="TextBox 9"/>
              <p:cNvSpPr txBox="1">
                <a:spLocks noRot="1" noChangeAspect="1" noMove="1" noResize="1" noEditPoints="1" noAdjustHandles="1" noChangeArrowheads="1" noChangeShapeType="1" noTextEdit="1"/>
              </p:cNvSpPr>
              <p:nvPr/>
            </p:nvSpPr>
            <p:spPr>
              <a:xfrm>
                <a:off x="876300" y="2590800"/>
                <a:ext cx="7886700" cy="394788"/>
              </a:xfrm>
              <a:prstGeom prst="rect">
                <a:avLst/>
              </a:prstGeom>
              <a:blipFill rotWithShape="0">
                <a:blip r:embed="rId3"/>
                <a:stretch>
                  <a:fillRect l="-1082" t="-86154" b="-11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209800" y="3323053"/>
                <a:ext cx="7391400" cy="276999"/>
              </a:xfrm>
              <a:prstGeom prst="rect">
                <a:avLst/>
              </a:prstGeom>
              <a:noFill/>
            </p:spPr>
            <p:txBody>
              <a:bodyPr wrap="square" lIns="0" tIns="0" rIns="0" bIns="0" rtlCol="0">
                <a:spAutoFit/>
              </a:bodyPr>
              <a:lstStyle/>
              <a:p>
                <a14:m>
                  <m:oMath xmlns:m="http://schemas.openxmlformats.org/officeDocument/2006/math">
                    <m:r>
                      <a:rPr lang="en-US" sz="1800" b="0" i="1" smtClean="0">
                        <a:latin typeface="Cambria Math" charset="0"/>
                      </a:rPr>
                      <m:t>=</m:t>
                    </m:r>
                  </m:oMath>
                </a14:m>
                <a:r>
                  <a:rPr lang="en-US" sz="1800" b="0" dirty="0"/>
                  <a:t> </a:t>
                </a:r>
                <a14:m>
                  <m:oMath xmlns:m="http://schemas.openxmlformats.org/officeDocument/2006/math">
                    <m:r>
                      <a:rPr lang="en-US" sz="1800" i="1" smtClean="0">
                        <a:latin typeface="Cambria Math" charset="0"/>
                        <a:ea typeface="Cambria Math" charset="0"/>
                        <a:cs typeface="Cambria Math" charset="0"/>
                      </a:rPr>
                      <m:t>1</m:t>
                    </m:r>
                    <m:r>
                      <a:rPr lang="en-US" sz="1800" b="0" i="1" smtClean="0">
                        <a:latin typeface="Cambria Math" charset="0"/>
                        <a:ea typeface="Cambria Math" charset="0"/>
                        <a:cs typeface="Cambria Math" charset="0"/>
                      </a:rPr>
                      <m:t>.0+0.3×(1−0. 8)×200</m:t>
                    </m:r>
                  </m:oMath>
                </a14:m>
                <a:endParaRPr lang="en-US" sz="1800" b="0" dirty="0"/>
              </a:p>
            </p:txBody>
          </p:sp>
        </mc:Choice>
        <mc:Fallback xmlns="">
          <p:sp>
            <p:nvSpPr>
              <p:cNvPr id="11" name="TextBox 10"/>
              <p:cNvSpPr txBox="1">
                <a:spLocks noRot="1" noChangeAspect="1" noMove="1" noResize="1" noEditPoints="1" noAdjustHandles="1" noChangeArrowheads="1" noChangeShapeType="1" noTextEdit="1"/>
              </p:cNvSpPr>
              <p:nvPr/>
            </p:nvSpPr>
            <p:spPr>
              <a:xfrm>
                <a:off x="2209800" y="3323053"/>
                <a:ext cx="7391400" cy="276999"/>
              </a:xfrm>
              <a:prstGeom prst="rect">
                <a:avLst/>
              </a:prstGeom>
              <a:blipFill rotWithShape="0">
                <a:blip r:embed="rId4"/>
                <a:stretch>
                  <a:fillRect l="-743"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209800" y="3937517"/>
                <a:ext cx="7391400" cy="276999"/>
              </a:xfrm>
              <a:prstGeom prst="rect">
                <a:avLst/>
              </a:prstGeom>
              <a:noFill/>
            </p:spPr>
            <p:txBody>
              <a:bodyPr wrap="square" lIns="0" tIns="0" rIns="0" bIns="0" rtlCol="0">
                <a:spAutoFit/>
              </a:bodyPr>
              <a:lstStyle/>
              <a:p>
                <a14:m>
                  <m:oMath xmlns:m="http://schemas.openxmlformats.org/officeDocument/2006/math">
                    <m:r>
                      <a:rPr lang="en-US" sz="1800" b="0" i="1" smtClean="0">
                        <a:latin typeface="Cambria Math" charset="0"/>
                      </a:rPr>
                      <m:t>=</m:t>
                    </m:r>
                  </m:oMath>
                </a14:m>
                <a:r>
                  <a:rPr lang="en-US" sz="1800" b="0" dirty="0"/>
                  <a:t> </a:t>
                </a:r>
                <a14:m>
                  <m:oMath xmlns:m="http://schemas.openxmlformats.org/officeDocument/2006/math">
                    <m:r>
                      <a:rPr lang="en-US" sz="1800" i="1" smtClean="0">
                        <a:latin typeface="Cambria Math" charset="0"/>
                        <a:ea typeface="Cambria Math" charset="0"/>
                        <a:cs typeface="Cambria Math" charset="0"/>
                      </a:rPr>
                      <m:t>1</m:t>
                    </m:r>
                    <m:r>
                      <a:rPr lang="en-US" sz="1800" b="0" i="1" smtClean="0">
                        <a:latin typeface="Cambria Math" charset="0"/>
                        <a:ea typeface="Cambria Math" charset="0"/>
                        <a:cs typeface="Cambria Math" charset="0"/>
                      </a:rPr>
                      <m:t>3</m:t>
                    </m:r>
                  </m:oMath>
                </a14:m>
                <a:endParaRPr lang="en-US" sz="1800" b="0" dirty="0"/>
              </a:p>
            </p:txBody>
          </p:sp>
        </mc:Choice>
        <mc:Fallback xmlns="">
          <p:sp>
            <p:nvSpPr>
              <p:cNvPr id="12" name="TextBox 11"/>
              <p:cNvSpPr txBox="1">
                <a:spLocks noRot="1" noChangeAspect="1" noMove="1" noResize="1" noEditPoints="1" noAdjustHandles="1" noChangeArrowheads="1" noChangeShapeType="1" noTextEdit="1"/>
              </p:cNvSpPr>
              <p:nvPr/>
            </p:nvSpPr>
            <p:spPr>
              <a:xfrm>
                <a:off x="2209800" y="3937517"/>
                <a:ext cx="7391400" cy="276999"/>
              </a:xfrm>
              <a:prstGeom prst="rect">
                <a:avLst/>
              </a:prstGeom>
              <a:blipFill rotWithShape="0">
                <a:blip r:embed="rId5"/>
                <a:stretch>
                  <a:fillRect l="-743" b="-8889"/>
                </a:stretch>
              </a:blipFill>
            </p:spPr>
            <p:txBody>
              <a:bodyPr/>
              <a:lstStyle/>
              <a:p>
                <a:r>
                  <a:rPr lang="en-US">
                    <a:noFill/>
                  </a:rPr>
                  <a:t> </a:t>
                </a:r>
              </a:p>
            </p:txBody>
          </p:sp>
        </mc:Fallback>
      </mc:AlternateContent>
    </p:spTree>
    <p:extLst>
      <p:ext uri="{BB962C8B-B14F-4D97-AF65-F5344CB8AC3E}">
        <p14:creationId xmlns:p14="http://schemas.microsoft.com/office/powerpoint/2010/main" val="9676491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Continued…</a:t>
            </a:r>
          </a:p>
        </p:txBody>
      </p:sp>
      <p:sp>
        <p:nvSpPr>
          <p:cNvPr id="4" name="Slide Number Placeholder 3"/>
          <p:cNvSpPr>
            <a:spLocks noGrp="1"/>
          </p:cNvSpPr>
          <p:nvPr>
            <p:ph type="sldNum" sz="quarter" idx="12"/>
          </p:nvPr>
        </p:nvSpPr>
        <p:spPr/>
        <p:txBody>
          <a:bodyPr/>
          <a:lstStyle/>
          <a:p>
            <a:fld id="{8498F53A-C161-3D49-96E1-2DF0E970DAF2}" type="slidenum">
              <a:rPr lang="en-US" smtClean="0"/>
              <a:t>73</a:t>
            </a:fld>
            <a:endParaRPr lang="en-US"/>
          </a:p>
        </p:txBody>
      </p:sp>
      <mc:AlternateContent xmlns:mc="http://schemas.openxmlformats.org/markup-compatibility/2006" xmlns:a14="http://schemas.microsoft.com/office/drawing/2010/main">
        <mc:Choice Requires="a14">
          <p:sp>
            <p:nvSpPr>
              <p:cNvPr id="10" name="TextBox 9"/>
              <p:cNvSpPr txBox="1"/>
              <p:nvPr/>
            </p:nvSpPr>
            <p:spPr>
              <a:xfrm>
                <a:off x="914400" y="1524000"/>
                <a:ext cx="7886700" cy="394788"/>
              </a:xfrm>
              <a:prstGeom prst="rect">
                <a:avLst/>
              </a:prstGeom>
              <a:noFill/>
            </p:spPr>
            <p:txBody>
              <a:bodyPr wrap="square" lIns="0" tIns="0" rIns="0" bIns="0" rtlCol="0">
                <a:spAutoFit/>
              </a:bodyPr>
              <a:lstStyle/>
              <a:p>
                <a14:m>
                  <m:oMath xmlns:m="http://schemas.openxmlformats.org/officeDocument/2006/math">
                    <m:sSub>
                      <m:sSubPr>
                        <m:ctrlPr>
                          <a:rPr lang="en-US" sz="1800" i="1" smtClean="0">
                            <a:latin typeface="Cambria Math" panose="02040503050406030204" pitchFamily="18" charset="0"/>
                            <a:ea typeface="Cambria Math" charset="0"/>
                            <a:cs typeface="Cambria Math" charset="0"/>
                          </a:rPr>
                        </m:ctrlPr>
                      </m:sSubPr>
                      <m:e>
                        <m:r>
                          <a:rPr lang="en-US" sz="1800" i="1">
                            <a:latin typeface="Cambria Math" charset="0"/>
                            <a:ea typeface="Cambria Math" charset="0"/>
                            <a:cs typeface="Cambria Math" charset="0"/>
                          </a:rPr>
                          <m:t>𝐶𝑃𝐼</m:t>
                        </m:r>
                      </m:e>
                      <m:sub>
                        <m:r>
                          <a:rPr lang="en-US" sz="1800" i="1">
                            <a:latin typeface="Cambria Math" charset="0"/>
                            <a:ea typeface="Cambria Math" charset="0"/>
                            <a:cs typeface="Cambria Math" charset="0"/>
                          </a:rPr>
                          <m:t>𝑤𝑖𝑡h</m:t>
                        </m:r>
                        <m:r>
                          <a:rPr lang="en-US" sz="1800" i="1">
                            <a:latin typeface="Cambria Math" charset="0"/>
                            <a:ea typeface="Cambria Math" charset="0"/>
                            <a:cs typeface="Cambria Math" charset="0"/>
                          </a:rPr>
                          <m:t> </m:t>
                        </m:r>
                        <m:r>
                          <a:rPr lang="en-US" sz="1800" i="1">
                            <a:latin typeface="Cambria Math" charset="0"/>
                            <a:ea typeface="Cambria Math" charset="0"/>
                            <a:cs typeface="Cambria Math" charset="0"/>
                          </a:rPr>
                          <m:t>𝐿</m:t>
                        </m:r>
                        <m:r>
                          <a:rPr lang="en-US" sz="1800" i="1">
                            <a:latin typeface="Cambria Math" charset="0"/>
                            <a:ea typeface="Cambria Math" charset="0"/>
                            <a:cs typeface="Cambria Math" charset="0"/>
                          </a:rPr>
                          <m:t>2</m:t>
                        </m:r>
                      </m:sub>
                    </m:sSub>
                    <m:r>
                      <a:rPr lang="en-US" sz="1800" b="0" i="1" smtClean="0">
                        <a:latin typeface="Cambria Math" charset="0"/>
                      </a:rPr>
                      <m:t>=</m:t>
                    </m:r>
                  </m:oMath>
                </a14:m>
                <a:r>
                  <a:rPr lang="en-US" sz="1800" b="0" dirty="0"/>
                  <a:t> </a:t>
                </a:r>
                <a14:m>
                  <m:oMath xmlns:m="http://schemas.openxmlformats.org/officeDocument/2006/math">
                    <m:sSub>
                      <m:sSubPr>
                        <m:ctrlPr>
                          <a:rPr lang="en-US" sz="1800" i="1">
                            <a:latin typeface="Cambria Math" panose="02040503050406030204" pitchFamily="18" charset="0"/>
                            <a:ea typeface="Cambria Math" charset="0"/>
                            <a:cs typeface="Cambria Math" charset="0"/>
                          </a:rPr>
                        </m:ctrlPr>
                      </m:sSubPr>
                      <m:e>
                        <m:r>
                          <a:rPr lang="en-US" sz="1800" i="1">
                            <a:latin typeface="Cambria Math" charset="0"/>
                            <a:ea typeface="Cambria Math" charset="0"/>
                            <a:cs typeface="Cambria Math" charset="0"/>
                          </a:rPr>
                          <m:t>𝐶𝑃𝐼</m:t>
                        </m:r>
                      </m:e>
                      <m:sub>
                        <m:r>
                          <a:rPr lang="en-US" sz="1800" b="0" i="1" smtClean="0">
                            <a:latin typeface="Cambria Math" charset="0"/>
                            <a:ea typeface="Cambria Math" charset="0"/>
                            <a:cs typeface="Cambria Math" charset="0"/>
                          </a:rPr>
                          <m:t>𝐸𝑥𝑒𝑐𝑢𝑡𝑖𝑜𝑛</m:t>
                        </m:r>
                      </m:sub>
                    </m:sSub>
                    <m:r>
                      <a:rPr lang="en-US" sz="1800" b="0" i="1" smtClean="0">
                        <a:latin typeface="Cambria Math" charset="0"/>
                        <a:ea typeface="Cambria Math" charset="0"/>
                        <a:cs typeface="Cambria Math" charset="0"/>
                      </a:rPr>
                      <m:t>+</m:t>
                    </m:r>
                    <m:f>
                      <m:fPr>
                        <m:ctrlPr>
                          <a:rPr lang="en-US" sz="1800" b="0" i="1" smtClean="0">
                            <a:latin typeface="Cambria Math" panose="02040503050406030204" pitchFamily="18" charset="0"/>
                            <a:ea typeface="Cambria Math" charset="0"/>
                            <a:cs typeface="Cambria Math" charset="0"/>
                          </a:rPr>
                        </m:ctrlPr>
                      </m:fPr>
                      <m:num>
                        <m:r>
                          <a:rPr lang="en-US" sz="1800" b="0" i="1" smtClean="0">
                            <a:latin typeface="Cambria Math" charset="0"/>
                            <a:ea typeface="Cambria Math" charset="0"/>
                            <a:cs typeface="Cambria Math" charset="0"/>
                          </a:rPr>
                          <m:t>𝐿</m:t>
                        </m:r>
                        <m:r>
                          <a:rPr lang="en-US" sz="1800" b="0" i="1" smtClean="0">
                            <a:latin typeface="Cambria Math" charset="0"/>
                            <a:ea typeface="Cambria Math" charset="0"/>
                            <a:cs typeface="Cambria Math" charset="0"/>
                          </a:rPr>
                          <m:t>1 </m:t>
                        </m:r>
                        <m:r>
                          <a:rPr lang="en-US" sz="1800" b="0" i="1" smtClean="0">
                            <a:latin typeface="Cambria Math" charset="0"/>
                            <a:ea typeface="Cambria Math" charset="0"/>
                            <a:cs typeface="Cambria Math" charset="0"/>
                          </a:rPr>
                          <m:t>𝐷</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𝐴𝑐𝑐𝑒𝑠𝑠𝑒𝑠</m:t>
                        </m:r>
                      </m:num>
                      <m:den>
                        <m:r>
                          <a:rPr lang="en-US" sz="1800" b="0" i="1" smtClean="0">
                            <a:latin typeface="Cambria Math" charset="0"/>
                            <a:ea typeface="Cambria Math" charset="0"/>
                            <a:cs typeface="Cambria Math" charset="0"/>
                          </a:rPr>
                          <m:t>𝐼𝑛𝑠𝑡𝑟𝑢𝑐𝑡𝑖𝑜𝑛</m:t>
                        </m:r>
                      </m:den>
                    </m:f>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𝐿</m:t>
                    </m:r>
                    <m:r>
                      <a:rPr lang="en-US" sz="1800" b="0" i="1" smtClean="0">
                        <a:latin typeface="Cambria Math" charset="0"/>
                        <a:ea typeface="Cambria Math" charset="0"/>
                        <a:cs typeface="Cambria Math" charset="0"/>
                      </a:rPr>
                      <m:t>1 </m:t>
                    </m:r>
                    <m:r>
                      <a:rPr lang="en-US" sz="1800" b="0" i="1" smtClean="0">
                        <a:latin typeface="Cambria Math" charset="0"/>
                        <a:ea typeface="Cambria Math" charset="0"/>
                        <a:cs typeface="Cambria Math" charset="0"/>
                      </a:rPr>
                      <m:t>𝑀𝑖𝑠𝑠</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𝑅𝑎𝑡𝑒</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𝐿</m:t>
                    </m:r>
                    <m:r>
                      <a:rPr lang="en-US" sz="1800" b="0" i="1" smtClean="0">
                        <a:latin typeface="Cambria Math" charset="0"/>
                        <a:ea typeface="Cambria Math" charset="0"/>
                        <a:cs typeface="Cambria Math" charset="0"/>
                      </a:rPr>
                      <m:t>1 </m:t>
                    </m:r>
                    <m:r>
                      <a:rPr lang="en-US" sz="1800" b="0" i="1" smtClean="0">
                        <a:latin typeface="Cambria Math" charset="0"/>
                        <a:ea typeface="Cambria Math" charset="0"/>
                        <a:cs typeface="Cambria Math" charset="0"/>
                      </a:rPr>
                      <m:t>𝑀𝑖𝑠𝑠</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𝑃𝑒𝑛𝑎𝑙𝑡𝑦</m:t>
                    </m:r>
                  </m:oMath>
                </a14:m>
                <a:endParaRPr lang="en-US" sz="1800" b="0" dirty="0"/>
              </a:p>
            </p:txBody>
          </p:sp>
        </mc:Choice>
        <mc:Fallback xmlns="">
          <p:sp>
            <p:nvSpPr>
              <p:cNvPr id="10" name="TextBox 9"/>
              <p:cNvSpPr txBox="1">
                <a:spLocks noRot="1" noChangeAspect="1" noMove="1" noResize="1" noEditPoints="1" noAdjustHandles="1" noChangeArrowheads="1" noChangeShapeType="1" noTextEdit="1"/>
              </p:cNvSpPr>
              <p:nvPr/>
            </p:nvSpPr>
            <p:spPr>
              <a:xfrm>
                <a:off x="914400" y="1524000"/>
                <a:ext cx="7886700" cy="394788"/>
              </a:xfrm>
              <a:prstGeom prst="rect">
                <a:avLst/>
              </a:prstGeom>
              <a:blipFill rotWithShape="0">
                <a:blip r:embed="rId2"/>
                <a:stretch>
                  <a:fillRect l="-1005" t="-86154" b="-11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28650" y="2209800"/>
                <a:ext cx="7886700"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charset="0"/>
                          <a:ea typeface="Cambria Math" charset="0"/>
                          <a:cs typeface="Cambria Math" charset="0"/>
                        </a:rPr>
                        <m:t>𝐿</m:t>
                      </m:r>
                      <m:r>
                        <a:rPr lang="en-US" sz="1800" i="1" smtClean="0">
                          <a:latin typeface="Cambria Math" charset="0"/>
                          <a:ea typeface="Cambria Math" charset="0"/>
                          <a:cs typeface="Cambria Math" charset="0"/>
                        </a:rPr>
                        <m:t>1 </m:t>
                      </m:r>
                      <m:r>
                        <a:rPr lang="en-US" sz="1800" i="1" smtClean="0">
                          <a:latin typeface="Cambria Math" charset="0"/>
                          <a:ea typeface="Cambria Math" charset="0"/>
                          <a:cs typeface="Cambria Math" charset="0"/>
                        </a:rPr>
                        <m:t>𝑀𝑖𝑠𝑠</m:t>
                      </m:r>
                      <m:r>
                        <a:rPr lang="en-US" sz="1800" i="1" smtClean="0">
                          <a:latin typeface="Cambria Math" charset="0"/>
                          <a:ea typeface="Cambria Math" charset="0"/>
                          <a:cs typeface="Cambria Math" charset="0"/>
                        </a:rPr>
                        <m:t> </m:t>
                      </m:r>
                      <m:r>
                        <a:rPr lang="en-US" sz="1800" i="1" smtClean="0">
                          <a:latin typeface="Cambria Math" charset="0"/>
                          <a:ea typeface="Cambria Math" charset="0"/>
                          <a:cs typeface="Cambria Math" charset="0"/>
                        </a:rPr>
                        <m:t>𝑃𝑒𝑛𝑎𝑙𝑡𝑦</m:t>
                      </m:r>
                      <m:r>
                        <a:rPr lang="en-US" sz="1800" b="0" i="1" smtClean="0">
                          <a:latin typeface="Cambria Math" charset="0"/>
                        </a:rPr>
                        <m:t>=</m:t>
                      </m:r>
                      <m:r>
                        <a:rPr lang="en-US" sz="1800" i="1">
                          <a:latin typeface="Cambria Math" charset="0"/>
                          <a:ea typeface="Cambria Math" charset="0"/>
                          <a:cs typeface="Cambria Math" charset="0"/>
                        </a:rPr>
                        <m:t>𝐿</m:t>
                      </m:r>
                      <m:r>
                        <a:rPr lang="en-US" sz="1800" b="0" i="1" smtClean="0">
                          <a:latin typeface="Cambria Math" charset="0"/>
                          <a:ea typeface="Cambria Math" charset="0"/>
                          <a:cs typeface="Cambria Math" charset="0"/>
                        </a:rPr>
                        <m:t>2</m:t>
                      </m:r>
                      <m:r>
                        <a:rPr lang="en-US" sz="1800" i="1">
                          <a:latin typeface="Cambria Math" charset="0"/>
                          <a:ea typeface="Cambria Math" charset="0"/>
                          <a:cs typeface="Cambria Math" charset="0"/>
                        </a:rPr>
                        <m:t> </m:t>
                      </m:r>
                      <m:r>
                        <a:rPr lang="en-US" sz="1800" b="0" i="1" smtClean="0">
                          <a:latin typeface="Cambria Math" charset="0"/>
                          <a:ea typeface="Cambria Math" charset="0"/>
                          <a:cs typeface="Cambria Math" charset="0"/>
                        </a:rPr>
                        <m:t>𝐴𝑐𝑐𝑒𝑠𝑠</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𝐿𝑎𝑡𝑒𝑛𝑐𝑦</m:t>
                      </m:r>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𝐿</m:t>
                      </m:r>
                      <m:r>
                        <a:rPr lang="en-US" sz="1800" b="0" i="1" smtClean="0">
                          <a:latin typeface="Cambria Math" charset="0"/>
                          <a:ea typeface="Cambria Math" charset="0"/>
                          <a:cs typeface="Cambria Math" charset="0"/>
                        </a:rPr>
                        <m:t>2 </m:t>
                      </m:r>
                      <m:r>
                        <a:rPr lang="en-US" sz="1800" b="0" i="1" smtClean="0">
                          <a:latin typeface="Cambria Math" charset="0"/>
                          <a:ea typeface="Cambria Math" charset="0"/>
                          <a:cs typeface="Cambria Math" charset="0"/>
                        </a:rPr>
                        <m:t>𝑀𝑖𝑠𝑠</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𝑅𝑎𝑡𝑒</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𝐿</m:t>
                      </m:r>
                      <m:r>
                        <a:rPr lang="en-US" sz="1800" b="0" i="1" smtClean="0">
                          <a:latin typeface="Cambria Math" charset="0"/>
                          <a:ea typeface="Cambria Math" charset="0"/>
                          <a:cs typeface="Cambria Math" charset="0"/>
                        </a:rPr>
                        <m:t>2 </m:t>
                      </m:r>
                      <m:r>
                        <a:rPr lang="en-US" sz="1800" b="0" i="1" smtClean="0">
                          <a:latin typeface="Cambria Math" charset="0"/>
                          <a:ea typeface="Cambria Math" charset="0"/>
                          <a:cs typeface="Cambria Math" charset="0"/>
                        </a:rPr>
                        <m:t>𝑀𝑖𝑠𝑠</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𝑃𝑒𝑛𝑎𝑙𝑡𝑦</m:t>
                      </m:r>
                    </m:oMath>
                  </m:oMathPara>
                </a14:m>
                <a:endParaRPr lang="en-US" sz="1800" b="0" dirty="0"/>
              </a:p>
            </p:txBody>
          </p:sp>
        </mc:Choice>
        <mc:Fallback xmlns="">
          <p:sp>
            <p:nvSpPr>
              <p:cNvPr id="9" name="TextBox 8"/>
              <p:cNvSpPr txBox="1">
                <a:spLocks noRot="1" noChangeAspect="1" noMove="1" noResize="1" noEditPoints="1" noAdjustHandles="1" noChangeArrowheads="1" noChangeShapeType="1" noTextEdit="1"/>
              </p:cNvSpPr>
              <p:nvPr/>
            </p:nvSpPr>
            <p:spPr>
              <a:xfrm>
                <a:off x="628650" y="2209800"/>
                <a:ext cx="7886700" cy="276999"/>
              </a:xfrm>
              <a:prstGeom prst="rect">
                <a:avLst/>
              </a:prstGeom>
              <a:blipFill rotWithShape="0">
                <a:blip r:embed="rId3"/>
                <a:stretch>
                  <a:fillRect t="-146667" b="-18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2667000" y="2738735"/>
                <a:ext cx="7391400" cy="276999"/>
              </a:xfrm>
              <a:prstGeom prst="rect">
                <a:avLst/>
              </a:prstGeom>
              <a:noFill/>
            </p:spPr>
            <p:txBody>
              <a:bodyPr wrap="square" lIns="0" tIns="0" rIns="0" bIns="0" rtlCol="0">
                <a:spAutoFit/>
              </a:bodyPr>
              <a:lstStyle/>
              <a:p>
                <a14:m>
                  <m:oMath xmlns:m="http://schemas.openxmlformats.org/officeDocument/2006/math">
                    <m:r>
                      <a:rPr lang="en-US" sz="1800" b="0" i="1" smtClean="0">
                        <a:latin typeface="Cambria Math" charset="0"/>
                      </a:rPr>
                      <m:t>=</m:t>
                    </m:r>
                  </m:oMath>
                </a14:m>
                <a:r>
                  <a:rPr lang="en-US" sz="1800" b="0" dirty="0"/>
                  <a:t> </a:t>
                </a:r>
                <a14:m>
                  <m:oMath xmlns:m="http://schemas.openxmlformats.org/officeDocument/2006/math">
                    <m:r>
                      <a:rPr lang="en-US" sz="1800" i="1" dirty="0" smtClean="0">
                        <a:latin typeface="Cambria Math" charset="0"/>
                        <a:ea typeface="Cambria Math" charset="0"/>
                        <a:cs typeface="Cambria Math" charset="0"/>
                      </a:rPr>
                      <m:t>1</m:t>
                    </m:r>
                    <m:r>
                      <a:rPr lang="en-US" sz="1800" b="0" i="1" dirty="0" smtClean="0">
                        <a:latin typeface="Cambria Math" charset="0"/>
                        <a:ea typeface="Cambria Math" charset="0"/>
                        <a:cs typeface="Cambria Math" charset="0"/>
                      </a:rPr>
                      <m:t>0</m:t>
                    </m:r>
                    <m:r>
                      <a:rPr lang="en-US" sz="1800" b="0" i="1" smtClean="0">
                        <a:latin typeface="Cambria Math" charset="0"/>
                        <a:ea typeface="Cambria Math" charset="0"/>
                        <a:cs typeface="Cambria Math" charset="0"/>
                      </a:rPr>
                      <m:t>+(1−0. 4)×200</m:t>
                    </m:r>
                  </m:oMath>
                </a14:m>
                <a:endParaRPr lang="en-US" sz="1800" b="0" dirty="0"/>
              </a:p>
            </p:txBody>
          </p:sp>
        </mc:Choice>
        <mc:Fallback xmlns="">
          <p:sp>
            <p:nvSpPr>
              <p:cNvPr id="14" name="TextBox 13"/>
              <p:cNvSpPr txBox="1">
                <a:spLocks noRot="1" noChangeAspect="1" noMove="1" noResize="1" noEditPoints="1" noAdjustHandles="1" noChangeArrowheads="1" noChangeShapeType="1" noTextEdit="1"/>
              </p:cNvSpPr>
              <p:nvPr/>
            </p:nvSpPr>
            <p:spPr>
              <a:xfrm>
                <a:off x="2667000" y="2738735"/>
                <a:ext cx="7391400" cy="276999"/>
              </a:xfrm>
              <a:prstGeom prst="rect">
                <a:avLst/>
              </a:prstGeom>
              <a:blipFill rotWithShape="0">
                <a:blip r:embed="rId4"/>
                <a:stretch>
                  <a:fillRect l="-743"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667000" y="3267670"/>
                <a:ext cx="7391400" cy="276999"/>
              </a:xfrm>
              <a:prstGeom prst="rect">
                <a:avLst/>
              </a:prstGeom>
              <a:noFill/>
            </p:spPr>
            <p:txBody>
              <a:bodyPr wrap="square" lIns="0" tIns="0" rIns="0" bIns="0" rtlCol="0">
                <a:spAutoFit/>
              </a:bodyPr>
              <a:lstStyle/>
              <a:p>
                <a14:m>
                  <m:oMath xmlns:m="http://schemas.openxmlformats.org/officeDocument/2006/math">
                    <m:r>
                      <a:rPr lang="en-US" sz="1800" b="0" i="1" smtClean="0">
                        <a:latin typeface="Cambria Math" charset="0"/>
                      </a:rPr>
                      <m:t>=</m:t>
                    </m:r>
                  </m:oMath>
                </a14:m>
                <a:r>
                  <a:rPr lang="en-US" sz="1800" b="0" dirty="0"/>
                  <a:t> </a:t>
                </a:r>
                <a14:m>
                  <m:oMath xmlns:m="http://schemas.openxmlformats.org/officeDocument/2006/math">
                    <m:r>
                      <a:rPr lang="en-US" sz="1800" i="1" smtClean="0">
                        <a:latin typeface="Cambria Math" charset="0"/>
                        <a:ea typeface="Cambria Math" charset="0"/>
                        <a:cs typeface="Cambria Math" charset="0"/>
                      </a:rPr>
                      <m:t>1</m:t>
                    </m:r>
                    <m:r>
                      <a:rPr lang="en-US" sz="1800" b="0" i="1" smtClean="0">
                        <a:latin typeface="Cambria Math" charset="0"/>
                        <a:ea typeface="Cambria Math" charset="0"/>
                        <a:cs typeface="Cambria Math" charset="0"/>
                      </a:rPr>
                      <m:t>3</m:t>
                    </m:r>
                  </m:oMath>
                </a14:m>
                <a:r>
                  <a:rPr lang="en-US" sz="1800" b="0" dirty="0"/>
                  <a:t>0</a:t>
                </a:r>
              </a:p>
            </p:txBody>
          </p:sp>
        </mc:Choice>
        <mc:Fallback xmlns="">
          <p:sp>
            <p:nvSpPr>
              <p:cNvPr id="15" name="TextBox 14"/>
              <p:cNvSpPr txBox="1">
                <a:spLocks noRot="1" noChangeAspect="1" noMove="1" noResize="1" noEditPoints="1" noAdjustHandles="1" noChangeArrowheads="1" noChangeShapeType="1" noTextEdit="1"/>
              </p:cNvSpPr>
              <p:nvPr/>
            </p:nvSpPr>
            <p:spPr>
              <a:xfrm>
                <a:off x="2667000" y="3267670"/>
                <a:ext cx="7391400" cy="276999"/>
              </a:xfrm>
              <a:prstGeom prst="rect">
                <a:avLst/>
              </a:prstGeom>
              <a:blipFill rotWithShape="0">
                <a:blip r:embed="rId5"/>
                <a:stretch>
                  <a:fillRect l="-743" t="-28889" b="-5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938212" y="3886200"/>
                <a:ext cx="7886700" cy="394788"/>
              </a:xfrm>
              <a:prstGeom prst="rect">
                <a:avLst/>
              </a:prstGeom>
              <a:noFill/>
            </p:spPr>
            <p:txBody>
              <a:bodyPr wrap="square" lIns="0" tIns="0" rIns="0" bIns="0" rtlCol="0">
                <a:spAutoFit/>
              </a:bodyPr>
              <a:lstStyle/>
              <a:p>
                <a14:m>
                  <m:oMath xmlns:m="http://schemas.openxmlformats.org/officeDocument/2006/math">
                    <m:sSub>
                      <m:sSubPr>
                        <m:ctrlPr>
                          <a:rPr lang="en-US" sz="1800" i="1" smtClean="0">
                            <a:latin typeface="Cambria Math" panose="02040503050406030204" pitchFamily="18" charset="0"/>
                            <a:ea typeface="Cambria Math" charset="0"/>
                            <a:cs typeface="Cambria Math" charset="0"/>
                          </a:rPr>
                        </m:ctrlPr>
                      </m:sSubPr>
                      <m:e>
                        <m:r>
                          <a:rPr lang="en-US" sz="1800" i="1">
                            <a:latin typeface="Cambria Math" charset="0"/>
                            <a:ea typeface="Cambria Math" charset="0"/>
                            <a:cs typeface="Cambria Math" charset="0"/>
                          </a:rPr>
                          <m:t>𝐶𝑃𝐼</m:t>
                        </m:r>
                      </m:e>
                      <m:sub>
                        <m:r>
                          <a:rPr lang="en-US" sz="1800" i="1">
                            <a:latin typeface="Cambria Math" charset="0"/>
                            <a:ea typeface="Cambria Math" charset="0"/>
                            <a:cs typeface="Cambria Math" charset="0"/>
                          </a:rPr>
                          <m:t>𝑤𝑖𝑡h</m:t>
                        </m:r>
                        <m:r>
                          <a:rPr lang="en-US" sz="1800" i="1">
                            <a:latin typeface="Cambria Math" charset="0"/>
                            <a:ea typeface="Cambria Math" charset="0"/>
                            <a:cs typeface="Cambria Math" charset="0"/>
                          </a:rPr>
                          <m:t> </m:t>
                        </m:r>
                        <m:r>
                          <a:rPr lang="en-US" sz="1800" i="1">
                            <a:latin typeface="Cambria Math" charset="0"/>
                            <a:ea typeface="Cambria Math" charset="0"/>
                            <a:cs typeface="Cambria Math" charset="0"/>
                          </a:rPr>
                          <m:t>𝐿</m:t>
                        </m:r>
                        <m:r>
                          <a:rPr lang="en-US" sz="1800" i="1">
                            <a:latin typeface="Cambria Math" charset="0"/>
                            <a:ea typeface="Cambria Math" charset="0"/>
                            <a:cs typeface="Cambria Math" charset="0"/>
                          </a:rPr>
                          <m:t>2</m:t>
                        </m:r>
                      </m:sub>
                    </m:sSub>
                    <m:r>
                      <a:rPr lang="en-US" sz="1800" b="0" i="1" smtClean="0">
                        <a:latin typeface="Cambria Math" charset="0"/>
                      </a:rPr>
                      <m:t>=</m:t>
                    </m:r>
                  </m:oMath>
                </a14:m>
                <a:r>
                  <a:rPr lang="en-US" sz="1800" b="0" dirty="0"/>
                  <a:t> </a:t>
                </a:r>
                <a14:m>
                  <m:oMath xmlns:m="http://schemas.openxmlformats.org/officeDocument/2006/math">
                    <m:sSub>
                      <m:sSubPr>
                        <m:ctrlPr>
                          <a:rPr lang="en-US" sz="1800" i="1">
                            <a:latin typeface="Cambria Math" panose="02040503050406030204" pitchFamily="18" charset="0"/>
                            <a:ea typeface="Cambria Math" charset="0"/>
                            <a:cs typeface="Cambria Math" charset="0"/>
                          </a:rPr>
                        </m:ctrlPr>
                      </m:sSubPr>
                      <m:e>
                        <m:r>
                          <a:rPr lang="en-US" sz="1800" i="1">
                            <a:latin typeface="Cambria Math" charset="0"/>
                            <a:ea typeface="Cambria Math" charset="0"/>
                            <a:cs typeface="Cambria Math" charset="0"/>
                          </a:rPr>
                          <m:t>𝐶𝑃𝐼</m:t>
                        </m:r>
                      </m:e>
                      <m:sub>
                        <m:r>
                          <a:rPr lang="en-US" sz="1800" b="0" i="1" smtClean="0">
                            <a:latin typeface="Cambria Math" charset="0"/>
                            <a:ea typeface="Cambria Math" charset="0"/>
                            <a:cs typeface="Cambria Math" charset="0"/>
                          </a:rPr>
                          <m:t>𝐸𝑥𝑒𝑐𝑢𝑡𝑖𝑜𝑛</m:t>
                        </m:r>
                      </m:sub>
                    </m:sSub>
                    <m:r>
                      <a:rPr lang="en-US" sz="1800" b="0" i="1" smtClean="0">
                        <a:latin typeface="Cambria Math" charset="0"/>
                        <a:ea typeface="Cambria Math" charset="0"/>
                        <a:cs typeface="Cambria Math" charset="0"/>
                      </a:rPr>
                      <m:t>+</m:t>
                    </m:r>
                    <m:f>
                      <m:fPr>
                        <m:ctrlPr>
                          <a:rPr lang="en-US" sz="1800" b="0" i="1" smtClean="0">
                            <a:latin typeface="Cambria Math" panose="02040503050406030204" pitchFamily="18" charset="0"/>
                            <a:ea typeface="Cambria Math" charset="0"/>
                            <a:cs typeface="Cambria Math" charset="0"/>
                          </a:rPr>
                        </m:ctrlPr>
                      </m:fPr>
                      <m:num>
                        <m:r>
                          <a:rPr lang="en-US" sz="1800" b="0" i="1" smtClean="0">
                            <a:latin typeface="Cambria Math" charset="0"/>
                            <a:ea typeface="Cambria Math" charset="0"/>
                            <a:cs typeface="Cambria Math" charset="0"/>
                          </a:rPr>
                          <m:t>𝐿</m:t>
                        </m:r>
                        <m:r>
                          <a:rPr lang="en-US" sz="1800" b="0" i="1" smtClean="0">
                            <a:latin typeface="Cambria Math" charset="0"/>
                            <a:ea typeface="Cambria Math" charset="0"/>
                            <a:cs typeface="Cambria Math" charset="0"/>
                          </a:rPr>
                          <m:t>1 </m:t>
                        </m:r>
                        <m:r>
                          <a:rPr lang="en-US" sz="1800" b="0" i="1" smtClean="0">
                            <a:latin typeface="Cambria Math" charset="0"/>
                            <a:ea typeface="Cambria Math" charset="0"/>
                            <a:cs typeface="Cambria Math" charset="0"/>
                          </a:rPr>
                          <m:t>𝐷</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𝐴𝑐𝑐𝑒𝑠𝑠𝑒𝑠</m:t>
                        </m:r>
                      </m:num>
                      <m:den>
                        <m:r>
                          <a:rPr lang="en-US" sz="1800" b="0" i="1" smtClean="0">
                            <a:latin typeface="Cambria Math" charset="0"/>
                            <a:ea typeface="Cambria Math" charset="0"/>
                            <a:cs typeface="Cambria Math" charset="0"/>
                          </a:rPr>
                          <m:t>𝐼𝑛𝑠𝑡𝑟𝑢𝑐𝑡𝑖𝑜𝑛</m:t>
                        </m:r>
                      </m:den>
                    </m:f>
                    <m:r>
                      <a:rPr lang="en-US" sz="1800" b="0" i="1" smtClean="0">
                        <a:latin typeface="Cambria Math" charset="0"/>
                        <a:ea typeface="Cambria Math" charset="0"/>
                        <a:cs typeface="Cambria Math" charset="0"/>
                      </a:rPr>
                      <m:t>×</m:t>
                    </m:r>
                    <m:r>
                      <a:rPr lang="en-US" sz="1800" b="0" i="1" smtClean="0">
                        <a:latin typeface="Cambria Math" charset="0"/>
                        <a:ea typeface="Cambria Math" charset="0"/>
                        <a:cs typeface="Cambria Math" charset="0"/>
                      </a:rPr>
                      <m:t>𝐿</m:t>
                    </m:r>
                    <m:r>
                      <a:rPr lang="en-US" sz="1800" b="0" i="1" smtClean="0">
                        <a:latin typeface="Cambria Math" charset="0"/>
                        <a:ea typeface="Cambria Math" charset="0"/>
                        <a:cs typeface="Cambria Math" charset="0"/>
                      </a:rPr>
                      <m:t>1 </m:t>
                    </m:r>
                    <m:r>
                      <a:rPr lang="en-US" sz="1800" b="0" i="1" smtClean="0">
                        <a:latin typeface="Cambria Math" charset="0"/>
                        <a:ea typeface="Cambria Math" charset="0"/>
                        <a:cs typeface="Cambria Math" charset="0"/>
                      </a:rPr>
                      <m:t>𝑀𝑖𝑠𝑠</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𝑅𝑎𝑡𝑒</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𝐿</m:t>
                    </m:r>
                    <m:r>
                      <a:rPr lang="en-US" sz="1800" b="0" i="1" smtClean="0">
                        <a:latin typeface="Cambria Math" charset="0"/>
                        <a:ea typeface="Cambria Math" charset="0"/>
                        <a:cs typeface="Cambria Math" charset="0"/>
                      </a:rPr>
                      <m:t>1 </m:t>
                    </m:r>
                    <m:r>
                      <a:rPr lang="en-US" sz="1800" b="0" i="1" smtClean="0">
                        <a:latin typeface="Cambria Math" charset="0"/>
                        <a:ea typeface="Cambria Math" charset="0"/>
                        <a:cs typeface="Cambria Math" charset="0"/>
                      </a:rPr>
                      <m:t>𝑀𝑖𝑠𝑠</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𝑃𝑒𝑛𝑎𝑙𝑡𝑦</m:t>
                    </m:r>
                  </m:oMath>
                </a14:m>
                <a:endParaRPr lang="en-US" sz="1800" b="0" dirty="0"/>
              </a:p>
            </p:txBody>
          </p:sp>
        </mc:Choice>
        <mc:Fallback xmlns="">
          <p:sp>
            <p:nvSpPr>
              <p:cNvPr id="16" name="TextBox 15"/>
              <p:cNvSpPr txBox="1">
                <a:spLocks noRot="1" noChangeAspect="1" noMove="1" noResize="1" noEditPoints="1" noAdjustHandles="1" noChangeArrowheads="1" noChangeShapeType="1" noTextEdit="1"/>
              </p:cNvSpPr>
              <p:nvPr/>
            </p:nvSpPr>
            <p:spPr>
              <a:xfrm>
                <a:off x="938212" y="3886200"/>
                <a:ext cx="7886700" cy="394788"/>
              </a:xfrm>
              <a:prstGeom prst="rect">
                <a:avLst/>
              </a:prstGeom>
              <a:blipFill rotWithShape="0">
                <a:blip r:embed="rId6"/>
                <a:stretch>
                  <a:fillRect l="-1082" t="-89063" b="-1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1981200" y="4565344"/>
                <a:ext cx="7391400" cy="276999"/>
              </a:xfrm>
              <a:prstGeom prst="rect">
                <a:avLst/>
              </a:prstGeom>
              <a:noFill/>
            </p:spPr>
            <p:txBody>
              <a:bodyPr wrap="square" lIns="0" tIns="0" rIns="0" bIns="0" rtlCol="0">
                <a:spAutoFit/>
              </a:bodyPr>
              <a:lstStyle/>
              <a:p>
                <a14:m>
                  <m:oMath xmlns:m="http://schemas.openxmlformats.org/officeDocument/2006/math">
                    <m:r>
                      <a:rPr lang="en-US" sz="1800" b="0" i="1" smtClean="0">
                        <a:latin typeface="Cambria Math" charset="0"/>
                      </a:rPr>
                      <m:t>=</m:t>
                    </m:r>
                  </m:oMath>
                </a14:m>
                <a:r>
                  <a:rPr lang="en-US" sz="1800" b="0" dirty="0"/>
                  <a:t> </a:t>
                </a:r>
                <a14:m>
                  <m:oMath xmlns:m="http://schemas.openxmlformats.org/officeDocument/2006/math">
                    <m:r>
                      <a:rPr lang="en-US" sz="1800" i="1" smtClean="0">
                        <a:latin typeface="Cambria Math" charset="0"/>
                        <a:ea typeface="Cambria Math" charset="0"/>
                        <a:cs typeface="Cambria Math" charset="0"/>
                      </a:rPr>
                      <m:t>1</m:t>
                    </m:r>
                    <m:r>
                      <a:rPr lang="en-US" sz="1800" b="0" i="1" smtClean="0">
                        <a:latin typeface="Cambria Math" charset="0"/>
                        <a:ea typeface="Cambria Math" charset="0"/>
                        <a:cs typeface="Cambria Math" charset="0"/>
                      </a:rPr>
                      <m:t>.0+0.3×(1−0. 8)×130</m:t>
                    </m:r>
                  </m:oMath>
                </a14:m>
                <a:endParaRPr lang="en-US" sz="1800" b="0" dirty="0"/>
              </a:p>
            </p:txBody>
          </p:sp>
        </mc:Choice>
        <mc:Fallback xmlns="">
          <p:sp>
            <p:nvSpPr>
              <p:cNvPr id="18" name="TextBox 17"/>
              <p:cNvSpPr txBox="1">
                <a:spLocks noRot="1" noChangeAspect="1" noMove="1" noResize="1" noEditPoints="1" noAdjustHandles="1" noChangeArrowheads="1" noChangeShapeType="1" noTextEdit="1"/>
              </p:cNvSpPr>
              <p:nvPr/>
            </p:nvSpPr>
            <p:spPr>
              <a:xfrm>
                <a:off x="1981200" y="4565344"/>
                <a:ext cx="7391400" cy="276999"/>
              </a:xfrm>
              <a:prstGeom prst="rect">
                <a:avLst/>
              </a:prstGeom>
              <a:blipFill rotWithShape="0">
                <a:blip r:embed="rId7"/>
                <a:stretch>
                  <a:fillRect l="-660"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1981200" y="5088599"/>
                <a:ext cx="7391400" cy="276999"/>
              </a:xfrm>
              <a:prstGeom prst="rect">
                <a:avLst/>
              </a:prstGeom>
              <a:noFill/>
            </p:spPr>
            <p:txBody>
              <a:bodyPr wrap="square" lIns="0" tIns="0" rIns="0" bIns="0" rtlCol="0">
                <a:spAutoFit/>
              </a:bodyPr>
              <a:lstStyle/>
              <a:p>
                <a14:m>
                  <m:oMath xmlns:m="http://schemas.openxmlformats.org/officeDocument/2006/math">
                    <m:r>
                      <a:rPr lang="en-US" sz="1800" b="0" i="1" smtClean="0">
                        <a:latin typeface="Cambria Math" charset="0"/>
                      </a:rPr>
                      <m:t>=</m:t>
                    </m:r>
                  </m:oMath>
                </a14:m>
                <a:r>
                  <a:rPr lang="en-US" sz="1800" b="0" dirty="0"/>
                  <a:t> </a:t>
                </a:r>
                <a14:m>
                  <m:oMath xmlns:m="http://schemas.openxmlformats.org/officeDocument/2006/math">
                    <m:r>
                      <a:rPr lang="en-US" sz="1800" b="0" i="1" dirty="0" smtClean="0">
                        <a:latin typeface="Cambria Math" charset="0"/>
                      </a:rPr>
                      <m:t>8.8</m:t>
                    </m:r>
                  </m:oMath>
                </a14:m>
                <a:endParaRPr lang="en-US" sz="1800" b="0" dirty="0"/>
              </a:p>
            </p:txBody>
          </p:sp>
        </mc:Choice>
        <mc:Fallback xmlns="">
          <p:sp>
            <p:nvSpPr>
              <p:cNvPr id="19" name="TextBox 18"/>
              <p:cNvSpPr txBox="1">
                <a:spLocks noRot="1" noChangeAspect="1" noMove="1" noResize="1" noEditPoints="1" noAdjustHandles="1" noChangeArrowheads="1" noChangeShapeType="1" noTextEdit="1"/>
              </p:cNvSpPr>
              <p:nvPr/>
            </p:nvSpPr>
            <p:spPr>
              <a:xfrm>
                <a:off x="1981200" y="5088599"/>
                <a:ext cx="7391400" cy="276999"/>
              </a:xfrm>
              <a:prstGeom prst="rect">
                <a:avLst/>
              </a:prstGeom>
              <a:blipFill rotWithShape="0">
                <a:blip r:embed="rId8"/>
                <a:stretch>
                  <a:fillRect l="-660"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904875" y="5688640"/>
                <a:ext cx="5181600" cy="431144"/>
              </a:xfrm>
              <a:prstGeom prst="rect">
                <a:avLst/>
              </a:prstGeom>
              <a:noFill/>
            </p:spPr>
            <p:txBody>
              <a:bodyPr wrap="square" lIns="0" tIns="0" rIns="0" bIns="0" rtlCol="0">
                <a:spAutoFit/>
              </a:bodyPr>
              <a:lstStyle/>
              <a:p>
                <a14:m>
                  <m:oMath xmlns:m="http://schemas.openxmlformats.org/officeDocument/2006/math">
                    <m:r>
                      <a:rPr lang="en-US" sz="1800" i="1" smtClean="0">
                        <a:latin typeface="Cambria Math" charset="0"/>
                      </a:rPr>
                      <m:t>𝑆𝑝𝑒𝑒𝑑𝑢𝑝</m:t>
                    </m:r>
                    <m:r>
                      <a:rPr lang="en-US" sz="1800" i="1" smtClean="0">
                        <a:latin typeface="Cambria Math" charset="0"/>
                      </a:rPr>
                      <m:t> </m:t>
                    </m:r>
                    <m:r>
                      <a:rPr lang="en-US" sz="1800" i="1" smtClean="0">
                        <a:latin typeface="Cambria Math" charset="0"/>
                      </a:rPr>
                      <m:t>𝑤𝑖𝑡h</m:t>
                    </m:r>
                    <m:r>
                      <a:rPr lang="en-US" sz="1800" i="1" smtClean="0">
                        <a:latin typeface="Cambria Math" charset="0"/>
                      </a:rPr>
                      <m:t> </m:t>
                    </m:r>
                    <m:r>
                      <a:rPr lang="en-US" sz="1800" i="1" smtClean="0">
                        <a:latin typeface="Cambria Math" charset="0"/>
                      </a:rPr>
                      <m:t>𝐿</m:t>
                    </m:r>
                    <m:r>
                      <a:rPr lang="en-US" sz="1800" i="1" smtClean="0">
                        <a:latin typeface="Cambria Math" charset="0"/>
                      </a:rPr>
                      <m:t>2= </m:t>
                    </m:r>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ea typeface="Cambria Math" charset="0"/>
                                <a:cs typeface="Cambria Math" charset="0"/>
                              </a:rPr>
                            </m:ctrlPr>
                          </m:sSubPr>
                          <m:e>
                            <m:r>
                              <a:rPr lang="en-US" sz="1800" b="0" i="1" smtClean="0">
                                <a:latin typeface="Cambria Math" charset="0"/>
                                <a:ea typeface="Cambria Math" charset="0"/>
                                <a:cs typeface="Cambria Math" charset="0"/>
                              </a:rPr>
                              <m:t>𝐶𝑃𝐼</m:t>
                            </m:r>
                          </m:e>
                          <m:sub>
                            <m:r>
                              <a:rPr lang="en-US" sz="1800" b="0" i="1" smtClean="0">
                                <a:latin typeface="Cambria Math" charset="0"/>
                                <a:ea typeface="Cambria Math" charset="0"/>
                                <a:cs typeface="Cambria Math" charset="0"/>
                              </a:rPr>
                              <m:t>𝑤𝑖𝑡h𝑜𝑢𝑡</m:t>
                            </m:r>
                            <m:r>
                              <a:rPr lang="en-US" sz="1800" b="0" i="1" smtClean="0">
                                <a:latin typeface="Cambria Math" charset="0"/>
                                <a:ea typeface="Cambria Math" charset="0"/>
                                <a:cs typeface="Cambria Math" charset="0"/>
                              </a:rPr>
                              <m:t> </m:t>
                            </m:r>
                            <m:r>
                              <a:rPr lang="en-US" sz="1800" b="0" i="1" smtClean="0">
                                <a:latin typeface="Cambria Math" charset="0"/>
                                <a:ea typeface="Cambria Math" charset="0"/>
                                <a:cs typeface="Cambria Math" charset="0"/>
                              </a:rPr>
                              <m:t>𝐿</m:t>
                            </m:r>
                            <m:r>
                              <a:rPr lang="en-US" sz="1800" b="0" i="1" smtClean="0">
                                <a:latin typeface="Cambria Math" charset="0"/>
                                <a:ea typeface="Cambria Math" charset="0"/>
                                <a:cs typeface="Cambria Math" charset="0"/>
                              </a:rPr>
                              <m:t>2</m:t>
                            </m:r>
                          </m:sub>
                        </m:sSub>
                      </m:num>
                      <m:den>
                        <m:sSub>
                          <m:sSubPr>
                            <m:ctrlPr>
                              <a:rPr lang="en-US" sz="1800" i="1">
                                <a:latin typeface="Cambria Math" panose="02040503050406030204" pitchFamily="18" charset="0"/>
                                <a:ea typeface="Cambria Math" charset="0"/>
                                <a:cs typeface="Cambria Math" charset="0"/>
                              </a:rPr>
                            </m:ctrlPr>
                          </m:sSubPr>
                          <m:e>
                            <m:r>
                              <a:rPr lang="en-US" sz="1800" i="1">
                                <a:latin typeface="Cambria Math" charset="0"/>
                                <a:ea typeface="Cambria Math" charset="0"/>
                                <a:cs typeface="Cambria Math" charset="0"/>
                              </a:rPr>
                              <m:t>𝐶𝑃𝐼</m:t>
                            </m:r>
                          </m:e>
                          <m:sub>
                            <m:r>
                              <a:rPr lang="en-US" sz="1800" i="1">
                                <a:latin typeface="Cambria Math" charset="0"/>
                                <a:ea typeface="Cambria Math" charset="0"/>
                                <a:cs typeface="Cambria Math" charset="0"/>
                              </a:rPr>
                              <m:t>𝑤𝑖𝑡h</m:t>
                            </m:r>
                            <m:r>
                              <a:rPr lang="en-US" sz="1800" i="1">
                                <a:latin typeface="Cambria Math" charset="0"/>
                                <a:ea typeface="Cambria Math" charset="0"/>
                                <a:cs typeface="Cambria Math" charset="0"/>
                              </a:rPr>
                              <m:t> </m:t>
                            </m:r>
                            <m:r>
                              <a:rPr lang="en-US" sz="1800" i="1">
                                <a:latin typeface="Cambria Math" charset="0"/>
                                <a:ea typeface="Cambria Math" charset="0"/>
                                <a:cs typeface="Cambria Math" charset="0"/>
                              </a:rPr>
                              <m:t>𝐿</m:t>
                            </m:r>
                            <m:r>
                              <a:rPr lang="en-US" sz="1800" i="1">
                                <a:latin typeface="Cambria Math" charset="0"/>
                                <a:ea typeface="Cambria Math" charset="0"/>
                                <a:cs typeface="Cambria Math" charset="0"/>
                              </a:rPr>
                              <m:t>2</m:t>
                            </m:r>
                          </m:sub>
                        </m:sSub>
                      </m:den>
                    </m:f>
                    <m:r>
                      <a:rPr lang="en-US" sz="1800" b="0" i="1" smtClean="0">
                        <a:latin typeface="Cambria Math" charset="0"/>
                      </a:rPr>
                      <m:t>=</m:t>
                    </m:r>
                    <m:f>
                      <m:fPr>
                        <m:ctrlPr>
                          <a:rPr lang="en-US" sz="1800" b="0" i="1" smtClean="0">
                            <a:latin typeface="Cambria Math" panose="02040503050406030204" pitchFamily="18" charset="0"/>
                          </a:rPr>
                        </m:ctrlPr>
                      </m:fPr>
                      <m:num>
                        <m:r>
                          <a:rPr lang="en-US" sz="1800" b="0" i="1" smtClean="0">
                            <a:latin typeface="Cambria Math" charset="0"/>
                          </a:rPr>
                          <m:t>13</m:t>
                        </m:r>
                      </m:num>
                      <m:den>
                        <m:r>
                          <a:rPr lang="en-US" sz="1800" b="0" i="1" smtClean="0">
                            <a:latin typeface="Cambria Math" charset="0"/>
                          </a:rPr>
                          <m:t>8.8</m:t>
                        </m:r>
                      </m:den>
                    </m:f>
                    <m:r>
                      <a:rPr lang="en-US" sz="1800" i="1">
                        <a:latin typeface="Cambria Math" charset="0"/>
                      </a:rPr>
                      <m:t>=</m:t>
                    </m:r>
                  </m:oMath>
                </a14:m>
                <a:r>
                  <a:rPr lang="en-US" sz="1800" b="0" dirty="0"/>
                  <a:t> 1.48</a:t>
                </a:r>
              </a:p>
            </p:txBody>
          </p:sp>
        </mc:Choice>
        <mc:Fallback xmlns="">
          <p:sp>
            <p:nvSpPr>
              <p:cNvPr id="20" name="TextBox 19"/>
              <p:cNvSpPr txBox="1">
                <a:spLocks noRot="1" noChangeAspect="1" noMove="1" noResize="1" noEditPoints="1" noAdjustHandles="1" noChangeArrowheads="1" noChangeShapeType="1" noTextEdit="1"/>
              </p:cNvSpPr>
              <p:nvPr/>
            </p:nvSpPr>
            <p:spPr>
              <a:xfrm>
                <a:off x="904875" y="5688640"/>
                <a:ext cx="5181600" cy="431144"/>
              </a:xfrm>
              <a:prstGeom prst="rect">
                <a:avLst/>
              </a:prstGeom>
              <a:blipFill rotWithShape="0">
                <a:blip r:embed="rId9"/>
                <a:stretch>
                  <a:fillRect l="-2118" t="-78873" b="-92958"/>
                </a:stretch>
              </a:blipFill>
            </p:spPr>
            <p:txBody>
              <a:bodyPr/>
              <a:lstStyle/>
              <a:p>
                <a:r>
                  <a:rPr lang="en-US">
                    <a:noFill/>
                  </a:rPr>
                  <a:t> </a:t>
                </a:r>
              </a:p>
            </p:txBody>
          </p:sp>
        </mc:Fallback>
      </mc:AlternateContent>
    </p:spTree>
    <p:extLst>
      <p:ext uri="{BB962C8B-B14F-4D97-AF65-F5344CB8AC3E}">
        <p14:creationId xmlns:p14="http://schemas.microsoft.com/office/powerpoint/2010/main" val="3850674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CA" altLang="en-US" dirty="0">
                <a:latin typeface="Arial  " charset="0"/>
                <a:cs typeface="Arial  " charset="0"/>
              </a:rPr>
              <a:t>Virtual Memory</a:t>
            </a:r>
          </a:p>
        </p:txBody>
      </p:sp>
      <p:sp>
        <p:nvSpPr>
          <p:cNvPr id="3075" name="Content Placeholder 2"/>
          <p:cNvSpPr>
            <a:spLocks noGrp="1"/>
          </p:cNvSpPr>
          <p:nvPr>
            <p:ph idx="1"/>
          </p:nvPr>
        </p:nvSpPr>
        <p:spPr>
          <a:xfrm>
            <a:off x="673100" y="1060450"/>
            <a:ext cx="7772400" cy="4927600"/>
          </a:xfrm>
        </p:spPr>
        <p:txBody>
          <a:bodyPr/>
          <a:lstStyle/>
          <a:p>
            <a:r>
              <a:rPr lang="en-CA" altLang="en-US" sz="2400" dirty="0">
                <a:latin typeface="Arial  " charset="0"/>
                <a:cs typeface="Arial  " charset="0"/>
              </a:rPr>
              <a:t>Next we look at the virtual memory system present on all modern computer systems.</a:t>
            </a:r>
          </a:p>
          <a:p>
            <a:endParaRPr lang="en-CA" altLang="en-US" sz="2400" dirty="0">
              <a:latin typeface="Arial  " charset="0"/>
              <a:cs typeface="Arial  " charset="0"/>
            </a:endParaRPr>
          </a:p>
          <a:p>
            <a:r>
              <a:rPr lang="en-CA" altLang="en-US" sz="2400" dirty="0">
                <a:latin typeface="Arial  " charset="0"/>
                <a:cs typeface="Arial  " charset="0"/>
              </a:rPr>
              <a:t>We will see how virtual memory can lead to page faults in the normal operation of a program.</a:t>
            </a:r>
          </a:p>
          <a:p>
            <a:endParaRPr lang="en-CA" altLang="en-US" sz="2400" dirty="0">
              <a:latin typeface="Arial  " charset="0"/>
              <a:cs typeface="Arial  " charset="0"/>
            </a:endParaRPr>
          </a:p>
          <a:p>
            <a:r>
              <a:rPr lang="en-CA" altLang="en-US" sz="2400" dirty="0">
                <a:latin typeface="Arial  " charset="0"/>
                <a:cs typeface="Arial  " charset="0"/>
              </a:rPr>
              <a:t>The motivation for virtual memory is that it simplifies software development by freeing the programmer from having to think about low level details when trying to get their program to run correctly</a:t>
            </a:r>
          </a:p>
        </p:txBody>
      </p:sp>
      <p:sp>
        <p:nvSpPr>
          <p:cNvPr id="307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33D4AE-B88A-4B68-A85F-9C0FFAECEA68}" type="slidenum">
              <a:rPr lang="en-US" altLang="en-US" sz="1400">
                <a:latin typeface="Arial  " charset="0"/>
              </a:rPr>
              <a:pPr/>
              <a:t>74</a:t>
            </a:fld>
            <a:endParaRPr lang="en-US" altLang="en-US" sz="1400">
              <a:latin typeface="Arial  " charset="0"/>
            </a:endParaRPr>
          </a:p>
        </p:txBody>
      </p:sp>
    </p:spTree>
    <p:extLst>
      <p:ext uri="{BB962C8B-B14F-4D97-AF65-F5344CB8AC3E}">
        <p14:creationId xmlns:p14="http://schemas.microsoft.com/office/powerpoint/2010/main" val="17792344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3600">
                <a:latin typeface="Arial  " charset="0"/>
                <a:cs typeface="Arial  " charset="0"/>
              </a:rPr>
              <a:t>Multiple Programs Using Memory</a:t>
            </a:r>
            <a:endParaRPr lang="en-US" altLang="en-US">
              <a:latin typeface="Arial  " charset="0"/>
              <a:cs typeface="Arial  " charset="0"/>
            </a:endParaRPr>
          </a:p>
        </p:txBody>
      </p:sp>
      <p:sp>
        <p:nvSpPr>
          <p:cNvPr id="6147" name="Rectangle 3"/>
          <p:cNvSpPr>
            <a:spLocks noGrp="1" noChangeArrowheads="1"/>
          </p:cNvSpPr>
          <p:nvPr>
            <p:ph type="body" idx="1"/>
          </p:nvPr>
        </p:nvSpPr>
        <p:spPr/>
        <p:txBody>
          <a:bodyPr/>
          <a:lstStyle/>
          <a:p>
            <a:pPr eaLnBrk="1" hangingPunct="1">
              <a:lnSpc>
                <a:spcPct val="80000"/>
              </a:lnSpc>
            </a:pPr>
            <a:r>
              <a:rPr lang="en-US" altLang="en-US" sz="2000" dirty="0">
                <a:latin typeface="Arial  " charset="0"/>
                <a:cs typeface="Arial  " charset="0"/>
              </a:rPr>
              <a:t>Computer has 1024 MB DRAM  </a:t>
            </a:r>
          </a:p>
          <a:p>
            <a:pPr lvl="1" eaLnBrk="1" hangingPunct="1">
              <a:lnSpc>
                <a:spcPct val="80000"/>
              </a:lnSpc>
            </a:pPr>
            <a:r>
              <a:rPr lang="en-US" altLang="en-US" sz="1800" dirty="0">
                <a:latin typeface="Arial  " charset="0"/>
                <a:cs typeface="Arial  " charset="0"/>
              </a:rPr>
              <a:t>Internet Explorer (IE) uses 30 MB	</a:t>
            </a:r>
          </a:p>
          <a:p>
            <a:pPr lvl="1" eaLnBrk="1" hangingPunct="1">
              <a:lnSpc>
                <a:spcPct val="80000"/>
              </a:lnSpc>
            </a:pPr>
            <a:r>
              <a:rPr lang="en-US" altLang="en-US" sz="1800" dirty="0">
                <a:latin typeface="Arial  " charset="0"/>
                <a:cs typeface="Arial  " charset="0"/>
              </a:rPr>
              <a:t>MS Word uses 20 MB	</a:t>
            </a:r>
          </a:p>
          <a:p>
            <a:pPr lvl="1" eaLnBrk="1" hangingPunct="1">
              <a:lnSpc>
                <a:spcPct val="80000"/>
              </a:lnSpc>
            </a:pPr>
            <a:r>
              <a:rPr lang="en-US" altLang="en-US" sz="1800" dirty="0">
                <a:latin typeface="Arial  " charset="0"/>
                <a:cs typeface="Arial  " charset="0"/>
              </a:rPr>
              <a:t>Vista uses 1280 MB</a:t>
            </a:r>
          </a:p>
          <a:p>
            <a:pPr lvl="1" eaLnBrk="1" hangingPunct="1">
              <a:lnSpc>
                <a:spcPct val="80000"/>
              </a:lnSpc>
            </a:pPr>
            <a:r>
              <a:rPr lang="en-US" altLang="en-US" sz="1800" dirty="0">
                <a:latin typeface="Arial  " charset="0"/>
                <a:cs typeface="Arial  " charset="0"/>
              </a:rPr>
              <a:t>Total:  1330 MB</a:t>
            </a:r>
          </a:p>
          <a:p>
            <a:pPr lvl="1" eaLnBrk="1" hangingPunct="1">
              <a:lnSpc>
                <a:spcPct val="80000"/>
              </a:lnSpc>
            </a:pPr>
            <a:endParaRPr lang="en-US" altLang="en-US" sz="1800" dirty="0">
              <a:latin typeface="Arial  " charset="0"/>
              <a:cs typeface="Arial  " charset="0"/>
            </a:endParaRPr>
          </a:p>
          <a:p>
            <a:pPr eaLnBrk="1" hangingPunct="1">
              <a:lnSpc>
                <a:spcPct val="80000"/>
              </a:lnSpc>
            </a:pPr>
            <a:r>
              <a:rPr lang="en-US" altLang="en-US" sz="2000" dirty="0">
                <a:latin typeface="Arial  " charset="0"/>
                <a:cs typeface="Arial  " charset="0"/>
              </a:rPr>
              <a:t>How to run all three programs at once?</a:t>
            </a:r>
          </a:p>
          <a:p>
            <a:pPr eaLnBrk="1" hangingPunct="1">
              <a:lnSpc>
                <a:spcPct val="80000"/>
              </a:lnSpc>
            </a:pPr>
            <a:endParaRPr lang="en-US" altLang="en-US" sz="2000" dirty="0">
              <a:latin typeface="Arial  " charset="0"/>
              <a:cs typeface="Arial  " charset="0"/>
            </a:endParaRPr>
          </a:p>
          <a:p>
            <a:pPr eaLnBrk="1" hangingPunct="1">
              <a:lnSpc>
                <a:spcPct val="80000"/>
              </a:lnSpc>
            </a:pPr>
            <a:r>
              <a:rPr lang="en-US" altLang="en-US" sz="2000" dirty="0">
                <a:latin typeface="Arial  " charset="0"/>
                <a:cs typeface="Arial  " charset="0"/>
              </a:rPr>
              <a:t>It gets worse….</a:t>
            </a:r>
          </a:p>
          <a:p>
            <a:pPr lvl="1" eaLnBrk="1" hangingPunct="1">
              <a:lnSpc>
                <a:spcPct val="80000"/>
              </a:lnSpc>
            </a:pPr>
            <a:r>
              <a:rPr lang="en-US" altLang="en-US" sz="1800" dirty="0">
                <a:latin typeface="Arial  " charset="0"/>
                <a:cs typeface="Arial  " charset="0"/>
              </a:rPr>
              <a:t>Firefox assumes memory starts at address 0</a:t>
            </a:r>
          </a:p>
          <a:p>
            <a:pPr lvl="1" eaLnBrk="1" hangingPunct="1">
              <a:lnSpc>
                <a:spcPct val="80000"/>
              </a:lnSpc>
            </a:pPr>
            <a:r>
              <a:rPr lang="en-US" altLang="en-US" sz="1800" dirty="0">
                <a:latin typeface="Arial  " charset="0"/>
                <a:cs typeface="Arial  " charset="0"/>
              </a:rPr>
              <a:t>Word assumes memory starts at address 0</a:t>
            </a:r>
          </a:p>
          <a:p>
            <a:pPr lvl="2" eaLnBrk="1" hangingPunct="1">
              <a:lnSpc>
                <a:spcPct val="80000"/>
              </a:lnSpc>
            </a:pPr>
            <a:r>
              <a:rPr lang="en-US" altLang="en-US" sz="1600" dirty="0">
                <a:latin typeface="Arial  " charset="0"/>
                <a:cs typeface="Arial  " charset="0"/>
              </a:rPr>
              <a:t>How can they both run if they both assume memory starts at 0 ??</a:t>
            </a:r>
          </a:p>
          <a:p>
            <a:pPr lvl="1" eaLnBrk="1" hangingPunct="1">
              <a:lnSpc>
                <a:spcPct val="80000"/>
              </a:lnSpc>
            </a:pPr>
            <a:r>
              <a:rPr lang="en-US" altLang="en-US" sz="1800" dirty="0">
                <a:latin typeface="Arial  " charset="0"/>
                <a:cs typeface="Arial  " charset="0"/>
              </a:rPr>
              <a:t>Vista ? It’s the OS…. who knows!</a:t>
            </a:r>
          </a:p>
        </p:txBody>
      </p:sp>
      <p:sp>
        <p:nvSpPr>
          <p:cNvPr id="614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7F090D5-F962-48AC-BD47-D0B784BE8587}" type="slidenum">
              <a:rPr lang="en-US" altLang="en-US" sz="1400">
                <a:latin typeface="Arial  " charset="0"/>
              </a:rPr>
              <a:pPr/>
              <a:t>75</a:t>
            </a:fld>
            <a:endParaRPr lang="en-US" altLang="en-US" sz="1400">
              <a:latin typeface="Arial  " charset="0"/>
            </a:endParaRPr>
          </a:p>
        </p:txBody>
      </p:sp>
    </p:spTree>
    <p:extLst>
      <p:ext uri="{BB962C8B-B14F-4D97-AF65-F5344CB8AC3E}">
        <p14:creationId xmlns:p14="http://schemas.microsoft.com/office/powerpoint/2010/main" val="1214949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z="3600">
                <a:latin typeface="Arial  " charset="0"/>
                <a:cs typeface="Arial  " charset="0"/>
              </a:rPr>
              <a:t>Multiple Programs Using Memory</a:t>
            </a:r>
          </a:p>
        </p:txBody>
      </p:sp>
      <p:sp>
        <p:nvSpPr>
          <p:cNvPr id="7171" name="Rectangle 3"/>
          <p:cNvSpPr>
            <a:spLocks noGrp="1" noChangeArrowheads="1"/>
          </p:cNvSpPr>
          <p:nvPr>
            <p:ph type="body" idx="1"/>
          </p:nvPr>
        </p:nvSpPr>
        <p:spPr>
          <a:xfrm>
            <a:off x="685800" y="1371600"/>
            <a:ext cx="6116638" cy="4724400"/>
          </a:xfrm>
        </p:spPr>
        <p:txBody>
          <a:bodyPr/>
          <a:lstStyle/>
          <a:p>
            <a:pPr eaLnBrk="1" hangingPunct="1">
              <a:lnSpc>
                <a:spcPct val="90000"/>
              </a:lnSpc>
            </a:pPr>
            <a:r>
              <a:rPr lang="en-US" altLang="en-US" sz="1800" dirty="0">
                <a:latin typeface="Arial  " charset="0"/>
                <a:cs typeface="Arial  " charset="0"/>
              </a:rPr>
              <a:t>It gets even worse</a:t>
            </a:r>
          </a:p>
          <a:p>
            <a:pPr eaLnBrk="1" hangingPunct="1">
              <a:lnSpc>
                <a:spcPct val="90000"/>
              </a:lnSpc>
            </a:pPr>
            <a:endParaRPr lang="en-US" altLang="en-US" sz="1800" dirty="0">
              <a:latin typeface="Arial  " charset="0"/>
              <a:cs typeface="Arial  " charset="0"/>
            </a:endParaRPr>
          </a:p>
          <a:p>
            <a:pPr lvl="1" eaLnBrk="1" hangingPunct="1">
              <a:lnSpc>
                <a:spcPct val="90000"/>
              </a:lnSpc>
            </a:pPr>
            <a:r>
              <a:rPr lang="en-US" altLang="en-US" sz="1600" dirty="0">
                <a:latin typeface="Arial  " charset="0"/>
                <a:cs typeface="Arial  " charset="0"/>
              </a:rPr>
              <a:t>Vista starts using 1280 MB</a:t>
            </a:r>
          </a:p>
          <a:p>
            <a:pPr lvl="1" eaLnBrk="1" hangingPunct="1">
              <a:lnSpc>
                <a:spcPct val="90000"/>
              </a:lnSpc>
            </a:pPr>
            <a:r>
              <a:rPr lang="en-US" altLang="en-US" sz="1600" dirty="0">
                <a:latin typeface="Arial  " charset="0"/>
                <a:cs typeface="Arial  " charset="0"/>
              </a:rPr>
              <a:t>IE starts using  30 MB</a:t>
            </a:r>
          </a:p>
          <a:p>
            <a:pPr lvl="1" eaLnBrk="1" hangingPunct="1">
              <a:lnSpc>
                <a:spcPct val="90000"/>
              </a:lnSpc>
            </a:pPr>
            <a:r>
              <a:rPr lang="en-US" altLang="en-US" sz="1600" dirty="0">
                <a:latin typeface="Arial  " charset="0"/>
                <a:cs typeface="Arial  " charset="0"/>
              </a:rPr>
              <a:t>Word starts using 20 MB</a:t>
            </a:r>
          </a:p>
          <a:p>
            <a:pPr lvl="1" eaLnBrk="1" hangingPunct="1">
              <a:lnSpc>
                <a:spcPct val="90000"/>
              </a:lnSpc>
            </a:pPr>
            <a:endParaRPr lang="en-US" altLang="en-US" sz="1600" dirty="0">
              <a:latin typeface="Arial  " charset="0"/>
              <a:cs typeface="Arial  " charset="0"/>
            </a:endParaRPr>
          </a:p>
          <a:p>
            <a:pPr lvl="1" eaLnBrk="1" hangingPunct="1">
              <a:lnSpc>
                <a:spcPct val="90000"/>
              </a:lnSpc>
            </a:pPr>
            <a:r>
              <a:rPr lang="en-US" altLang="en-US" sz="1600" dirty="0">
                <a:latin typeface="Arial  " charset="0"/>
                <a:cs typeface="Arial  " charset="0"/>
              </a:rPr>
              <a:t>User opens web page (</a:t>
            </a:r>
            <a:r>
              <a:rPr lang="en-US" altLang="en-US" sz="1600" dirty="0" err="1">
                <a:latin typeface="Arial  " charset="0"/>
                <a:cs typeface="Arial  " charset="0"/>
              </a:rPr>
              <a:t>cnn.com</a:t>
            </a:r>
            <a:r>
              <a:rPr lang="en-US" altLang="en-US" sz="1600" dirty="0">
                <a:latin typeface="Arial  " charset="0"/>
                <a:cs typeface="Arial  " charset="0"/>
              </a:rPr>
              <a:t>), IE wants + 72MB</a:t>
            </a:r>
          </a:p>
          <a:p>
            <a:pPr lvl="1" eaLnBrk="1" hangingPunct="1">
              <a:lnSpc>
                <a:spcPct val="90000"/>
              </a:lnSpc>
            </a:pPr>
            <a:r>
              <a:rPr lang="en-US" altLang="en-US" sz="1600" dirty="0">
                <a:latin typeface="Arial  " charset="0"/>
                <a:cs typeface="Arial  " charset="0"/>
              </a:rPr>
              <a:t>User opens document (ps3 </a:t>
            </a:r>
            <a:r>
              <a:rPr lang="en-US" altLang="en-US" sz="1600" dirty="0" err="1">
                <a:latin typeface="Arial  " charset="0"/>
                <a:cs typeface="Arial  " charset="0"/>
              </a:rPr>
              <a:t>soln</a:t>
            </a:r>
            <a:r>
              <a:rPr lang="en-US" altLang="en-US" sz="1600" dirty="0">
                <a:latin typeface="Arial  " charset="0"/>
                <a:cs typeface="Arial  " charset="0"/>
              </a:rPr>
              <a:t>) Word wants +30MB</a:t>
            </a:r>
          </a:p>
          <a:p>
            <a:pPr lvl="1" eaLnBrk="1" hangingPunct="1">
              <a:lnSpc>
                <a:spcPct val="90000"/>
              </a:lnSpc>
            </a:pPr>
            <a:r>
              <a:rPr lang="en-US" altLang="en-US" sz="1600" dirty="0">
                <a:latin typeface="Arial  " charset="0"/>
                <a:cs typeface="Arial  " charset="0"/>
              </a:rPr>
              <a:t>User opens 2</a:t>
            </a:r>
            <a:r>
              <a:rPr lang="en-US" altLang="en-US" sz="1600" baseline="30000" dirty="0">
                <a:latin typeface="Arial  " charset="0"/>
                <a:cs typeface="Arial  " charset="0"/>
              </a:rPr>
              <a:t>nd</a:t>
            </a:r>
            <a:r>
              <a:rPr lang="en-US" altLang="en-US" sz="1600" dirty="0">
                <a:latin typeface="Arial  " charset="0"/>
                <a:cs typeface="Arial  " charset="0"/>
              </a:rPr>
              <a:t> web page(</a:t>
            </a:r>
            <a:r>
              <a:rPr lang="en-US" altLang="en-US" sz="1600" dirty="0" err="1">
                <a:latin typeface="Arial  " charset="0"/>
                <a:cs typeface="Arial  " charset="0"/>
              </a:rPr>
              <a:t>youtube</a:t>
            </a:r>
            <a:r>
              <a:rPr lang="en-US" altLang="en-US" sz="1600" dirty="0">
                <a:latin typeface="Arial  " charset="0"/>
                <a:cs typeface="Arial  " charset="0"/>
              </a:rPr>
              <a:t>), IE wants +40MB</a:t>
            </a:r>
          </a:p>
          <a:p>
            <a:pPr lvl="1" eaLnBrk="1" hangingPunct="1">
              <a:lnSpc>
                <a:spcPct val="90000"/>
              </a:lnSpc>
            </a:pPr>
            <a:r>
              <a:rPr lang="en-US" altLang="en-US" sz="1600" dirty="0">
                <a:latin typeface="Arial  " charset="0"/>
                <a:cs typeface="Arial  " charset="0"/>
              </a:rPr>
              <a:t>User edits document, Word wants +10MB</a:t>
            </a:r>
          </a:p>
          <a:p>
            <a:pPr lvl="1" eaLnBrk="1" hangingPunct="1">
              <a:lnSpc>
                <a:spcPct val="90000"/>
              </a:lnSpc>
            </a:pPr>
            <a:endParaRPr lang="en-US" altLang="en-US" sz="1600" dirty="0">
              <a:latin typeface="Arial  " charset="0"/>
              <a:cs typeface="Arial  " charset="0"/>
            </a:endParaRPr>
          </a:p>
          <a:p>
            <a:pPr lvl="1" eaLnBrk="1" hangingPunct="1">
              <a:lnSpc>
                <a:spcPct val="90000"/>
              </a:lnSpc>
            </a:pPr>
            <a:r>
              <a:rPr lang="en-US" altLang="en-US" sz="1600" dirty="0">
                <a:latin typeface="Arial  " charset="0"/>
                <a:cs typeface="Arial  " charset="0"/>
              </a:rPr>
              <a:t>TOTAL</a:t>
            </a:r>
          </a:p>
          <a:p>
            <a:pPr lvl="2" eaLnBrk="1" hangingPunct="1">
              <a:lnSpc>
                <a:spcPct val="90000"/>
              </a:lnSpc>
            </a:pPr>
            <a:r>
              <a:rPr lang="en-US" altLang="en-US" sz="1400" dirty="0">
                <a:latin typeface="Arial  " charset="0"/>
                <a:cs typeface="Arial  " charset="0"/>
              </a:rPr>
              <a:t>Vista 1280MB, IE 142 MB, Word 60 MB</a:t>
            </a:r>
          </a:p>
          <a:p>
            <a:pPr lvl="1" eaLnBrk="1" hangingPunct="1">
              <a:lnSpc>
                <a:spcPct val="90000"/>
              </a:lnSpc>
            </a:pPr>
            <a:endParaRPr lang="en-US" altLang="en-US" sz="1600" dirty="0">
              <a:latin typeface="Arial  " charset="0"/>
              <a:cs typeface="Arial  " charset="0"/>
            </a:endParaRPr>
          </a:p>
        </p:txBody>
      </p:sp>
      <p:sp>
        <p:nvSpPr>
          <p:cNvPr id="7172" name="Rectangle 4"/>
          <p:cNvSpPr>
            <a:spLocks noChangeArrowheads="1"/>
          </p:cNvSpPr>
          <p:nvPr/>
        </p:nvSpPr>
        <p:spPr bwMode="auto">
          <a:xfrm>
            <a:off x="8051800" y="1687513"/>
            <a:ext cx="838200" cy="4344987"/>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Main</a:t>
            </a:r>
          </a:p>
          <a:p>
            <a:pPr algn="ctr" eaLnBrk="1" hangingPunct="1"/>
            <a:r>
              <a:rPr lang="en-US" altLang="en-US" b="1"/>
              <a:t>Mem</a:t>
            </a:r>
          </a:p>
        </p:txBody>
      </p:sp>
      <p:sp>
        <p:nvSpPr>
          <p:cNvPr id="761861" name="Rectangle 5"/>
          <p:cNvSpPr>
            <a:spLocks noChangeArrowheads="1"/>
          </p:cNvSpPr>
          <p:nvPr/>
        </p:nvSpPr>
        <p:spPr bwMode="auto">
          <a:xfrm>
            <a:off x="7010400" y="4660900"/>
            <a:ext cx="1041400" cy="13716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Vista</a:t>
            </a:r>
          </a:p>
        </p:txBody>
      </p:sp>
      <p:sp>
        <p:nvSpPr>
          <p:cNvPr id="761862" name="Rectangle 6"/>
          <p:cNvSpPr>
            <a:spLocks noChangeArrowheads="1"/>
          </p:cNvSpPr>
          <p:nvPr/>
        </p:nvSpPr>
        <p:spPr bwMode="auto">
          <a:xfrm>
            <a:off x="7010400" y="4127500"/>
            <a:ext cx="1041400" cy="5334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IE</a:t>
            </a:r>
          </a:p>
        </p:txBody>
      </p:sp>
      <p:sp>
        <p:nvSpPr>
          <p:cNvPr id="761863" name="Rectangle 7"/>
          <p:cNvSpPr>
            <a:spLocks noChangeArrowheads="1"/>
          </p:cNvSpPr>
          <p:nvPr/>
        </p:nvSpPr>
        <p:spPr bwMode="auto">
          <a:xfrm>
            <a:off x="7023100" y="3441700"/>
            <a:ext cx="1028700" cy="698500"/>
          </a:xfrm>
          <a:prstGeom prst="rect">
            <a:avLst/>
          </a:prstGeom>
          <a:solidFill>
            <a:srgbClr val="0000FF"/>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Word</a:t>
            </a:r>
          </a:p>
        </p:txBody>
      </p:sp>
      <p:sp>
        <p:nvSpPr>
          <p:cNvPr id="761864" name="Rectangle 8"/>
          <p:cNvSpPr>
            <a:spLocks noChangeArrowheads="1"/>
          </p:cNvSpPr>
          <p:nvPr/>
        </p:nvSpPr>
        <p:spPr bwMode="auto">
          <a:xfrm>
            <a:off x="7023100" y="2374900"/>
            <a:ext cx="1028700" cy="1066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IE</a:t>
            </a:r>
          </a:p>
        </p:txBody>
      </p:sp>
      <p:sp>
        <p:nvSpPr>
          <p:cNvPr id="761865" name="Rectangle 9"/>
          <p:cNvSpPr>
            <a:spLocks noChangeArrowheads="1"/>
          </p:cNvSpPr>
          <p:nvPr/>
        </p:nvSpPr>
        <p:spPr bwMode="auto">
          <a:xfrm>
            <a:off x="7010400" y="1460500"/>
            <a:ext cx="1041400" cy="5334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IE</a:t>
            </a:r>
          </a:p>
        </p:txBody>
      </p:sp>
      <p:sp>
        <p:nvSpPr>
          <p:cNvPr id="761866" name="Rectangle 10"/>
          <p:cNvSpPr>
            <a:spLocks noChangeArrowheads="1"/>
          </p:cNvSpPr>
          <p:nvPr/>
        </p:nvSpPr>
        <p:spPr bwMode="auto">
          <a:xfrm>
            <a:off x="6997700" y="1130300"/>
            <a:ext cx="1054100" cy="317500"/>
          </a:xfrm>
          <a:prstGeom prst="rect">
            <a:avLst/>
          </a:prstGeom>
          <a:solidFill>
            <a:srgbClr val="0000FF"/>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Word</a:t>
            </a:r>
          </a:p>
        </p:txBody>
      </p:sp>
      <p:sp>
        <p:nvSpPr>
          <p:cNvPr id="761867" name="Rectangle 11"/>
          <p:cNvSpPr>
            <a:spLocks noChangeArrowheads="1"/>
          </p:cNvSpPr>
          <p:nvPr/>
        </p:nvSpPr>
        <p:spPr bwMode="auto">
          <a:xfrm>
            <a:off x="7010400" y="1993900"/>
            <a:ext cx="1041400" cy="368300"/>
          </a:xfrm>
          <a:prstGeom prst="rect">
            <a:avLst/>
          </a:prstGeom>
          <a:solidFill>
            <a:srgbClr val="0000FF"/>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Word</a:t>
            </a:r>
          </a:p>
        </p:txBody>
      </p:sp>
      <p:sp>
        <p:nvSpPr>
          <p:cNvPr id="7180" name="Slide Number Placeholder 1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219335-5813-4FB4-9E1F-789FC5E452F1}" type="slidenum">
              <a:rPr lang="en-US" altLang="en-US" sz="1400">
                <a:latin typeface="Arial  " charset="0"/>
              </a:rPr>
              <a:pPr/>
              <a:t>76</a:t>
            </a:fld>
            <a:endParaRPr lang="en-US" altLang="en-US" sz="1400">
              <a:latin typeface="Arial  " charset="0"/>
            </a:endParaRPr>
          </a:p>
        </p:txBody>
      </p:sp>
    </p:spTree>
    <p:extLst>
      <p:ext uri="{BB962C8B-B14F-4D97-AF65-F5344CB8AC3E}">
        <p14:creationId xmlns:p14="http://schemas.microsoft.com/office/powerpoint/2010/main" val="1382873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61861"/>
                                        </p:tgtEl>
                                        <p:attrNameLst>
                                          <p:attrName>style.visibility</p:attrName>
                                        </p:attrNameLst>
                                      </p:cBhvr>
                                      <p:to>
                                        <p:strVal val="visible"/>
                                      </p:to>
                                    </p:set>
                                    <p:anim calcmode="lin" valueType="num">
                                      <p:cBhvr additive="base">
                                        <p:cTn id="11" dur="500" fill="hold"/>
                                        <p:tgtEl>
                                          <p:spTgt spid="761861"/>
                                        </p:tgtEl>
                                        <p:attrNameLst>
                                          <p:attrName>ppt_x</p:attrName>
                                        </p:attrNameLst>
                                      </p:cBhvr>
                                      <p:tavLst>
                                        <p:tav tm="0">
                                          <p:val>
                                            <p:strVal val="1+#ppt_w/2"/>
                                          </p:val>
                                        </p:tav>
                                        <p:tav tm="100000">
                                          <p:val>
                                            <p:strVal val="#ppt_x"/>
                                          </p:val>
                                        </p:tav>
                                      </p:tavLst>
                                    </p:anim>
                                    <p:anim calcmode="lin" valueType="num">
                                      <p:cBhvr additive="base">
                                        <p:cTn id="12" dur="500" fill="hold"/>
                                        <p:tgtEl>
                                          <p:spTgt spid="761861"/>
                                        </p:tgtEl>
                                        <p:attrNameLst>
                                          <p:attrName>ppt_y</p:attrName>
                                        </p:attrNameLst>
                                      </p:cBhvr>
                                      <p:tavLst>
                                        <p:tav tm="0">
                                          <p:val>
                                            <p:strVal val="#ppt_y"/>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61862"/>
                                        </p:tgtEl>
                                        <p:attrNameLst>
                                          <p:attrName>style.visibility</p:attrName>
                                        </p:attrNameLst>
                                      </p:cBhvr>
                                      <p:to>
                                        <p:strVal val="visible"/>
                                      </p:to>
                                    </p:set>
                                    <p:anim calcmode="lin" valueType="num">
                                      <p:cBhvr additive="base">
                                        <p:cTn id="19" dur="500" fill="hold"/>
                                        <p:tgtEl>
                                          <p:spTgt spid="761862"/>
                                        </p:tgtEl>
                                        <p:attrNameLst>
                                          <p:attrName>ppt_x</p:attrName>
                                        </p:attrNameLst>
                                      </p:cBhvr>
                                      <p:tavLst>
                                        <p:tav tm="0">
                                          <p:val>
                                            <p:strVal val="1+#ppt_w/2"/>
                                          </p:val>
                                        </p:tav>
                                        <p:tav tm="100000">
                                          <p:val>
                                            <p:strVal val="#ppt_x"/>
                                          </p:val>
                                        </p:tav>
                                      </p:tavLst>
                                    </p:anim>
                                    <p:anim calcmode="lin" valueType="num">
                                      <p:cBhvr additive="base">
                                        <p:cTn id="20" dur="500" fill="hold"/>
                                        <p:tgtEl>
                                          <p:spTgt spid="761862"/>
                                        </p:tgtEl>
                                        <p:attrNameLst>
                                          <p:attrName>ppt_y</p:attrName>
                                        </p:attrNameLst>
                                      </p:cBhvr>
                                      <p:tavLst>
                                        <p:tav tm="0">
                                          <p:val>
                                            <p:strVal val="#ppt_y"/>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761863"/>
                                        </p:tgtEl>
                                        <p:attrNameLst>
                                          <p:attrName>style.visibility</p:attrName>
                                        </p:attrNameLst>
                                      </p:cBhvr>
                                      <p:to>
                                        <p:strVal val="visible"/>
                                      </p:to>
                                    </p:set>
                                    <p:anim calcmode="lin" valueType="num">
                                      <p:cBhvr additive="base">
                                        <p:cTn id="27" dur="500" fill="hold"/>
                                        <p:tgtEl>
                                          <p:spTgt spid="761863"/>
                                        </p:tgtEl>
                                        <p:attrNameLst>
                                          <p:attrName>ppt_x</p:attrName>
                                        </p:attrNameLst>
                                      </p:cBhvr>
                                      <p:tavLst>
                                        <p:tav tm="0">
                                          <p:val>
                                            <p:strVal val="1+#ppt_w/2"/>
                                          </p:val>
                                        </p:tav>
                                        <p:tav tm="100000">
                                          <p:val>
                                            <p:strVal val="#ppt_x"/>
                                          </p:val>
                                        </p:tav>
                                      </p:tavLst>
                                    </p:anim>
                                    <p:anim calcmode="lin" valueType="num">
                                      <p:cBhvr additive="base">
                                        <p:cTn id="28" dur="500" fill="hold"/>
                                        <p:tgtEl>
                                          <p:spTgt spid="761863"/>
                                        </p:tgtEl>
                                        <p:attrNameLst>
                                          <p:attrName>ppt_y</p:attrName>
                                        </p:attrNameLst>
                                      </p:cBhvr>
                                      <p:tavLst>
                                        <p:tav tm="0">
                                          <p:val>
                                            <p:strVal val="#ppt_y"/>
                                          </p:val>
                                        </p:tav>
                                        <p:tav tm="100000">
                                          <p:val>
                                            <p:strVal val="#ppt_y"/>
                                          </p:val>
                                        </p:tav>
                                      </p:tavLst>
                                    </p:anim>
                                  </p:childTnLst>
                                </p:cTn>
                              </p:par>
                              <p:par>
                                <p:cTn id="29" presetID="1" presetClass="entr" presetSubtype="0" fill="hold" grpId="0" nodeType="with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761864"/>
                                        </p:tgtEl>
                                        <p:attrNameLst>
                                          <p:attrName>style.visibility</p:attrName>
                                        </p:attrNameLst>
                                      </p:cBhvr>
                                      <p:to>
                                        <p:strVal val="visible"/>
                                      </p:to>
                                    </p:set>
                                    <p:anim calcmode="lin" valueType="num">
                                      <p:cBhvr additive="base">
                                        <p:cTn id="35" dur="500" fill="hold"/>
                                        <p:tgtEl>
                                          <p:spTgt spid="761864"/>
                                        </p:tgtEl>
                                        <p:attrNameLst>
                                          <p:attrName>ppt_x</p:attrName>
                                        </p:attrNameLst>
                                      </p:cBhvr>
                                      <p:tavLst>
                                        <p:tav tm="0">
                                          <p:val>
                                            <p:strVal val="1+#ppt_w/2"/>
                                          </p:val>
                                        </p:tav>
                                        <p:tav tm="100000">
                                          <p:val>
                                            <p:strVal val="#ppt_x"/>
                                          </p:val>
                                        </p:tav>
                                      </p:tavLst>
                                    </p:anim>
                                    <p:anim calcmode="lin" valueType="num">
                                      <p:cBhvr additive="base">
                                        <p:cTn id="36" dur="500" fill="hold"/>
                                        <p:tgtEl>
                                          <p:spTgt spid="761864"/>
                                        </p:tgtEl>
                                        <p:attrNameLst>
                                          <p:attrName>ppt_y</p:attrName>
                                        </p:attrNameLst>
                                      </p:cBhvr>
                                      <p:tavLst>
                                        <p:tav tm="0">
                                          <p:val>
                                            <p:strVal val="#ppt_y"/>
                                          </p:val>
                                        </p:tav>
                                        <p:tav tm="100000">
                                          <p:val>
                                            <p:strVal val="#ppt_y"/>
                                          </p:val>
                                        </p:tav>
                                      </p:tavLst>
                                    </p:anim>
                                  </p:childTnLst>
                                </p:cTn>
                              </p:par>
                              <p:par>
                                <p:cTn id="37" presetID="1" presetClass="entr" presetSubtype="0" fill="hold" grpId="0" nodeType="withEffect">
                                  <p:stCondLst>
                                    <p:cond delay="0"/>
                                  </p:stCondLst>
                                  <p:childTnLst>
                                    <p:set>
                                      <p:cBhvr>
                                        <p:cTn id="38"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761867"/>
                                        </p:tgtEl>
                                        <p:attrNameLst>
                                          <p:attrName>style.visibility</p:attrName>
                                        </p:attrNameLst>
                                      </p:cBhvr>
                                      <p:to>
                                        <p:strVal val="visible"/>
                                      </p:to>
                                    </p:set>
                                    <p:anim calcmode="lin" valueType="num">
                                      <p:cBhvr additive="base">
                                        <p:cTn id="43" dur="500" fill="hold"/>
                                        <p:tgtEl>
                                          <p:spTgt spid="761867"/>
                                        </p:tgtEl>
                                        <p:attrNameLst>
                                          <p:attrName>ppt_x</p:attrName>
                                        </p:attrNameLst>
                                      </p:cBhvr>
                                      <p:tavLst>
                                        <p:tav tm="0">
                                          <p:val>
                                            <p:strVal val="1+#ppt_w/2"/>
                                          </p:val>
                                        </p:tav>
                                        <p:tav tm="100000">
                                          <p:val>
                                            <p:strVal val="#ppt_x"/>
                                          </p:val>
                                        </p:tav>
                                      </p:tavLst>
                                    </p:anim>
                                    <p:anim calcmode="lin" valueType="num">
                                      <p:cBhvr additive="base">
                                        <p:cTn id="44" dur="500" fill="hold"/>
                                        <p:tgtEl>
                                          <p:spTgt spid="761867"/>
                                        </p:tgtEl>
                                        <p:attrNameLst>
                                          <p:attrName>ppt_y</p:attrName>
                                        </p:attrNameLst>
                                      </p:cBhvr>
                                      <p:tavLst>
                                        <p:tav tm="0">
                                          <p:val>
                                            <p:strVal val="#ppt_y"/>
                                          </p:val>
                                        </p:tav>
                                        <p:tav tm="100000">
                                          <p:val>
                                            <p:strVal val="#ppt_y"/>
                                          </p:val>
                                        </p:tav>
                                      </p:tavLst>
                                    </p:anim>
                                  </p:childTnLst>
                                </p:cTn>
                              </p:par>
                              <p:par>
                                <p:cTn id="45" presetID="1" presetClass="entr" presetSubtype="0" fill="hold" grpId="0" nodeType="withEffect">
                                  <p:stCondLst>
                                    <p:cond delay="0"/>
                                  </p:stCondLst>
                                  <p:childTnLst>
                                    <p:set>
                                      <p:cBhvr>
                                        <p:cTn id="46"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761865"/>
                                        </p:tgtEl>
                                        <p:attrNameLst>
                                          <p:attrName>style.visibility</p:attrName>
                                        </p:attrNameLst>
                                      </p:cBhvr>
                                      <p:to>
                                        <p:strVal val="visible"/>
                                      </p:to>
                                    </p:set>
                                    <p:anim calcmode="lin" valueType="num">
                                      <p:cBhvr additive="base">
                                        <p:cTn id="51" dur="500" fill="hold"/>
                                        <p:tgtEl>
                                          <p:spTgt spid="761865"/>
                                        </p:tgtEl>
                                        <p:attrNameLst>
                                          <p:attrName>ppt_x</p:attrName>
                                        </p:attrNameLst>
                                      </p:cBhvr>
                                      <p:tavLst>
                                        <p:tav tm="0">
                                          <p:val>
                                            <p:strVal val="1+#ppt_w/2"/>
                                          </p:val>
                                        </p:tav>
                                        <p:tav tm="100000">
                                          <p:val>
                                            <p:strVal val="#ppt_x"/>
                                          </p:val>
                                        </p:tav>
                                      </p:tavLst>
                                    </p:anim>
                                    <p:anim calcmode="lin" valueType="num">
                                      <p:cBhvr additive="base">
                                        <p:cTn id="52" dur="500" fill="hold"/>
                                        <p:tgtEl>
                                          <p:spTgt spid="761865"/>
                                        </p:tgtEl>
                                        <p:attrNameLst>
                                          <p:attrName>ppt_y</p:attrName>
                                        </p:attrNameLst>
                                      </p:cBhvr>
                                      <p:tavLst>
                                        <p:tav tm="0">
                                          <p:val>
                                            <p:strVal val="#ppt_y"/>
                                          </p:val>
                                        </p:tav>
                                        <p:tav tm="100000">
                                          <p:val>
                                            <p:strVal val="#ppt_y"/>
                                          </p:val>
                                        </p:tav>
                                      </p:tavLst>
                                    </p:anim>
                                  </p:childTnLst>
                                </p:cTn>
                              </p:par>
                              <p:par>
                                <p:cTn id="53" presetID="1" presetClass="entr" presetSubtype="0" fill="hold" grpId="0" nodeType="withEffect">
                                  <p:stCondLst>
                                    <p:cond delay="0"/>
                                  </p:stCondLst>
                                  <p:childTnLst>
                                    <p:set>
                                      <p:cBhvr>
                                        <p:cTn id="54"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761866"/>
                                        </p:tgtEl>
                                        <p:attrNameLst>
                                          <p:attrName>style.visibility</p:attrName>
                                        </p:attrNameLst>
                                      </p:cBhvr>
                                      <p:to>
                                        <p:strVal val="visible"/>
                                      </p:to>
                                    </p:set>
                                    <p:anim calcmode="lin" valueType="num">
                                      <p:cBhvr additive="base">
                                        <p:cTn id="59" dur="500" fill="hold"/>
                                        <p:tgtEl>
                                          <p:spTgt spid="761866"/>
                                        </p:tgtEl>
                                        <p:attrNameLst>
                                          <p:attrName>ppt_x</p:attrName>
                                        </p:attrNameLst>
                                      </p:cBhvr>
                                      <p:tavLst>
                                        <p:tav tm="0">
                                          <p:val>
                                            <p:strVal val="1+#ppt_w/2"/>
                                          </p:val>
                                        </p:tav>
                                        <p:tav tm="100000">
                                          <p:val>
                                            <p:strVal val="#ppt_x"/>
                                          </p:val>
                                        </p:tav>
                                      </p:tavLst>
                                    </p:anim>
                                    <p:anim calcmode="lin" valueType="num">
                                      <p:cBhvr additive="base">
                                        <p:cTn id="60" dur="500" fill="hold"/>
                                        <p:tgtEl>
                                          <p:spTgt spid="761866"/>
                                        </p:tgtEl>
                                        <p:attrNameLst>
                                          <p:attrName>ppt_y</p:attrName>
                                        </p:attrNameLst>
                                      </p:cBhvr>
                                      <p:tavLst>
                                        <p:tav tm="0">
                                          <p:val>
                                            <p:strVal val="#ppt_y"/>
                                          </p:val>
                                        </p:tav>
                                        <p:tav tm="100000">
                                          <p:val>
                                            <p:strVal val="#ppt_y"/>
                                          </p:val>
                                        </p:tav>
                                      </p:tavLst>
                                    </p:anim>
                                  </p:childTnLst>
                                </p:cTn>
                              </p:par>
                              <p:par>
                                <p:cTn id="61" presetID="1" presetClass="entr" presetSubtype="0" fill="hold" grpId="0" nodeType="withEffect">
                                  <p:stCondLst>
                                    <p:cond delay="0"/>
                                  </p:stCondLst>
                                  <p:childTnLst>
                                    <p:set>
                                      <p:cBhvr>
                                        <p:cTn id="62"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171">
                                            <p:txEl>
                                              <p:pRg st="11" end="11"/>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17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P spid="761861" grpId="0" animBg="1" autoUpdateAnimBg="0"/>
      <p:bldP spid="761862" grpId="0" animBg="1" autoUpdateAnimBg="0"/>
      <p:bldP spid="761863" grpId="0" animBg="1" autoUpdateAnimBg="0"/>
      <p:bldP spid="761864" grpId="0" animBg="1" autoUpdateAnimBg="0"/>
      <p:bldP spid="761865" grpId="0" animBg="1" autoUpdateAnimBg="0"/>
      <p:bldP spid="761866" grpId="0" animBg="1" autoUpdateAnimBg="0"/>
      <p:bldP spid="761867"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lnSpc>
                <a:spcPct val="70000"/>
              </a:lnSpc>
            </a:pPr>
            <a:r>
              <a:rPr lang="en-US" altLang="en-US">
                <a:latin typeface="Arial  " charset="0"/>
                <a:cs typeface="Arial  " charset="0"/>
              </a:rPr>
              <a:t>How can we divide up memory between programs?</a:t>
            </a:r>
          </a:p>
        </p:txBody>
      </p:sp>
      <p:sp>
        <p:nvSpPr>
          <p:cNvPr id="8195" name="Rectangle 3"/>
          <p:cNvSpPr>
            <a:spLocks noGrp="1" noChangeArrowheads="1"/>
          </p:cNvSpPr>
          <p:nvPr>
            <p:ph type="body" idx="1"/>
          </p:nvPr>
        </p:nvSpPr>
        <p:spPr>
          <a:xfrm>
            <a:off x="660400" y="1371600"/>
            <a:ext cx="7772400" cy="4724400"/>
          </a:xfrm>
        </p:spPr>
        <p:txBody>
          <a:bodyPr/>
          <a:lstStyle/>
          <a:p>
            <a:pPr eaLnBrk="1" hangingPunct="1">
              <a:lnSpc>
                <a:spcPct val="80000"/>
              </a:lnSpc>
            </a:pPr>
            <a:r>
              <a:rPr lang="en-US" altLang="en-US" sz="2000" dirty="0">
                <a:latin typeface="Arial  " charset="0"/>
                <a:cs typeface="Arial  " charset="0"/>
              </a:rPr>
              <a:t>It gets even worse</a:t>
            </a:r>
          </a:p>
          <a:p>
            <a:pPr lvl="1" eaLnBrk="1" hangingPunct="1">
              <a:lnSpc>
                <a:spcPct val="80000"/>
              </a:lnSpc>
            </a:pPr>
            <a:r>
              <a:rPr lang="en-US" altLang="en-US" sz="1800" dirty="0">
                <a:latin typeface="Arial  " charset="0"/>
                <a:cs typeface="Arial  " charset="0"/>
              </a:rPr>
              <a:t>Exit Word</a:t>
            </a:r>
          </a:p>
          <a:p>
            <a:pPr lvl="1" eaLnBrk="1" hangingPunct="1">
              <a:lnSpc>
                <a:spcPct val="80000"/>
              </a:lnSpc>
            </a:pPr>
            <a:r>
              <a:rPr lang="en-US" altLang="en-US" sz="1800" dirty="0">
                <a:latin typeface="Arial  " charset="0"/>
                <a:cs typeface="Arial  " charset="0"/>
              </a:rPr>
              <a:t>Start engineering program</a:t>
            </a:r>
          </a:p>
          <a:p>
            <a:pPr lvl="2" eaLnBrk="1" hangingPunct="1">
              <a:lnSpc>
                <a:spcPct val="80000"/>
              </a:lnSpc>
            </a:pPr>
            <a:r>
              <a:rPr lang="en-US" altLang="en-US" sz="1600" dirty="0">
                <a:latin typeface="Arial  " charset="0"/>
                <a:cs typeface="Arial  " charset="0"/>
              </a:rPr>
              <a:t>Wants 300MB for a matrix</a:t>
            </a:r>
          </a:p>
          <a:p>
            <a:pPr lvl="2" eaLnBrk="1" hangingPunct="1">
              <a:lnSpc>
                <a:spcPct val="80000"/>
              </a:lnSpc>
            </a:pPr>
            <a:r>
              <a:rPr lang="en-US" altLang="en-US" sz="1600" dirty="0">
                <a:latin typeface="Arial  " charset="0"/>
                <a:cs typeface="Arial  " charset="0"/>
              </a:rPr>
              <a:t>Must be contiguous!</a:t>
            </a:r>
          </a:p>
          <a:p>
            <a:pPr lvl="2" eaLnBrk="1" hangingPunct="1">
              <a:lnSpc>
                <a:spcPct val="80000"/>
              </a:lnSpc>
            </a:pPr>
            <a:endParaRPr lang="en-US" altLang="en-US" sz="1600" dirty="0">
              <a:latin typeface="Arial  " charset="0"/>
              <a:cs typeface="Arial  " charset="0"/>
            </a:endParaRPr>
          </a:p>
          <a:p>
            <a:pPr lvl="2" eaLnBrk="1" hangingPunct="1">
              <a:lnSpc>
                <a:spcPct val="80000"/>
              </a:lnSpc>
            </a:pPr>
            <a:r>
              <a:rPr lang="en-US" altLang="en-US" sz="1600" dirty="0">
                <a:latin typeface="Arial  " charset="0"/>
                <a:cs typeface="Arial  " charset="0"/>
              </a:rPr>
              <a:t>How?</a:t>
            </a:r>
          </a:p>
          <a:p>
            <a:pPr lvl="2" eaLnBrk="1" hangingPunct="1">
              <a:lnSpc>
                <a:spcPct val="80000"/>
              </a:lnSpc>
            </a:pPr>
            <a:r>
              <a:rPr lang="en-US" altLang="en-US" sz="1600" dirty="0">
                <a:latin typeface="Arial  " charset="0"/>
                <a:cs typeface="Arial  " charset="0"/>
              </a:rPr>
              <a:t>Move IE?  Not realistic</a:t>
            </a:r>
          </a:p>
          <a:p>
            <a:pPr lvl="2" eaLnBrk="1" hangingPunct="1">
              <a:lnSpc>
                <a:spcPct val="80000"/>
              </a:lnSpc>
            </a:pPr>
            <a:endParaRPr lang="en-US" altLang="en-US" sz="1600" dirty="0">
              <a:latin typeface="Arial  " charset="0"/>
              <a:cs typeface="Arial  " charset="0"/>
            </a:endParaRPr>
          </a:p>
          <a:p>
            <a:pPr eaLnBrk="1" hangingPunct="1">
              <a:lnSpc>
                <a:spcPct val="80000"/>
              </a:lnSpc>
            </a:pPr>
            <a:r>
              <a:rPr lang="en-US" altLang="en-US" sz="2000" dirty="0">
                <a:latin typeface="Arial  " charset="0"/>
                <a:cs typeface="Arial  " charset="0"/>
              </a:rPr>
              <a:t>Solution?</a:t>
            </a:r>
          </a:p>
          <a:p>
            <a:pPr lvl="1" eaLnBrk="1" hangingPunct="1">
              <a:lnSpc>
                <a:spcPct val="80000"/>
              </a:lnSpc>
            </a:pPr>
            <a:r>
              <a:rPr lang="en-US" altLang="en-US" sz="1800" dirty="0">
                <a:latin typeface="Arial  " charset="0"/>
                <a:cs typeface="Arial  " charset="0"/>
              </a:rPr>
              <a:t>Divide Main Memory into </a:t>
            </a:r>
            <a:r>
              <a:rPr lang="en-US" altLang="en-US" sz="1800" b="1" u="sng" dirty="0">
                <a:solidFill>
                  <a:srgbClr val="FF0000"/>
                </a:solidFill>
                <a:latin typeface="Arial  " charset="0"/>
                <a:cs typeface="Arial  " charset="0"/>
              </a:rPr>
              <a:t>pages</a:t>
            </a:r>
            <a:r>
              <a:rPr lang="en-US" altLang="en-US" sz="1800" dirty="0">
                <a:latin typeface="Arial  " charset="0"/>
                <a:cs typeface="Arial  " charset="0"/>
              </a:rPr>
              <a:t>,</a:t>
            </a:r>
            <a:br>
              <a:rPr lang="en-US" altLang="en-US" sz="1800" dirty="0">
                <a:latin typeface="Arial  " charset="0"/>
                <a:cs typeface="Arial  " charset="0"/>
              </a:rPr>
            </a:br>
            <a:r>
              <a:rPr lang="en-US" altLang="en-US" sz="1800" dirty="0">
                <a:latin typeface="Arial  " charset="0"/>
                <a:cs typeface="Arial  " charset="0"/>
              </a:rPr>
              <a:t>say 4KB each</a:t>
            </a:r>
          </a:p>
          <a:p>
            <a:pPr lvl="1" eaLnBrk="1" hangingPunct="1">
              <a:lnSpc>
                <a:spcPct val="80000"/>
              </a:lnSpc>
            </a:pPr>
            <a:r>
              <a:rPr lang="en-US" altLang="en-US" sz="1800" dirty="0">
                <a:latin typeface="Arial  " charset="0"/>
                <a:cs typeface="Arial  " charset="0"/>
              </a:rPr>
              <a:t>Divide Programs into pages (same size)</a:t>
            </a:r>
          </a:p>
          <a:p>
            <a:pPr lvl="1" eaLnBrk="1" hangingPunct="1">
              <a:lnSpc>
                <a:spcPct val="80000"/>
              </a:lnSpc>
            </a:pPr>
            <a:r>
              <a:rPr lang="en-US" altLang="en-US" sz="1800" dirty="0">
                <a:latin typeface="Arial  " charset="0"/>
                <a:cs typeface="Arial  " charset="0"/>
              </a:rPr>
              <a:t>Map Program Pages into Main Memory Pages</a:t>
            </a:r>
          </a:p>
          <a:p>
            <a:pPr lvl="1" eaLnBrk="1" hangingPunct="1">
              <a:lnSpc>
                <a:spcPct val="80000"/>
              </a:lnSpc>
            </a:pPr>
            <a:r>
              <a:rPr lang="en-US" altLang="en-US" sz="1800" dirty="0">
                <a:latin typeface="Arial  " charset="0"/>
                <a:cs typeface="Arial  " charset="0"/>
              </a:rPr>
              <a:t>Store extra Program Pages on disk</a:t>
            </a:r>
          </a:p>
          <a:p>
            <a:pPr lvl="2" eaLnBrk="1" hangingPunct="1">
              <a:lnSpc>
                <a:spcPct val="80000"/>
              </a:lnSpc>
            </a:pPr>
            <a:endParaRPr lang="en-US" altLang="en-US" sz="1600" dirty="0">
              <a:latin typeface="Arial  " charset="0"/>
              <a:cs typeface="Arial  " charset="0"/>
            </a:endParaRPr>
          </a:p>
          <a:p>
            <a:pPr lvl="1" eaLnBrk="1" hangingPunct="1">
              <a:lnSpc>
                <a:spcPct val="80000"/>
              </a:lnSpc>
            </a:pPr>
            <a:endParaRPr lang="en-US" altLang="en-US" sz="1800" dirty="0">
              <a:latin typeface="Arial  " charset="0"/>
              <a:cs typeface="Arial  " charset="0"/>
            </a:endParaRPr>
          </a:p>
        </p:txBody>
      </p:sp>
      <p:sp>
        <p:nvSpPr>
          <p:cNvPr id="8196" name="Rectangle 4"/>
          <p:cNvSpPr>
            <a:spLocks noChangeArrowheads="1"/>
          </p:cNvSpPr>
          <p:nvPr/>
        </p:nvSpPr>
        <p:spPr bwMode="auto">
          <a:xfrm>
            <a:off x="8089900" y="2009775"/>
            <a:ext cx="838200" cy="4264025"/>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Main</a:t>
            </a:r>
          </a:p>
          <a:p>
            <a:pPr algn="ctr" eaLnBrk="1" hangingPunct="1"/>
            <a:r>
              <a:rPr lang="en-US" altLang="en-US" b="1"/>
              <a:t>Mem</a:t>
            </a:r>
          </a:p>
        </p:txBody>
      </p:sp>
      <p:sp>
        <p:nvSpPr>
          <p:cNvPr id="8197" name="Rectangle 5"/>
          <p:cNvSpPr>
            <a:spLocks noChangeArrowheads="1"/>
          </p:cNvSpPr>
          <p:nvPr/>
        </p:nvSpPr>
        <p:spPr bwMode="auto">
          <a:xfrm>
            <a:off x="6972300" y="4889500"/>
            <a:ext cx="1104900" cy="13716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Vista</a:t>
            </a:r>
          </a:p>
        </p:txBody>
      </p:sp>
      <p:sp>
        <p:nvSpPr>
          <p:cNvPr id="8198" name="Rectangle 6"/>
          <p:cNvSpPr>
            <a:spLocks noChangeArrowheads="1"/>
          </p:cNvSpPr>
          <p:nvPr/>
        </p:nvSpPr>
        <p:spPr bwMode="auto">
          <a:xfrm>
            <a:off x="6972300" y="4343400"/>
            <a:ext cx="1104900" cy="5461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IE</a:t>
            </a:r>
          </a:p>
        </p:txBody>
      </p:sp>
      <p:sp>
        <p:nvSpPr>
          <p:cNvPr id="8199" name="Rectangle 7"/>
          <p:cNvSpPr>
            <a:spLocks noChangeArrowheads="1"/>
          </p:cNvSpPr>
          <p:nvPr/>
        </p:nvSpPr>
        <p:spPr bwMode="auto">
          <a:xfrm>
            <a:off x="6946900" y="2603500"/>
            <a:ext cx="1130300" cy="1066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IE</a:t>
            </a:r>
          </a:p>
        </p:txBody>
      </p:sp>
      <p:sp>
        <p:nvSpPr>
          <p:cNvPr id="8200" name="Rectangle 8"/>
          <p:cNvSpPr>
            <a:spLocks noChangeArrowheads="1"/>
          </p:cNvSpPr>
          <p:nvPr/>
        </p:nvSpPr>
        <p:spPr bwMode="auto">
          <a:xfrm>
            <a:off x="6934200" y="1689100"/>
            <a:ext cx="1143000" cy="5080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IE</a:t>
            </a:r>
          </a:p>
        </p:txBody>
      </p:sp>
      <p:sp>
        <p:nvSpPr>
          <p:cNvPr id="8201" name="Slide Number Placeholder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E44F22-161F-4741-8085-F2F516F37DBE}" type="slidenum">
              <a:rPr lang="en-US" altLang="en-US" sz="1400">
                <a:latin typeface="Arial  " charset="0"/>
              </a:rPr>
              <a:pPr/>
              <a:t>77</a:t>
            </a:fld>
            <a:endParaRPr lang="en-US" altLang="en-US" sz="1400">
              <a:latin typeface="Arial  " charset="0"/>
            </a:endParaRPr>
          </a:p>
        </p:txBody>
      </p:sp>
    </p:spTree>
    <p:extLst>
      <p:ext uri="{BB962C8B-B14F-4D97-AF65-F5344CB8AC3E}">
        <p14:creationId xmlns:p14="http://schemas.microsoft.com/office/powerpoint/2010/main" val="18902480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reeform 2"/>
          <p:cNvSpPr>
            <a:spLocks/>
          </p:cNvSpPr>
          <p:nvPr/>
        </p:nvSpPr>
        <p:spPr bwMode="auto">
          <a:xfrm>
            <a:off x="1671638" y="3927475"/>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2147483647 w 1113"/>
              <a:gd name="T13" fmla="*/ 2147483647 h 186"/>
              <a:gd name="T14" fmla="*/ 0 60000 65536"/>
              <a:gd name="T15" fmla="*/ 0 60000 65536"/>
              <a:gd name="T16" fmla="*/ 0 60000 65536"/>
              <a:gd name="T17" fmla="*/ 0 60000 65536"/>
              <a:gd name="T18" fmla="*/ 0 60000 65536"/>
              <a:gd name="T19" fmla="*/ 0 60000 65536"/>
              <a:gd name="T20" fmla="*/ 0 60000 65536"/>
              <a:gd name="T21" fmla="*/ 0 w 1113"/>
              <a:gd name="T22" fmla="*/ 0 h 186"/>
              <a:gd name="T23" fmla="*/ 1113 w 1113"/>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3" h="186">
                <a:moveTo>
                  <a:pt x="1113" y="182"/>
                </a:moveTo>
                <a:lnTo>
                  <a:pt x="1113" y="0"/>
                </a:lnTo>
                <a:lnTo>
                  <a:pt x="0" y="0"/>
                </a:lnTo>
                <a:lnTo>
                  <a:pt x="0" y="186"/>
                </a:lnTo>
                <a:lnTo>
                  <a:pt x="1113" y="186"/>
                </a:lnTo>
                <a:lnTo>
                  <a:pt x="1113" y="182"/>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9" name="Rectangle 3"/>
          <p:cNvSpPr>
            <a:spLocks noGrp="1" noChangeArrowheads="1"/>
          </p:cNvSpPr>
          <p:nvPr>
            <p:ph type="title"/>
          </p:nvPr>
        </p:nvSpPr>
        <p:spPr/>
        <p:txBody>
          <a:bodyPr/>
          <a:lstStyle/>
          <a:p>
            <a:pPr eaLnBrk="1" hangingPunct="1"/>
            <a:r>
              <a:rPr lang="en-US" altLang="en-US">
                <a:latin typeface="Arial  " charset="0"/>
                <a:cs typeface="Arial  " charset="0"/>
              </a:rPr>
              <a:t>Solution: Virtual Memory</a:t>
            </a:r>
          </a:p>
        </p:txBody>
      </p:sp>
      <p:sp>
        <p:nvSpPr>
          <p:cNvPr id="9220" name="AutoShape 4"/>
          <p:cNvSpPr>
            <a:spLocks noChangeAspect="1" noChangeArrowheads="1" noTextEdit="1"/>
          </p:cNvSpPr>
          <p:nvPr/>
        </p:nvSpPr>
        <p:spPr bwMode="auto">
          <a:xfrm>
            <a:off x="1638300" y="1689100"/>
            <a:ext cx="5943600"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21" name="Freeform 5"/>
          <p:cNvSpPr>
            <a:spLocks/>
          </p:cNvSpPr>
          <p:nvPr/>
        </p:nvSpPr>
        <p:spPr bwMode="auto">
          <a:xfrm>
            <a:off x="1668463" y="1860550"/>
            <a:ext cx="1766887" cy="293688"/>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2"/>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2" name="Freeform 6"/>
          <p:cNvSpPr>
            <a:spLocks/>
          </p:cNvSpPr>
          <p:nvPr/>
        </p:nvSpPr>
        <p:spPr bwMode="auto">
          <a:xfrm>
            <a:off x="1668463" y="2449513"/>
            <a:ext cx="1766887" cy="293687"/>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2"/>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3" name="Freeform 7"/>
          <p:cNvSpPr>
            <a:spLocks/>
          </p:cNvSpPr>
          <p:nvPr/>
        </p:nvSpPr>
        <p:spPr bwMode="auto">
          <a:xfrm>
            <a:off x="1668463" y="3038475"/>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4" name="Freeform 8"/>
          <p:cNvSpPr>
            <a:spLocks/>
          </p:cNvSpPr>
          <p:nvPr/>
        </p:nvSpPr>
        <p:spPr bwMode="auto">
          <a:xfrm>
            <a:off x="1668463" y="3627438"/>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2147483647 w 1113"/>
              <a:gd name="T13" fmla="*/ 2147483647 h 186"/>
              <a:gd name="T14" fmla="*/ 0 60000 65536"/>
              <a:gd name="T15" fmla="*/ 0 60000 65536"/>
              <a:gd name="T16" fmla="*/ 0 60000 65536"/>
              <a:gd name="T17" fmla="*/ 0 60000 65536"/>
              <a:gd name="T18" fmla="*/ 0 60000 65536"/>
              <a:gd name="T19" fmla="*/ 0 60000 65536"/>
              <a:gd name="T20" fmla="*/ 0 60000 65536"/>
              <a:gd name="T21" fmla="*/ 0 w 1113"/>
              <a:gd name="T22" fmla="*/ 0 h 186"/>
              <a:gd name="T23" fmla="*/ 1113 w 1113"/>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3" h="186">
                <a:moveTo>
                  <a:pt x="1113" y="182"/>
                </a:moveTo>
                <a:lnTo>
                  <a:pt x="1113" y="0"/>
                </a:lnTo>
                <a:lnTo>
                  <a:pt x="0" y="0"/>
                </a:lnTo>
                <a:lnTo>
                  <a:pt x="0" y="186"/>
                </a:lnTo>
                <a:lnTo>
                  <a:pt x="1113" y="186"/>
                </a:lnTo>
                <a:lnTo>
                  <a:pt x="1113" y="182"/>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5" name="Freeform 9"/>
          <p:cNvSpPr>
            <a:spLocks/>
          </p:cNvSpPr>
          <p:nvPr/>
        </p:nvSpPr>
        <p:spPr bwMode="auto">
          <a:xfrm>
            <a:off x="1668463" y="3627438"/>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6" name="Freeform 10"/>
          <p:cNvSpPr>
            <a:spLocks/>
          </p:cNvSpPr>
          <p:nvPr/>
        </p:nvSpPr>
        <p:spPr bwMode="auto">
          <a:xfrm>
            <a:off x="1668463" y="4216400"/>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2147483647 w 1113"/>
              <a:gd name="T13" fmla="*/ 2147483647 h 186"/>
              <a:gd name="T14" fmla="*/ 0 60000 65536"/>
              <a:gd name="T15" fmla="*/ 0 60000 65536"/>
              <a:gd name="T16" fmla="*/ 0 60000 65536"/>
              <a:gd name="T17" fmla="*/ 0 60000 65536"/>
              <a:gd name="T18" fmla="*/ 0 60000 65536"/>
              <a:gd name="T19" fmla="*/ 0 60000 65536"/>
              <a:gd name="T20" fmla="*/ 0 60000 65536"/>
              <a:gd name="T21" fmla="*/ 0 w 1113"/>
              <a:gd name="T22" fmla="*/ 0 h 186"/>
              <a:gd name="T23" fmla="*/ 1113 w 1113"/>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3" h="186">
                <a:moveTo>
                  <a:pt x="1113" y="182"/>
                </a:moveTo>
                <a:lnTo>
                  <a:pt x="1113" y="0"/>
                </a:lnTo>
                <a:lnTo>
                  <a:pt x="0" y="0"/>
                </a:lnTo>
                <a:lnTo>
                  <a:pt x="0" y="186"/>
                </a:lnTo>
                <a:lnTo>
                  <a:pt x="1113" y="186"/>
                </a:lnTo>
                <a:lnTo>
                  <a:pt x="1113" y="182"/>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7" name="Freeform 11"/>
          <p:cNvSpPr>
            <a:spLocks/>
          </p:cNvSpPr>
          <p:nvPr/>
        </p:nvSpPr>
        <p:spPr bwMode="auto">
          <a:xfrm>
            <a:off x="1668463" y="4216400"/>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8" name="Freeform 12"/>
          <p:cNvSpPr>
            <a:spLocks/>
          </p:cNvSpPr>
          <p:nvPr/>
        </p:nvSpPr>
        <p:spPr bwMode="auto">
          <a:xfrm>
            <a:off x="1668463" y="4806950"/>
            <a:ext cx="1766887" cy="293688"/>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1"/>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9" name="Freeform 13"/>
          <p:cNvSpPr>
            <a:spLocks/>
          </p:cNvSpPr>
          <p:nvPr/>
        </p:nvSpPr>
        <p:spPr bwMode="auto">
          <a:xfrm>
            <a:off x="4024313" y="4806950"/>
            <a:ext cx="1766887" cy="1130300"/>
          </a:xfrm>
          <a:custGeom>
            <a:avLst/>
            <a:gdLst>
              <a:gd name="T0" fmla="*/ 2147483647 w 1113"/>
              <a:gd name="T1" fmla="*/ 2147483647 h 712"/>
              <a:gd name="T2" fmla="*/ 2147483647 w 1113"/>
              <a:gd name="T3" fmla="*/ 2147483647 h 712"/>
              <a:gd name="T4" fmla="*/ 2147483647 w 1113"/>
              <a:gd name="T5" fmla="*/ 2147483647 h 712"/>
              <a:gd name="T6" fmla="*/ 2147483647 w 1113"/>
              <a:gd name="T7" fmla="*/ 2147483647 h 712"/>
              <a:gd name="T8" fmla="*/ 2147483647 w 1113"/>
              <a:gd name="T9" fmla="*/ 2147483647 h 712"/>
              <a:gd name="T10" fmla="*/ 2147483647 w 1113"/>
              <a:gd name="T11" fmla="*/ 2147483647 h 712"/>
              <a:gd name="T12" fmla="*/ 2147483647 w 1113"/>
              <a:gd name="T13" fmla="*/ 2147483647 h 712"/>
              <a:gd name="T14" fmla="*/ 2147483647 w 1113"/>
              <a:gd name="T15" fmla="*/ 2147483647 h 712"/>
              <a:gd name="T16" fmla="*/ 2147483647 w 1113"/>
              <a:gd name="T17" fmla="*/ 2147483647 h 712"/>
              <a:gd name="T18" fmla="*/ 2147483647 w 1113"/>
              <a:gd name="T19" fmla="*/ 2147483647 h 712"/>
              <a:gd name="T20" fmla="*/ 2147483647 w 1113"/>
              <a:gd name="T21" fmla="*/ 0 h 712"/>
              <a:gd name="T22" fmla="*/ 2147483647 w 1113"/>
              <a:gd name="T23" fmla="*/ 2147483647 h 712"/>
              <a:gd name="T24" fmla="*/ 2147483647 w 1113"/>
              <a:gd name="T25" fmla="*/ 2147483647 h 712"/>
              <a:gd name="T26" fmla="*/ 2147483647 w 1113"/>
              <a:gd name="T27" fmla="*/ 2147483647 h 712"/>
              <a:gd name="T28" fmla="*/ 2147483647 w 1113"/>
              <a:gd name="T29" fmla="*/ 2147483647 h 712"/>
              <a:gd name="T30" fmla="*/ 2147483647 w 1113"/>
              <a:gd name="T31" fmla="*/ 2147483647 h 712"/>
              <a:gd name="T32" fmla="*/ 2147483647 w 1113"/>
              <a:gd name="T33" fmla="*/ 2147483647 h 712"/>
              <a:gd name="T34" fmla="*/ 2147483647 w 1113"/>
              <a:gd name="T35" fmla="*/ 2147483647 h 712"/>
              <a:gd name="T36" fmla="*/ 2147483647 w 1113"/>
              <a:gd name="T37" fmla="*/ 2147483647 h 712"/>
              <a:gd name="T38" fmla="*/ 2147483647 w 1113"/>
              <a:gd name="T39" fmla="*/ 2147483647 h 712"/>
              <a:gd name="T40" fmla="*/ 0 w 1113"/>
              <a:gd name="T41" fmla="*/ 2147483647 h 712"/>
              <a:gd name="T42" fmla="*/ 0 w 1113"/>
              <a:gd name="T43" fmla="*/ 2147483647 h 712"/>
              <a:gd name="T44" fmla="*/ 2147483647 w 1113"/>
              <a:gd name="T45" fmla="*/ 2147483647 h 712"/>
              <a:gd name="T46" fmla="*/ 2147483647 w 1113"/>
              <a:gd name="T47" fmla="*/ 2147483647 h 712"/>
              <a:gd name="T48" fmla="*/ 2147483647 w 1113"/>
              <a:gd name="T49" fmla="*/ 2147483647 h 712"/>
              <a:gd name="T50" fmla="*/ 2147483647 w 1113"/>
              <a:gd name="T51" fmla="*/ 2147483647 h 712"/>
              <a:gd name="T52" fmla="*/ 2147483647 w 1113"/>
              <a:gd name="T53" fmla="*/ 2147483647 h 712"/>
              <a:gd name="T54" fmla="*/ 2147483647 w 1113"/>
              <a:gd name="T55" fmla="*/ 2147483647 h 712"/>
              <a:gd name="T56" fmla="*/ 2147483647 w 1113"/>
              <a:gd name="T57" fmla="*/ 2147483647 h 712"/>
              <a:gd name="T58" fmla="*/ 2147483647 w 1113"/>
              <a:gd name="T59" fmla="*/ 2147483647 h 712"/>
              <a:gd name="T60" fmla="*/ 2147483647 w 1113"/>
              <a:gd name="T61" fmla="*/ 2147483647 h 712"/>
              <a:gd name="T62" fmla="*/ 2147483647 w 1113"/>
              <a:gd name="T63" fmla="*/ 2147483647 h 712"/>
              <a:gd name="T64" fmla="*/ 2147483647 w 1113"/>
              <a:gd name="T65" fmla="*/ 2147483647 h 712"/>
              <a:gd name="T66" fmla="*/ 2147483647 w 1113"/>
              <a:gd name="T67" fmla="*/ 2147483647 h 712"/>
              <a:gd name="T68" fmla="*/ 2147483647 w 1113"/>
              <a:gd name="T69" fmla="*/ 2147483647 h 712"/>
              <a:gd name="T70" fmla="*/ 2147483647 w 1113"/>
              <a:gd name="T71" fmla="*/ 2147483647 h 712"/>
              <a:gd name="T72" fmla="*/ 2147483647 w 1113"/>
              <a:gd name="T73" fmla="*/ 2147483647 h 712"/>
              <a:gd name="T74" fmla="*/ 2147483647 w 1113"/>
              <a:gd name="T75" fmla="*/ 2147483647 h 712"/>
              <a:gd name="T76" fmla="*/ 2147483647 w 1113"/>
              <a:gd name="T77" fmla="*/ 2147483647 h 712"/>
              <a:gd name="T78" fmla="*/ 2147483647 w 1113"/>
              <a:gd name="T79" fmla="*/ 2147483647 h 712"/>
              <a:gd name="T80" fmla="*/ 2147483647 w 1113"/>
              <a:gd name="T81" fmla="*/ 2147483647 h 712"/>
              <a:gd name="T82" fmla="*/ 2147483647 w 1113"/>
              <a:gd name="T83" fmla="*/ 2147483647 h 712"/>
              <a:gd name="T84" fmla="*/ 2147483647 w 1113"/>
              <a:gd name="T85" fmla="*/ 2147483647 h 712"/>
              <a:gd name="T86" fmla="*/ 2147483647 w 1113"/>
              <a:gd name="T87" fmla="*/ 2147483647 h 712"/>
              <a:gd name="T88" fmla="*/ 2147483647 w 1113"/>
              <a:gd name="T89" fmla="*/ 2147483647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13"/>
              <a:gd name="T136" fmla="*/ 0 h 712"/>
              <a:gd name="T137" fmla="*/ 1113 w 1113"/>
              <a:gd name="T138" fmla="*/ 712 h 7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13" h="712">
                <a:moveTo>
                  <a:pt x="1113" y="155"/>
                </a:moveTo>
                <a:lnTo>
                  <a:pt x="1106" y="133"/>
                </a:lnTo>
                <a:lnTo>
                  <a:pt x="1087" y="107"/>
                </a:lnTo>
                <a:lnTo>
                  <a:pt x="1054" y="85"/>
                </a:lnTo>
                <a:lnTo>
                  <a:pt x="1005" y="66"/>
                </a:lnTo>
                <a:lnTo>
                  <a:pt x="950" y="48"/>
                </a:lnTo>
                <a:lnTo>
                  <a:pt x="887" y="29"/>
                </a:lnTo>
                <a:lnTo>
                  <a:pt x="812" y="18"/>
                </a:lnTo>
                <a:lnTo>
                  <a:pt x="734" y="7"/>
                </a:lnTo>
                <a:lnTo>
                  <a:pt x="649" y="3"/>
                </a:lnTo>
                <a:lnTo>
                  <a:pt x="556" y="0"/>
                </a:lnTo>
                <a:lnTo>
                  <a:pt x="467" y="3"/>
                </a:lnTo>
                <a:lnTo>
                  <a:pt x="382" y="7"/>
                </a:lnTo>
                <a:lnTo>
                  <a:pt x="300" y="18"/>
                </a:lnTo>
                <a:lnTo>
                  <a:pt x="230" y="29"/>
                </a:lnTo>
                <a:lnTo>
                  <a:pt x="163" y="48"/>
                </a:lnTo>
                <a:lnTo>
                  <a:pt x="107" y="66"/>
                </a:lnTo>
                <a:lnTo>
                  <a:pt x="63" y="85"/>
                </a:lnTo>
                <a:lnTo>
                  <a:pt x="29" y="107"/>
                </a:lnTo>
                <a:lnTo>
                  <a:pt x="7" y="133"/>
                </a:lnTo>
                <a:lnTo>
                  <a:pt x="0" y="159"/>
                </a:lnTo>
                <a:lnTo>
                  <a:pt x="0" y="556"/>
                </a:lnTo>
                <a:lnTo>
                  <a:pt x="7" y="582"/>
                </a:lnTo>
                <a:lnTo>
                  <a:pt x="29" y="605"/>
                </a:lnTo>
                <a:lnTo>
                  <a:pt x="63" y="627"/>
                </a:lnTo>
                <a:lnTo>
                  <a:pt x="107" y="649"/>
                </a:lnTo>
                <a:lnTo>
                  <a:pt x="163" y="668"/>
                </a:lnTo>
                <a:lnTo>
                  <a:pt x="230" y="682"/>
                </a:lnTo>
                <a:lnTo>
                  <a:pt x="300" y="697"/>
                </a:lnTo>
                <a:lnTo>
                  <a:pt x="382" y="705"/>
                </a:lnTo>
                <a:lnTo>
                  <a:pt x="467" y="712"/>
                </a:lnTo>
                <a:lnTo>
                  <a:pt x="556" y="712"/>
                </a:lnTo>
                <a:lnTo>
                  <a:pt x="649" y="712"/>
                </a:lnTo>
                <a:lnTo>
                  <a:pt x="734" y="705"/>
                </a:lnTo>
                <a:lnTo>
                  <a:pt x="812" y="697"/>
                </a:lnTo>
                <a:lnTo>
                  <a:pt x="887" y="682"/>
                </a:lnTo>
                <a:lnTo>
                  <a:pt x="950" y="668"/>
                </a:lnTo>
                <a:lnTo>
                  <a:pt x="1005" y="649"/>
                </a:lnTo>
                <a:lnTo>
                  <a:pt x="1054" y="627"/>
                </a:lnTo>
                <a:lnTo>
                  <a:pt x="1087" y="605"/>
                </a:lnTo>
                <a:lnTo>
                  <a:pt x="1106" y="582"/>
                </a:lnTo>
                <a:lnTo>
                  <a:pt x="1113" y="556"/>
                </a:lnTo>
                <a:lnTo>
                  <a:pt x="1113" y="159"/>
                </a:lnTo>
                <a:lnTo>
                  <a:pt x="1113" y="15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0" name="Freeform 14"/>
          <p:cNvSpPr>
            <a:spLocks/>
          </p:cNvSpPr>
          <p:nvPr/>
        </p:nvSpPr>
        <p:spPr bwMode="auto">
          <a:xfrm>
            <a:off x="4024313" y="4806950"/>
            <a:ext cx="1766887" cy="1130300"/>
          </a:xfrm>
          <a:custGeom>
            <a:avLst/>
            <a:gdLst>
              <a:gd name="T0" fmla="*/ 2147483647 w 1113"/>
              <a:gd name="T1" fmla="*/ 2147483647 h 712"/>
              <a:gd name="T2" fmla="*/ 2147483647 w 1113"/>
              <a:gd name="T3" fmla="*/ 2147483647 h 712"/>
              <a:gd name="T4" fmla="*/ 2147483647 w 1113"/>
              <a:gd name="T5" fmla="*/ 2147483647 h 712"/>
              <a:gd name="T6" fmla="*/ 2147483647 w 1113"/>
              <a:gd name="T7" fmla="*/ 2147483647 h 712"/>
              <a:gd name="T8" fmla="*/ 2147483647 w 1113"/>
              <a:gd name="T9" fmla="*/ 2147483647 h 712"/>
              <a:gd name="T10" fmla="*/ 2147483647 w 1113"/>
              <a:gd name="T11" fmla="*/ 2147483647 h 712"/>
              <a:gd name="T12" fmla="*/ 2147483647 w 1113"/>
              <a:gd name="T13" fmla="*/ 2147483647 h 712"/>
              <a:gd name="T14" fmla="*/ 2147483647 w 1113"/>
              <a:gd name="T15" fmla="*/ 2147483647 h 712"/>
              <a:gd name="T16" fmla="*/ 2147483647 w 1113"/>
              <a:gd name="T17" fmla="*/ 2147483647 h 712"/>
              <a:gd name="T18" fmla="*/ 2147483647 w 1113"/>
              <a:gd name="T19" fmla="*/ 2147483647 h 712"/>
              <a:gd name="T20" fmla="*/ 2147483647 w 1113"/>
              <a:gd name="T21" fmla="*/ 0 h 712"/>
              <a:gd name="T22" fmla="*/ 2147483647 w 1113"/>
              <a:gd name="T23" fmla="*/ 2147483647 h 712"/>
              <a:gd name="T24" fmla="*/ 2147483647 w 1113"/>
              <a:gd name="T25" fmla="*/ 2147483647 h 712"/>
              <a:gd name="T26" fmla="*/ 2147483647 w 1113"/>
              <a:gd name="T27" fmla="*/ 2147483647 h 712"/>
              <a:gd name="T28" fmla="*/ 2147483647 w 1113"/>
              <a:gd name="T29" fmla="*/ 2147483647 h 712"/>
              <a:gd name="T30" fmla="*/ 2147483647 w 1113"/>
              <a:gd name="T31" fmla="*/ 2147483647 h 712"/>
              <a:gd name="T32" fmla="*/ 2147483647 w 1113"/>
              <a:gd name="T33" fmla="*/ 2147483647 h 712"/>
              <a:gd name="T34" fmla="*/ 2147483647 w 1113"/>
              <a:gd name="T35" fmla="*/ 2147483647 h 712"/>
              <a:gd name="T36" fmla="*/ 2147483647 w 1113"/>
              <a:gd name="T37" fmla="*/ 2147483647 h 712"/>
              <a:gd name="T38" fmla="*/ 2147483647 w 1113"/>
              <a:gd name="T39" fmla="*/ 2147483647 h 712"/>
              <a:gd name="T40" fmla="*/ 0 w 1113"/>
              <a:gd name="T41" fmla="*/ 2147483647 h 712"/>
              <a:gd name="T42" fmla="*/ 0 w 1113"/>
              <a:gd name="T43" fmla="*/ 2147483647 h 712"/>
              <a:gd name="T44" fmla="*/ 2147483647 w 1113"/>
              <a:gd name="T45" fmla="*/ 2147483647 h 712"/>
              <a:gd name="T46" fmla="*/ 2147483647 w 1113"/>
              <a:gd name="T47" fmla="*/ 2147483647 h 712"/>
              <a:gd name="T48" fmla="*/ 2147483647 w 1113"/>
              <a:gd name="T49" fmla="*/ 2147483647 h 712"/>
              <a:gd name="T50" fmla="*/ 2147483647 w 1113"/>
              <a:gd name="T51" fmla="*/ 2147483647 h 712"/>
              <a:gd name="T52" fmla="*/ 2147483647 w 1113"/>
              <a:gd name="T53" fmla="*/ 2147483647 h 712"/>
              <a:gd name="T54" fmla="*/ 2147483647 w 1113"/>
              <a:gd name="T55" fmla="*/ 2147483647 h 712"/>
              <a:gd name="T56" fmla="*/ 2147483647 w 1113"/>
              <a:gd name="T57" fmla="*/ 2147483647 h 712"/>
              <a:gd name="T58" fmla="*/ 2147483647 w 1113"/>
              <a:gd name="T59" fmla="*/ 2147483647 h 712"/>
              <a:gd name="T60" fmla="*/ 2147483647 w 1113"/>
              <a:gd name="T61" fmla="*/ 2147483647 h 712"/>
              <a:gd name="T62" fmla="*/ 2147483647 w 1113"/>
              <a:gd name="T63" fmla="*/ 2147483647 h 712"/>
              <a:gd name="T64" fmla="*/ 2147483647 w 1113"/>
              <a:gd name="T65" fmla="*/ 2147483647 h 712"/>
              <a:gd name="T66" fmla="*/ 2147483647 w 1113"/>
              <a:gd name="T67" fmla="*/ 2147483647 h 712"/>
              <a:gd name="T68" fmla="*/ 2147483647 w 1113"/>
              <a:gd name="T69" fmla="*/ 2147483647 h 712"/>
              <a:gd name="T70" fmla="*/ 2147483647 w 1113"/>
              <a:gd name="T71" fmla="*/ 2147483647 h 712"/>
              <a:gd name="T72" fmla="*/ 2147483647 w 1113"/>
              <a:gd name="T73" fmla="*/ 2147483647 h 712"/>
              <a:gd name="T74" fmla="*/ 2147483647 w 1113"/>
              <a:gd name="T75" fmla="*/ 2147483647 h 712"/>
              <a:gd name="T76" fmla="*/ 2147483647 w 1113"/>
              <a:gd name="T77" fmla="*/ 2147483647 h 712"/>
              <a:gd name="T78" fmla="*/ 2147483647 w 1113"/>
              <a:gd name="T79" fmla="*/ 2147483647 h 712"/>
              <a:gd name="T80" fmla="*/ 2147483647 w 1113"/>
              <a:gd name="T81" fmla="*/ 2147483647 h 712"/>
              <a:gd name="T82" fmla="*/ 2147483647 w 1113"/>
              <a:gd name="T83" fmla="*/ 2147483647 h 712"/>
              <a:gd name="T84" fmla="*/ 2147483647 w 1113"/>
              <a:gd name="T85" fmla="*/ 2147483647 h 712"/>
              <a:gd name="T86" fmla="*/ 2147483647 w 1113"/>
              <a:gd name="T87" fmla="*/ 2147483647 h 71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3"/>
              <a:gd name="T133" fmla="*/ 0 h 712"/>
              <a:gd name="T134" fmla="*/ 1113 w 1113"/>
              <a:gd name="T135" fmla="*/ 712 h 71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3" h="712">
                <a:moveTo>
                  <a:pt x="1113" y="155"/>
                </a:moveTo>
                <a:lnTo>
                  <a:pt x="1106" y="133"/>
                </a:lnTo>
                <a:lnTo>
                  <a:pt x="1087" y="107"/>
                </a:lnTo>
                <a:lnTo>
                  <a:pt x="1054" y="85"/>
                </a:lnTo>
                <a:lnTo>
                  <a:pt x="1005" y="66"/>
                </a:lnTo>
                <a:lnTo>
                  <a:pt x="950" y="48"/>
                </a:lnTo>
                <a:lnTo>
                  <a:pt x="887" y="29"/>
                </a:lnTo>
                <a:lnTo>
                  <a:pt x="812" y="18"/>
                </a:lnTo>
                <a:lnTo>
                  <a:pt x="734" y="7"/>
                </a:lnTo>
                <a:lnTo>
                  <a:pt x="649" y="3"/>
                </a:lnTo>
                <a:lnTo>
                  <a:pt x="556" y="0"/>
                </a:lnTo>
                <a:lnTo>
                  <a:pt x="467" y="3"/>
                </a:lnTo>
                <a:lnTo>
                  <a:pt x="382" y="7"/>
                </a:lnTo>
                <a:lnTo>
                  <a:pt x="300" y="18"/>
                </a:lnTo>
                <a:lnTo>
                  <a:pt x="230" y="29"/>
                </a:lnTo>
                <a:lnTo>
                  <a:pt x="163" y="48"/>
                </a:lnTo>
                <a:lnTo>
                  <a:pt x="107" y="66"/>
                </a:lnTo>
                <a:lnTo>
                  <a:pt x="63" y="85"/>
                </a:lnTo>
                <a:lnTo>
                  <a:pt x="29" y="107"/>
                </a:lnTo>
                <a:lnTo>
                  <a:pt x="7" y="133"/>
                </a:lnTo>
                <a:lnTo>
                  <a:pt x="0" y="159"/>
                </a:lnTo>
                <a:lnTo>
                  <a:pt x="0" y="556"/>
                </a:lnTo>
                <a:lnTo>
                  <a:pt x="7" y="582"/>
                </a:lnTo>
                <a:lnTo>
                  <a:pt x="29" y="605"/>
                </a:lnTo>
                <a:lnTo>
                  <a:pt x="63" y="627"/>
                </a:lnTo>
                <a:lnTo>
                  <a:pt x="107" y="649"/>
                </a:lnTo>
                <a:lnTo>
                  <a:pt x="163" y="668"/>
                </a:lnTo>
                <a:lnTo>
                  <a:pt x="230" y="682"/>
                </a:lnTo>
                <a:lnTo>
                  <a:pt x="300" y="697"/>
                </a:lnTo>
                <a:lnTo>
                  <a:pt x="382" y="705"/>
                </a:lnTo>
                <a:lnTo>
                  <a:pt x="467" y="712"/>
                </a:lnTo>
                <a:lnTo>
                  <a:pt x="556" y="712"/>
                </a:lnTo>
                <a:lnTo>
                  <a:pt x="649" y="712"/>
                </a:lnTo>
                <a:lnTo>
                  <a:pt x="734" y="705"/>
                </a:lnTo>
                <a:lnTo>
                  <a:pt x="812" y="697"/>
                </a:lnTo>
                <a:lnTo>
                  <a:pt x="887" y="682"/>
                </a:lnTo>
                <a:lnTo>
                  <a:pt x="950" y="668"/>
                </a:lnTo>
                <a:lnTo>
                  <a:pt x="1005" y="649"/>
                </a:lnTo>
                <a:lnTo>
                  <a:pt x="1054" y="627"/>
                </a:lnTo>
                <a:lnTo>
                  <a:pt x="1087" y="605"/>
                </a:lnTo>
                <a:lnTo>
                  <a:pt x="1106" y="582"/>
                </a:lnTo>
                <a:lnTo>
                  <a:pt x="1113" y="556"/>
                </a:lnTo>
                <a:lnTo>
                  <a:pt x="1113" y="159"/>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1" name="Rectangle 15"/>
          <p:cNvSpPr>
            <a:spLocks noChangeArrowheads="1"/>
          </p:cNvSpPr>
          <p:nvPr/>
        </p:nvSpPr>
        <p:spPr bwMode="auto">
          <a:xfrm>
            <a:off x="5849938" y="1524000"/>
            <a:ext cx="127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P</a:t>
            </a:r>
            <a:endParaRPr lang="en-US" altLang="en-US" b="1"/>
          </a:p>
        </p:txBody>
      </p:sp>
      <p:sp>
        <p:nvSpPr>
          <p:cNvPr id="9232" name="Rectangle 16"/>
          <p:cNvSpPr>
            <a:spLocks noChangeArrowheads="1"/>
          </p:cNvSpPr>
          <p:nvPr/>
        </p:nvSpPr>
        <p:spPr bwMode="auto">
          <a:xfrm>
            <a:off x="5980113" y="1524000"/>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h</a:t>
            </a:r>
            <a:endParaRPr lang="en-US" altLang="en-US" b="1"/>
          </a:p>
        </p:txBody>
      </p:sp>
      <p:sp>
        <p:nvSpPr>
          <p:cNvPr id="9233" name="Rectangle 17"/>
          <p:cNvSpPr>
            <a:spLocks noChangeArrowheads="1"/>
          </p:cNvSpPr>
          <p:nvPr/>
        </p:nvSpPr>
        <p:spPr bwMode="auto">
          <a:xfrm>
            <a:off x="6091238" y="15240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y</a:t>
            </a:r>
            <a:endParaRPr lang="en-US" altLang="en-US" b="1"/>
          </a:p>
        </p:txBody>
      </p:sp>
      <p:sp>
        <p:nvSpPr>
          <p:cNvPr id="9234" name="Rectangle 18"/>
          <p:cNvSpPr>
            <a:spLocks noChangeArrowheads="1"/>
          </p:cNvSpPr>
          <p:nvPr/>
        </p:nvSpPr>
        <p:spPr bwMode="auto">
          <a:xfrm>
            <a:off x="6191250" y="15240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s</a:t>
            </a:r>
            <a:endParaRPr lang="en-US" altLang="en-US" b="1"/>
          </a:p>
        </p:txBody>
      </p:sp>
      <p:sp>
        <p:nvSpPr>
          <p:cNvPr id="9235" name="Rectangle 19"/>
          <p:cNvSpPr>
            <a:spLocks noChangeArrowheads="1"/>
          </p:cNvSpPr>
          <p:nvPr/>
        </p:nvSpPr>
        <p:spPr bwMode="auto">
          <a:xfrm>
            <a:off x="6286500" y="1524000"/>
            <a:ext cx="428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i</a:t>
            </a:r>
            <a:endParaRPr lang="en-US" altLang="en-US" b="1"/>
          </a:p>
        </p:txBody>
      </p:sp>
      <p:sp>
        <p:nvSpPr>
          <p:cNvPr id="9236" name="Rectangle 20"/>
          <p:cNvSpPr>
            <a:spLocks noChangeArrowheads="1"/>
          </p:cNvSpPr>
          <p:nvPr/>
        </p:nvSpPr>
        <p:spPr bwMode="auto">
          <a:xfrm>
            <a:off x="6332538" y="15240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c</a:t>
            </a:r>
            <a:endParaRPr lang="en-US" altLang="en-US" b="1"/>
          </a:p>
        </p:txBody>
      </p:sp>
      <p:sp>
        <p:nvSpPr>
          <p:cNvPr id="9237" name="Rectangle 21"/>
          <p:cNvSpPr>
            <a:spLocks noChangeArrowheads="1"/>
          </p:cNvSpPr>
          <p:nvPr/>
        </p:nvSpPr>
        <p:spPr bwMode="auto">
          <a:xfrm>
            <a:off x="6427788" y="1524000"/>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a</a:t>
            </a:r>
            <a:endParaRPr lang="en-US" altLang="en-US" b="1"/>
          </a:p>
        </p:txBody>
      </p:sp>
      <p:sp>
        <p:nvSpPr>
          <p:cNvPr id="9238" name="Rectangle 22"/>
          <p:cNvSpPr>
            <a:spLocks noChangeArrowheads="1"/>
          </p:cNvSpPr>
          <p:nvPr/>
        </p:nvSpPr>
        <p:spPr bwMode="auto">
          <a:xfrm>
            <a:off x="6538913" y="1524000"/>
            <a:ext cx="428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l</a:t>
            </a:r>
            <a:endParaRPr lang="en-US" altLang="en-US" b="1"/>
          </a:p>
        </p:txBody>
      </p:sp>
      <p:sp>
        <p:nvSpPr>
          <p:cNvPr id="9239" name="Rectangle 23"/>
          <p:cNvSpPr>
            <a:spLocks noChangeArrowheads="1"/>
          </p:cNvSpPr>
          <p:nvPr/>
        </p:nvSpPr>
        <p:spPr bwMode="auto">
          <a:xfrm>
            <a:off x="6580188" y="1524000"/>
            <a:ext cx="523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 </a:t>
            </a:r>
            <a:endParaRPr lang="en-US" altLang="en-US" b="1"/>
          </a:p>
        </p:txBody>
      </p:sp>
      <p:sp>
        <p:nvSpPr>
          <p:cNvPr id="9240" name="Rectangle 24"/>
          <p:cNvSpPr>
            <a:spLocks noChangeArrowheads="1"/>
          </p:cNvSpPr>
          <p:nvPr/>
        </p:nvSpPr>
        <p:spPr bwMode="auto">
          <a:xfrm>
            <a:off x="6634163" y="1524000"/>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a</a:t>
            </a:r>
            <a:endParaRPr lang="en-US" altLang="en-US" b="1"/>
          </a:p>
        </p:txBody>
      </p:sp>
      <p:sp>
        <p:nvSpPr>
          <p:cNvPr id="9241" name="Rectangle 25"/>
          <p:cNvSpPr>
            <a:spLocks noChangeArrowheads="1"/>
          </p:cNvSpPr>
          <p:nvPr/>
        </p:nvSpPr>
        <p:spPr bwMode="auto">
          <a:xfrm>
            <a:off x="6745288" y="1524000"/>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d</a:t>
            </a:r>
            <a:endParaRPr lang="en-US" altLang="en-US" b="1"/>
          </a:p>
        </p:txBody>
      </p:sp>
      <p:sp>
        <p:nvSpPr>
          <p:cNvPr id="9242" name="Rectangle 26"/>
          <p:cNvSpPr>
            <a:spLocks noChangeArrowheads="1"/>
          </p:cNvSpPr>
          <p:nvPr/>
        </p:nvSpPr>
        <p:spPr bwMode="auto">
          <a:xfrm>
            <a:off x="6858000" y="1524000"/>
            <a:ext cx="106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d</a:t>
            </a:r>
            <a:endParaRPr lang="en-US" altLang="en-US" b="1"/>
          </a:p>
        </p:txBody>
      </p:sp>
      <p:sp>
        <p:nvSpPr>
          <p:cNvPr id="9243" name="Rectangle 27"/>
          <p:cNvSpPr>
            <a:spLocks noChangeArrowheads="1"/>
          </p:cNvSpPr>
          <p:nvPr/>
        </p:nvSpPr>
        <p:spPr bwMode="auto">
          <a:xfrm>
            <a:off x="6962775" y="1524000"/>
            <a:ext cx="63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r</a:t>
            </a:r>
            <a:endParaRPr lang="en-US" altLang="en-US" b="1"/>
          </a:p>
        </p:txBody>
      </p:sp>
      <p:sp>
        <p:nvSpPr>
          <p:cNvPr id="9244" name="Rectangle 28"/>
          <p:cNvSpPr>
            <a:spLocks noChangeArrowheads="1"/>
          </p:cNvSpPr>
          <p:nvPr/>
        </p:nvSpPr>
        <p:spPr bwMode="auto">
          <a:xfrm>
            <a:off x="7027863" y="1524000"/>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e</a:t>
            </a:r>
            <a:endParaRPr lang="en-US" altLang="en-US" b="1"/>
          </a:p>
        </p:txBody>
      </p:sp>
      <p:sp>
        <p:nvSpPr>
          <p:cNvPr id="9245" name="Rectangle 29"/>
          <p:cNvSpPr>
            <a:spLocks noChangeArrowheads="1"/>
          </p:cNvSpPr>
          <p:nvPr/>
        </p:nvSpPr>
        <p:spPr bwMode="auto">
          <a:xfrm>
            <a:off x="7140575" y="15240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s</a:t>
            </a:r>
            <a:endParaRPr lang="en-US" altLang="en-US" b="1"/>
          </a:p>
        </p:txBody>
      </p:sp>
      <p:sp>
        <p:nvSpPr>
          <p:cNvPr id="9246" name="Rectangle 30"/>
          <p:cNvSpPr>
            <a:spLocks noChangeArrowheads="1"/>
          </p:cNvSpPr>
          <p:nvPr/>
        </p:nvSpPr>
        <p:spPr bwMode="auto">
          <a:xfrm>
            <a:off x="7234238" y="15240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s</a:t>
            </a:r>
            <a:endParaRPr lang="en-US" altLang="en-US" b="1"/>
          </a:p>
        </p:txBody>
      </p:sp>
      <p:sp>
        <p:nvSpPr>
          <p:cNvPr id="9247" name="Rectangle 31"/>
          <p:cNvSpPr>
            <a:spLocks noChangeArrowheads="1"/>
          </p:cNvSpPr>
          <p:nvPr/>
        </p:nvSpPr>
        <p:spPr bwMode="auto">
          <a:xfrm>
            <a:off x="7334250" y="1524000"/>
            <a:ext cx="106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e</a:t>
            </a:r>
            <a:endParaRPr lang="en-US" altLang="en-US" b="1"/>
          </a:p>
        </p:txBody>
      </p:sp>
      <p:sp>
        <p:nvSpPr>
          <p:cNvPr id="9248" name="Rectangle 32"/>
          <p:cNvSpPr>
            <a:spLocks noChangeArrowheads="1"/>
          </p:cNvSpPr>
          <p:nvPr/>
        </p:nvSpPr>
        <p:spPr bwMode="auto">
          <a:xfrm>
            <a:off x="7446963" y="15240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s</a:t>
            </a:r>
            <a:endParaRPr lang="en-US" altLang="en-US" b="1"/>
          </a:p>
        </p:txBody>
      </p:sp>
      <p:sp>
        <p:nvSpPr>
          <p:cNvPr id="9249" name="Freeform 33"/>
          <p:cNvSpPr>
            <a:spLocks/>
          </p:cNvSpPr>
          <p:nvPr/>
        </p:nvSpPr>
        <p:spPr bwMode="auto">
          <a:xfrm>
            <a:off x="5791200" y="1860550"/>
            <a:ext cx="1766888" cy="293688"/>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2"/>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0" name="Freeform 34"/>
          <p:cNvSpPr>
            <a:spLocks/>
          </p:cNvSpPr>
          <p:nvPr/>
        </p:nvSpPr>
        <p:spPr bwMode="auto">
          <a:xfrm>
            <a:off x="5791200" y="2154238"/>
            <a:ext cx="1766888"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1" name="Freeform 35"/>
          <p:cNvSpPr>
            <a:spLocks/>
          </p:cNvSpPr>
          <p:nvPr/>
        </p:nvSpPr>
        <p:spPr bwMode="auto">
          <a:xfrm>
            <a:off x="5791200" y="2449513"/>
            <a:ext cx="1766888" cy="293687"/>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2"/>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2" name="Freeform 36"/>
          <p:cNvSpPr>
            <a:spLocks/>
          </p:cNvSpPr>
          <p:nvPr/>
        </p:nvSpPr>
        <p:spPr bwMode="auto">
          <a:xfrm>
            <a:off x="5791200" y="2743200"/>
            <a:ext cx="1766888"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3" name="Freeform 37"/>
          <p:cNvSpPr>
            <a:spLocks/>
          </p:cNvSpPr>
          <p:nvPr/>
        </p:nvSpPr>
        <p:spPr bwMode="auto">
          <a:xfrm>
            <a:off x="5791200" y="3038475"/>
            <a:ext cx="1766888"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4" name="Freeform 38"/>
          <p:cNvSpPr>
            <a:spLocks/>
          </p:cNvSpPr>
          <p:nvPr/>
        </p:nvSpPr>
        <p:spPr bwMode="auto">
          <a:xfrm>
            <a:off x="5791200" y="3333750"/>
            <a:ext cx="1766888" cy="293688"/>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1"/>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5" name="Freeform 39"/>
          <p:cNvSpPr>
            <a:spLocks/>
          </p:cNvSpPr>
          <p:nvPr/>
        </p:nvSpPr>
        <p:spPr bwMode="auto">
          <a:xfrm>
            <a:off x="5791200" y="3627438"/>
            <a:ext cx="1766888"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6" name="Freeform 40"/>
          <p:cNvSpPr>
            <a:spLocks/>
          </p:cNvSpPr>
          <p:nvPr/>
        </p:nvSpPr>
        <p:spPr bwMode="auto">
          <a:xfrm>
            <a:off x="5791200" y="3922713"/>
            <a:ext cx="1766888" cy="293687"/>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2"/>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7" name="Freeform 41"/>
          <p:cNvSpPr>
            <a:spLocks/>
          </p:cNvSpPr>
          <p:nvPr/>
        </p:nvSpPr>
        <p:spPr bwMode="auto">
          <a:xfrm>
            <a:off x="5791200" y="4216400"/>
            <a:ext cx="1766888"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8" name="Freeform 42"/>
          <p:cNvSpPr>
            <a:spLocks/>
          </p:cNvSpPr>
          <p:nvPr/>
        </p:nvSpPr>
        <p:spPr bwMode="auto">
          <a:xfrm>
            <a:off x="4024313" y="5053013"/>
            <a:ext cx="1766887" cy="260350"/>
          </a:xfrm>
          <a:custGeom>
            <a:avLst/>
            <a:gdLst>
              <a:gd name="T0" fmla="*/ 0 w 1113"/>
              <a:gd name="T1" fmla="*/ 0 h 164"/>
              <a:gd name="T2" fmla="*/ 2147483647 w 1113"/>
              <a:gd name="T3" fmla="*/ 2147483647 h 164"/>
              <a:gd name="T4" fmla="*/ 2147483647 w 1113"/>
              <a:gd name="T5" fmla="*/ 2147483647 h 164"/>
              <a:gd name="T6" fmla="*/ 2147483647 w 1113"/>
              <a:gd name="T7" fmla="*/ 2147483647 h 164"/>
              <a:gd name="T8" fmla="*/ 2147483647 w 1113"/>
              <a:gd name="T9" fmla="*/ 2147483647 h 164"/>
              <a:gd name="T10" fmla="*/ 2147483647 w 1113"/>
              <a:gd name="T11" fmla="*/ 2147483647 h 164"/>
              <a:gd name="T12" fmla="*/ 2147483647 w 1113"/>
              <a:gd name="T13" fmla="*/ 2147483647 h 164"/>
              <a:gd name="T14" fmla="*/ 2147483647 w 1113"/>
              <a:gd name="T15" fmla="*/ 2147483647 h 164"/>
              <a:gd name="T16" fmla="*/ 2147483647 w 1113"/>
              <a:gd name="T17" fmla="*/ 2147483647 h 164"/>
              <a:gd name="T18" fmla="*/ 2147483647 w 1113"/>
              <a:gd name="T19" fmla="*/ 2147483647 h 164"/>
              <a:gd name="T20" fmla="*/ 2147483647 w 1113"/>
              <a:gd name="T21" fmla="*/ 2147483647 h 164"/>
              <a:gd name="T22" fmla="*/ 2147483647 w 1113"/>
              <a:gd name="T23" fmla="*/ 2147483647 h 164"/>
              <a:gd name="T24" fmla="*/ 2147483647 w 1113"/>
              <a:gd name="T25" fmla="*/ 2147483647 h 164"/>
              <a:gd name="T26" fmla="*/ 2147483647 w 1113"/>
              <a:gd name="T27" fmla="*/ 2147483647 h 164"/>
              <a:gd name="T28" fmla="*/ 2147483647 w 1113"/>
              <a:gd name="T29" fmla="*/ 2147483647 h 164"/>
              <a:gd name="T30" fmla="*/ 2147483647 w 1113"/>
              <a:gd name="T31" fmla="*/ 2147483647 h 164"/>
              <a:gd name="T32" fmla="*/ 2147483647 w 1113"/>
              <a:gd name="T33" fmla="*/ 2147483647 h 164"/>
              <a:gd name="T34" fmla="*/ 2147483647 w 1113"/>
              <a:gd name="T35" fmla="*/ 2147483647 h 164"/>
              <a:gd name="T36" fmla="*/ 2147483647 w 1113"/>
              <a:gd name="T37" fmla="*/ 2147483647 h 164"/>
              <a:gd name="T38" fmla="*/ 2147483647 w 1113"/>
              <a:gd name="T39" fmla="*/ 2147483647 h 164"/>
              <a:gd name="T40" fmla="*/ 2147483647 w 1113"/>
              <a:gd name="T41" fmla="*/ 2147483647 h 1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13"/>
              <a:gd name="T64" fmla="*/ 0 h 164"/>
              <a:gd name="T65" fmla="*/ 1113 w 1113"/>
              <a:gd name="T66" fmla="*/ 164 h 1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13" h="164">
                <a:moveTo>
                  <a:pt x="0" y="0"/>
                </a:moveTo>
                <a:lnTo>
                  <a:pt x="7" y="30"/>
                </a:lnTo>
                <a:lnTo>
                  <a:pt x="29" y="52"/>
                </a:lnTo>
                <a:lnTo>
                  <a:pt x="63" y="78"/>
                </a:lnTo>
                <a:lnTo>
                  <a:pt x="107" y="97"/>
                </a:lnTo>
                <a:lnTo>
                  <a:pt x="163" y="115"/>
                </a:lnTo>
                <a:lnTo>
                  <a:pt x="230" y="130"/>
                </a:lnTo>
                <a:lnTo>
                  <a:pt x="300" y="145"/>
                </a:lnTo>
                <a:lnTo>
                  <a:pt x="382" y="156"/>
                </a:lnTo>
                <a:lnTo>
                  <a:pt x="467" y="160"/>
                </a:lnTo>
                <a:lnTo>
                  <a:pt x="556" y="164"/>
                </a:lnTo>
                <a:lnTo>
                  <a:pt x="649" y="160"/>
                </a:lnTo>
                <a:lnTo>
                  <a:pt x="734" y="156"/>
                </a:lnTo>
                <a:lnTo>
                  <a:pt x="812" y="145"/>
                </a:lnTo>
                <a:lnTo>
                  <a:pt x="887" y="130"/>
                </a:lnTo>
                <a:lnTo>
                  <a:pt x="950" y="115"/>
                </a:lnTo>
                <a:lnTo>
                  <a:pt x="1005" y="97"/>
                </a:lnTo>
                <a:lnTo>
                  <a:pt x="1054" y="78"/>
                </a:lnTo>
                <a:lnTo>
                  <a:pt x="1087" y="52"/>
                </a:lnTo>
                <a:lnTo>
                  <a:pt x="1106" y="30"/>
                </a:lnTo>
                <a:lnTo>
                  <a:pt x="1113" y="4"/>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9" name="Rectangle 43"/>
          <p:cNvSpPr>
            <a:spLocks noChangeArrowheads="1"/>
          </p:cNvSpPr>
          <p:nvPr/>
        </p:nvSpPr>
        <p:spPr bwMode="auto">
          <a:xfrm>
            <a:off x="4229100" y="6032500"/>
            <a:ext cx="138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D</a:t>
            </a:r>
            <a:endParaRPr lang="en-US" altLang="en-US" b="1"/>
          </a:p>
        </p:txBody>
      </p:sp>
      <p:sp>
        <p:nvSpPr>
          <p:cNvPr id="9260" name="Rectangle 44"/>
          <p:cNvSpPr>
            <a:spLocks noChangeArrowheads="1"/>
          </p:cNvSpPr>
          <p:nvPr/>
        </p:nvSpPr>
        <p:spPr bwMode="auto">
          <a:xfrm>
            <a:off x="4370388" y="6032500"/>
            <a:ext cx="428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i</a:t>
            </a:r>
            <a:endParaRPr lang="en-US" altLang="en-US" b="1"/>
          </a:p>
        </p:txBody>
      </p:sp>
      <p:sp>
        <p:nvSpPr>
          <p:cNvPr id="9261" name="Rectangle 45"/>
          <p:cNvSpPr>
            <a:spLocks noChangeArrowheads="1"/>
          </p:cNvSpPr>
          <p:nvPr/>
        </p:nvSpPr>
        <p:spPr bwMode="auto">
          <a:xfrm>
            <a:off x="4411663" y="60325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s</a:t>
            </a:r>
            <a:endParaRPr lang="en-US" altLang="en-US" b="1"/>
          </a:p>
        </p:txBody>
      </p:sp>
      <p:sp>
        <p:nvSpPr>
          <p:cNvPr id="9262" name="Rectangle 46"/>
          <p:cNvSpPr>
            <a:spLocks noChangeArrowheads="1"/>
          </p:cNvSpPr>
          <p:nvPr/>
        </p:nvSpPr>
        <p:spPr bwMode="auto">
          <a:xfrm>
            <a:off x="4511675" y="60325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k</a:t>
            </a:r>
            <a:endParaRPr lang="en-US" altLang="en-US" b="1"/>
          </a:p>
        </p:txBody>
      </p:sp>
      <p:sp>
        <p:nvSpPr>
          <p:cNvPr id="9263" name="Rectangle 47"/>
          <p:cNvSpPr>
            <a:spLocks noChangeArrowheads="1"/>
          </p:cNvSpPr>
          <p:nvPr/>
        </p:nvSpPr>
        <p:spPr bwMode="auto">
          <a:xfrm>
            <a:off x="4611688" y="6032500"/>
            <a:ext cx="523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 </a:t>
            </a:r>
            <a:endParaRPr lang="en-US" altLang="en-US" b="1"/>
          </a:p>
        </p:txBody>
      </p:sp>
      <p:sp>
        <p:nvSpPr>
          <p:cNvPr id="9264" name="Rectangle 48"/>
          <p:cNvSpPr>
            <a:spLocks noChangeArrowheads="1"/>
          </p:cNvSpPr>
          <p:nvPr/>
        </p:nvSpPr>
        <p:spPr bwMode="auto">
          <a:xfrm>
            <a:off x="4664075" y="6032500"/>
            <a:ext cx="106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a</a:t>
            </a:r>
            <a:endParaRPr lang="en-US" altLang="en-US" b="1"/>
          </a:p>
        </p:txBody>
      </p:sp>
      <p:sp>
        <p:nvSpPr>
          <p:cNvPr id="9265" name="Rectangle 49"/>
          <p:cNvSpPr>
            <a:spLocks noChangeArrowheads="1"/>
          </p:cNvSpPr>
          <p:nvPr/>
        </p:nvSpPr>
        <p:spPr bwMode="auto">
          <a:xfrm>
            <a:off x="4770438" y="6032500"/>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d</a:t>
            </a:r>
            <a:endParaRPr lang="en-US" altLang="en-US" b="1"/>
          </a:p>
        </p:txBody>
      </p:sp>
      <p:sp>
        <p:nvSpPr>
          <p:cNvPr id="9266" name="Rectangle 50"/>
          <p:cNvSpPr>
            <a:spLocks noChangeArrowheads="1"/>
          </p:cNvSpPr>
          <p:nvPr/>
        </p:nvSpPr>
        <p:spPr bwMode="auto">
          <a:xfrm>
            <a:off x="4883150" y="6032500"/>
            <a:ext cx="106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d</a:t>
            </a:r>
            <a:endParaRPr lang="en-US" altLang="en-US" b="1"/>
          </a:p>
        </p:txBody>
      </p:sp>
      <p:sp>
        <p:nvSpPr>
          <p:cNvPr id="9267" name="Rectangle 51"/>
          <p:cNvSpPr>
            <a:spLocks noChangeArrowheads="1"/>
          </p:cNvSpPr>
          <p:nvPr/>
        </p:nvSpPr>
        <p:spPr bwMode="auto">
          <a:xfrm>
            <a:off x="4994275" y="6032500"/>
            <a:ext cx="63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r</a:t>
            </a:r>
            <a:endParaRPr lang="en-US" altLang="en-US" b="1"/>
          </a:p>
        </p:txBody>
      </p:sp>
      <p:sp>
        <p:nvSpPr>
          <p:cNvPr id="9268" name="Rectangle 52"/>
          <p:cNvSpPr>
            <a:spLocks noChangeArrowheads="1"/>
          </p:cNvSpPr>
          <p:nvPr/>
        </p:nvSpPr>
        <p:spPr bwMode="auto">
          <a:xfrm>
            <a:off x="5059363" y="6032500"/>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e</a:t>
            </a:r>
            <a:endParaRPr lang="en-US" altLang="en-US" b="1"/>
          </a:p>
        </p:txBody>
      </p:sp>
      <p:sp>
        <p:nvSpPr>
          <p:cNvPr id="9269" name="Rectangle 53"/>
          <p:cNvSpPr>
            <a:spLocks noChangeArrowheads="1"/>
          </p:cNvSpPr>
          <p:nvPr/>
        </p:nvSpPr>
        <p:spPr bwMode="auto">
          <a:xfrm>
            <a:off x="5165725" y="60325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s</a:t>
            </a:r>
            <a:endParaRPr lang="en-US" altLang="en-US" b="1"/>
          </a:p>
        </p:txBody>
      </p:sp>
      <p:sp>
        <p:nvSpPr>
          <p:cNvPr id="9270" name="Rectangle 54"/>
          <p:cNvSpPr>
            <a:spLocks noChangeArrowheads="1"/>
          </p:cNvSpPr>
          <p:nvPr/>
        </p:nvSpPr>
        <p:spPr bwMode="auto">
          <a:xfrm>
            <a:off x="5265738" y="60325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s</a:t>
            </a:r>
            <a:endParaRPr lang="en-US" altLang="en-US" b="1"/>
          </a:p>
        </p:txBody>
      </p:sp>
      <p:sp>
        <p:nvSpPr>
          <p:cNvPr id="9271" name="Rectangle 55"/>
          <p:cNvSpPr>
            <a:spLocks noChangeArrowheads="1"/>
          </p:cNvSpPr>
          <p:nvPr/>
        </p:nvSpPr>
        <p:spPr bwMode="auto">
          <a:xfrm>
            <a:off x="5365750" y="6032500"/>
            <a:ext cx="106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e</a:t>
            </a:r>
            <a:endParaRPr lang="en-US" altLang="en-US" b="1"/>
          </a:p>
        </p:txBody>
      </p:sp>
      <p:sp>
        <p:nvSpPr>
          <p:cNvPr id="9272" name="Rectangle 56"/>
          <p:cNvSpPr>
            <a:spLocks noChangeArrowheads="1"/>
          </p:cNvSpPr>
          <p:nvPr/>
        </p:nvSpPr>
        <p:spPr bwMode="auto">
          <a:xfrm>
            <a:off x="5472113" y="60325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s</a:t>
            </a:r>
            <a:endParaRPr lang="en-US" altLang="en-US" b="1"/>
          </a:p>
        </p:txBody>
      </p:sp>
      <p:sp>
        <p:nvSpPr>
          <p:cNvPr id="9273" name="Freeform 57"/>
          <p:cNvSpPr>
            <a:spLocks/>
          </p:cNvSpPr>
          <p:nvPr/>
        </p:nvSpPr>
        <p:spPr bwMode="auto">
          <a:xfrm>
            <a:off x="1668463" y="2154238"/>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74" name="Freeform 58"/>
          <p:cNvSpPr>
            <a:spLocks/>
          </p:cNvSpPr>
          <p:nvPr/>
        </p:nvSpPr>
        <p:spPr bwMode="auto">
          <a:xfrm>
            <a:off x="1668463" y="2743200"/>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75" name="Freeform 59"/>
          <p:cNvSpPr>
            <a:spLocks/>
          </p:cNvSpPr>
          <p:nvPr/>
        </p:nvSpPr>
        <p:spPr bwMode="auto">
          <a:xfrm>
            <a:off x="1668463" y="3333750"/>
            <a:ext cx="1766887" cy="293688"/>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1"/>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76" name="Freeform 60"/>
          <p:cNvSpPr>
            <a:spLocks/>
          </p:cNvSpPr>
          <p:nvPr/>
        </p:nvSpPr>
        <p:spPr bwMode="auto">
          <a:xfrm>
            <a:off x="1668463" y="3922713"/>
            <a:ext cx="1766887" cy="293687"/>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2"/>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77" name="Freeform 61"/>
          <p:cNvSpPr>
            <a:spLocks/>
          </p:cNvSpPr>
          <p:nvPr/>
        </p:nvSpPr>
        <p:spPr bwMode="auto">
          <a:xfrm>
            <a:off x="1668463" y="4511675"/>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78" name="Freeform 62"/>
          <p:cNvSpPr>
            <a:spLocks/>
          </p:cNvSpPr>
          <p:nvPr/>
        </p:nvSpPr>
        <p:spPr bwMode="auto">
          <a:xfrm>
            <a:off x="1668463" y="5100638"/>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2147483647 w 1113"/>
              <a:gd name="T13" fmla="*/ 2147483647 h 186"/>
              <a:gd name="T14" fmla="*/ 0 60000 65536"/>
              <a:gd name="T15" fmla="*/ 0 60000 65536"/>
              <a:gd name="T16" fmla="*/ 0 60000 65536"/>
              <a:gd name="T17" fmla="*/ 0 60000 65536"/>
              <a:gd name="T18" fmla="*/ 0 60000 65536"/>
              <a:gd name="T19" fmla="*/ 0 60000 65536"/>
              <a:gd name="T20" fmla="*/ 0 60000 65536"/>
              <a:gd name="T21" fmla="*/ 0 w 1113"/>
              <a:gd name="T22" fmla="*/ 0 h 186"/>
              <a:gd name="T23" fmla="*/ 1113 w 1113"/>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3" h="186">
                <a:moveTo>
                  <a:pt x="1113" y="182"/>
                </a:moveTo>
                <a:lnTo>
                  <a:pt x="1113" y="0"/>
                </a:lnTo>
                <a:lnTo>
                  <a:pt x="0" y="0"/>
                </a:lnTo>
                <a:lnTo>
                  <a:pt x="0" y="186"/>
                </a:lnTo>
                <a:lnTo>
                  <a:pt x="1113" y="186"/>
                </a:lnTo>
                <a:lnTo>
                  <a:pt x="1113" y="182"/>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9" name="Freeform 63"/>
          <p:cNvSpPr>
            <a:spLocks/>
          </p:cNvSpPr>
          <p:nvPr/>
        </p:nvSpPr>
        <p:spPr bwMode="auto">
          <a:xfrm>
            <a:off x="1668463" y="5100638"/>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80" name="Rectangle 64"/>
          <p:cNvSpPr>
            <a:spLocks noChangeArrowheads="1"/>
          </p:cNvSpPr>
          <p:nvPr/>
        </p:nvSpPr>
        <p:spPr bwMode="auto">
          <a:xfrm>
            <a:off x="1803400" y="1524000"/>
            <a:ext cx="127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V</a:t>
            </a:r>
            <a:endParaRPr lang="en-US" altLang="en-US" b="1"/>
          </a:p>
        </p:txBody>
      </p:sp>
      <p:sp>
        <p:nvSpPr>
          <p:cNvPr id="9281" name="Rectangle 65"/>
          <p:cNvSpPr>
            <a:spLocks noChangeArrowheads="1"/>
          </p:cNvSpPr>
          <p:nvPr/>
        </p:nvSpPr>
        <p:spPr bwMode="auto">
          <a:xfrm>
            <a:off x="1933575" y="1524000"/>
            <a:ext cx="428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i</a:t>
            </a:r>
            <a:endParaRPr lang="en-US" altLang="en-US" b="1"/>
          </a:p>
        </p:txBody>
      </p:sp>
      <p:sp>
        <p:nvSpPr>
          <p:cNvPr id="9282" name="Rectangle 66"/>
          <p:cNvSpPr>
            <a:spLocks noChangeArrowheads="1"/>
          </p:cNvSpPr>
          <p:nvPr/>
        </p:nvSpPr>
        <p:spPr bwMode="auto">
          <a:xfrm>
            <a:off x="1974850" y="1524000"/>
            <a:ext cx="63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r</a:t>
            </a:r>
            <a:endParaRPr lang="en-US" altLang="en-US" b="1"/>
          </a:p>
        </p:txBody>
      </p:sp>
      <p:sp>
        <p:nvSpPr>
          <p:cNvPr id="9283" name="Rectangle 67"/>
          <p:cNvSpPr>
            <a:spLocks noChangeArrowheads="1"/>
          </p:cNvSpPr>
          <p:nvPr/>
        </p:nvSpPr>
        <p:spPr bwMode="auto">
          <a:xfrm>
            <a:off x="2038350" y="1524000"/>
            <a:ext cx="523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t</a:t>
            </a:r>
            <a:endParaRPr lang="en-US" altLang="en-US" b="1"/>
          </a:p>
        </p:txBody>
      </p:sp>
      <p:sp>
        <p:nvSpPr>
          <p:cNvPr id="9284" name="Rectangle 68"/>
          <p:cNvSpPr>
            <a:spLocks noChangeArrowheads="1"/>
          </p:cNvSpPr>
          <p:nvPr/>
        </p:nvSpPr>
        <p:spPr bwMode="auto">
          <a:xfrm>
            <a:off x="2097088" y="1524000"/>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u</a:t>
            </a:r>
            <a:endParaRPr lang="en-US" altLang="en-US" b="1"/>
          </a:p>
        </p:txBody>
      </p:sp>
      <p:sp>
        <p:nvSpPr>
          <p:cNvPr id="9285" name="Rectangle 69"/>
          <p:cNvSpPr>
            <a:spLocks noChangeArrowheads="1"/>
          </p:cNvSpPr>
          <p:nvPr/>
        </p:nvSpPr>
        <p:spPr bwMode="auto">
          <a:xfrm>
            <a:off x="2203450" y="1524000"/>
            <a:ext cx="106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a</a:t>
            </a:r>
            <a:endParaRPr lang="en-US" altLang="en-US" b="1"/>
          </a:p>
        </p:txBody>
      </p:sp>
      <p:sp>
        <p:nvSpPr>
          <p:cNvPr id="9286" name="Rectangle 70"/>
          <p:cNvSpPr>
            <a:spLocks noChangeArrowheads="1"/>
          </p:cNvSpPr>
          <p:nvPr/>
        </p:nvSpPr>
        <p:spPr bwMode="auto">
          <a:xfrm>
            <a:off x="2316163" y="1524000"/>
            <a:ext cx="428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l</a:t>
            </a:r>
            <a:endParaRPr lang="en-US" altLang="en-US" b="1"/>
          </a:p>
        </p:txBody>
      </p:sp>
      <p:sp>
        <p:nvSpPr>
          <p:cNvPr id="9287" name="Rectangle 71"/>
          <p:cNvSpPr>
            <a:spLocks noChangeArrowheads="1"/>
          </p:cNvSpPr>
          <p:nvPr/>
        </p:nvSpPr>
        <p:spPr bwMode="auto">
          <a:xfrm>
            <a:off x="2357438" y="1524000"/>
            <a:ext cx="523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 </a:t>
            </a:r>
            <a:endParaRPr lang="en-US" altLang="en-US" b="1"/>
          </a:p>
        </p:txBody>
      </p:sp>
      <p:sp>
        <p:nvSpPr>
          <p:cNvPr id="9288" name="Rectangle 72"/>
          <p:cNvSpPr>
            <a:spLocks noChangeArrowheads="1"/>
          </p:cNvSpPr>
          <p:nvPr/>
        </p:nvSpPr>
        <p:spPr bwMode="auto">
          <a:xfrm>
            <a:off x="2409825" y="1524000"/>
            <a:ext cx="106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a</a:t>
            </a:r>
            <a:endParaRPr lang="en-US" altLang="en-US" b="1"/>
          </a:p>
        </p:txBody>
      </p:sp>
      <p:sp>
        <p:nvSpPr>
          <p:cNvPr id="9289" name="Rectangle 73"/>
          <p:cNvSpPr>
            <a:spLocks noChangeArrowheads="1"/>
          </p:cNvSpPr>
          <p:nvPr/>
        </p:nvSpPr>
        <p:spPr bwMode="auto">
          <a:xfrm>
            <a:off x="2522538" y="1524000"/>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d</a:t>
            </a:r>
            <a:endParaRPr lang="en-US" altLang="en-US" b="1"/>
          </a:p>
        </p:txBody>
      </p:sp>
      <p:sp>
        <p:nvSpPr>
          <p:cNvPr id="9290" name="Rectangle 74"/>
          <p:cNvSpPr>
            <a:spLocks noChangeArrowheads="1"/>
          </p:cNvSpPr>
          <p:nvPr/>
        </p:nvSpPr>
        <p:spPr bwMode="auto">
          <a:xfrm>
            <a:off x="2627313" y="1524000"/>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d</a:t>
            </a:r>
            <a:endParaRPr lang="en-US" altLang="en-US" b="1"/>
          </a:p>
        </p:txBody>
      </p:sp>
      <p:sp>
        <p:nvSpPr>
          <p:cNvPr id="9291" name="Rectangle 75"/>
          <p:cNvSpPr>
            <a:spLocks noChangeArrowheads="1"/>
          </p:cNvSpPr>
          <p:nvPr/>
        </p:nvSpPr>
        <p:spPr bwMode="auto">
          <a:xfrm>
            <a:off x="2740025" y="1524000"/>
            <a:ext cx="63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r</a:t>
            </a:r>
            <a:endParaRPr lang="en-US" altLang="en-US" b="1"/>
          </a:p>
        </p:txBody>
      </p:sp>
      <p:sp>
        <p:nvSpPr>
          <p:cNvPr id="9292" name="Rectangle 76"/>
          <p:cNvSpPr>
            <a:spLocks noChangeArrowheads="1"/>
          </p:cNvSpPr>
          <p:nvPr/>
        </p:nvSpPr>
        <p:spPr bwMode="auto">
          <a:xfrm>
            <a:off x="2805113" y="1524000"/>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e</a:t>
            </a:r>
            <a:endParaRPr lang="en-US" altLang="en-US" b="1"/>
          </a:p>
        </p:txBody>
      </p:sp>
      <p:sp>
        <p:nvSpPr>
          <p:cNvPr id="9293" name="Rectangle 77"/>
          <p:cNvSpPr>
            <a:spLocks noChangeArrowheads="1"/>
          </p:cNvSpPr>
          <p:nvPr/>
        </p:nvSpPr>
        <p:spPr bwMode="auto">
          <a:xfrm>
            <a:off x="2909888" y="15240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s</a:t>
            </a:r>
            <a:endParaRPr lang="en-US" altLang="en-US" b="1"/>
          </a:p>
        </p:txBody>
      </p:sp>
      <p:sp>
        <p:nvSpPr>
          <p:cNvPr id="9294" name="Rectangle 78"/>
          <p:cNvSpPr>
            <a:spLocks noChangeArrowheads="1"/>
          </p:cNvSpPr>
          <p:nvPr/>
        </p:nvSpPr>
        <p:spPr bwMode="auto">
          <a:xfrm>
            <a:off x="3011488" y="15240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s</a:t>
            </a:r>
            <a:endParaRPr lang="en-US" altLang="en-US" b="1"/>
          </a:p>
        </p:txBody>
      </p:sp>
      <p:sp>
        <p:nvSpPr>
          <p:cNvPr id="9295" name="Rectangle 79"/>
          <p:cNvSpPr>
            <a:spLocks noChangeArrowheads="1"/>
          </p:cNvSpPr>
          <p:nvPr/>
        </p:nvSpPr>
        <p:spPr bwMode="auto">
          <a:xfrm>
            <a:off x="3111500" y="1524000"/>
            <a:ext cx="106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e</a:t>
            </a:r>
            <a:endParaRPr lang="en-US" altLang="en-US" b="1"/>
          </a:p>
        </p:txBody>
      </p:sp>
      <p:sp>
        <p:nvSpPr>
          <p:cNvPr id="9296" name="Rectangle 80"/>
          <p:cNvSpPr>
            <a:spLocks noChangeArrowheads="1"/>
          </p:cNvSpPr>
          <p:nvPr/>
        </p:nvSpPr>
        <p:spPr bwMode="auto">
          <a:xfrm>
            <a:off x="3216275" y="15240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s</a:t>
            </a:r>
            <a:endParaRPr lang="en-US" altLang="en-US" b="1"/>
          </a:p>
        </p:txBody>
      </p:sp>
      <p:sp>
        <p:nvSpPr>
          <p:cNvPr id="9297" name="Freeform 81"/>
          <p:cNvSpPr>
            <a:spLocks/>
          </p:cNvSpPr>
          <p:nvPr/>
        </p:nvSpPr>
        <p:spPr bwMode="auto">
          <a:xfrm>
            <a:off x="2503488" y="1954213"/>
            <a:ext cx="101600" cy="100012"/>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59"/>
                </a:lnTo>
                <a:lnTo>
                  <a:pt x="45" y="59"/>
                </a:lnTo>
                <a:lnTo>
                  <a:pt x="49" y="56"/>
                </a:lnTo>
                <a:lnTo>
                  <a:pt x="52" y="52"/>
                </a:lnTo>
                <a:lnTo>
                  <a:pt x="56" y="48"/>
                </a:lnTo>
                <a:lnTo>
                  <a:pt x="60" y="45"/>
                </a:lnTo>
                <a:lnTo>
                  <a:pt x="60" y="41"/>
                </a:lnTo>
                <a:lnTo>
                  <a:pt x="64" y="37"/>
                </a:lnTo>
                <a:lnTo>
                  <a:pt x="64" y="33"/>
                </a:lnTo>
                <a:lnTo>
                  <a:pt x="64" y="26"/>
                </a:lnTo>
                <a:lnTo>
                  <a:pt x="60" y="22"/>
                </a:lnTo>
                <a:lnTo>
                  <a:pt x="60" y="19"/>
                </a:lnTo>
                <a:lnTo>
                  <a:pt x="56" y="15"/>
                </a:lnTo>
                <a:lnTo>
                  <a:pt x="52" y="11"/>
                </a:lnTo>
                <a:lnTo>
                  <a:pt x="49" y="7"/>
                </a:lnTo>
                <a:lnTo>
                  <a:pt x="45" y="4"/>
                </a:lnTo>
                <a:lnTo>
                  <a:pt x="41" y="4"/>
                </a:lnTo>
                <a:lnTo>
                  <a:pt x="38" y="0"/>
                </a:lnTo>
                <a:lnTo>
                  <a:pt x="30" y="0"/>
                </a:lnTo>
                <a:lnTo>
                  <a:pt x="26" y="0"/>
                </a:lnTo>
                <a:lnTo>
                  <a:pt x="23" y="4"/>
                </a:lnTo>
                <a:lnTo>
                  <a:pt x="15" y="4"/>
                </a:lnTo>
                <a:lnTo>
                  <a:pt x="12" y="7"/>
                </a:lnTo>
                <a:lnTo>
                  <a:pt x="8" y="11"/>
                </a:lnTo>
                <a:lnTo>
                  <a:pt x="8" y="15"/>
                </a:lnTo>
                <a:lnTo>
                  <a:pt x="4" y="19"/>
                </a:lnTo>
                <a:lnTo>
                  <a:pt x="0" y="22"/>
                </a:lnTo>
                <a:lnTo>
                  <a:pt x="0" y="26"/>
                </a:lnTo>
                <a:lnTo>
                  <a:pt x="0" y="33"/>
                </a:lnTo>
                <a:lnTo>
                  <a:pt x="0" y="37"/>
                </a:lnTo>
                <a:lnTo>
                  <a:pt x="0" y="41"/>
                </a:lnTo>
                <a:lnTo>
                  <a:pt x="4" y="45"/>
                </a:lnTo>
                <a:lnTo>
                  <a:pt x="8" y="48"/>
                </a:lnTo>
                <a:lnTo>
                  <a:pt x="8" y="52"/>
                </a:lnTo>
                <a:lnTo>
                  <a:pt x="12" y="56"/>
                </a:lnTo>
                <a:lnTo>
                  <a:pt x="15" y="59"/>
                </a:lnTo>
                <a:lnTo>
                  <a:pt x="23" y="59"/>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8" name="Freeform 82"/>
          <p:cNvSpPr>
            <a:spLocks/>
          </p:cNvSpPr>
          <p:nvPr/>
        </p:nvSpPr>
        <p:spPr bwMode="auto">
          <a:xfrm>
            <a:off x="2503488" y="2249488"/>
            <a:ext cx="101600" cy="100012"/>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59"/>
                </a:lnTo>
                <a:lnTo>
                  <a:pt x="45" y="59"/>
                </a:lnTo>
                <a:lnTo>
                  <a:pt x="49" y="55"/>
                </a:lnTo>
                <a:lnTo>
                  <a:pt x="52" y="52"/>
                </a:lnTo>
                <a:lnTo>
                  <a:pt x="56" y="48"/>
                </a:lnTo>
                <a:lnTo>
                  <a:pt x="60" y="44"/>
                </a:lnTo>
                <a:lnTo>
                  <a:pt x="60" y="40"/>
                </a:lnTo>
                <a:lnTo>
                  <a:pt x="64" y="37"/>
                </a:lnTo>
                <a:lnTo>
                  <a:pt x="64" y="33"/>
                </a:lnTo>
                <a:lnTo>
                  <a:pt x="64" y="26"/>
                </a:lnTo>
                <a:lnTo>
                  <a:pt x="60" y="22"/>
                </a:lnTo>
                <a:lnTo>
                  <a:pt x="60" y="18"/>
                </a:lnTo>
                <a:lnTo>
                  <a:pt x="56" y="14"/>
                </a:lnTo>
                <a:lnTo>
                  <a:pt x="52" y="11"/>
                </a:lnTo>
                <a:lnTo>
                  <a:pt x="49" y="7"/>
                </a:lnTo>
                <a:lnTo>
                  <a:pt x="45" y="3"/>
                </a:lnTo>
                <a:lnTo>
                  <a:pt x="41" y="3"/>
                </a:lnTo>
                <a:lnTo>
                  <a:pt x="38" y="0"/>
                </a:lnTo>
                <a:lnTo>
                  <a:pt x="30" y="0"/>
                </a:lnTo>
                <a:lnTo>
                  <a:pt x="26" y="0"/>
                </a:lnTo>
                <a:lnTo>
                  <a:pt x="23" y="3"/>
                </a:lnTo>
                <a:lnTo>
                  <a:pt x="15" y="3"/>
                </a:lnTo>
                <a:lnTo>
                  <a:pt x="12" y="7"/>
                </a:lnTo>
                <a:lnTo>
                  <a:pt x="8" y="11"/>
                </a:lnTo>
                <a:lnTo>
                  <a:pt x="8" y="14"/>
                </a:lnTo>
                <a:lnTo>
                  <a:pt x="4" y="18"/>
                </a:lnTo>
                <a:lnTo>
                  <a:pt x="0" y="22"/>
                </a:lnTo>
                <a:lnTo>
                  <a:pt x="0" y="26"/>
                </a:lnTo>
                <a:lnTo>
                  <a:pt x="0" y="33"/>
                </a:lnTo>
                <a:lnTo>
                  <a:pt x="0" y="37"/>
                </a:lnTo>
                <a:lnTo>
                  <a:pt x="0" y="40"/>
                </a:lnTo>
                <a:lnTo>
                  <a:pt x="4" y="44"/>
                </a:lnTo>
                <a:lnTo>
                  <a:pt x="8" y="48"/>
                </a:lnTo>
                <a:lnTo>
                  <a:pt x="8" y="52"/>
                </a:lnTo>
                <a:lnTo>
                  <a:pt x="12" y="55"/>
                </a:lnTo>
                <a:lnTo>
                  <a:pt x="15" y="59"/>
                </a:lnTo>
                <a:lnTo>
                  <a:pt x="23" y="59"/>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9" name="Freeform 83"/>
          <p:cNvSpPr>
            <a:spLocks/>
          </p:cNvSpPr>
          <p:nvPr/>
        </p:nvSpPr>
        <p:spPr bwMode="auto">
          <a:xfrm>
            <a:off x="2503488" y="2543175"/>
            <a:ext cx="101600" cy="100013"/>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60"/>
                </a:lnTo>
                <a:lnTo>
                  <a:pt x="45" y="60"/>
                </a:lnTo>
                <a:lnTo>
                  <a:pt x="49" y="56"/>
                </a:lnTo>
                <a:lnTo>
                  <a:pt x="52" y="52"/>
                </a:lnTo>
                <a:lnTo>
                  <a:pt x="56" y="48"/>
                </a:lnTo>
                <a:lnTo>
                  <a:pt x="60" y="45"/>
                </a:lnTo>
                <a:lnTo>
                  <a:pt x="60" y="41"/>
                </a:lnTo>
                <a:lnTo>
                  <a:pt x="64" y="37"/>
                </a:lnTo>
                <a:lnTo>
                  <a:pt x="64" y="34"/>
                </a:lnTo>
                <a:lnTo>
                  <a:pt x="64" y="26"/>
                </a:lnTo>
                <a:lnTo>
                  <a:pt x="60" y="22"/>
                </a:lnTo>
                <a:lnTo>
                  <a:pt x="60" y="19"/>
                </a:lnTo>
                <a:lnTo>
                  <a:pt x="56" y="15"/>
                </a:lnTo>
                <a:lnTo>
                  <a:pt x="52" y="11"/>
                </a:lnTo>
                <a:lnTo>
                  <a:pt x="49" y="8"/>
                </a:lnTo>
                <a:lnTo>
                  <a:pt x="45" y="4"/>
                </a:lnTo>
                <a:lnTo>
                  <a:pt x="41" y="4"/>
                </a:lnTo>
                <a:lnTo>
                  <a:pt x="38" y="0"/>
                </a:lnTo>
                <a:lnTo>
                  <a:pt x="30" y="0"/>
                </a:lnTo>
                <a:lnTo>
                  <a:pt x="26" y="0"/>
                </a:lnTo>
                <a:lnTo>
                  <a:pt x="23" y="4"/>
                </a:lnTo>
                <a:lnTo>
                  <a:pt x="15" y="4"/>
                </a:lnTo>
                <a:lnTo>
                  <a:pt x="12" y="8"/>
                </a:lnTo>
                <a:lnTo>
                  <a:pt x="8" y="11"/>
                </a:lnTo>
                <a:lnTo>
                  <a:pt x="8" y="15"/>
                </a:lnTo>
                <a:lnTo>
                  <a:pt x="4" y="19"/>
                </a:lnTo>
                <a:lnTo>
                  <a:pt x="0" y="22"/>
                </a:lnTo>
                <a:lnTo>
                  <a:pt x="0" y="26"/>
                </a:lnTo>
                <a:lnTo>
                  <a:pt x="0" y="34"/>
                </a:lnTo>
                <a:lnTo>
                  <a:pt x="0" y="37"/>
                </a:lnTo>
                <a:lnTo>
                  <a:pt x="0" y="41"/>
                </a:lnTo>
                <a:lnTo>
                  <a:pt x="4" y="45"/>
                </a:lnTo>
                <a:lnTo>
                  <a:pt x="8" y="48"/>
                </a:lnTo>
                <a:lnTo>
                  <a:pt x="8" y="52"/>
                </a:lnTo>
                <a:lnTo>
                  <a:pt x="12" y="56"/>
                </a:lnTo>
                <a:lnTo>
                  <a:pt x="15" y="60"/>
                </a:lnTo>
                <a:lnTo>
                  <a:pt x="23" y="60"/>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0" name="Freeform 84"/>
          <p:cNvSpPr>
            <a:spLocks/>
          </p:cNvSpPr>
          <p:nvPr/>
        </p:nvSpPr>
        <p:spPr bwMode="auto">
          <a:xfrm>
            <a:off x="2503488" y="3132138"/>
            <a:ext cx="101600" cy="100012"/>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60"/>
                </a:lnTo>
                <a:lnTo>
                  <a:pt x="45" y="60"/>
                </a:lnTo>
                <a:lnTo>
                  <a:pt x="49" y="56"/>
                </a:lnTo>
                <a:lnTo>
                  <a:pt x="52" y="52"/>
                </a:lnTo>
                <a:lnTo>
                  <a:pt x="56" y="49"/>
                </a:lnTo>
                <a:lnTo>
                  <a:pt x="60" y="45"/>
                </a:lnTo>
                <a:lnTo>
                  <a:pt x="60" y="41"/>
                </a:lnTo>
                <a:lnTo>
                  <a:pt x="64" y="37"/>
                </a:lnTo>
                <a:lnTo>
                  <a:pt x="64" y="34"/>
                </a:lnTo>
                <a:lnTo>
                  <a:pt x="64" y="26"/>
                </a:lnTo>
                <a:lnTo>
                  <a:pt x="60" y="23"/>
                </a:lnTo>
                <a:lnTo>
                  <a:pt x="60" y="19"/>
                </a:lnTo>
                <a:lnTo>
                  <a:pt x="56" y="15"/>
                </a:lnTo>
                <a:lnTo>
                  <a:pt x="52" y="12"/>
                </a:lnTo>
                <a:lnTo>
                  <a:pt x="49" y="8"/>
                </a:lnTo>
                <a:lnTo>
                  <a:pt x="45" y="4"/>
                </a:lnTo>
                <a:lnTo>
                  <a:pt x="41" y="4"/>
                </a:lnTo>
                <a:lnTo>
                  <a:pt x="38" y="0"/>
                </a:lnTo>
                <a:lnTo>
                  <a:pt x="30" y="0"/>
                </a:lnTo>
                <a:lnTo>
                  <a:pt x="26" y="0"/>
                </a:lnTo>
                <a:lnTo>
                  <a:pt x="23" y="4"/>
                </a:lnTo>
                <a:lnTo>
                  <a:pt x="15" y="4"/>
                </a:lnTo>
                <a:lnTo>
                  <a:pt x="12" y="8"/>
                </a:lnTo>
                <a:lnTo>
                  <a:pt x="8" y="12"/>
                </a:lnTo>
                <a:lnTo>
                  <a:pt x="8" y="15"/>
                </a:lnTo>
                <a:lnTo>
                  <a:pt x="4" y="19"/>
                </a:lnTo>
                <a:lnTo>
                  <a:pt x="0" y="23"/>
                </a:lnTo>
                <a:lnTo>
                  <a:pt x="0" y="26"/>
                </a:lnTo>
                <a:lnTo>
                  <a:pt x="0" y="34"/>
                </a:lnTo>
                <a:lnTo>
                  <a:pt x="0" y="37"/>
                </a:lnTo>
                <a:lnTo>
                  <a:pt x="0" y="41"/>
                </a:lnTo>
                <a:lnTo>
                  <a:pt x="4" y="45"/>
                </a:lnTo>
                <a:lnTo>
                  <a:pt x="8" y="49"/>
                </a:lnTo>
                <a:lnTo>
                  <a:pt x="8" y="52"/>
                </a:lnTo>
                <a:lnTo>
                  <a:pt x="12" y="56"/>
                </a:lnTo>
                <a:lnTo>
                  <a:pt x="15" y="60"/>
                </a:lnTo>
                <a:lnTo>
                  <a:pt x="23" y="60"/>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1" name="Freeform 85"/>
          <p:cNvSpPr>
            <a:spLocks/>
          </p:cNvSpPr>
          <p:nvPr/>
        </p:nvSpPr>
        <p:spPr bwMode="auto">
          <a:xfrm>
            <a:off x="2503488" y="3427413"/>
            <a:ext cx="101600" cy="100012"/>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59"/>
                </a:lnTo>
                <a:lnTo>
                  <a:pt x="45" y="59"/>
                </a:lnTo>
                <a:lnTo>
                  <a:pt x="49" y="56"/>
                </a:lnTo>
                <a:lnTo>
                  <a:pt x="52" y="52"/>
                </a:lnTo>
                <a:lnTo>
                  <a:pt x="56" y="48"/>
                </a:lnTo>
                <a:lnTo>
                  <a:pt x="60" y="44"/>
                </a:lnTo>
                <a:lnTo>
                  <a:pt x="60" y="41"/>
                </a:lnTo>
                <a:lnTo>
                  <a:pt x="64" y="37"/>
                </a:lnTo>
                <a:lnTo>
                  <a:pt x="64" y="33"/>
                </a:lnTo>
                <a:lnTo>
                  <a:pt x="64" y="26"/>
                </a:lnTo>
                <a:lnTo>
                  <a:pt x="60" y="22"/>
                </a:lnTo>
                <a:lnTo>
                  <a:pt x="60" y="19"/>
                </a:lnTo>
                <a:lnTo>
                  <a:pt x="56" y="15"/>
                </a:lnTo>
                <a:lnTo>
                  <a:pt x="52" y="11"/>
                </a:lnTo>
                <a:lnTo>
                  <a:pt x="49" y="7"/>
                </a:lnTo>
                <a:lnTo>
                  <a:pt x="45" y="4"/>
                </a:lnTo>
                <a:lnTo>
                  <a:pt x="41" y="4"/>
                </a:lnTo>
                <a:lnTo>
                  <a:pt x="38" y="0"/>
                </a:lnTo>
                <a:lnTo>
                  <a:pt x="30" y="0"/>
                </a:lnTo>
                <a:lnTo>
                  <a:pt x="26" y="0"/>
                </a:lnTo>
                <a:lnTo>
                  <a:pt x="23" y="4"/>
                </a:lnTo>
                <a:lnTo>
                  <a:pt x="15" y="4"/>
                </a:lnTo>
                <a:lnTo>
                  <a:pt x="12" y="7"/>
                </a:lnTo>
                <a:lnTo>
                  <a:pt x="8" y="11"/>
                </a:lnTo>
                <a:lnTo>
                  <a:pt x="8" y="15"/>
                </a:lnTo>
                <a:lnTo>
                  <a:pt x="4" y="19"/>
                </a:lnTo>
                <a:lnTo>
                  <a:pt x="0" y="22"/>
                </a:lnTo>
                <a:lnTo>
                  <a:pt x="0" y="26"/>
                </a:lnTo>
                <a:lnTo>
                  <a:pt x="0" y="33"/>
                </a:lnTo>
                <a:lnTo>
                  <a:pt x="0" y="37"/>
                </a:lnTo>
                <a:lnTo>
                  <a:pt x="0" y="41"/>
                </a:lnTo>
                <a:lnTo>
                  <a:pt x="4" y="44"/>
                </a:lnTo>
                <a:lnTo>
                  <a:pt x="8" y="48"/>
                </a:lnTo>
                <a:lnTo>
                  <a:pt x="8" y="52"/>
                </a:lnTo>
                <a:lnTo>
                  <a:pt x="12" y="56"/>
                </a:lnTo>
                <a:lnTo>
                  <a:pt x="15" y="59"/>
                </a:lnTo>
                <a:lnTo>
                  <a:pt x="23" y="59"/>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2" name="Freeform 86"/>
          <p:cNvSpPr>
            <a:spLocks/>
          </p:cNvSpPr>
          <p:nvPr/>
        </p:nvSpPr>
        <p:spPr bwMode="auto">
          <a:xfrm>
            <a:off x="2503488" y="3722688"/>
            <a:ext cx="101600" cy="100012"/>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59"/>
                </a:lnTo>
                <a:lnTo>
                  <a:pt x="45" y="59"/>
                </a:lnTo>
                <a:lnTo>
                  <a:pt x="49" y="55"/>
                </a:lnTo>
                <a:lnTo>
                  <a:pt x="52" y="52"/>
                </a:lnTo>
                <a:lnTo>
                  <a:pt x="56" y="48"/>
                </a:lnTo>
                <a:lnTo>
                  <a:pt x="60" y="44"/>
                </a:lnTo>
                <a:lnTo>
                  <a:pt x="60" y="40"/>
                </a:lnTo>
                <a:lnTo>
                  <a:pt x="64" y="37"/>
                </a:lnTo>
                <a:lnTo>
                  <a:pt x="64" y="33"/>
                </a:lnTo>
                <a:lnTo>
                  <a:pt x="64" y="26"/>
                </a:lnTo>
                <a:lnTo>
                  <a:pt x="60" y="22"/>
                </a:lnTo>
                <a:lnTo>
                  <a:pt x="60" y="18"/>
                </a:lnTo>
                <a:lnTo>
                  <a:pt x="56" y="14"/>
                </a:lnTo>
                <a:lnTo>
                  <a:pt x="52" y="11"/>
                </a:lnTo>
                <a:lnTo>
                  <a:pt x="49" y="7"/>
                </a:lnTo>
                <a:lnTo>
                  <a:pt x="45" y="3"/>
                </a:lnTo>
                <a:lnTo>
                  <a:pt x="41" y="3"/>
                </a:lnTo>
                <a:lnTo>
                  <a:pt x="38" y="0"/>
                </a:lnTo>
                <a:lnTo>
                  <a:pt x="30" y="0"/>
                </a:lnTo>
                <a:lnTo>
                  <a:pt x="26" y="0"/>
                </a:lnTo>
                <a:lnTo>
                  <a:pt x="23" y="3"/>
                </a:lnTo>
                <a:lnTo>
                  <a:pt x="15" y="3"/>
                </a:lnTo>
                <a:lnTo>
                  <a:pt x="12" y="7"/>
                </a:lnTo>
                <a:lnTo>
                  <a:pt x="8" y="11"/>
                </a:lnTo>
                <a:lnTo>
                  <a:pt x="8" y="14"/>
                </a:lnTo>
                <a:lnTo>
                  <a:pt x="4" y="18"/>
                </a:lnTo>
                <a:lnTo>
                  <a:pt x="0" y="22"/>
                </a:lnTo>
                <a:lnTo>
                  <a:pt x="0" y="26"/>
                </a:lnTo>
                <a:lnTo>
                  <a:pt x="0" y="33"/>
                </a:lnTo>
                <a:lnTo>
                  <a:pt x="0" y="37"/>
                </a:lnTo>
                <a:lnTo>
                  <a:pt x="0" y="40"/>
                </a:lnTo>
                <a:lnTo>
                  <a:pt x="4" y="44"/>
                </a:lnTo>
                <a:lnTo>
                  <a:pt x="8" y="48"/>
                </a:lnTo>
                <a:lnTo>
                  <a:pt x="8" y="52"/>
                </a:lnTo>
                <a:lnTo>
                  <a:pt x="12" y="55"/>
                </a:lnTo>
                <a:lnTo>
                  <a:pt x="15" y="59"/>
                </a:lnTo>
                <a:lnTo>
                  <a:pt x="23" y="59"/>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3" name="Freeform 87"/>
          <p:cNvSpPr>
            <a:spLocks/>
          </p:cNvSpPr>
          <p:nvPr/>
        </p:nvSpPr>
        <p:spPr bwMode="auto">
          <a:xfrm>
            <a:off x="2503488" y="4016375"/>
            <a:ext cx="101600" cy="100013"/>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60"/>
                </a:lnTo>
                <a:lnTo>
                  <a:pt x="45" y="60"/>
                </a:lnTo>
                <a:lnTo>
                  <a:pt x="49" y="56"/>
                </a:lnTo>
                <a:lnTo>
                  <a:pt x="52" y="52"/>
                </a:lnTo>
                <a:lnTo>
                  <a:pt x="56" y="48"/>
                </a:lnTo>
                <a:lnTo>
                  <a:pt x="60" y="45"/>
                </a:lnTo>
                <a:lnTo>
                  <a:pt x="60" y="41"/>
                </a:lnTo>
                <a:lnTo>
                  <a:pt x="64" y="37"/>
                </a:lnTo>
                <a:lnTo>
                  <a:pt x="64" y="34"/>
                </a:lnTo>
                <a:lnTo>
                  <a:pt x="64" y="26"/>
                </a:lnTo>
                <a:lnTo>
                  <a:pt x="60" y="22"/>
                </a:lnTo>
                <a:lnTo>
                  <a:pt x="60" y="19"/>
                </a:lnTo>
                <a:lnTo>
                  <a:pt x="56" y="15"/>
                </a:lnTo>
                <a:lnTo>
                  <a:pt x="52" y="11"/>
                </a:lnTo>
                <a:lnTo>
                  <a:pt x="49" y="8"/>
                </a:lnTo>
                <a:lnTo>
                  <a:pt x="45" y="4"/>
                </a:lnTo>
                <a:lnTo>
                  <a:pt x="41" y="4"/>
                </a:lnTo>
                <a:lnTo>
                  <a:pt x="38" y="0"/>
                </a:lnTo>
                <a:lnTo>
                  <a:pt x="30" y="0"/>
                </a:lnTo>
                <a:lnTo>
                  <a:pt x="26" y="0"/>
                </a:lnTo>
                <a:lnTo>
                  <a:pt x="23" y="4"/>
                </a:lnTo>
                <a:lnTo>
                  <a:pt x="15" y="4"/>
                </a:lnTo>
                <a:lnTo>
                  <a:pt x="12" y="8"/>
                </a:lnTo>
                <a:lnTo>
                  <a:pt x="8" y="11"/>
                </a:lnTo>
                <a:lnTo>
                  <a:pt x="8" y="15"/>
                </a:lnTo>
                <a:lnTo>
                  <a:pt x="4" y="19"/>
                </a:lnTo>
                <a:lnTo>
                  <a:pt x="0" y="22"/>
                </a:lnTo>
                <a:lnTo>
                  <a:pt x="0" y="26"/>
                </a:lnTo>
                <a:lnTo>
                  <a:pt x="0" y="34"/>
                </a:lnTo>
                <a:lnTo>
                  <a:pt x="0" y="37"/>
                </a:lnTo>
                <a:lnTo>
                  <a:pt x="0" y="41"/>
                </a:lnTo>
                <a:lnTo>
                  <a:pt x="4" y="45"/>
                </a:lnTo>
                <a:lnTo>
                  <a:pt x="8" y="48"/>
                </a:lnTo>
                <a:lnTo>
                  <a:pt x="8" y="52"/>
                </a:lnTo>
                <a:lnTo>
                  <a:pt x="12" y="56"/>
                </a:lnTo>
                <a:lnTo>
                  <a:pt x="15" y="60"/>
                </a:lnTo>
                <a:lnTo>
                  <a:pt x="23" y="60"/>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4" name="Freeform 88"/>
          <p:cNvSpPr>
            <a:spLocks/>
          </p:cNvSpPr>
          <p:nvPr/>
        </p:nvSpPr>
        <p:spPr bwMode="auto">
          <a:xfrm>
            <a:off x="2503488" y="4311650"/>
            <a:ext cx="101600" cy="100013"/>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59"/>
                </a:lnTo>
                <a:lnTo>
                  <a:pt x="45" y="59"/>
                </a:lnTo>
                <a:lnTo>
                  <a:pt x="49" y="55"/>
                </a:lnTo>
                <a:lnTo>
                  <a:pt x="52" y="52"/>
                </a:lnTo>
                <a:lnTo>
                  <a:pt x="56" y="48"/>
                </a:lnTo>
                <a:lnTo>
                  <a:pt x="60" y="44"/>
                </a:lnTo>
                <a:lnTo>
                  <a:pt x="60" y="41"/>
                </a:lnTo>
                <a:lnTo>
                  <a:pt x="64" y="37"/>
                </a:lnTo>
                <a:lnTo>
                  <a:pt x="64" y="33"/>
                </a:lnTo>
                <a:lnTo>
                  <a:pt x="64" y="26"/>
                </a:lnTo>
                <a:lnTo>
                  <a:pt x="60" y="22"/>
                </a:lnTo>
                <a:lnTo>
                  <a:pt x="60" y="18"/>
                </a:lnTo>
                <a:lnTo>
                  <a:pt x="56" y="15"/>
                </a:lnTo>
                <a:lnTo>
                  <a:pt x="52" y="11"/>
                </a:lnTo>
                <a:lnTo>
                  <a:pt x="49" y="7"/>
                </a:lnTo>
                <a:lnTo>
                  <a:pt x="45" y="3"/>
                </a:lnTo>
                <a:lnTo>
                  <a:pt x="41" y="3"/>
                </a:lnTo>
                <a:lnTo>
                  <a:pt x="38" y="0"/>
                </a:lnTo>
                <a:lnTo>
                  <a:pt x="30" y="0"/>
                </a:lnTo>
                <a:lnTo>
                  <a:pt x="26" y="0"/>
                </a:lnTo>
                <a:lnTo>
                  <a:pt x="23" y="3"/>
                </a:lnTo>
                <a:lnTo>
                  <a:pt x="15" y="3"/>
                </a:lnTo>
                <a:lnTo>
                  <a:pt x="12" y="7"/>
                </a:lnTo>
                <a:lnTo>
                  <a:pt x="8" y="11"/>
                </a:lnTo>
                <a:lnTo>
                  <a:pt x="8" y="15"/>
                </a:lnTo>
                <a:lnTo>
                  <a:pt x="4" y="18"/>
                </a:lnTo>
                <a:lnTo>
                  <a:pt x="0" y="22"/>
                </a:lnTo>
                <a:lnTo>
                  <a:pt x="0" y="26"/>
                </a:lnTo>
                <a:lnTo>
                  <a:pt x="0" y="33"/>
                </a:lnTo>
                <a:lnTo>
                  <a:pt x="0" y="37"/>
                </a:lnTo>
                <a:lnTo>
                  <a:pt x="0" y="41"/>
                </a:lnTo>
                <a:lnTo>
                  <a:pt x="4" y="44"/>
                </a:lnTo>
                <a:lnTo>
                  <a:pt x="8" y="48"/>
                </a:lnTo>
                <a:lnTo>
                  <a:pt x="8" y="52"/>
                </a:lnTo>
                <a:lnTo>
                  <a:pt x="12" y="55"/>
                </a:lnTo>
                <a:lnTo>
                  <a:pt x="15" y="59"/>
                </a:lnTo>
                <a:lnTo>
                  <a:pt x="23" y="59"/>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5" name="Freeform 89"/>
          <p:cNvSpPr>
            <a:spLocks/>
          </p:cNvSpPr>
          <p:nvPr/>
        </p:nvSpPr>
        <p:spPr bwMode="auto">
          <a:xfrm>
            <a:off x="2503488" y="4605338"/>
            <a:ext cx="101600" cy="100012"/>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60"/>
                </a:lnTo>
                <a:lnTo>
                  <a:pt x="45" y="60"/>
                </a:lnTo>
                <a:lnTo>
                  <a:pt x="49" y="56"/>
                </a:lnTo>
                <a:lnTo>
                  <a:pt x="52" y="52"/>
                </a:lnTo>
                <a:lnTo>
                  <a:pt x="56" y="49"/>
                </a:lnTo>
                <a:lnTo>
                  <a:pt x="60" y="45"/>
                </a:lnTo>
                <a:lnTo>
                  <a:pt x="60" y="41"/>
                </a:lnTo>
                <a:lnTo>
                  <a:pt x="64" y="37"/>
                </a:lnTo>
                <a:lnTo>
                  <a:pt x="64" y="34"/>
                </a:lnTo>
                <a:lnTo>
                  <a:pt x="64" y="26"/>
                </a:lnTo>
                <a:lnTo>
                  <a:pt x="60" y="23"/>
                </a:lnTo>
                <a:lnTo>
                  <a:pt x="60" y="19"/>
                </a:lnTo>
                <a:lnTo>
                  <a:pt x="56" y="15"/>
                </a:lnTo>
                <a:lnTo>
                  <a:pt x="52" y="11"/>
                </a:lnTo>
                <a:lnTo>
                  <a:pt x="49" y="8"/>
                </a:lnTo>
                <a:lnTo>
                  <a:pt x="45" y="4"/>
                </a:lnTo>
                <a:lnTo>
                  <a:pt x="41" y="4"/>
                </a:lnTo>
                <a:lnTo>
                  <a:pt x="38" y="0"/>
                </a:lnTo>
                <a:lnTo>
                  <a:pt x="30" y="0"/>
                </a:lnTo>
                <a:lnTo>
                  <a:pt x="26" y="0"/>
                </a:lnTo>
                <a:lnTo>
                  <a:pt x="23" y="4"/>
                </a:lnTo>
                <a:lnTo>
                  <a:pt x="15" y="4"/>
                </a:lnTo>
                <a:lnTo>
                  <a:pt x="12" y="8"/>
                </a:lnTo>
                <a:lnTo>
                  <a:pt x="8" y="11"/>
                </a:lnTo>
                <a:lnTo>
                  <a:pt x="8" y="15"/>
                </a:lnTo>
                <a:lnTo>
                  <a:pt x="4" y="19"/>
                </a:lnTo>
                <a:lnTo>
                  <a:pt x="0" y="23"/>
                </a:lnTo>
                <a:lnTo>
                  <a:pt x="0" y="26"/>
                </a:lnTo>
                <a:lnTo>
                  <a:pt x="0" y="34"/>
                </a:lnTo>
                <a:lnTo>
                  <a:pt x="0" y="37"/>
                </a:lnTo>
                <a:lnTo>
                  <a:pt x="0" y="41"/>
                </a:lnTo>
                <a:lnTo>
                  <a:pt x="4" y="45"/>
                </a:lnTo>
                <a:lnTo>
                  <a:pt x="8" y="49"/>
                </a:lnTo>
                <a:lnTo>
                  <a:pt x="8" y="52"/>
                </a:lnTo>
                <a:lnTo>
                  <a:pt x="12" y="56"/>
                </a:lnTo>
                <a:lnTo>
                  <a:pt x="15" y="60"/>
                </a:lnTo>
                <a:lnTo>
                  <a:pt x="23" y="60"/>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6" name="Freeform 90"/>
          <p:cNvSpPr>
            <a:spLocks/>
          </p:cNvSpPr>
          <p:nvPr/>
        </p:nvSpPr>
        <p:spPr bwMode="auto">
          <a:xfrm>
            <a:off x="2503488" y="4900613"/>
            <a:ext cx="101600" cy="100012"/>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59"/>
                </a:lnTo>
                <a:lnTo>
                  <a:pt x="45" y="59"/>
                </a:lnTo>
                <a:lnTo>
                  <a:pt x="49" y="56"/>
                </a:lnTo>
                <a:lnTo>
                  <a:pt x="52" y="52"/>
                </a:lnTo>
                <a:lnTo>
                  <a:pt x="56" y="48"/>
                </a:lnTo>
                <a:lnTo>
                  <a:pt x="60" y="44"/>
                </a:lnTo>
                <a:lnTo>
                  <a:pt x="60" y="41"/>
                </a:lnTo>
                <a:lnTo>
                  <a:pt x="64" y="37"/>
                </a:lnTo>
                <a:lnTo>
                  <a:pt x="64" y="33"/>
                </a:lnTo>
                <a:lnTo>
                  <a:pt x="64" y="26"/>
                </a:lnTo>
                <a:lnTo>
                  <a:pt x="60" y="22"/>
                </a:lnTo>
                <a:lnTo>
                  <a:pt x="60" y="18"/>
                </a:lnTo>
                <a:lnTo>
                  <a:pt x="56" y="15"/>
                </a:lnTo>
                <a:lnTo>
                  <a:pt x="52" y="11"/>
                </a:lnTo>
                <a:lnTo>
                  <a:pt x="49" y="7"/>
                </a:lnTo>
                <a:lnTo>
                  <a:pt x="45" y="4"/>
                </a:lnTo>
                <a:lnTo>
                  <a:pt x="41" y="4"/>
                </a:lnTo>
                <a:lnTo>
                  <a:pt x="38" y="0"/>
                </a:lnTo>
                <a:lnTo>
                  <a:pt x="30" y="0"/>
                </a:lnTo>
                <a:lnTo>
                  <a:pt x="26" y="0"/>
                </a:lnTo>
                <a:lnTo>
                  <a:pt x="23" y="4"/>
                </a:lnTo>
                <a:lnTo>
                  <a:pt x="15" y="4"/>
                </a:lnTo>
                <a:lnTo>
                  <a:pt x="12" y="7"/>
                </a:lnTo>
                <a:lnTo>
                  <a:pt x="8" y="11"/>
                </a:lnTo>
                <a:lnTo>
                  <a:pt x="8" y="15"/>
                </a:lnTo>
                <a:lnTo>
                  <a:pt x="4" y="18"/>
                </a:lnTo>
                <a:lnTo>
                  <a:pt x="0" y="22"/>
                </a:lnTo>
                <a:lnTo>
                  <a:pt x="0" y="26"/>
                </a:lnTo>
                <a:lnTo>
                  <a:pt x="0" y="33"/>
                </a:lnTo>
                <a:lnTo>
                  <a:pt x="0" y="37"/>
                </a:lnTo>
                <a:lnTo>
                  <a:pt x="0" y="41"/>
                </a:lnTo>
                <a:lnTo>
                  <a:pt x="4" y="44"/>
                </a:lnTo>
                <a:lnTo>
                  <a:pt x="8" y="48"/>
                </a:lnTo>
                <a:lnTo>
                  <a:pt x="8" y="52"/>
                </a:lnTo>
                <a:lnTo>
                  <a:pt x="12" y="56"/>
                </a:lnTo>
                <a:lnTo>
                  <a:pt x="15" y="59"/>
                </a:lnTo>
                <a:lnTo>
                  <a:pt x="23" y="59"/>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7" name="Freeform 91"/>
          <p:cNvSpPr>
            <a:spLocks/>
          </p:cNvSpPr>
          <p:nvPr/>
        </p:nvSpPr>
        <p:spPr bwMode="auto">
          <a:xfrm>
            <a:off x="2503488" y="5194300"/>
            <a:ext cx="101600" cy="101600"/>
          </a:xfrm>
          <a:custGeom>
            <a:avLst/>
            <a:gdLst>
              <a:gd name="T0" fmla="*/ 2147483647 w 64"/>
              <a:gd name="T1" fmla="*/ 2147483647 h 64"/>
              <a:gd name="T2" fmla="*/ 2147483647 w 64"/>
              <a:gd name="T3" fmla="*/ 2147483647 h 64"/>
              <a:gd name="T4" fmla="*/ 2147483647 w 64"/>
              <a:gd name="T5" fmla="*/ 2147483647 h 64"/>
              <a:gd name="T6" fmla="*/ 2147483647 w 64"/>
              <a:gd name="T7" fmla="*/ 2147483647 h 64"/>
              <a:gd name="T8" fmla="*/ 2147483647 w 64"/>
              <a:gd name="T9" fmla="*/ 2147483647 h 64"/>
              <a:gd name="T10" fmla="*/ 2147483647 w 64"/>
              <a:gd name="T11" fmla="*/ 2147483647 h 64"/>
              <a:gd name="T12" fmla="*/ 2147483647 w 64"/>
              <a:gd name="T13" fmla="*/ 2147483647 h 64"/>
              <a:gd name="T14" fmla="*/ 2147483647 w 64"/>
              <a:gd name="T15" fmla="*/ 2147483647 h 64"/>
              <a:gd name="T16" fmla="*/ 2147483647 w 64"/>
              <a:gd name="T17" fmla="*/ 2147483647 h 64"/>
              <a:gd name="T18" fmla="*/ 2147483647 w 64"/>
              <a:gd name="T19" fmla="*/ 2147483647 h 64"/>
              <a:gd name="T20" fmla="*/ 2147483647 w 64"/>
              <a:gd name="T21" fmla="*/ 2147483647 h 64"/>
              <a:gd name="T22" fmla="*/ 2147483647 w 64"/>
              <a:gd name="T23" fmla="*/ 2147483647 h 64"/>
              <a:gd name="T24" fmla="*/ 2147483647 w 64"/>
              <a:gd name="T25" fmla="*/ 2147483647 h 64"/>
              <a:gd name="T26" fmla="*/ 2147483647 w 64"/>
              <a:gd name="T27" fmla="*/ 2147483647 h 64"/>
              <a:gd name="T28" fmla="*/ 2147483647 w 64"/>
              <a:gd name="T29" fmla="*/ 2147483647 h 64"/>
              <a:gd name="T30" fmla="*/ 2147483647 w 64"/>
              <a:gd name="T31" fmla="*/ 2147483647 h 64"/>
              <a:gd name="T32" fmla="*/ 2147483647 w 64"/>
              <a:gd name="T33" fmla="*/ 2147483647 h 64"/>
              <a:gd name="T34" fmla="*/ 2147483647 w 64"/>
              <a:gd name="T35" fmla="*/ 2147483647 h 64"/>
              <a:gd name="T36" fmla="*/ 2147483647 w 64"/>
              <a:gd name="T37" fmla="*/ 2147483647 h 64"/>
              <a:gd name="T38" fmla="*/ 2147483647 w 64"/>
              <a:gd name="T39" fmla="*/ 0 h 64"/>
              <a:gd name="T40" fmla="*/ 2147483647 w 64"/>
              <a:gd name="T41" fmla="*/ 0 h 64"/>
              <a:gd name="T42" fmla="*/ 2147483647 w 64"/>
              <a:gd name="T43" fmla="*/ 0 h 64"/>
              <a:gd name="T44" fmla="*/ 2147483647 w 64"/>
              <a:gd name="T45" fmla="*/ 2147483647 h 64"/>
              <a:gd name="T46" fmla="*/ 2147483647 w 64"/>
              <a:gd name="T47" fmla="*/ 2147483647 h 64"/>
              <a:gd name="T48" fmla="*/ 2147483647 w 64"/>
              <a:gd name="T49" fmla="*/ 2147483647 h 64"/>
              <a:gd name="T50" fmla="*/ 2147483647 w 64"/>
              <a:gd name="T51" fmla="*/ 2147483647 h 64"/>
              <a:gd name="T52" fmla="*/ 2147483647 w 64"/>
              <a:gd name="T53" fmla="*/ 2147483647 h 64"/>
              <a:gd name="T54" fmla="*/ 2147483647 w 64"/>
              <a:gd name="T55" fmla="*/ 2147483647 h 64"/>
              <a:gd name="T56" fmla="*/ 0 w 64"/>
              <a:gd name="T57" fmla="*/ 2147483647 h 64"/>
              <a:gd name="T58" fmla="*/ 0 w 64"/>
              <a:gd name="T59" fmla="*/ 2147483647 h 64"/>
              <a:gd name="T60" fmla="*/ 0 w 64"/>
              <a:gd name="T61" fmla="*/ 2147483647 h 64"/>
              <a:gd name="T62" fmla="*/ 0 w 64"/>
              <a:gd name="T63" fmla="*/ 2147483647 h 64"/>
              <a:gd name="T64" fmla="*/ 0 w 64"/>
              <a:gd name="T65" fmla="*/ 2147483647 h 64"/>
              <a:gd name="T66" fmla="*/ 2147483647 w 64"/>
              <a:gd name="T67" fmla="*/ 2147483647 h 64"/>
              <a:gd name="T68" fmla="*/ 2147483647 w 64"/>
              <a:gd name="T69" fmla="*/ 2147483647 h 64"/>
              <a:gd name="T70" fmla="*/ 2147483647 w 64"/>
              <a:gd name="T71" fmla="*/ 2147483647 h 64"/>
              <a:gd name="T72" fmla="*/ 2147483647 w 64"/>
              <a:gd name="T73" fmla="*/ 2147483647 h 64"/>
              <a:gd name="T74" fmla="*/ 2147483647 w 64"/>
              <a:gd name="T75" fmla="*/ 2147483647 h 64"/>
              <a:gd name="T76" fmla="*/ 2147483647 w 64"/>
              <a:gd name="T77" fmla="*/ 2147483647 h 64"/>
              <a:gd name="T78" fmla="*/ 2147483647 w 64"/>
              <a:gd name="T79" fmla="*/ 2147483647 h 64"/>
              <a:gd name="T80" fmla="*/ 2147483647 w 64"/>
              <a:gd name="T81" fmla="*/ 2147483647 h 64"/>
              <a:gd name="T82" fmla="*/ 2147483647 w 64"/>
              <a:gd name="T83" fmla="*/ 2147483647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4"/>
              <a:gd name="T128" fmla="*/ 64 w 64"/>
              <a:gd name="T129" fmla="*/ 64 h 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4">
                <a:moveTo>
                  <a:pt x="30" y="64"/>
                </a:moveTo>
                <a:lnTo>
                  <a:pt x="38" y="64"/>
                </a:lnTo>
                <a:lnTo>
                  <a:pt x="41" y="60"/>
                </a:lnTo>
                <a:lnTo>
                  <a:pt x="45" y="60"/>
                </a:lnTo>
                <a:lnTo>
                  <a:pt x="49" y="56"/>
                </a:lnTo>
                <a:lnTo>
                  <a:pt x="52" y="52"/>
                </a:lnTo>
                <a:lnTo>
                  <a:pt x="56" y="49"/>
                </a:lnTo>
                <a:lnTo>
                  <a:pt x="60" y="45"/>
                </a:lnTo>
                <a:lnTo>
                  <a:pt x="60" y="41"/>
                </a:lnTo>
                <a:lnTo>
                  <a:pt x="64" y="38"/>
                </a:lnTo>
                <a:lnTo>
                  <a:pt x="64" y="34"/>
                </a:lnTo>
                <a:lnTo>
                  <a:pt x="64" y="26"/>
                </a:lnTo>
                <a:lnTo>
                  <a:pt x="60" y="23"/>
                </a:lnTo>
                <a:lnTo>
                  <a:pt x="60" y="19"/>
                </a:lnTo>
                <a:lnTo>
                  <a:pt x="56" y="15"/>
                </a:lnTo>
                <a:lnTo>
                  <a:pt x="52" y="12"/>
                </a:lnTo>
                <a:lnTo>
                  <a:pt x="49" y="8"/>
                </a:lnTo>
                <a:lnTo>
                  <a:pt x="45" y="4"/>
                </a:lnTo>
                <a:lnTo>
                  <a:pt x="41" y="4"/>
                </a:lnTo>
                <a:lnTo>
                  <a:pt x="38" y="0"/>
                </a:lnTo>
                <a:lnTo>
                  <a:pt x="30" y="0"/>
                </a:lnTo>
                <a:lnTo>
                  <a:pt x="26" y="0"/>
                </a:lnTo>
                <a:lnTo>
                  <a:pt x="23" y="4"/>
                </a:lnTo>
                <a:lnTo>
                  <a:pt x="15" y="4"/>
                </a:lnTo>
                <a:lnTo>
                  <a:pt x="12" y="8"/>
                </a:lnTo>
                <a:lnTo>
                  <a:pt x="8" y="12"/>
                </a:lnTo>
                <a:lnTo>
                  <a:pt x="8" y="15"/>
                </a:lnTo>
                <a:lnTo>
                  <a:pt x="4" y="19"/>
                </a:lnTo>
                <a:lnTo>
                  <a:pt x="0" y="23"/>
                </a:lnTo>
                <a:lnTo>
                  <a:pt x="0" y="26"/>
                </a:lnTo>
                <a:lnTo>
                  <a:pt x="0" y="34"/>
                </a:lnTo>
                <a:lnTo>
                  <a:pt x="0" y="38"/>
                </a:lnTo>
                <a:lnTo>
                  <a:pt x="0" y="41"/>
                </a:lnTo>
                <a:lnTo>
                  <a:pt x="4" y="45"/>
                </a:lnTo>
                <a:lnTo>
                  <a:pt x="8" y="49"/>
                </a:lnTo>
                <a:lnTo>
                  <a:pt x="8" y="52"/>
                </a:lnTo>
                <a:lnTo>
                  <a:pt x="12" y="56"/>
                </a:lnTo>
                <a:lnTo>
                  <a:pt x="15" y="60"/>
                </a:lnTo>
                <a:lnTo>
                  <a:pt x="23" y="60"/>
                </a:lnTo>
                <a:lnTo>
                  <a:pt x="26" y="64"/>
                </a:lnTo>
                <a:lnTo>
                  <a:pt x="30"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8" name="Freeform 92"/>
          <p:cNvSpPr>
            <a:spLocks/>
          </p:cNvSpPr>
          <p:nvPr/>
        </p:nvSpPr>
        <p:spPr bwMode="auto">
          <a:xfrm>
            <a:off x="5667375" y="2025650"/>
            <a:ext cx="106363" cy="104775"/>
          </a:xfrm>
          <a:custGeom>
            <a:avLst/>
            <a:gdLst>
              <a:gd name="T0" fmla="*/ 0 w 67"/>
              <a:gd name="T1" fmla="*/ 2147483647 h 66"/>
              <a:gd name="T2" fmla="*/ 2147483647 w 67"/>
              <a:gd name="T3" fmla="*/ 2147483647 h 66"/>
              <a:gd name="T4" fmla="*/ 2147483647 w 67"/>
              <a:gd name="T5" fmla="*/ 0 h 66"/>
              <a:gd name="T6" fmla="*/ 0 w 67"/>
              <a:gd name="T7" fmla="*/ 2147483647 h 66"/>
              <a:gd name="T8" fmla="*/ 0 w 67"/>
              <a:gd name="T9" fmla="*/ 2147483647 h 66"/>
              <a:gd name="T10" fmla="*/ 0 60000 65536"/>
              <a:gd name="T11" fmla="*/ 0 60000 65536"/>
              <a:gd name="T12" fmla="*/ 0 60000 65536"/>
              <a:gd name="T13" fmla="*/ 0 60000 65536"/>
              <a:gd name="T14" fmla="*/ 0 60000 65536"/>
              <a:gd name="T15" fmla="*/ 0 w 67"/>
              <a:gd name="T16" fmla="*/ 0 h 66"/>
              <a:gd name="T17" fmla="*/ 67 w 67"/>
              <a:gd name="T18" fmla="*/ 66 h 66"/>
            </a:gdLst>
            <a:ahLst/>
            <a:cxnLst>
              <a:cxn ang="T10">
                <a:pos x="T0" y="T1"/>
              </a:cxn>
              <a:cxn ang="T11">
                <a:pos x="T2" y="T3"/>
              </a:cxn>
              <a:cxn ang="T12">
                <a:pos x="T4" y="T5"/>
              </a:cxn>
              <a:cxn ang="T13">
                <a:pos x="T6" y="T7"/>
              </a:cxn>
              <a:cxn ang="T14">
                <a:pos x="T8" y="T9"/>
              </a:cxn>
            </a:cxnLst>
            <a:rect l="T15" t="T16" r="T17" b="T18"/>
            <a:pathLst>
              <a:path w="67" h="66">
                <a:moveTo>
                  <a:pt x="0" y="18"/>
                </a:moveTo>
                <a:lnTo>
                  <a:pt x="41" y="66"/>
                </a:lnTo>
                <a:lnTo>
                  <a:pt x="67"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9" name="Freeform 93"/>
          <p:cNvSpPr>
            <a:spLocks/>
          </p:cNvSpPr>
          <p:nvPr/>
        </p:nvSpPr>
        <p:spPr bwMode="auto">
          <a:xfrm>
            <a:off x="4641850" y="4876800"/>
            <a:ext cx="106363" cy="93663"/>
          </a:xfrm>
          <a:custGeom>
            <a:avLst/>
            <a:gdLst>
              <a:gd name="T0" fmla="*/ 2147483647 w 67"/>
              <a:gd name="T1" fmla="*/ 0 h 59"/>
              <a:gd name="T2" fmla="*/ 0 w 67"/>
              <a:gd name="T3" fmla="*/ 2147483647 h 59"/>
              <a:gd name="T4" fmla="*/ 2147483647 w 67"/>
              <a:gd name="T5" fmla="*/ 2147483647 h 59"/>
              <a:gd name="T6" fmla="*/ 2147483647 w 67"/>
              <a:gd name="T7" fmla="*/ 0 h 59"/>
              <a:gd name="T8" fmla="*/ 2147483647 w 67"/>
              <a:gd name="T9" fmla="*/ 0 h 59"/>
              <a:gd name="T10" fmla="*/ 2147483647 w 67"/>
              <a:gd name="T11" fmla="*/ 0 h 59"/>
              <a:gd name="T12" fmla="*/ 0 60000 65536"/>
              <a:gd name="T13" fmla="*/ 0 60000 65536"/>
              <a:gd name="T14" fmla="*/ 0 60000 65536"/>
              <a:gd name="T15" fmla="*/ 0 60000 65536"/>
              <a:gd name="T16" fmla="*/ 0 60000 65536"/>
              <a:gd name="T17" fmla="*/ 0 60000 65536"/>
              <a:gd name="T18" fmla="*/ 0 w 67"/>
              <a:gd name="T19" fmla="*/ 0 h 59"/>
              <a:gd name="T20" fmla="*/ 67 w 67"/>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67" h="59">
                <a:moveTo>
                  <a:pt x="26" y="0"/>
                </a:moveTo>
                <a:lnTo>
                  <a:pt x="0" y="56"/>
                </a:lnTo>
                <a:lnTo>
                  <a:pt x="67" y="59"/>
                </a:lnTo>
                <a:lnTo>
                  <a:pt x="30" y="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0" name="Rectangle 94"/>
          <p:cNvSpPr>
            <a:spLocks noChangeArrowheads="1"/>
          </p:cNvSpPr>
          <p:nvPr/>
        </p:nvSpPr>
        <p:spPr bwMode="auto">
          <a:xfrm>
            <a:off x="3776663" y="1806575"/>
            <a:ext cx="127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A</a:t>
            </a:r>
            <a:endParaRPr lang="en-US" altLang="en-US" b="1"/>
          </a:p>
        </p:txBody>
      </p:sp>
      <p:sp>
        <p:nvSpPr>
          <p:cNvPr id="9311" name="Rectangle 95"/>
          <p:cNvSpPr>
            <a:spLocks noChangeArrowheads="1"/>
          </p:cNvSpPr>
          <p:nvPr/>
        </p:nvSpPr>
        <p:spPr bwMode="auto">
          <a:xfrm>
            <a:off x="3911600" y="1806575"/>
            <a:ext cx="106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d</a:t>
            </a:r>
            <a:endParaRPr lang="en-US" altLang="en-US" b="1"/>
          </a:p>
        </p:txBody>
      </p:sp>
      <p:sp>
        <p:nvSpPr>
          <p:cNvPr id="9312" name="Rectangle 96"/>
          <p:cNvSpPr>
            <a:spLocks noChangeArrowheads="1"/>
          </p:cNvSpPr>
          <p:nvPr/>
        </p:nvSpPr>
        <p:spPr bwMode="auto">
          <a:xfrm>
            <a:off x="4017963" y="1806575"/>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d</a:t>
            </a:r>
            <a:endParaRPr lang="en-US" altLang="en-US" b="1"/>
          </a:p>
        </p:txBody>
      </p:sp>
      <p:sp>
        <p:nvSpPr>
          <p:cNvPr id="9313" name="Rectangle 97"/>
          <p:cNvSpPr>
            <a:spLocks noChangeArrowheads="1"/>
          </p:cNvSpPr>
          <p:nvPr/>
        </p:nvSpPr>
        <p:spPr bwMode="auto">
          <a:xfrm>
            <a:off x="4130675" y="1806575"/>
            <a:ext cx="63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r</a:t>
            </a:r>
            <a:endParaRPr lang="en-US" altLang="en-US" b="1"/>
          </a:p>
        </p:txBody>
      </p:sp>
      <p:sp>
        <p:nvSpPr>
          <p:cNvPr id="9314" name="Rectangle 98"/>
          <p:cNvSpPr>
            <a:spLocks noChangeArrowheads="1"/>
          </p:cNvSpPr>
          <p:nvPr/>
        </p:nvSpPr>
        <p:spPr bwMode="auto">
          <a:xfrm>
            <a:off x="4194175" y="1806575"/>
            <a:ext cx="106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e</a:t>
            </a:r>
            <a:endParaRPr lang="en-US" altLang="en-US" b="1"/>
          </a:p>
        </p:txBody>
      </p:sp>
      <p:sp>
        <p:nvSpPr>
          <p:cNvPr id="9315" name="Rectangle 99"/>
          <p:cNvSpPr>
            <a:spLocks noChangeArrowheads="1"/>
          </p:cNvSpPr>
          <p:nvPr/>
        </p:nvSpPr>
        <p:spPr bwMode="auto">
          <a:xfrm>
            <a:off x="4300538" y="1806575"/>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s</a:t>
            </a:r>
            <a:endParaRPr lang="en-US" altLang="en-US" b="1"/>
          </a:p>
        </p:txBody>
      </p:sp>
      <p:sp>
        <p:nvSpPr>
          <p:cNvPr id="9316" name="Rectangle 100"/>
          <p:cNvSpPr>
            <a:spLocks noChangeArrowheads="1"/>
          </p:cNvSpPr>
          <p:nvPr/>
        </p:nvSpPr>
        <p:spPr bwMode="auto">
          <a:xfrm>
            <a:off x="4400550" y="1806575"/>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s</a:t>
            </a:r>
            <a:endParaRPr lang="en-US" altLang="en-US" b="1"/>
          </a:p>
        </p:txBody>
      </p:sp>
      <p:sp>
        <p:nvSpPr>
          <p:cNvPr id="9317" name="Rectangle 101"/>
          <p:cNvSpPr>
            <a:spLocks noChangeArrowheads="1"/>
          </p:cNvSpPr>
          <p:nvPr/>
        </p:nvSpPr>
        <p:spPr bwMode="auto">
          <a:xfrm>
            <a:off x="4500563" y="1806575"/>
            <a:ext cx="523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 </a:t>
            </a:r>
            <a:endParaRPr lang="en-US" altLang="en-US" b="1"/>
          </a:p>
        </p:txBody>
      </p:sp>
      <p:sp>
        <p:nvSpPr>
          <p:cNvPr id="9318" name="Rectangle 102"/>
          <p:cNvSpPr>
            <a:spLocks noChangeArrowheads="1"/>
          </p:cNvSpPr>
          <p:nvPr/>
        </p:nvSpPr>
        <p:spPr bwMode="auto">
          <a:xfrm>
            <a:off x="4554538" y="1806575"/>
            <a:ext cx="523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t</a:t>
            </a:r>
            <a:endParaRPr lang="en-US" altLang="en-US" b="1"/>
          </a:p>
        </p:txBody>
      </p:sp>
      <p:sp>
        <p:nvSpPr>
          <p:cNvPr id="9319" name="Rectangle 103"/>
          <p:cNvSpPr>
            <a:spLocks noChangeArrowheads="1"/>
          </p:cNvSpPr>
          <p:nvPr/>
        </p:nvSpPr>
        <p:spPr bwMode="auto">
          <a:xfrm>
            <a:off x="4606925" y="1806575"/>
            <a:ext cx="63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r</a:t>
            </a:r>
            <a:endParaRPr lang="en-US" altLang="en-US" b="1"/>
          </a:p>
        </p:txBody>
      </p:sp>
      <p:sp>
        <p:nvSpPr>
          <p:cNvPr id="9320" name="Rectangle 104"/>
          <p:cNvSpPr>
            <a:spLocks noChangeArrowheads="1"/>
          </p:cNvSpPr>
          <p:nvPr/>
        </p:nvSpPr>
        <p:spPr bwMode="auto">
          <a:xfrm>
            <a:off x="4672013" y="1806575"/>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a</a:t>
            </a:r>
            <a:endParaRPr lang="en-US" altLang="en-US" b="1"/>
          </a:p>
        </p:txBody>
      </p:sp>
      <p:sp>
        <p:nvSpPr>
          <p:cNvPr id="9321" name="Rectangle 105"/>
          <p:cNvSpPr>
            <a:spLocks noChangeArrowheads="1"/>
          </p:cNvSpPr>
          <p:nvPr/>
        </p:nvSpPr>
        <p:spPr bwMode="auto">
          <a:xfrm>
            <a:off x="4783138" y="1806575"/>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n</a:t>
            </a:r>
            <a:endParaRPr lang="en-US" altLang="en-US" b="1"/>
          </a:p>
        </p:txBody>
      </p:sp>
      <p:sp>
        <p:nvSpPr>
          <p:cNvPr id="9322" name="Rectangle 106"/>
          <p:cNvSpPr>
            <a:spLocks noChangeArrowheads="1"/>
          </p:cNvSpPr>
          <p:nvPr/>
        </p:nvSpPr>
        <p:spPr bwMode="auto">
          <a:xfrm>
            <a:off x="4889500" y="1806575"/>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s</a:t>
            </a:r>
            <a:endParaRPr lang="en-US" altLang="en-US" b="1"/>
          </a:p>
        </p:txBody>
      </p:sp>
      <p:sp>
        <p:nvSpPr>
          <p:cNvPr id="9323" name="Rectangle 107"/>
          <p:cNvSpPr>
            <a:spLocks noChangeArrowheads="1"/>
          </p:cNvSpPr>
          <p:nvPr/>
        </p:nvSpPr>
        <p:spPr bwMode="auto">
          <a:xfrm>
            <a:off x="4989513" y="1806575"/>
            <a:ext cx="428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l</a:t>
            </a:r>
            <a:endParaRPr lang="en-US" altLang="en-US" b="1"/>
          </a:p>
        </p:txBody>
      </p:sp>
      <p:sp>
        <p:nvSpPr>
          <p:cNvPr id="9324" name="Rectangle 108"/>
          <p:cNvSpPr>
            <a:spLocks noChangeArrowheads="1"/>
          </p:cNvSpPr>
          <p:nvPr/>
        </p:nvSpPr>
        <p:spPr bwMode="auto">
          <a:xfrm>
            <a:off x="5030788" y="1806575"/>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a</a:t>
            </a:r>
            <a:endParaRPr lang="en-US" altLang="en-US" b="1"/>
          </a:p>
        </p:txBody>
      </p:sp>
      <p:sp>
        <p:nvSpPr>
          <p:cNvPr id="9325" name="Rectangle 109"/>
          <p:cNvSpPr>
            <a:spLocks noChangeArrowheads="1"/>
          </p:cNvSpPr>
          <p:nvPr/>
        </p:nvSpPr>
        <p:spPr bwMode="auto">
          <a:xfrm>
            <a:off x="5143500" y="1806575"/>
            <a:ext cx="523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t</a:t>
            </a:r>
            <a:endParaRPr lang="en-US" altLang="en-US" b="1"/>
          </a:p>
        </p:txBody>
      </p:sp>
      <p:sp>
        <p:nvSpPr>
          <p:cNvPr id="9326" name="Rectangle 110"/>
          <p:cNvSpPr>
            <a:spLocks noChangeArrowheads="1"/>
          </p:cNvSpPr>
          <p:nvPr/>
        </p:nvSpPr>
        <p:spPr bwMode="auto">
          <a:xfrm>
            <a:off x="5195888" y="1806575"/>
            <a:ext cx="428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i</a:t>
            </a:r>
            <a:endParaRPr lang="en-US" altLang="en-US" b="1"/>
          </a:p>
        </p:txBody>
      </p:sp>
      <p:sp>
        <p:nvSpPr>
          <p:cNvPr id="9327" name="Rectangle 111"/>
          <p:cNvSpPr>
            <a:spLocks noChangeArrowheads="1"/>
          </p:cNvSpPr>
          <p:nvPr/>
        </p:nvSpPr>
        <p:spPr bwMode="auto">
          <a:xfrm>
            <a:off x="5237163" y="1806575"/>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o</a:t>
            </a:r>
            <a:endParaRPr lang="en-US" altLang="en-US" b="1"/>
          </a:p>
        </p:txBody>
      </p:sp>
      <p:sp>
        <p:nvSpPr>
          <p:cNvPr id="9328" name="Rectangle 112"/>
          <p:cNvSpPr>
            <a:spLocks noChangeArrowheads="1"/>
          </p:cNvSpPr>
          <p:nvPr/>
        </p:nvSpPr>
        <p:spPr bwMode="auto">
          <a:xfrm>
            <a:off x="5349875" y="1806575"/>
            <a:ext cx="106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rPr>
              <a:t>n</a:t>
            </a:r>
            <a:endParaRPr lang="en-US" altLang="en-US" b="1"/>
          </a:p>
        </p:txBody>
      </p:sp>
      <p:sp>
        <p:nvSpPr>
          <p:cNvPr id="9329" name="Freeform 113"/>
          <p:cNvSpPr>
            <a:spLocks/>
          </p:cNvSpPr>
          <p:nvPr/>
        </p:nvSpPr>
        <p:spPr bwMode="auto">
          <a:xfrm>
            <a:off x="4406900" y="4924425"/>
            <a:ext cx="106363" cy="100013"/>
          </a:xfrm>
          <a:custGeom>
            <a:avLst/>
            <a:gdLst>
              <a:gd name="T0" fmla="*/ 2147483647 w 67"/>
              <a:gd name="T1" fmla="*/ 0 h 63"/>
              <a:gd name="T2" fmla="*/ 0 w 67"/>
              <a:gd name="T3" fmla="*/ 2147483647 h 63"/>
              <a:gd name="T4" fmla="*/ 2147483647 w 67"/>
              <a:gd name="T5" fmla="*/ 2147483647 h 63"/>
              <a:gd name="T6" fmla="*/ 2147483647 w 67"/>
              <a:gd name="T7" fmla="*/ 2147483647 h 63"/>
              <a:gd name="T8" fmla="*/ 2147483647 w 67"/>
              <a:gd name="T9" fmla="*/ 2147483647 h 63"/>
              <a:gd name="T10" fmla="*/ 2147483647 w 67"/>
              <a:gd name="T11" fmla="*/ 0 h 63"/>
              <a:gd name="T12" fmla="*/ 0 60000 65536"/>
              <a:gd name="T13" fmla="*/ 0 60000 65536"/>
              <a:gd name="T14" fmla="*/ 0 60000 65536"/>
              <a:gd name="T15" fmla="*/ 0 60000 65536"/>
              <a:gd name="T16" fmla="*/ 0 60000 65536"/>
              <a:gd name="T17" fmla="*/ 0 60000 65536"/>
              <a:gd name="T18" fmla="*/ 0 w 67"/>
              <a:gd name="T19" fmla="*/ 0 h 63"/>
              <a:gd name="T20" fmla="*/ 67 w 6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7" h="63">
                <a:moveTo>
                  <a:pt x="15" y="0"/>
                </a:moveTo>
                <a:lnTo>
                  <a:pt x="0" y="63"/>
                </a:lnTo>
                <a:lnTo>
                  <a:pt x="67" y="52"/>
                </a:lnTo>
                <a:lnTo>
                  <a:pt x="19" y="3"/>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0" name="Freeform 114"/>
          <p:cNvSpPr>
            <a:spLocks/>
          </p:cNvSpPr>
          <p:nvPr/>
        </p:nvSpPr>
        <p:spPr bwMode="auto">
          <a:xfrm>
            <a:off x="4294188" y="5053013"/>
            <a:ext cx="106362" cy="100012"/>
          </a:xfrm>
          <a:custGeom>
            <a:avLst/>
            <a:gdLst>
              <a:gd name="T0" fmla="*/ 0 w 67"/>
              <a:gd name="T1" fmla="*/ 0 h 63"/>
              <a:gd name="T2" fmla="*/ 2147483647 w 67"/>
              <a:gd name="T3" fmla="*/ 2147483647 h 63"/>
              <a:gd name="T4" fmla="*/ 2147483647 w 67"/>
              <a:gd name="T5" fmla="*/ 2147483647 h 63"/>
              <a:gd name="T6" fmla="*/ 0 w 67"/>
              <a:gd name="T7" fmla="*/ 2147483647 h 63"/>
              <a:gd name="T8" fmla="*/ 0 w 67"/>
              <a:gd name="T9" fmla="*/ 2147483647 h 63"/>
              <a:gd name="T10" fmla="*/ 0 w 67"/>
              <a:gd name="T11" fmla="*/ 0 h 63"/>
              <a:gd name="T12" fmla="*/ 0 60000 65536"/>
              <a:gd name="T13" fmla="*/ 0 60000 65536"/>
              <a:gd name="T14" fmla="*/ 0 60000 65536"/>
              <a:gd name="T15" fmla="*/ 0 60000 65536"/>
              <a:gd name="T16" fmla="*/ 0 60000 65536"/>
              <a:gd name="T17" fmla="*/ 0 60000 65536"/>
              <a:gd name="T18" fmla="*/ 0 w 67"/>
              <a:gd name="T19" fmla="*/ 0 h 63"/>
              <a:gd name="T20" fmla="*/ 67 w 6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7" h="63">
                <a:moveTo>
                  <a:pt x="0" y="0"/>
                </a:moveTo>
                <a:lnTo>
                  <a:pt x="8" y="63"/>
                </a:lnTo>
                <a:lnTo>
                  <a:pt x="67" y="30"/>
                </a:lnTo>
                <a:lnTo>
                  <a:pt x="0" y="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1" name="Line 115"/>
          <p:cNvSpPr>
            <a:spLocks noChangeShapeType="1"/>
          </p:cNvSpPr>
          <p:nvPr/>
        </p:nvSpPr>
        <p:spPr bwMode="auto">
          <a:xfrm flipV="1">
            <a:off x="2551113" y="5106988"/>
            <a:ext cx="1779587" cy="13493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2" name="Line 116"/>
          <p:cNvSpPr>
            <a:spLocks noChangeShapeType="1"/>
          </p:cNvSpPr>
          <p:nvPr/>
        </p:nvSpPr>
        <p:spPr bwMode="auto">
          <a:xfrm flipH="1" flipV="1">
            <a:off x="2551113" y="3775075"/>
            <a:ext cx="2138362" cy="116046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3" name="Line 117"/>
          <p:cNvSpPr>
            <a:spLocks noChangeShapeType="1"/>
          </p:cNvSpPr>
          <p:nvPr/>
        </p:nvSpPr>
        <p:spPr bwMode="auto">
          <a:xfrm>
            <a:off x="2551113" y="4357688"/>
            <a:ext cx="1890712" cy="62547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4" name="Line 118"/>
          <p:cNvSpPr>
            <a:spLocks noChangeShapeType="1"/>
          </p:cNvSpPr>
          <p:nvPr/>
        </p:nvSpPr>
        <p:spPr bwMode="auto">
          <a:xfrm flipV="1">
            <a:off x="2551113" y="2078038"/>
            <a:ext cx="3163887" cy="28702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5" name="Freeform 119"/>
          <p:cNvSpPr>
            <a:spLocks/>
          </p:cNvSpPr>
          <p:nvPr/>
        </p:nvSpPr>
        <p:spPr bwMode="auto">
          <a:xfrm>
            <a:off x="5673725" y="2532063"/>
            <a:ext cx="100013" cy="100012"/>
          </a:xfrm>
          <a:custGeom>
            <a:avLst/>
            <a:gdLst>
              <a:gd name="T0" fmla="*/ 2147483647 w 63"/>
              <a:gd name="T1" fmla="*/ 0 h 63"/>
              <a:gd name="T2" fmla="*/ 0 w 63"/>
              <a:gd name="T3" fmla="*/ 2147483647 h 63"/>
              <a:gd name="T4" fmla="*/ 2147483647 w 63"/>
              <a:gd name="T5" fmla="*/ 2147483647 h 63"/>
              <a:gd name="T6" fmla="*/ 2147483647 w 63"/>
              <a:gd name="T7" fmla="*/ 2147483647 h 63"/>
              <a:gd name="T8" fmla="*/ 2147483647 w 63"/>
              <a:gd name="T9" fmla="*/ 2147483647 h 63"/>
              <a:gd name="T10" fmla="*/ 2147483647 w 63"/>
              <a:gd name="T11" fmla="*/ 0 h 63"/>
              <a:gd name="T12" fmla="*/ 0 60000 65536"/>
              <a:gd name="T13" fmla="*/ 0 60000 65536"/>
              <a:gd name="T14" fmla="*/ 0 60000 65536"/>
              <a:gd name="T15" fmla="*/ 0 60000 65536"/>
              <a:gd name="T16" fmla="*/ 0 60000 65536"/>
              <a:gd name="T17" fmla="*/ 0 60000 65536"/>
              <a:gd name="T18" fmla="*/ 0 w 63"/>
              <a:gd name="T19" fmla="*/ 0 h 63"/>
              <a:gd name="T20" fmla="*/ 63 w 63"/>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3" h="63">
                <a:moveTo>
                  <a:pt x="3" y="0"/>
                </a:moveTo>
                <a:lnTo>
                  <a:pt x="0" y="63"/>
                </a:lnTo>
                <a:lnTo>
                  <a:pt x="63" y="37"/>
                </a:lnTo>
                <a:lnTo>
                  <a:pt x="3" y="3"/>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6" name="Line 120"/>
          <p:cNvSpPr>
            <a:spLocks noChangeShapeType="1"/>
          </p:cNvSpPr>
          <p:nvPr/>
        </p:nvSpPr>
        <p:spPr bwMode="auto">
          <a:xfrm>
            <a:off x="2551113" y="2295525"/>
            <a:ext cx="3151187" cy="28892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7" name="Freeform 121"/>
          <p:cNvSpPr>
            <a:spLocks/>
          </p:cNvSpPr>
          <p:nvPr/>
        </p:nvSpPr>
        <p:spPr bwMode="auto">
          <a:xfrm>
            <a:off x="5667375" y="3109913"/>
            <a:ext cx="106363" cy="100012"/>
          </a:xfrm>
          <a:custGeom>
            <a:avLst/>
            <a:gdLst>
              <a:gd name="T0" fmla="*/ 2147483647 w 67"/>
              <a:gd name="T1" fmla="*/ 0 h 63"/>
              <a:gd name="T2" fmla="*/ 0 w 67"/>
              <a:gd name="T3" fmla="*/ 2147483647 h 63"/>
              <a:gd name="T4" fmla="*/ 2147483647 w 67"/>
              <a:gd name="T5" fmla="*/ 2147483647 h 63"/>
              <a:gd name="T6" fmla="*/ 2147483647 w 67"/>
              <a:gd name="T7" fmla="*/ 2147483647 h 63"/>
              <a:gd name="T8" fmla="*/ 2147483647 w 67"/>
              <a:gd name="T9" fmla="*/ 2147483647 h 63"/>
              <a:gd name="T10" fmla="*/ 2147483647 w 67"/>
              <a:gd name="T11" fmla="*/ 0 h 63"/>
              <a:gd name="T12" fmla="*/ 0 60000 65536"/>
              <a:gd name="T13" fmla="*/ 0 60000 65536"/>
              <a:gd name="T14" fmla="*/ 0 60000 65536"/>
              <a:gd name="T15" fmla="*/ 0 60000 65536"/>
              <a:gd name="T16" fmla="*/ 0 60000 65536"/>
              <a:gd name="T17" fmla="*/ 0 60000 65536"/>
              <a:gd name="T18" fmla="*/ 0 w 67"/>
              <a:gd name="T19" fmla="*/ 0 h 63"/>
              <a:gd name="T20" fmla="*/ 67 w 6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7" h="63">
                <a:moveTo>
                  <a:pt x="11" y="0"/>
                </a:moveTo>
                <a:lnTo>
                  <a:pt x="0" y="63"/>
                </a:lnTo>
                <a:lnTo>
                  <a:pt x="67" y="44"/>
                </a:lnTo>
                <a:lnTo>
                  <a:pt x="11" y="3"/>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8" name="Line 122"/>
          <p:cNvSpPr>
            <a:spLocks noChangeShapeType="1"/>
          </p:cNvSpPr>
          <p:nvPr/>
        </p:nvSpPr>
        <p:spPr bwMode="auto">
          <a:xfrm>
            <a:off x="2551113" y="2590800"/>
            <a:ext cx="3151187" cy="57785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39" name="Freeform 123"/>
          <p:cNvSpPr>
            <a:spLocks/>
          </p:cNvSpPr>
          <p:nvPr/>
        </p:nvSpPr>
        <p:spPr bwMode="auto">
          <a:xfrm>
            <a:off x="5667375" y="3368675"/>
            <a:ext cx="106363" cy="100013"/>
          </a:xfrm>
          <a:custGeom>
            <a:avLst/>
            <a:gdLst>
              <a:gd name="T0" fmla="*/ 2147483647 w 67"/>
              <a:gd name="T1" fmla="*/ 0 h 63"/>
              <a:gd name="T2" fmla="*/ 0 w 67"/>
              <a:gd name="T3" fmla="*/ 2147483647 h 63"/>
              <a:gd name="T4" fmla="*/ 2147483647 w 67"/>
              <a:gd name="T5" fmla="*/ 2147483647 h 63"/>
              <a:gd name="T6" fmla="*/ 2147483647 w 67"/>
              <a:gd name="T7" fmla="*/ 2147483647 h 63"/>
              <a:gd name="T8" fmla="*/ 2147483647 w 67"/>
              <a:gd name="T9" fmla="*/ 2147483647 h 63"/>
              <a:gd name="T10" fmla="*/ 2147483647 w 67"/>
              <a:gd name="T11" fmla="*/ 0 h 63"/>
              <a:gd name="T12" fmla="*/ 0 60000 65536"/>
              <a:gd name="T13" fmla="*/ 0 60000 65536"/>
              <a:gd name="T14" fmla="*/ 0 60000 65536"/>
              <a:gd name="T15" fmla="*/ 0 60000 65536"/>
              <a:gd name="T16" fmla="*/ 0 60000 65536"/>
              <a:gd name="T17" fmla="*/ 0 60000 65536"/>
              <a:gd name="T18" fmla="*/ 0 w 67"/>
              <a:gd name="T19" fmla="*/ 0 h 63"/>
              <a:gd name="T20" fmla="*/ 67 w 6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7" h="63">
                <a:moveTo>
                  <a:pt x="7" y="0"/>
                </a:moveTo>
                <a:lnTo>
                  <a:pt x="0" y="63"/>
                </a:lnTo>
                <a:lnTo>
                  <a:pt x="67" y="41"/>
                </a:lnTo>
                <a:lnTo>
                  <a:pt x="7" y="4"/>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0" name="Freeform 124"/>
          <p:cNvSpPr>
            <a:spLocks/>
          </p:cNvSpPr>
          <p:nvPr/>
        </p:nvSpPr>
        <p:spPr bwMode="auto">
          <a:xfrm rot="1944879">
            <a:off x="4492625" y="4924425"/>
            <a:ext cx="106363" cy="95250"/>
          </a:xfrm>
          <a:custGeom>
            <a:avLst/>
            <a:gdLst>
              <a:gd name="T0" fmla="*/ 0 w 67"/>
              <a:gd name="T1" fmla="*/ 0 h 60"/>
              <a:gd name="T2" fmla="*/ 2147483647 w 67"/>
              <a:gd name="T3" fmla="*/ 2147483647 h 60"/>
              <a:gd name="T4" fmla="*/ 2147483647 w 67"/>
              <a:gd name="T5" fmla="*/ 2147483647 h 60"/>
              <a:gd name="T6" fmla="*/ 0 w 67"/>
              <a:gd name="T7" fmla="*/ 0 h 60"/>
              <a:gd name="T8" fmla="*/ 0 w 67"/>
              <a:gd name="T9" fmla="*/ 0 h 60"/>
              <a:gd name="T10" fmla="*/ 0 60000 65536"/>
              <a:gd name="T11" fmla="*/ 0 60000 65536"/>
              <a:gd name="T12" fmla="*/ 0 60000 65536"/>
              <a:gd name="T13" fmla="*/ 0 60000 65536"/>
              <a:gd name="T14" fmla="*/ 0 60000 65536"/>
              <a:gd name="T15" fmla="*/ 0 w 67"/>
              <a:gd name="T16" fmla="*/ 0 h 60"/>
              <a:gd name="T17" fmla="*/ 67 w 67"/>
              <a:gd name="T18" fmla="*/ 60 h 60"/>
            </a:gdLst>
            <a:ahLst/>
            <a:cxnLst>
              <a:cxn ang="T10">
                <a:pos x="T0" y="T1"/>
              </a:cxn>
              <a:cxn ang="T11">
                <a:pos x="T2" y="T3"/>
              </a:cxn>
              <a:cxn ang="T12">
                <a:pos x="T4" y="T5"/>
              </a:cxn>
              <a:cxn ang="T13">
                <a:pos x="T6" y="T7"/>
              </a:cxn>
              <a:cxn ang="T14">
                <a:pos x="T8" y="T9"/>
              </a:cxn>
            </a:cxnLst>
            <a:rect l="T15" t="T16" r="T17" b="T18"/>
            <a:pathLst>
              <a:path w="67" h="60">
                <a:moveTo>
                  <a:pt x="0" y="0"/>
                </a:moveTo>
                <a:lnTo>
                  <a:pt x="11" y="60"/>
                </a:lnTo>
                <a:lnTo>
                  <a:pt x="67"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1" name="Freeform 125"/>
          <p:cNvSpPr>
            <a:spLocks/>
          </p:cNvSpPr>
          <p:nvPr/>
        </p:nvSpPr>
        <p:spPr bwMode="auto">
          <a:xfrm>
            <a:off x="5661025" y="3668713"/>
            <a:ext cx="112713" cy="88900"/>
          </a:xfrm>
          <a:custGeom>
            <a:avLst/>
            <a:gdLst>
              <a:gd name="T0" fmla="*/ 2147483647 w 71"/>
              <a:gd name="T1" fmla="*/ 0 h 56"/>
              <a:gd name="T2" fmla="*/ 0 w 71"/>
              <a:gd name="T3" fmla="*/ 2147483647 h 56"/>
              <a:gd name="T4" fmla="*/ 2147483647 w 71"/>
              <a:gd name="T5" fmla="*/ 2147483647 h 56"/>
              <a:gd name="T6" fmla="*/ 2147483647 w 71"/>
              <a:gd name="T7" fmla="*/ 0 h 56"/>
              <a:gd name="T8" fmla="*/ 2147483647 w 71"/>
              <a:gd name="T9" fmla="*/ 0 h 56"/>
              <a:gd name="T10" fmla="*/ 0 60000 65536"/>
              <a:gd name="T11" fmla="*/ 0 60000 65536"/>
              <a:gd name="T12" fmla="*/ 0 60000 65536"/>
              <a:gd name="T13" fmla="*/ 0 60000 65536"/>
              <a:gd name="T14" fmla="*/ 0 60000 65536"/>
              <a:gd name="T15" fmla="*/ 0 w 71"/>
              <a:gd name="T16" fmla="*/ 0 h 56"/>
              <a:gd name="T17" fmla="*/ 71 w 71"/>
              <a:gd name="T18" fmla="*/ 56 h 56"/>
            </a:gdLst>
            <a:ahLst/>
            <a:cxnLst>
              <a:cxn ang="T10">
                <a:pos x="T0" y="T1"/>
              </a:cxn>
              <a:cxn ang="T11">
                <a:pos x="T2" y="T3"/>
              </a:cxn>
              <a:cxn ang="T12">
                <a:pos x="T4" y="T5"/>
              </a:cxn>
              <a:cxn ang="T13">
                <a:pos x="T6" y="T7"/>
              </a:cxn>
              <a:cxn ang="T14">
                <a:pos x="T8" y="T9"/>
              </a:cxn>
            </a:cxnLst>
            <a:rect l="T15" t="T16" r="T17" b="T18"/>
            <a:pathLst>
              <a:path w="71" h="56">
                <a:moveTo>
                  <a:pt x="30" y="0"/>
                </a:moveTo>
                <a:lnTo>
                  <a:pt x="0" y="56"/>
                </a:lnTo>
                <a:lnTo>
                  <a:pt x="71" y="56"/>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2" name="Line 126"/>
          <p:cNvSpPr>
            <a:spLocks noChangeShapeType="1"/>
          </p:cNvSpPr>
          <p:nvPr/>
        </p:nvSpPr>
        <p:spPr bwMode="auto">
          <a:xfrm>
            <a:off x="2551113" y="2001838"/>
            <a:ext cx="3157537" cy="1725612"/>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43" name="Freeform 127"/>
          <p:cNvSpPr>
            <a:spLocks/>
          </p:cNvSpPr>
          <p:nvPr/>
        </p:nvSpPr>
        <p:spPr bwMode="auto">
          <a:xfrm>
            <a:off x="5667375" y="3992563"/>
            <a:ext cx="106363" cy="100012"/>
          </a:xfrm>
          <a:custGeom>
            <a:avLst/>
            <a:gdLst>
              <a:gd name="T0" fmla="*/ 2147483647 w 67"/>
              <a:gd name="T1" fmla="*/ 0 h 63"/>
              <a:gd name="T2" fmla="*/ 0 w 67"/>
              <a:gd name="T3" fmla="*/ 2147483647 h 63"/>
              <a:gd name="T4" fmla="*/ 2147483647 w 67"/>
              <a:gd name="T5" fmla="*/ 2147483647 h 63"/>
              <a:gd name="T6" fmla="*/ 2147483647 w 67"/>
              <a:gd name="T7" fmla="*/ 2147483647 h 63"/>
              <a:gd name="T8" fmla="*/ 2147483647 w 67"/>
              <a:gd name="T9" fmla="*/ 2147483647 h 63"/>
              <a:gd name="T10" fmla="*/ 2147483647 w 67"/>
              <a:gd name="T11" fmla="*/ 0 h 63"/>
              <a:gd name="T12" fmla="*/ 0 60000 65536"/>
              <a:gd name="T13" fmla="*/ 0 60000 65536"/>
              <a:gd name="T14" fmla="*/ 0 60000 65536"/>
              <a:gd name="T15" fmla="*/ 0 60000 65536"/>
              <a:gd name="T16" fmla="*/ 0 60000 65536"/>
              <a:gd name="T17" fmla="*/ 0 60000 65536"/>
              <a:gd name="T18" fmla="*/ 0 w 67"/>
              <a:gd name="T19" fmla="*/ 0 h 63"/>
              <a:gd name="T20" fmla="*/ 67 w 6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7" h="63">
                <a:moveTo>
                  <a:pt x="11" y="0"/>
                </a:moveTo>
                <a:lnTo>
                  <a:pt x="0" y="63"/>
                </a:lnTo>
                <a:lnTo>
                  <a:pt x="67" y="45"/>
                </a:lnTo>
                <a:lnTo>
                  <a:pt x="11" y="4"/>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4" name="Line 128"/>
          <p:cNvSpPr>
            <a:spLocks noChangeShapeType="1"/>
          </p:cNvSpPr>
          <p:nvPr/>
        </p:nvSpPr>
        <p:spPr bwMode="auto">
          <a:xfrm>
            <a:off x="2551113" y="3475038"/>
            <a:ext cx="3151187" cy="576262"/>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45" name="Freeform 129"/>
          <p:cNvSpPr>
            <a:spLocks/>
          </p:cNvSpPr>
          <p:nvPr/>
        </p:nvSpPr>
        <p:spPr bwMode="auto">
          <a:xfrm>
            <a:off x="5667375" y="4322763"/>
            <a:ext cx="106363" cy="100012"/>
          </a:xfrm>
          <a:custGeom>
            <a:avLst/>
            <a:gdLst>
              <a:gd name="T0" fmla="*/ 0 w 67"/>
              <a:gd name="T1" fmla="*/ 0 h 63"/>
              <a:gd name="T2" fmla="*/ 2147483647 w 67"/>
              <a:gd name="T3" fmla="*/ 2147483647 h 63"/>
              <a:gd name="T4" fmla="*/ 2147483647 w 67"/>
              <a:gd name="T5" fmla="*/ 2147483647 h 63"/>
              <a:gd name="T6" fmla="*/ 2147483647 w 67"/>
              <a:gd name="T7" fmla="*/ 0 h 63"/>
              <a:gd name="T8" fmla="*/ 2147483647 w 67"/>
              <a:gd name="T9" fmla="*/ 0 h 63"/>
              <a:gd name="T10" fmla="*/ 0 w 67"/>
              <a:gd name="T11" fmla="*/ 0 h 63"/>
              <a:gd name="T12" fmla="*/ 0 60000 65536"/>
              <a:gd name="T13" fmla="*/ 0 60000 65536"/>
              <a:gd name="T14" fmla="*/ 0 60000 65536"/>
              <a:gd name="T15" fmla="*/ 0 60000 65536"/>
              <a:gd name="T16" fmla="*/ 0 60000 65536"/>
              <a:gd name="T17" fmla="*/ 0 60000 65536"/>
              <a:gd name="T18" fmla="*/ 0 w 67"/>
              <a:gd name="T19" fmla="*/ 0 h 63"/>
              <a:gd name="T20" fmla="*/ 67 w 6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7" h="63">
                <a:moveTo>
                  <a:pt x="0" y="0"/>
                </a:moveTo>
                <a:lnTo>
                  <a:pt x="7" y="63"/>
                </a:lnTo>
                <a:lnTo>
                  <a:pt x="67" y="26"/>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6" name="Line 130"/>
          <p:cNvSpPr>
            <a:spLocks noChangeShapeType="1"/>
          </p:cNvSpPr>
          <p:nvPr/>
        </p:nvSpPr>
        <p:spPr bwMode="auto">
          <a:xfrm flipV="1">
            <a:off x="2551113" y="4370388"/>
            <a:ext cx="3157537" cy="28257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47" name="Line 131"/>
          <p:cNvSpPr>
            <a:spLocks noChangeShapeType="1"/>
          </p:cNvSpPr>
          <p:nvPr/>
        </p:nvSpPr>
        <p:spPr bwMode="auto">
          <a:xfrm>
            <a:off x="2551113" y="4064000"/>
            <a:ext cx="1982787" cy="9017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48" name="Line 132"/>
          <p:cNvSpPr>
            <a:spLocks noChangeShapeType="1"/>
          </p:cNvSpPr>
          <p:nvPr/>
        </p:nvSpPr>
        <p:spPr bwMode="auto">
          <a:xfrm>
            <a:off x="2551113" y="3179763"/>
            <a:ext cx="3146425" cy="2413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49" name="Freeform 133"/>
          <p:cNvSpPr>
            <a:spLocks/>
          </p:cNvSpPr>
          <p:nvPr/>
        </p:nvSpPr>
        <p:spPr bwMode="auto">
          <a:xfrm>
            <a:off x="2503488" y="2838450"/>
            <a:ext cx="101600" cy="100013"/>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59"/>
                </a:lnTo>
                <a:lnTo>
                  <a:pt x="45" y="59"/>
                </a:lnTo>
                <a:lnTo>
                  <a:pt x="49" y="55"/>
                </a:lnTo>
                <a:lnTo>
                  <a:pt x="52" y="52"/>
                </a:lnTo>
                <a:lnTo>
                  <a:pt x="56" y="48"/>
                </a:lnTo>
                <a:lnTo>
                  <a:pt x="60" y="44"/>
                </a:lnTo>
                <a:lnTo>
                  <a:pt x="60" y="41"/>
                </a:lnTo>
                <a:lnTo>
                  <a:pt x="64" y="37"/>
                </a:lnTo>
                <a:lnTo>
                  <a:pt x="64" y="33"/>
                </a:lnTo>
                <a:lnTo>
                  <a:pt x="64" y="26"/>
                </a:lnTo>
                <a:lnTo>
                  <a:pt x="60" y="22"/>
                </a:lnTo>
                <a:lnTo>
                  <a:pt x="60" y="18"/>
                </a:lnTo>
                <a:lnTo>
                  <a:pt x="56" y="15"/>
                </a:lnTo>
                <a:lnTo>
                  <a:pt x="52" y="11"/>
                </a:lnTo>
                <a:lnTo>
                  <a:pt x="49" y="7"/>
                </a:lnTo>
                <a:lnTo>
                  <a:pt x="45" y="3"/>
                </a:lnTo>
                <a:lnTo>
                  <a:pt x="41" y="3"/>
                </a:lnTo>
                <a:lnTo>
                  <a:pt x="38" y="0"/>
                </a:lnTo>
                <a:lnTo>
                  <a:pt x="30" y="0"/>
                </a:lnTo>
                <a:lnTo>
                  <a:pt x="26" y="0"/>
                </a:lnTo>
                <a:lnTo>
                  <a:pt x="23" y="3"/>
                </a:lnTo>
                <a:lnTo>
                  <a:pt x="15" y="3"/>
                </a:lnTo>
                <a:lnTo>
                  <a:pt x="12" y="7"/>
                </a:lnTo>
                <a:lnTo>
                  <a:pt x="8" y="11"/>
                </a:lnTo>
                <a:lnTo>
                  <a:pt x="8" y="15"/>
                </a:lnTo>
                <a:lnTo>
                  <a:pt x="4" y="18"/>
                </a:lnTo>
                <a:lnTo>
                  <a:pt x="0" y="22"/>
                </a:lnTo>
                <a:lnTo>
                  <a:pt x="0" y="26"/>
                </a:lnTo>
                <a:lnTo>
                  <a:pt x="0" y="33"/>
                </a:lnTo>
                <a:lnTo>
                  <a:pt x="0" y="37"/>
                </a:lnTo>
                <a:lnTo>
                  <a:pt x="0" y="41"/>
                </a:lnTo>
                <a:lnTo>
                  <a:pt x="4" y="44"/>
                </a:lnTo>
                <a:lnTo>
                  <a:pt x="8" y="48"/>
                </a:lnTo>
                <a:lnTo>
                  <a:pt x="8" y="52"/>
                </a:lnTo>
                <a:lnTo>
                  <a:pt x="12" y="55"/>
                </a:lnTo>
                <a:lnTo>
                  <a:pt x="15" y="59"/>
                </a:lnTo>
                <a:lnTo>
                  <a:pt x="23" y="59"/>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50" name="Line 134"/>
          <p:cNvSpPr>
            <a:spLocks noChangeShapeType="1"/>
          </p:cNvSpPr>
          <p:nvPr/>
        </p:nvSpPr>
        <p:spPr bwMode="auto">
          <a:xfrm>
            <a:off x="2551113" y="2884488"/>
            <a:ext cx="3151187" cy="635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51" name="Freeform 135"/>
          <p:cNvSpPr>
            <a:spLocks/>
          </p:cNvSpPr>
          <p:nvPr/>
        </p:nvSpPr>
        <p:spPr bwMode="auto">
          <a:xfrm>
            <a:off x="5673725" y="2838450"/>
            <a:ext cx="100013" cy="100013"/>
          </a:xfrm>
          <a:custGeom>
            <a:avLst/>
            <a:gdLst>
              <a:gd name="T0" fmla="*/ 0 w 63"/>
              <a:gd name="T1" fmla="*/ 0 h 63"/>
              <a:gd name="T2" fmla="*/ 0 w 63"/>
              <a:gd name="T3" fmla="*/ 2147483647 h 63"/>
              <a:gd name="T4" fmla="*/ 2147483647 w 63"/>
              <a:gd name="T5" fmla="*/ 2147483647 h 63"/>
              <a:gd name="T6" fmla="*/ 0 w 63"/>
              <a:gd name="T7" fmla="*/ 0 h 63"/>
              <a:gd name="T8" fmla="*/ 0 w 63"/>
              <a:gd name="T9" fmla="*/ 0 h 63"/>
              <a:gd name="T10" fmla="*/ 0 60000 65536"/>
              <a:gd name="T11" fmla="*/ 0 60000 65536"/>
              <a:gd name="T12" fmla="*/ 0 60000 65536"/>
              <a:gd name="T13" fmla="*/ 0 60000 65536"/>
              <a:gd name="T14" fmla="*/ 0 60000 65536"/>
              <a:gd name="T15" fmla="*/ 0 w 63"/>
              <a:gd name="T16" fmla="*/ 0 h 63"/>
              <a:gd name="T17" fmla="*/ 63 w 63"/>
              <a:gd name="T18" fmla="*/ 63 h 63"/>
            </a:gdLst>
            <a:ahLst/>
            <a:cxnLst>
              <a:cxn ang="T10">
                <a:pos x="T0" y="T1"/>
              </a:cxn>
              <a:cxn ang="T11">
                <a:pos x="T2" y="T3"/>
              </a:cxn>
              <a:cxn ang="T12">
                <a:pos x="T4" y="T5"/>
              </a:cxn>
              <a:cxn ang="T13">
                <a:pos x="T6" y="T7"/>
              </a:cxn>
              <a:cxn ang="T14">
                <a:pos x="T8" y="T9"/>
              </a:cxn>
            </a:cxnLst>
            <a:rect l="T15" t="T16" r="T17" b="T18"/>
            <a:pathLst>
              <a:path w="63" h="63">
                <a:moveTo>
                  <a:pt x="0" y="0"/>
                </a:moveTo>
                <a:lnTo>
                  <a:pt x="0" y="63"/>
                </a:lnTo>
                <a:lnTo>
                  <a:pt x="63" y="3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4040" name="Rectangle 136"/>
          <p:cNvSpPr>
            <a:spLocks noChangeArrowheads="1"/>
          </p:cNvSpPr>
          <p:nvPr/>
        </p:nvSpPr>
        <p:spPr bwMode="auto">
          <a:xfrm>
            <a:off x="800100" y="1841500"/>
            <a:ext cx="838200" cy="35814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b="1"/>
          </a:p>
        </p:txBody>
      </p:sp>
      <p:sp>
        <p:nvSpPr>
          <p:cNvPr id="764041" name="Rectangle 137"/>
          <p:cNvSpPr>
            <a:spLocks noChangeArrowheads="1"/>
          </p:cNvSpPr>
          <p:nvPr/>
        </p:nvSpPr>
        <p:spPr bwMode="auto">
          <a:xfrm>
            <a:off x="5802313" y="1851025"/>
            <a:ext cx="1752600" cy="304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IE</a:t>
            </a:r>
          </a:p>
        </p:txBody>
      </p:sp>
      <p:sp>
        <p:nvSpPr>
          <p:cNvPr id="764042" name="Rectangle 138"/>
          <p:cNvSpPr>
            <a:spLocks noChangeArrowheads="1"/>
          </p:cNvSpPr>
          <p:nvPr/>
        </p:nvSpPr>
        <p:spPr bwMode="auto">
          <a:xfrm>
            <a:off x="5792788" y="2451100"/>
            <a:ext cx="1752600" cy="304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IE</a:t>
            </a:r>
          </a:p>
        </p:txBody>
      </p:sp>
      <p:sp>
        <p:nvSpPr>
          <p:cNvPr id="764043" name="Rectangle 139"/>
          <p:cNvSpPr>
            <a:spLocks noChangeArrowheads="1"/>
          </p:cNvSpPr>
          <p:nvPr/>
        </p:nvSpPr>
        <p:spPr bwMode="auto">
          <a:xfrm>
            <a:off x="5792788" y="2755900"/>
            <a:ext cx="1752600" cy="304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IE</a:t>
            </a:r>
          </a:p>
        </p:txBody>
      </p:sp>
      <p:sp>
        <p:nvSpPr>
          <p:cNvPr id="764044" name="Rectangle 140"/>
          <p:cNvSpPr>
            <a:spLocks noChangeArrowheads="1"/>
          </p:cNvSpPr>
          <p:nvPr/>
        </p:nvSpPr>
        <p:spPr bwMode="auto">
          <a:xfrm>
            <a:off x="5797550" y="3060700"/>
            <a:ext cx="1752600" cy="304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IE</a:t>
            </a:r>
          </a:p>
        </p:txBody>
      </p:sp>
      <p:sp>
        <p:nvSpPr>
          <p:cNvPr id="764045" name="Rectangle 141"/>
          <p:cNvSpPr>
            <a:spLocks noChangeArrowheads="1"/>
          </p:cNvSpPr>
          <p:nvPr/>
        </p:nvSpPr>
        <p:spPr bwMode="auto">
          <a:xfrm>
            <a:off x="5803900" y="3357563"/>
            <a:ext cx="1752600" cy="304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IE</a:t>
            </a:r>
          </a:p>
        </p:txBody>
      </p:sp>
      <p:sp>
        <p:nvSpPr>
          <p:cNvPr id="764046" name="Rectangle 142"/>
          <p:cNvSpPr>
            <a:spLocks noChangeArrowheads="1"/>
          </p:cNvSpPr>
          <p:nvPr/>
        </p:nvSpPr>
        <p:spPr bwMode="auto">
          <a:xfrm>
            <a:off x="5800725" y="3609975"/>
            <a:ext cx="1752600" cy="304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IE</a:t>
            </a:r>
          </a:p>
        </p:txBody>
      </p:sp>
      <p:sp>
        <p:nvSpPr>
          <p:cNvPr id="764047" name="Rectangle 143"/>
          <p:cNvSpPr>
            <a:spLocks noChangeArrowheads="1"/>
          </p:cNvSpPr>
          <p:nvPr/>
        </p:nvSpPr>
        <p:spPr bwMode="auto">
          <a:xfrm>
            <a:off x="5800725" y="3906838"/>
            <a:ext cx="1752600" cy="304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IE</a:t>
            </a:r>
          </a:p>
        </p:txBody>
      </p:sp>
      <p:sp>
        <p:nvSpPr>
          <p:cNvPr id="764048" name="Rectangle 144"/>
          <p:cNvSpPr>
            <a:spLocks noChangeArrowheads="1"/>
          </p:cNvSpPr>
          <p:nvPr/>
        </p:nvSpPr>
        <p:spPr bwMode="auto">
          <a:xfrm>
            <a:off x="5802313" y="4203700"/>
            <a:ext cx="1752600" cy="304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t>IE</a:t>
            </a:r>
          </a:p>
        </p:txBody>
      </p:sp>
      <p:sp>
        <p:nvSpPr>
          <p:cNvPr id="9361" name="Text Box 145"/>
          <p:cNvSpPr txBox="1">
            <a:spLocks noChangeArrowheads="1"/>
          </p:cNvSpPr>
          <p:nvPr/>
        </p:nvSpPr>
        <p:spPr bwMode="auto">
          <a:xfrm>
            <a:off x="495300" y="1079500"/>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t>IE sees this</a:t>
            </a:r>
          </a:p>
        </p:txBody>
      </p:sp>
      <p:sp>
        <p:nvSpPr>
          <p:cNvPr id="9362" name="Text Box 146"/>
          <p:cNvSpPr txBox="1">
            <a:spLocks noChangeArrowheads="1"/>
          </p:cNvSpPr>
          <p:nvPr/>
        </p:nvSpPr>
        <p:spPr bwMode="auto">
          <a:xfrm>
            <a:off x="5067300" y="10795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t>Main Memory sees this</a:t>
            </a:r>
          </a:p>
        </p:txBody>
      </p:sp>
      <p:sp>
        <p:nvSpPr>
          <p:cNvPr id="9363" name="Text Box 147"/>
          <p:cNvSpPr txBox="1">
            <a:spLocks noChangeArrowheads="1"/>
          </p:cNvSpPr>
          <p:nvPr/>
        </p:nvSpPr>
        <p:spPr bwMode="auto">
          <a:xfrm>
            <a:off x="1485900" y="5499100"/>
            <a:ext cx="2514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50000"/>
              </a:lnSpc>
              <a:spcBef>
                <a:spcPct val="50000"/>
              </a:spcBef>
            </a:pPr>
            <a:r>
              <a:rPr lang="en-US" altLang="en-US" b="1">
                <a:latin typeface="Comic Sans MS" panose="030F0702030302020204" pitchFamily="66" charset="0"/>
              </a:rPr>
              <a:t>Can store some on disk!</a:t>
            </a:r>
            <a:endParaRPr lang="en-US" altLang="en-US" b="1"/>
          </a:p>
        </p:txBody>
      </p:sp>
      <p:sp>
        <p:nvSpPr>
          <p:cNvPr id="9364" name="Text Box 148"/>
          <p:cNvSpPr txBox="1">
            <a:spLocks noChangeArrowheads="1"/>
          </p:cNvSpPr>
          <p:nvPr/>
        </p:nvSpPr>
        <p:spPr bwMode="auto">
          <a:xfrm>
            <a:off x="7658100" y="26797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solidFill>
                  <a:srgbClr val="FF0000"/>
                </a:solidFill>
              </a:rPr>
              <a:t>Pages</a:t>
            </a:r>
          </a:p>
        </p:txBody>
      </p:sp>
      <p:sp>
        <p:nvSpPr>
          <p:cNvPr id="9365" name="Line 149"/>
          <p:cNvSpPr>
            <a:spLocks noChangeShapeType="1"/>
          </p:cNvSpPr>
          <p:nvPr/>
        </p:nvSpPr>
        <p:spPr bwMode="auto">
          <a:xfrm flipH="1" flipV="1">
            <a:off x="7658100" y="2070100"/>
            <a:ext cx="381000" cy="533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66" name="Line 150"/>
          <p:cNvSpPr>
            <a:spLocks noChangeShapeType="1"/>
          </p:cNvSpPr>
          <p:nvPr/>
        </p:nvSpPr>
        <p:spPr bwMode="auto">
          <a:xfrm flipH="1">
            <a:off x="7658100" y="3213100"/>
            <a:ext cx="304800" cy="3048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67" name="Line 151"/>
          <p:cNvSpPr>
            <a:spLocks noChangeShapeType="1"/>
          </p:cNvSpPr>
          <p:nvPr/>
        </p:nvSpPr>
        <p:spPr bwMode="auto">
          <a:xfrm flipH="1">
            <a:off x="7658100" y="3213100"/>
            <a:ext cx="68580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68" name="Text Box 152"/>
          <p:cNvSpPr txBox="1">
            <a:spLocks noChangeArrowheads="1"/>
          </p:cNvSpPr>
          <p:nvPr/>
        </p:nvSpPr>
        <p:spPr bwMode="auto">
          <a:xfrm>
            <a:off x="6007100" y="4546600"/>
            <a:ext cx="28321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50000"/>
              </a:spcBef>
            </a:pPr>
            <a:r>
              <a:rPr lang="en-US" altLang="en-US" sz="2000" b="1">
                <a:latin typeface="Comic Sans MS" panose="030F0702030302020204" pitchFamily="66" charset="0"/>
              </a:rPr>
              <a:t>Fragmented:</a:t>
            </a:r>
          </a:p>
          <a:p>
            <a:pPr eaLnBrk="1" hangingPunct="1">
              <a:lnSpc>
                <a:spcPct val="90000"/>
              </a:lnSpc>
              <a:spcBef>
                <a:spcPct val="50000"/>
              </a:spcBef>
            </a:pPr>
            <a:r>
              <a:rPr lang="en-US" altLang="en-US" sz="1800" b="1">
                <a:latin typeface="Comic Sans MS" panose="030F0702030302020204" pitchFamily="66" charset="0"/>
              </a:rPr>
              <a:t>Non-contiguous (holes),</a:t>
            </a:r>
            <a:br>
              <a:rPr lang="en-US" altLang="en-US" sz="1800" b="1">
                <a:latin typeface="Comic Sans MS" panose="030F0702030302020204" pitchFamily="66" charset="0"/>
              </a:rPr>
            </a:br>
            <a:r>
              <a:rPr lang="en-US" altLang="en-US" sz="1800" b="1">
                <a:latin typeface="Comic Sans MS" panose="030F0702030302020204" pitchFamily="66" charset="0"/>
              </a:rPr>
              <a:t>out-of-order,</a:t>
            </a:r>
            <a:br>
              <a:rPr lang="en-US" altLang="en-US" sz="1800" b="1">
                <a:latin typeface="Comic Sans MS" panose="030F0702030302020204" pitchFamily="66" charset="0"/>
              </a:rPr>
            </a:br>
            <a:r>
              <a:rPr lang="en-US" altLang="en-US" sz="1800" b="1">
                <a:latin typeface="Comic Sans MS" panose="030F0702030302020204" pitchFamily="66" charset="0"/>
              </a:rPr>
              <a:t>some on disk</a:t>
            </a:r>
            <a:endParaRPr lang="en-US" altLang="en-US" sz="2000" b="1"/>
          </a:p>
        </p:txBody>
      </p:sp>
      <p:sp>
        <p:nvSpPr>
          <p:cNvPr id="9369" name="Text Box 153"/>
          <p:cNvSpPr txBox="1">
            <a:spLocks noChangeArrowheads="1"/>
          </p:cNvSpPr>
          <p:nvPr/>
        </p:nvSpPr>
        <p:spPr bwMode="auto">
          <a:xfrm rot="-5400000">
            <a:off x="943769" y="3204369"/>
            <a:ext cx="523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t>IE</a:t>
            </a:r>
          </a:p>
        </p:txBody>
      </p:sp>
      <p:sp>
        <p:nvSpPr>
          <p:cNvPr id="9370" name="Slide Number Placeholder 15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6BE6686-B646-40C9-A7A7-9685FD792D19}" type="slidenum">
              <a:rPr lang="en-US" altLang="en-US" sz="1400">
                <a:latin typeface="Arial  " charset="0"/>
              </a:rPr>
              <a:pPr/>
              <a:t>78</a:t>
            </a:fld>
            <a:endParaRPr lang="en-US" altLang="en-US" sz="1400">
              <a:latin typeface="Arial  " charset="0"/>
            </a:endParaRPr>
          </a:p>
        </p:txBody>
      </p:sp>
    </p:spTree>
    <p:extLst>
      <p:ext uri="{BB962C8B-B14F-4D97-AF65-F5344CB8AC3E}">
        <p14:creationId xmlns:p14="http://schemas.microsoft.com/office/powerpoint/2010/main" val="1673655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64040"/>
                                        </p:tgtEl>
                                        <p:attrNameLst>
                                          <p:attrName>style.visibility</p:attrName>
                                        </p:attrNameLst>
                                      </p:cBhvr>
                                      <p:to>
                                        <p:strVal val="visible"/>
                                      </p:to>
                                    </p:set>
                                    <p:anim calcmode="lin" valueType="num">
                                      <p:cBhvr additive="base">
                                        <p:cTn id="7" dur="500" fill="hold"/>
                                        <p:tgtEl>
                                          <p:spTgt spid="764040"/>
                                        </p:tgtEl>
                                        <p:attrNameLst>
                                          <p:attrName>ppt_x</p:attrName>
                                        </p:attrNameLst>
                                      </p:cBhvr>
                                      <p:tavLst>
                                        <p:tav tm="0">
                                          <p:val>
                                            <p:strVal val="1+#ppt_w/2"/>
                                          </p:val>
                                        </p:tav>
                                        <p:tav tm="100000">
                                          <p:val>
                                            <p:strVal val="#ppt_x"/>
                                          </p:val>
                                        </p:tav>
                                      </p:tavLst>
                                    </p:anim>
                                    <p:anim calcmode="lin" valueType="num">
                                      <p:cBhvr additive="base">
                                        <p:cTn id="8" dur="500" fill="hold"/>
                                        <p:tgtEl>
                                          <p:spTgt spid="76404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64041"/>
                                        </p:tgtEl>
                                        <p:attrNameLst>
                                          <p:attrName>style.visibility</p:attrName>
                                        </p:attrNameLst>
                                      </p:cBhvr>
                                      <p:to>
                                        <p:strVal val="visible"/>
                                      </p:to>
                                    </p:set>
                                    <p:anim calcmode="lin" valueType="num">
                                      <p:cBhvr additive="base">
                                        <p:cTn id="13" dur="500" fill="hold"/>
                                        <p:tgtEl>
                                          <p:spTgt spid="764041"/>
                                        </p:tgtEl>
                                        <p:attrNameLst>
                                          <p:attrName>ppt_x</p:attrName>
                                        </p:attrNameLst>
                                      </p:cBhvr>
                                      <p:tavLst>
                                        <p:tav tm="0">
                                          <p:val>
                                            <p:strVal val="1+#ppt_w/2"/>
                                          </p:val>
                                        </p:tav>
                                        <p:tav tm="100000">
                                          <p:val>
                                            <p:strVal val="#ppt_x"/>
                                          </p:val>
                                        </p:tav>
                                      </p:tavLst>
                                    </p:anim>
                                    <p:anim calcmode="lin" valueType="num">
                                      <p:cBhvr additive="base">
                                        <p:cTn id="14" dur="500" fill="hold"/>
                                        <p:tgtEl>
                                          <p:spTgt spid="7640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64042"/>
                                        </p:tgtEl>
                                        <p:attrNameLst>
                                          <p:attrName>style.visibility</p:attrName>
                                        </p:attrNameLst>
                                      </p:cBhvr>
                                      <p:to>
                                        <p:strVal val="visible"/>
                                      </p:to>
                                    </p:set>
                                    <p:anim calcmode="lin" valueType="num">
                                      <p:cBhvr additive="base">
                                        <p:cTn id="19" dur="500" fill="hold"/>
                                        <p:tgtEl>
                                          <p:spTgt spid="764042"/>
                                        </p:tgtEl>
                                        <p:attrNameLst>
                                          <p:attrName>ppt_x</p:attrName>
                                        </p:attrNameLst>
                                      </p:cBhvr>
                                      <p:tavLst>
                                        <p:tav tm="0">
                                          <p:val>
                                            <p:strVal val="1+#ppt_w/2"/>
                                          </p:val>
                                        </p:tav>
                                        <p:tav tm="100000">
                                          <p:val>
                                            <p:strVal val="#ppt_x"/>
                                          </p:val>
                                        </p:tav>
                                      </p:tavLst>
                                    </p:anim>
                                    <p:anim calcmode="lin" valueType="num">
                                      <p:cBhvr additive="base">
                                        <p:cTn id="20" dur="500" fill="hold"/>
                                        <p:tgtEl>
                                          <p:spTgt spid="76404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64043"/>
                                        </p:tgtEl>
                                        <p:attrNameLst>
                                          <p:attrName>style.visibility</p:attrName>
                                        </p:attrNameLst>
                                      </p:cBhvr>
                                      <p:to>
                                        <p:strVal val="visible"/>
                                      </p:to>
                                    </p:set>
                                    <p:anim calcmode="lin" valueType="num">
                                      <p:cBhvr additive="base">
                                        <p:cTn id="25" dur="500" fill="hold"/>
                                        <p:tgtEl>
                                          <p:spTgt spid="764043"/>
                                        </p:tgtEl>
                                        <p:attrNameLst>
                                          <p:attrName>ppt_x</p:attrName>
                                        </p:attrNameLst>
                                      </p:cBhvr>
                                      <p:tavLst>
                                        <p:tav tm="0">
                                          <p:val>
                                            <p:strVal val="1+#ppt_w/2"/>
                                          </p:val>
                                        </p:tav>
                                        <p:tav tm="100000">
                                          <p:val>
                                            <p:strVal val="#ppt_x"/>
                                          </p:val>
                                        </p:tav>
                                      </p:tavLst>
                                    </p:anim>
                                    <p:anim calcmode="lin" valueType="num">
                                      <p:cBhvr additive="base">
                                        <p:cTn id="26" dur="500" fill="hold"/>
                                        <p:tgtEl>
                                          <p:spTgt spid="76404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64044"/>
                                        </p:tgtEl>
                                        <p:attrNameLst>
                                          <p:attrName>style.visibility</p:attrName>
                                        </p:attrNameLst>
                                      </p:cBhvr>
                                      <p:to>
                                        <p:strVal val="visible"/>
                                      </p:to>
                                    </p:set>
                                    <p:anim calcmode="lin" valueType="num">
                                      <p:cBhvr additive="base">
                                        <p:cTn id="31" dur="500" fill="hold"/>
                                        <p:tgtEl>
                                          <p:spTgt spid="764044"/>
                                        </p:tgtEl>
                                        <p:attrNameLst>
                                          <p:attrName>ppt_x</p:attrName>
                                        </p:attrNameLst>
                                      </p:cBhvr>
                                      <p:tavLst>
                                        <p:tav tm="0">
                                          <p:val>
                                            <p:strVal val="1+#ppt_w/2"/>
                                          </p:val>
                                        </p:tav>
                                        <p:tav tm="100000">
                                          <p:val>
                                            <p:strVal val="#ppt_x"/>
                                          </p:val>
                                        </p:tav>
                                      </p:tavLst>
                                    </p:anim>
                                    <p:anim calcmode="lin" valueType="num">
                                      <p:cBhvr additive="base">
                                        <p:cTn id="32" dur="500" fill="hold"/>
                                        <p:tgtEl>
                                          <p:spTgt spid="76404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64045"/>
                                        </p:tgtEl>
                                        <p:attrNameLst>
                                          <p:attrName>style.visibility</p:attrName>
                                        </p:attrNameLst>
                                      </p:cBhvr>
                                      <p:to>
                                        <p:strVal val="visible"/>
                                      </p:to>
                                    </p:set>
                                    <p:anim calcmode="lin" valueType="num">
                                      <p:cBhvr additive="base">
                                        <p:cTn id="37" dur="500" fill="hold"/>
                                        <p:tgtEl>
                                          <p:spTgt spid="764045"/>
                                        </p:tgtEl>
                                        <p:attrNameLst>
                                          <p:attrName>ppt_x</p:attrName>
                                        </p:attrNameLst>
                                      </p:cBhvr>
                                      <p:tavLst>
                                        <p:tav tm="0">
                                          <p:val>
                                            <p:strVal val="1+#ppt_w/2"/>
                                          </p:val>
                                        </p:tav>
                                        <p:tav tm="100000">
                                          <p:val>
                                            <p:strVal val="#ppt_x"/>
                                          </p:val>
                                        </p:tav>
                                      </p:tavLst>
                                    </p:anim>
                                    <p:anim calcmode="lin" valueType="num">
                                      <p:cBhvr additive="base">
                                        <p:cTn id="38" dur="500" fill="hold"/>
                                        <p:tgtEl>
                                          <p:spTgt spid="76404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764046"/>
                                        </p:tgtEl>
                                        <p:attrNameLst>
                                          <p:attrName>style.visibility</p:attrName>
                                        </p:attrNameLst>
                                      </p:cBhvr>
                                      <p:to>
                                        <p:strVal val="visible"/>
                                      </p:to>
                                    </p:set>
                                    <p:anim calcmode="lin" valueType="num">
                                      <p:cBhvr additive="base">
                                        <p:cTn id="43" dur="500" fill="hold"/>
                                        <p:tgtEl>
                                          <p:spTgt spid="764046"/>
                                        </p:tgtEl>
                                        <p:attrNameLst>
                                          <p:attrName>ppt_x</p:attrName>
                                        </p:attrNameLst>
                                      </p:cBhvr>
                                      <p:tavLst>
                                        <p:tav tm="0">
                                          <p:val>
                                            <p:strVal val="1+#ppt_w/2"/>
                                          </p:val>
                                        </p:tav>
                                        <p:tav tm="100000">
                                          <p:val>
                                            <p:strVal val="#ppt_x"/>
                                          </p:val>
                                        </p:tav>
                                      </p:tavLst>
                                    </p:anim>
                                    <p:anim calcmode="lin" valueType="num">
                                      <p:cBhvr additive="base">
                                        <p:cTn id="44" dur="500" fill="hold"/>
                                        <p:tgtEl>
                                          <p:spTgt spid="764046"/>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764047"/>
                                        </p:tgtEl>
                                        <p:attrNameLst>
                                          <p:attrName>style.visibility</p:attrName>
                                        </p:attrNameLst>
                                      </p:cBhvr>
                                      <p:to>
                                        <p:strVal val="visible"/>
                                      </p:to>
                                    </p:set>
                                    <p:anim calcmode="lin" valueType="num">
                                      <p:cBhvr additive="base">
                                        <p:cTn id="49" dur="500" fill="hold"/>
                                        <p:tgtEl>
                                          <p:spTgt spid="764047"/>
                                        </p:tgtEl>
                                        <p:attrNameLst>
                                          <p:attrName>ppt_x</p:attrName>
                                        </p:attrNameLst>
                                      </p:cBhvr>
                                      <p:tavLst>
                                        <p:tav tm="0">
                                          <p:val>
                                            <p:strVal val="1+#ppt_w/2"/>
                                          </p:val>
                                        </p:tav>
                                        <p:tav tm="100000">
                                          <p:val>
                                            <p:strVal val="#ppt_x"/>
                                          </p:val>
                                        </p:tav>
                                      </p:tavLst>
                                    </p:anim>
                                    <p:anim calcmode="lin" valueType="num">
                                      <p:cBhvr additive="base">
                                        <p:cTn id="50" dur="500" fill="hold"/>
                                        <p:tgtEl>
                                          <p:spTgt spid="76404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764048"/>
                                        </p:tgtEl>
                                        <p:attrNameLst>
                                          <p:attrName>style.visibility</p:attrName>
                                        </p:attrNameLst>
                                      </p:cBhvr>
                                      <p:to>
                                        <p:strVal val="visible"/>
                                      </p:to>
                                    </p:set>
                                    <p:anim calcmode="lin" valueType="num">
                                      <p:cBhvr additive="base">
                                        <p:cTn id="55" dur="500" fill="hold"/>
                                        <p:tgtEl>
                                          <p:spTgt spid="764048"/>
                                        </p:tgtEl>
                                        <p:attrNameLst>
                                          <p:attrName>ppt_x</p:attrName>
                                        </p:attrNameLst>
                                      </p:cBhvr>
                                      <p:tavLst>
                                        <p:tav tm="0">
                                          <p:val>
                                            <p:strVal val="1+#ppt_w/2"/>
                                          </p:val>
                                        </p:tav>
                                        <p:tav tm="100000">
                                          <p:val>
                                            <p:strVal val="#ppt_x"/>
                                          </p:val>
                                        </p:tav>
                                      </p:tavLst>
                                    </p:anim>
                                    <p:anim calcmode="lin" valueType="num">
                                      <p:cBhvr additive="base">
                                        <p:cTn id="56" dur="500" fill="hold"/>
                                        <p:tgtEl>
                                          <p:spTgt spid="7640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040" grpId="0" animBg="1" autoUpdateAnimBg="0"/>
      <p:bldP spid="764041" grpId="0" animBg="1" autoUpdateAnimBg="0"/>
      <p:bldP spid="764042" grpId="0" animBg="1" autoUpdateAnimBg="0"/>
      <p:bldP spid="764043" grpId="0" animBg="1" autoUpdateAnimBg="0"/>
      <p:bldP spid="764044" grpId="0" animBg="1" autoUpdateAnimBg="0"/>
      <p:bldP spid="764045" grpId="0" animBg="1" autoUpdateAnimBg="0"/>
      <p:bldP spid="764046" grpId="0" animBg="1" autoUpdateAnimBg="0"/>
      <p:bldP spid="764047" grpId="0" animBg="1" autoUpdateAnimBg="0"/>
      <p:bldP spid="764048" grpId="0"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a:latin typeface="Arial  " charset="0"/>
                <a:cs typeface="Arial  " charset="0"/>
              </a:rPr>
              <a:t>Address Translation</a:t>
            </a:r>
          </a:p>
        </p:txBody>
      </p:sp>
      <p:grpSp>
        <p:nvGrpSpPr>
          <p:cNvPr id="10243" name="Group 3"/>
          <p:cNvGrpSpPr>
            <a:grpSpLocks noChangeAspect="1"/>
          </p:cNvGrpSpPr>
          <p:nvPr/>
        </p:nvGrpSpPr>
        <p:grpSpPr bwMode="auto">
          <a:xfrm>
            <a:off x="838200" y="1905000"/>
            <a:ext cx="7315200" cy="3870325"/>
            <a:chOff x="624" y="1374"/>
            <a:chExt cx="4608" cy="2438"/>
          </a:xfrm>
        </p:grpSpPr>
        <p:sp>
          <p:nvSpPr>
            <p:cNvPr id="10251" name="AutoShape 4"/>
            <p:cNvSpPr>
              <a:spLocks noChangeAspect="1" noChangeArrowheads="1" noTextEdit="1"/>
            </p:cNvSpPr>
            <p:nvPr/>
          </p:nvSpPr>
          <p:spPr bwMode="auto">
            <a:xfrm>
              <a:off x="624" y="1488"/>
              <a:ext cx="4608" cy="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0252" name="Group 5"/>
            <p:cNvGrpSpPr>
              <a:grpSpLocks/>
            </p:cNvGrpSpPr>
            <p:nvPr/>
          </p:nvGrpSpPr>
          <p:grpSpPr bwMode="auto">
            <a:xfrm>
              <a:off x="639" y="1374"/>
              <a:ext cx="4574" cy="2438"/>
              <a:chOff x="639" y="1374"/>
              <a:chExt cx="4574" cy="2438"/>
            </a:xfrm>
          </p:grpSpPr>
          <p:sp>
            <p:nvSpPr>
              <p:cNvPr id="10280" name="Freeform 6"/>
              <p:cNvSpPr>
                <a:spLocks/>
              </p:cNvSpPr>
              <p:nvPr/>
            </p:nvSpPr>
            <p:spPr bwMode="auto">
              <a:xfrm>
                <a:off x="1592" y="2540"/>
                <a:ext cx="953" cy="286"/>
              </a:xfrm>
              <a:custGeom>
                <a:avLst/>
                <a:gdLst>
                  <a:gd name="T0" fmla="*/ 808 w 953"/>
                  <a:gd name="T1" fmla="*/ 286 h 286"/>
                  <a:gd name="T2" fmla="*/ 835 w 953"/>
                  <a:gd name="T3" fmla="*/ 286 h 286"/>
                  <a:gd name="T4" fmla="*/ 858 w 953"/>
                  <a:gd name="T5" fmla="*/ 279 h 286"/>
                  <a:gd name="T6" fmla="*/ 877 w 953"/>
                  <a:gd name="T7" fmla="*/ 271 h 286"/>
                  <a:gd name="T8" fmla="*/ 896 w 953"/>
                  <a:gd name="T9" fmla="*/ 260 h 286"/>
                  <a:gd name="T10" fmla="*/ 911 w 953"/>
                  <a:gd name="T11" fmla="*/ 244 h 286"/>
                  <a:gd name="T12" fmla="*/ 926 w 953"/>
                  <a:gd name="T13" fmla="*/ 229 h 286"/>
                  <a:gd name="T14" fmla="*/ 938 w 953"/>
                  <a:gd name="T15" fmla="*/ 210 h 286"/>
                  <a:gd name="T16" fmla="*/ 945 w 953"/>
                  <a:gd name="T17" fmla="*/ 191 h 286"/>
                  <a:gd name="T18" fmla="*/ 953 w 953"/>
                  <a:gd name="T19" fmla="*/ 168 h 286"/>
                  <a:gd name="T20" fmla="*/ 953 w 953"/>
                  <a:gd name="T21" fmla="*/ 145 h 286"/>
                  <a:gd name="T22" fmla="*/ 953 w 953"/>
                  <a:gd name="T23" fmla="*/ 122 h 286"/>
                  <a:gd name="T24" fmla="*/ 945 w 953"/>
                  <a:gd name="T25" fmla="*/ 100 h 286"/>
                  <a:gd name="T26" fmla="*/ 938 w 953"/>
                  <a:gd name="T27" fmla="*/ 77 h 286"/>
                  <a:gd name="T28" fmla="*/ 926 w 953"/>
                  <a:gd name="T29" fmla="*/ 61 h 286"/>
                  <a:gd name="T30" fmla="*/ 911 w 953"/>
                  <a:gd name="T31" fmla="*/ 42 h 286"/>
                  <a:gd name="T32" fmla="*/ 896 w 953"/>
                  <a:gd name="T33" fmla="*/ 27 h 286"/>
                  <a:gd name="T34" fmla="*/ 877 w 953"/>
                  <a:gd name="T35" fmla="*/ 16 h 286"/>
                  <a:gd name="T36" fmla="*/ 858 w 953"/>
                  <a:gd name="T37" fmla="*/ 8 h 286"/>
                  <a:gd name="T38" fmla="*/ 835 w 953"/>
                  <a:gd name="T39" fmla="*/ 4 h 286"/>
                  <a:gd name="T40" fmla="*/ 812 w 953"/>
                  <a:gd name="T41" fmla="*/ 0 h 286"/>
                  <a:gd name="T42" fmla="*/ 145 w 953"/>
                  <a:gd name="T43" fmla="*/ 0 h 286"/>
                  <a:gd name="T44" fmla="*/ 122 w 953"/>
                  <a:gd name="T45" fmla="*/ 4 h 286"/>
                  <a:gd name="T46" fmla="*/ 99 w 953"/>
                  <a:gd name="T47" fmla="*/ 8 h 286"/>
                  <a:gd name="T48" fmla="*/ 80 w 953"/>
                  <a:gd name="T49" fmla="*/ 16 h 286"/>
                  <a:gd name="T50" fmla="*/ 61 w 953"/>
                  <a:gd name="T51" fmla="*/ 27 h 286"/>
                  <a:gd name="T52" fmla="*/ 42 w 953"/>
                  <a:gd name="T53" fmla="*/ 42 h 286"/>
                  <a:gd name="T54" fmla="*/ 31 w 953"/>
                  <a:gd name="T55" fmla="*/ 61 h 286"/>
                  <a:gd name="T56" fmla="*/ 19 w 953"/>
                  <a:gd name="T57" fmla="*/ 77 h 286"/>
                  <a:gd name="T58" fmla="*/ 8 w 953"/>
                  <a:gd name="T59" fmla="*/ 100 h 286"/>
                  <a:gd name="T60" fmla="*/ 4 w 953"/>
                  <a:gd name="T61" fmla="*/ 122 h 286"/>
                  <a:gd name="T62" fmla="*/ 0 w 953"/>
                  <a:gd name="T63" fmla="*/ 145 h 286"/>
                  <a:gd name="T64" fmla="*/ 4 w 953"/>
                  <a:gd name="T65" fmla="*/ 168 h 286"/>
                  <a:gd name="T66" fmla="*/ 8 w 953"/>
                  <a:gd name="T67" fmla="*/ 191 h 286"/>
                  <a:gd name="T68" fmla="*/ 19 w 953"/>
                  <a:gd name="T69" fmla="*/ 210 h 286"/>
                  <a:gd name="T70" fmla="*/ 31 w 953"/>
                  <a:gd name="T71" fmla="*/ 229 h 286"/>
                  <a:gd name="T72" fmla="*/ 42 w 953"/>
                  <a:gd name="T73" fmla="*/ 244 h 286"/>
                  <a:gd name="T74" fmla="*/ 61 w 953"/>
                  <a:gd name="T75" fmla="*/ 260 h 286"/>
                  <a:gd name="T76" fmla="*/ 80 w 953"/>
                  <a:gd name="T77" fmla="*/ 271 h 286"/>
                  <a:gd name="T78" fmla="*/ 99 w 953"/>
                  <a:gd name="T79" fmla="*/ 279 h 286"/>
                  <a:gd name="T80" fmla="*/ 122 w 953"/>
                  <a:gd name="T81" fmla="*/ 286 h 286"/>
                  <a:gd name="T82" fmla="*/ 145 w 953"/>
                  <a:gd name="T83" fmla="*/ 286 h 286"/>
                  <a:gd name="T84" fmla="*/ 812 w 953"/>
                  <a:gd name="T85" fmla="*/ 286 h 286"/>
                  <a:gd name="T86" fmla="*/ 812 w 953"/>
                  <a:gd name="T87" fmla="*/ 286 h 286"/>
                  <a:gd name="T88" fmla="*/ 808 w 953"/>
                  <a:gd name="T89" fmla="*/ 286 h 2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53"/>
                  <a:gd name="T136" fmla="*/ 0 h 286"/>
                  <a:gd name="T137" fmla="*/ 953 w 953"/>
                  <a:gd name="T138" fmla="*/ 286 h 2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53" h="286">
                    <a:moveTo>
                      <a:pt x="808" y="286"/>
                    </a:moveTo>
                    <a:lnTo>
                      <a:pt x="835" y="286"/>
                    </a:lnTo>
                    <a:lnTo>
                      <a:pt x="858" y="279"/>
                    </a:lnTo>
                    <a:lnTo>
                      <a:pt x="877" y="271"/>
                    </a:lnTo>
                    <a:lnTo>
                      <a:pt x="896" y="260"/>
                    </a:lnTo>
                    <a:lnTo>
                      <a:pt x="911" y="244"/>
                    </a:lnTo>
                    <a:lnTo>
                      <a:pt x="926" y="229"/>
                    </a:lnTo>
                    <a:lnTo>
                      <a:pt x="938" y="210"/>
                    </a:lnTo>
                    <a:lnTo>
                      <a:pt x="945" y="191"/>
                    </a:lnTo>
                    <a:lnTo>
                      <a:pt x="953" y="168"/>
                    </a:lnTo>
                    <a:lnTo>
                      <a:pt x="953" y="145"/>
                    </a:lnTo>
                    <a:lnTo>
                      <a:pt x="953" y="122"/>
                    </a:lnTo>
                    <a:lnTo>
                      <a:pt x="945" y="100"/>
                    </a:lnTo>
                    <a:lnTo>
                      <a:pt x="938" y="77"/>
                    </a:lnTo>
                    <a:lnTo>
                      <a:pt x="926" y="61"/>
                    </a:lnTo>
                    <a:lnTo>
                      <a:pt x="911" y="42"/>
                    </a:lnTo>
                    <a:lnTo>
                      <a:pt x="896" y="27"/>
                    </a:lnTo>
                    <a:lnTo>
                      <a:pt x="877" y="16"/>
                    </a:lnTo>
                    <a:lnTo>
                      <a:pt x="858" y="8"/>
                    </a:lnTo>
                    <a:lnTo>
                      <a:pt x="835" y="4"/>
                    </a:lnTo>
                    <a:lnTo>
                      <a:pt x="812" y="0"/>
                    </a:lnTo>
                    <a:lnTo>
                      <a:pt x="145" y="0"/>
                    </a:lnTo>
                    <a:lnTo>
                      <a:pt x="122" y="4"/>
                    </a:lnTo>
                    <a:lnTo>
                      <a:pt x="99" y="8"/>
                    </a:lnTo>
                    <a:lnTo>
                      <a:pt x="80" y="16"/>
                    </a:lnTo>
                    <a:lnTo>
                      <a:pt x="61" y="27"/>
                    </a:lnTo>
                    <a:lnTo>
                      <a:pt x="42" y="42"/>
                    </a:lnTo>
                    <a:lnTo>
                      <a:pt x="31" y="61"/>
                    </a:lnTo>
                    <a:lnTo>
                      <a:pt x="19" y="77"/>
                    </a:lnTo>
                    <a:lnTo>
                      <a:pt x="8" y="100"/>
                    </a:lnTo>
                    <a:lnTo>
                      <a:pt x="4" y="122"/>
                    </a:lnTo>
                    <a:lnTo>
                      <a:pt x="0" y="145"/>
                    </a:lnTo>
                    <a:lnTo>
                      <a:pt x="4" y="168"/>
                    </a:lnTo>
                    <a:lnTo>
                      <a:pt x="8" y="191"/>
                    </a:lnTo>
                    <a:lnTo>
                      <a:pt x="19" y="210"/>
                    </a:lnTo>
                    <a:lnTo>
                      <a:pt x="31" y="229"/>
                    </a:lnTo>
                    <a:lnTo>
                      <a:pt x="42" y="244"/>
                    </a:lnTo>
                    <a:lnTo>
                      <a:pt x="61" y="260"/>
                    </a:lnTo>
                    <a:lnTo>
                      <a:pt x="80" y="271"/>
                    </a:lnTo>
                    <a:lnTo>
                      <a:pt x="99" y="279"/>
                    </a:lnTo>
                    <a:lnTo>
                      <a:pt x="122" y="286"/>
                    </a:lnTo>
                    <a:lnTo>
                      <a:pt x="145" y="286"/>
                    </a:lnTo>
                    <a:lnTo>
                      <a:pt x="812" y="286"/>
                    </a:lnTo>
                    <a:lnTo>
                      <a:pt x="808" y="28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81" name="Freeform 7"/>
              <p:cNvSpPr>
                <a:spLocks/>
              </p:cNvSpPr>
              <p:nvPr/>
            </p:nvSpPr>
            <p:spPr bwMode="auto">
              <a:xfrm>
                <a:off x="1592" y="2540"/>
                <a:ext cx="953" cy="286"/>
              </a:xfrm>
              <a:custGeom>
                <a:avLst/>
                <a:gdLst>
                  <a:gd name="T0" fmla="*/ 808 w 953"/>
                  <a:gd name="T1" fmla="*/ 286 h 286"/>
                  <a:gd name="T2" fmla="*/ 835 w 953"/>
                  <a:gd name="T3" fmla="*/ 286 h 286"/>
                  <a:gd name="T4" fmla="*/ 858 w 953"/>
                  <a:gd name="T5" fmla="*/ 279 h 286"/>
                  <a:gd name="T6" fmla="*/ 877 w 953"/>
                  <a:gd name="T7" fmla="*/ 271 h 286"/>
                  <a:gd name="T8" fmla="*/ 896 w 953"/>
                  <a:gd name="T9" fmla="*/ 260 h 286"/>
                  <a:gd name="T10" fmla="*/ 911 w 953"/>
                  <a:gd name="T11" fmla="*/ 244 h 286"/>
                  <a:gd name="T12" fmla="*/ 926 w 953"/>
                  <a:gd name="T13" fmla="*/ 229 h 286"/>
                  <a:gd name="T14" fmla="*/ 938 w 953"/>
                  <a:gd name="T15" fmla="*/ 210 h 286"/>
                  <a:gd name="T16" fmla="*/ 945 w 953"/>
                  <a:gd name="T17" fmla="*/ 191 h 286"/>
                  <a:gd name="T18" fmla="*/ 953 w 953"/>
                  <a:gd name="T19" fmla="*/ 168 h 286"/>
                  <a:gd name="T20" fmla="*/ 953 w 953"/>
                  <a:gd name="T21" fmla="*/ 145 h 286"/>
                  <a:gd name="T22" fmla="*/ 953 w 953"/>
                  <a:gd name="T23" fmla="*/ 122 h 286"/>
                  <a:gd name="T24" fmla="*/ 945 w 953"/>
                  <a:gd name="T25" fmla="*/ 100 h 286"/>
                  <a:gd name="T26" fmla="*/ 938 w 953"/>
                  <a:gd name="T27" fmla="*/ 77 h 286"/>
                  <a:gd name="T28" fmla="*/ 926 w 953"/>
                  <a:gd name="T29" fmla="*/ 61 h 286"/>
                  <a:gd name="T30" fmla="*/ 911 w 953"/>
                  <a:gd name="T31" fmla="*/ 42 h 286"/>
                  <a:gd name="T32" fmla="*/ 896 w 953"/>
                  <a:gd name="T33" fmla="*/ 27 h 286"/>
                  <a:gd name="T34" fmla="*/ 877 w 953"/>
                  <a:gd name="T35" fmla="*/ 16 h 286"/>
                  <a:gd name="T36" fmla="*/ 858 w 953"/>
                  <a:gd name="T37" fmla="*/ 8 h 286"/>
                  <a:gd name="T38" fmla="*/ 835 w 953"/>
                  <a:gd name="T39" fmla="*/ 4 h 286"/>
                  <a:gd name="T40" fmla="*/ 812 w 953"/>
                  <a:gd name="T41" fmla="*/ 0 h 286"/>
                  <a:gd name="T42" fmla="*/ 145 w 953"/>
                  <a:gd name="T43" fmla="*/ 0 h 286"/>
                  <a:gd name="T44" fmla="*/ 122 w 953"/>
                  <a:gd name="T45" fmla="*/ 4 h 286"/>
                  <a:gd name="T46" fmla="*/ 99 w 953"/>
                  <a:gd name="T47" fmla="*/ 8 h 286"/>
                  <a:gd name="T48" fmla="*/ 80 w 953"/>
                  <a:gd name="T49" fmla="*/ 16 h 286"/>
                  <a:gd name="T50" fmla="*/ 61 w 953"/>
                  <a:gd name="T51" fmla="*/ 27 h 286"/>
                  <a:gd name="T52" fmla="*/ 42 w 953"/>
                  <a:gd name="T53" fmla="*/ 42 h 286"/>
                  <a:gd name="T54" fmla="*/ 31 w 953"/>
                  <a:gd name="T55" fmla="*/ 61 h 286"/>
                  <a:gd name="T56" fmla="*/ 19 w 953"/>
                  <a:gd name="T57" fmla="*/ 77 h 286"/>
                  <a:gd name="T58" fmla="*/ 8 w 953"/>
                  <a:gd name="T59" fmla="*/ 100 h 286"/>
                  <a:gd name="T60" fmla="*/ 4 w 953"/>
                  <a:gd name="T61" fmla="*/ 122 h 286"/>
                  <a:gd name="T62" fmla="*/ 0 w 953"/>
                  <a:gd name="T63" fmla="*/ 145 h 286"/>
                  <a:gd name="T64" fmla="*/ 4 w 953"/>
                  <a:gd name="T65" fmla="*/ 168 h 286"/>
                  <a:gd name="T66" fmla="*/ 8 w 953"/>
                  <a:gd name="T67" fmla="*/ 191 h 286"/>
                  <a:gd name="T68" fmla="*/ 19 w 953"/>
                  <a:gd name="T69" fmla="*/ 210 h 286"/>
                  <a:gd name="T70" fmla="*/ 31 w 953"/>
                  <a:gd name="T71" fmla="*/ 229 h 286"/>
                  <a:gd name="T72" fmla="*/ 42 w 953"/>
                  <a:gd name="T73" fmla="*/ 244 h 286"/>
                  <a:gd name="T74" fmla="*/ 61 w 953"/>
                  <a:gd name="T75" fmla="*/ 260 h 286"/>
                  <a:gd name="T76" fmla="*/ 80 w 953"/>
                  <a:gd name="T77" fmla="*/ 271 h 286"/>
                  <a:gd name="T78" fmla="*/ 99 w 953"/>
                  <a:gd name="T79" fmla="*/ 279 h 286"/>
                  <a:gd name="T80" fmla="*/ 122 w 953"/>
                  <a:gd name="T81" fmla="*/ 286 h 286"/>
                  <a:gd name="T82" fmla="*/ 145 w 953"/>
                  <a:gd name="T83" fmla="*/ 286 h 286"/>
                  <a:gd name="T84" fmla="*/ 812 w 953"/>
                  <a:gd name="T85" fmla="*/ 286 h 286"/>
                  <a:gd name="T86" fmla="*/ 812 w 953"/>
                  <a:gd name="T87" fmla="*/ 286 h 2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53"/>
                  <a:gd name="T133" fmla="*/ 0 h 286"/>
                  <a:gd name="T134" fmla="*/ 953 w 953"/>
                  <a:gd name="T135" fmla="*/ 286 h 28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53" h="286">
                    <a:moveTo>
                      <a:pt x="808" y="286"/>
                    </a:moveTo>
                    <a:lnTo>
                      <a:pt x="835" y="286"/>
                    </a:lnTo>
                    <a:lnTo>
                      <a:pt x="858" y="279"/>
                    </a:lnTo>
                    <a:lnTo>
                      <a:pt x="877" y="271"/>
                    </a:lnTo>
                    <a:lnTo>
                      <a:pt x="896" y="260"/>
                    </a:lnTo>
                    <a:lnTo>
                      <a:pt x="911" y="244"/>
                    </a:lnTo>
                    <a:lnTo>
                      <a:pt x="926" y="229"/>
                    </a:lnTo>
                    <a:lnTo>
                      <a:pt x="938" y="210"/>
                    </a:lnTo>
                    <a:lnTo>
                      <a:pt x="945" y="191"/>
                    </a:lnTo>
                    <a:lnTo>
                      <a:pt x="953" y="168"/>
                    </a:lnTo>
                    <a:lnTo>
                      <a:pt x="953" y="145"/>
                    </a:lnTo>
                    <a:lnTo>
                      <a:pt x="953" y="122"/>
                    </a:lnTo>
                    <a:lnTo>
                      <a:pt x="945" y="100"/>
                    </a:lnTo>
                    <a:lnTo>
                      <a:pt x="938" y="77"/>
                    </a:lnTo>
                    <a:lnTo>
                      <a:pt x="926" y="61"/>
                    </a:lnTo>
                    <a:lnTo>
                      <a:pt x="911" y="42"/>
                    </a:lnTo>
                    <a:lnTo>
                      <a:pt x="896" y="27"/>
                    </a:lnTo>
                    <a:lnTo>
                      <a:pt x="877" y="16"/>
                    </a:lnTo>
                    <a:lnTo>
                      <a:pt x="858" y="8"/>
                    </a:lnTo>
                    <a:lnTo>
                      <a:pt x="835" y="4"/>
                    </a:lnTo>
                    <a:lnTo>
                      <a:pt x="812" y="0"/>
                    </a:lnTo>
                    <a:lnTo>
                      <a:pt x="145" y="0"/>
                    </a:lnTo>
                    <a:lnTo>
                      <a:pt x="122" y="4"/>
                    </a:lnTo>
                    <a:lnTo>
                      <a:pt x="99" y="8"/>
                    </a:lnTo>
                    <a:lnTo>
                      <a:pt x="80" y="16"/>
                    </a:lnTo>
                    <a:lnTo>
                      <a:pt x="61" y="27"/>
                    </a:lnTo>
                    <a:lnTo>
                      <a:pt x="42" y="42"/>
                    </a:lnTo>
                    <a:lnTo>
                      <a:pt x="31" y="61"/>
                    </a:lnTo>
                    <a:lnTo>
                      <a:pt x="19" y="77"/>
                    </a:lnTo>
                    <a:lnTo>
                      <a:pt x="8" y="100"/>
                    </a:lnTo>
                    <a:lnTo>
                      <a:pt x="4" y="122"/>
                    </a:lnTo>
                    <a:lnTo>
                      <a:pt x="0" y="145"/>
                    </a:lnTo>
                    <a:lnTo>
                      <a:pt x="4" y="168"/>
                    </a:lnTo>
                    <a:lnTo>
                      <a:pt x="8" y="191"/>
                    </a:lnTo>
                    <a:lnTo>
                      <a:pt x="19" y="210"/>
                    </a:lnTo>
                    <a:lnTo>
                      <a:pt x="31" y="229"/>
                    </a:lnTo>
                    <a:lnTo>
                      <a:pt x="42" y="244"/>
                    </a:lnTo>
                    <a:lnTo>
                      <a:pt x="61" y="260"/>
                    </a:lnTo>
                    <a:lnTo>
                      <a:pt x="80" y="271"/>
                    </a:lnTo>
                    <a:lnTo>
                      <a:pt x="99" y="279"/>
                    </a:lnTo>
                    <a:lnTo>
                      <a:pt x="122" y="286"/>
                    </a:lnTo>
                    <a:lnTo>
                      <a:pt x="145" y="286"/>
                    </a:lnTo>
                    <a:lnTo>
                      <a:pt x="812" y="2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82" name="Rectangle 8"/>
              <p:cNvSpPr>
                <a:spLocks noChangeArrowheads="1"/>
              </p:cNvSpPr>
              <p:nvPr/>
            </p:nvSpPr>
            <p:spPr bwMode="auto">
              <a:xfrm>
                <a:off x="4759"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3</a:t>
                </a:r>
                <a:endParaRPr lang="en-US" altLang="en-US" b="1"/>
              </a:p>
            </p:txBody>
          </p:sp>
          <p:sp>
            <p:nvSpPr>
              <p:cNvPr id="10283" name="Rectangle 9"/>
              <p:cNvSpPr>
                <a:spLocks noChangeArrowheads="1"/>
              </p:cNvSpPr>
              <p:nvPr/>
            </p:nvSpPr>
            <p:spPr bwMode="auto">
              <a:xfrm>
                <a:off x="4832" y="161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284" name="Rectangle 10"/>
              <p:cNvSpPr>
                <a:spLocks noChangeArrowheads="1"/>
              </p:cNvSpPr>
              <p:nvPr/>
            </p:nvSpPr>
            <p:spPr bwMode="auto">
              <a:xfrm>
                <a:off x="4866"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2</a:t>
                </a:r>
                <a:endParaRPr lang="en-US" altLang="en-US" b="1"/>
              </a:p>
            </p:txBody>
          </p:sp>
          <p:sp>
            <p:nvSpPr>
              <p:cNvPr id="10285" name="Rectangle 11"/>
              <p:cNvSpPr>
                <a:spLocks noChangeArrowheads="1"/>
              </p:cNvSpPr>
              <p:nvPr/>
            </p:nvSpPr>
            <p:spPr bwMode="auto">
              <a:xfrm>
                <a:off x="4939" y="161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286" name="Rectangle 12"/>
              <p:cNvSpPr>
                <a:spLocks noChangeArrowheads="1"/>
              </p:cNvSpPr>
              <p:nvPr/>
            </p:nvSpPr>
            <p:spPr bwMode="auto">
              <a:xfrm>
                <a:off x="4973"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1</a:t>
                </a:r>
                <a:endParaRPr lang="en-US" altLang="en-US" b="1"/>
              </a:p>
            </p:txBody>
          </p:sp>
          <p:sp>
            <p:nvSpPr>
              <p:cNvPr id="10287" name="Rectangle 13"/>
              <p:cNvSpPr>
                <a:spLocks noChangeArrowheads="1"/>
              </p:cNvSpPr>
              <p:nvPr/>
            </p:nvSpPr>
            <p:spPr bwMode="auto">
              <a:xfrm>
                <a:off x="5041" y="161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288" name="Rectangle 14"/>
              <p:cNvSpPr>
                <a:spLocks noChangeArrowheads="1"/>
              </p:cNvSpPr>
              <p:nvPr/>
            </p:nvSpPr>
            <p:spPr bwMode="auto">
              <a:xfrm>
                <a:off x="5080"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0</a:t>
                </a:r>
                <a:endParaRPr lang="en-US" altLang="en-US" b="1"/>
              </a:p>
            </p:txBody>
          </p:sp>
          <p:sp>
            <p:nvSpPr>
              <p:cNvPr id="10289" name="Freeform 15"/>
              <p:cNvSpPr>
                <a:spLocks/>
              </p:cNvSpPr>
              <p:nvPr/>
            </p:nvSpPr>
            <p:spPr bwMode="auto">
              <a:xfrm>
                <a:off x="4546" y="1705"/>
                <a:ext cx="27" cy="27"/>
              </a:xfrm>
              <a:custGeom>
                <a:avLst/>
                <a:gdLst>
                  <a:gd name="T0" fmla="*/ 11 w 27"/>
                  <a:gd name="T1" fmla="*/ 23 h 27"/>
                  <a:gd name="T2" fmla="*/ 15 w 27"/>
                  <a:gd name="T3" fmla="*/ 27 h 27"/>
                  <a:gd name="T4" fmla="*/ 15 w 27"/>
                  <a:gd name="T5" fmla="*/ 27 h 27"/>
                  <a:gd name="T6" fmla="*/ 19 w 27"/>
                  <a:gd name="T7" fmla="*/ 23 h 27"/>
                  <a:gd name="T8" fmla="*/ 19 w 27"/>
                  <a:gd name="T9" fmla="*/ 23 h 27"/>
                  <a:gd name="T10" fmla="*/ 23 w 27"/>
                  <a:gd name="T11" fmla="*/ 23 h 27"/>
                  <a:gd name="T12" fmla="*/ 23 w 27"/>
                  <a:gd name="T13" fmla="*/ 19 h 27"/>
                  <a:gd name="T14" fmla="*/ 23 w 27"/>
                  <a:gd name="T15" fmla="*/ 19 h 27"/>
                  <a:gd name="T16" fmla="*/ 23 w 27"/>
                  <a:gd name="T17" fmla="*/ 19 h 27"/>
                  <a:gd name="T18" fmla="*/ 27 w 27"/>
                  <a:gd name="T19" fmla="*/ 16 h 27"/>
                  <a:gd name="T20" fmla="*/ 27 w 27"/>
                  <a:gd name="T21" fmla="*/ 16 h 27"/>
                  <a:gd name="T22" fmla="*/ 27 w 27"/>
                  <a:gd name="T23" fmla="*/ 12 h 27"/>
                  <a:gd name="T24" fmla="*/ 23 w 27"/>
                  <a:gd name="T25" fmla="*/ 12 h 27"/>
                  <a:gd name="T26" fmla="*/ 23 w 27"/>
                  <a:gd name="T27" fmla="*/ 8 h 27"/>
                  <a:gd name="T28" fmla="*/ 23 w 27"/>
                  <a:gd name="T29" fmla="*/ 8 h 27"/>
                  <a:gd name="T30" fmla="*/ 23 w 27"/>
                  <a:gd name="T31" fmla="*/ 4 h 27"/>
                  <a:gd name="T32" fmla="*/ 19 w 27"/>
                  <a:gd name="T33" fmla="*/ 4 h 27"/>
                  <a:gd name="T34" fmla="*/ 19 w 27"/>
                  <a:gd name="T35" fmla="*/ 4 h 27"/>
                  <a:gd name="T36" fmla="*/ 15 w 27"/>
                  <a:gd name="T37" fmla="*/ 4 h 27"/>
                  <a:gd name="T38" fmla="*/ 15 w 27"/>
                  <a:gd name="T39" fmla="*/ 0 h 27"/>
                  <a:gd name="T40" fmla="*/ 11 w 27"/>
                  <a:gd name="T41" fmla="*/ 0 h 27"/>
                  <a:gd name="T42" fmla="*/ 11 w 27"/>
                  <a:gd name="T43" fmla="*/ 0 h 27"/>
                  <a:gd name="T44" fmla="*/ 8 w 27"/>
                  <a:gd name="T45" fmla="*/ 4 h 27"/>
                  <a:gd name="T46" fmla="*/ 8 w 27"/>
                  <a:gd name="T47" fmla="*/ 4 h 27"/>
                  <a:gd name="T48" fmla="*/ 8 w 27"/>
                  <a:gd name="T49" fmla="*/ 4 h 27"/>
                  <a:gd name="T50" fmla="*/ 4 w 27"/>
                  <a:gd name="T51" fmla="*/ 4 h 27"/>
                  <a:gd name="T52" fmla="*/ 4 w 27"/>
                  <a:gd name="T53" fmla="*/ 8 h 27"/>
                  <a:gd name="T54" fmla="*/ 4 w 27"/>
                  <a:gd name="T55" fmla="*/ 8 h 27"/>
                  <a:gd name="T56" fmla="*/ 0 w 27"/>
                  <a:gd name="T57" fmla="*/ 12 h 27"/>
                  <a:gd name="T58" fmla="*/ 0 w 27"/>
                  <a:gd name="T59" fmla="*/ 12 h 27"/>
                  <a:gd name="T60" fmla="*/ 0 w 27"/>
                  <a:gd name="T61" fmla="*/ 16 h 27"/>
                  <a:gd name="T62" fmla="*/ 0 w 27"/>
                  <a:gd name="T63" fmla="*/ 16 h 27"/>
                  <a:gd name="T64" fmla="*/ 0 w 27"/>
                  <a:gd name="T65" fmla="*/ 19 h 27"/>
                  <a:gd name="T66" fmla="*/ 4 w 27"/>
                  <a:gd name="T67" fmla="*/ 19 h 27"/>
                  <a:gd name="T68" fmla="*/ 4 w 27"/>
                  <a:gd name="T69" fmla="*/ 19 h 27"/>
                  <a:gd name="T70" fmla="*/ 4 w 27"/>
                  <a:gd name="T71" fmla="*/ 23 h 27"/>
                  <a:gd name="T72" fmla="*/ 8 w 27"/>
                  <a:gd name="T73" fmla="*/ 23 h 27"/>
                  <a:gd name="T74" fmla="*/ 8 w 27"/>
                  <a:gd name="T75" fmla="*/ 23 h 27"/>
                  <a:gd name="T76" fmla="*/ 8 w 27"/>
                  <a:gd name="T77" fmla="*/ 27 h 27"/>
                  <a:gd name="T78" fmla="*/ 11 w 27"/>
                  <a:gd name="T79" fmla="*/ 27 h 27"/>
                  <a:gd name="T80" fmla="*/ 11 w 27"/>
                  <a:gd name="T81" fmla="*/ 27 h 27"/>
                  <a:gd name="T82" fmla="*/ 11 w 27"/>
                  <a:gd name="T83" fmla="*/ 27 h 27"/>
                  <a:gd name="T84" fmla="*/ 11 w 27"/>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
                  <a:gd name="T130" fmla="*/ 0 h 27"/>
                  <a:gd name="T131" fmla="*/ 27 w 27"/>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 h="27">
                    <a:moveTo>
                      <a:pt x="11" y="23"/>
                    </a:moveTo>
                    <a:lnTo>
                      <a:pt x="15" y="27"/>
                    </a:lnTo>
                    <a:lnTo>
                      <a:pt x="19" y="23"/>
                    </a:lnTo>
                    <a:lnTo>
                      <a:pt x="23" y="23"/>
                    </a:lnTo>
                    <a:lnTo>
                      <a:pt x="23" y="19"/>
                    </a:lnTo>
                    <a:lnTo>
                      <a:pt x="27" y="16"/>
                    </a:lnTo>
                    <a:lnTo>
                      <a:pt x="27" y="12"/>
                    </a:lnTo>
                    <a:lnTo>
                      <a:pt x="23" y="12"/>
                    </a:lnTo>
                    <a:lnTo>
                      <a:pt x="23" y="8"/>
                    </a:lnTo>
                    <a:lnTo>
                      <a:pt x="23" y="4"/>
                    </a:lnTo>
                    <a:lnTo>
                      <a:pt x="19" y="4"/>
                    </a:lnTo>
                    <a:lnTo>
                      <a:pt x="15" y="4"/>
                    </a:lnTo>
                    <a:lnTo>
                      <a:pt x="15" y="0"/>
                    </a:lnTo>
                    <a:lnTo>
                      <a:pt x="11" y="0"/>
                    </a:lnTo>
                    <a:lnTo>
                      <a:pt x="8" y="4"/>
                    </a:lnTo>
                    <a:lnTo>
                      <a:pt x="4" y="4"/>
                    </a:lnTo>
                    <a:lnTo>
                      <a:pt x="4" y="8"/>
                    </a:lnTo>
                    <a:lnTo>
                      <a:pt x="0" y="12"/>
                    </a:lnTo>
                    <a:lnTo>
                      <a:pt x="0" y="16"/>
                    </a:lnTo>
                    <a:lnTo>
                      <a:pt x="0" y="19"/>
                    </a:lnTo>
                    <a:lnTo>
                      <a:pt x="4" y="19"/>
                    </a:lnTo>
                    <a:lnTo>
                      <a:pt x="4" y="23"/>
                    </a:lnTo>
                    <a:lnTo>
                      <a:pt x="8" y="23"/>
                    </a:lnTo>
                    <a:lnTo>
                      <a:pt x="8" y="27"/>
                    </a:lnTo>
                    <a:lnTo>
                      <a:pt x="11"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90" name="Freeform 16"/>
              <p:cNvSpPr>
                <a:spLocks/>
              </p:cNvSpPr>
              <p:nvPr/>
            </p:nvSpPr>
            <p:spPr bwMode="auto">
              <a:xfrm>
                <a:off x="4626" y="1705"/>
                <a:ext cx="23" cy="27"/>
              </a:xfrm>
              <a:custGeom>
                <a:avLst/>
                <a:gdLst>
                  <a:gd name="T0" fmla="*/ 11 w 23"/>
                  <a:gd name="T1" fmla="*/ 23 h 27"/>
                  <a:gd name="T2" fmla="*/ 15 w 23"/>
                  <a:gd name="T3" fmla="*/ 27 h 27"/>
                  <a:gd name="T4" fmla="*/ 15 w 23"/>
                  <a:gd name="T5" fmla="*/ 27 h 27"/>
                  <a:gd name="T6" fmla="*/ 19 w 23"/>
                  <a:gd name="T7" fmla="*/ 23 h 27"/>
                  <a:gd name="T8" fmla="*/ 19 w 23"/>
                  <a:gd name="T9" fmla="*/ 23 h 27"/>
                  <a:gd name="T10" fmla="*/ 19 w 23"/>
                  <a:gd name="T11" fmla="*/ 23 h 27"/>
                  <a:gd name="T12" fmla="*/ 23 w 23"/>
                  <a:gd name="T13" fmla="*/ 19 h 27"/>
                  <a:gd name="T14" fmla="*/ 23 w 23"/>
                  <a:gd name="T15" fmla="*/ 19 h 27"/>
                  <a:gd name="T16" fmla="*/ 23 w 23"/>
                  <a:gd name="T17" fmla="*/ 19 h 27"/>
                  <a:gd name="T18" fmla="*/ 23 w 23"/>
                  <a:gd name="T19" fmla="*/ 16 h 27"/>
                  <a:gd name="T20" fmla="*/ 23 w 23"/>
                  <a:gd name="T21" fmla="*/ 16 h 27"/>
                  <a:gd name="T22" fmla="*/ 23 w 23"/>
                  <a:gd name="T23" fmla="*/ 12 h 27"/>
                  <a:gd name="T24" fmla="*/ 23 w 23"/>
                  <a:gd name="T25" fmla="*/ 12 h 27"/>
                  <a:gd name="T26" fmla="*/ 23 w 23"/>
                  <a:gd name="T27" fmla="*/ 8 h 27"/>
                  <a:gd name="T28" fmla="*/ 23 w 23"/>
                  <a:gd name="T29" fmla="*/ 8 h 27"/>
                  <a:gd name="T30" fmla="*/ 19 w 23"/>
                  <a:gd name="T31" fmla="*/ 4 h 27"/>
                  <a:gd name="T32" fmla="*/ 19 w 23"/>
                  <a:gd name="T33" fmla="*/ 4 h 27"/>
                  <a:gd name="T34" fmla="*/ 19 w 23"/>
                  <a:gd name="T35" fmla="*/ 4 h 27"/>
                  <a:gd name="T36" fmla="*/ 15 w 23"/>
                  <a:gd name="T37" fmla="*/ 4 h 27"/>
                  <a:gd name="T38" fmla="*/ 15 w 23"/>
                  <a:gd name="T39" fmla="*/ 0 h 27"/>
                  <a:gd name="T40" fmla="*/ 11 w 23"/>
                  <a:gd name="T41" fmla="*/ 0 h 27"/>
                  <a:gd name="T42" fmla="*/ 11 w 23"/>
                  <a:gd name="T43" fmla="*/ 0 h 27"/>
                  <a:gd name="T44" fmla="*/ 8 w 23"/>
                  <a:gd name="T45" fmla="*/ 4 h 27"/>
                  <a:gd name="T46" fmla="*/ 8 w 23"/>
                  <a:gd name="T47" fmla="*/ 4 h 27"/>
                  <a:gd name="T48" fmla="*/ 4 w 23"/>
                  <a:gd name="T49" fmla="*/ 4 h 27"/>
                  <a:gd name="T50" fmla="*/ 4 w 23"/>
                  <a:gd name="T51" fmla="*/ 4 h 27"/>
                  <a:gd name="T52" fmla="*/ 4 w 23"/>
                  <a:gd name="T53" fmla="*/ 8 h 27"/>
                  <a:gd name="T54" fmla="*/ 4 w 23"/>
                  <a:gd name="T55" fmla="*/ 8 h 27"/>
                  <a:gd name="T56" fmla="*/ 0 w 23"/>
                  <a:gd name="T57" fmla="*/ 12 h 27"/>
                  <a:gd name="T58" fmla="*/ 0 w 23"/>
                  <a:gd name="T59" fmla="*/ 12 h 27"/>
                  <a:gd name="T60" fmla="*/ 0 w 23"/>
                  <a:gd name="T61" fmla="*/ 16 h 27"/>
                  <a:gd name="T62" fmla="*/ 0 w 23"/>
                  <a:gd name="T63" fmla="*/ 16 h 27"/>
                  <a:gd name="T64" fmla="*/ 0 w 23"/>
                  <a:gd name="T65" fmla="*/ 19 h 27"/>
                  <a:gd name="T66" fmla="*/ 4 w 23"/>
                  <a:gd name="T67" fmla="*/ 19 h 27"/>
                  <a:gd name="T68" fmla="*/ 4 w 23"/>
                  <a:gd name="T69" fmla="*/ 19 h 27"/>
                  <a:gd name="T70" fmla="*/ 4 w 23"/>
                  <a:gd name="T71" fmla="*/ 23 h 27"/>
                  <a:gd name="T72" fmla="*/ 4 w 23"/>
                  <a:gd name="T73" fmla="*/ 23 h 27"/>
                  <a:gd name="T74" fmla="*/ 8 w 23"/>
                  <a:gd name="T75" fmla="*/ 23 h 27"/>
                  <a:gd name="T76" fmla="*/ 8 w 23"/>
                  <a:gd name="T77" fmla="*/ 27 h 27"/>
                  <a:gd name="T78" fmla="*/ 11 w 23"/>
                  <a:gd name="T79" fmla="*/ 27 h 27"/>
                  <a:gd name="T80" fmla="*/ 11 w 23"/>
                  <a:gd name="T81" fmla="*/ 27 h 27"/>
                  <a:gd name="T82" fmla="*/ 11 w 23"/>
                  <a:gd name="T83" fmla="*/ 27 h 27"/>
                  <a:gd name="T84" fmla="*/ 11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11" y="23"/>
                    </a:moveTo>
                    <a:lnTo>
                      <a:pt x="15" y="27"/>
                    </a:lnTo>
                    <a:lnTo>
                      <a:pt x="19" y="23"/>
                    </a:lnTo>
                    <a:lnTo>
                      <a:pt x="23" y="19"/>
                    </a:lnTo>
                    <a:lnTo>
                      <a:pt x="23" y="16"/>
                    </a:lnTo>
                    <a:lnTo>
                      <a:pt x="23" y="12"/>
                    </a:lnTo>
                    <a:lnTo>
                      <a:pt x="23" y="8"/>
                    </a:lnTo>
                    <a:lnTo>
                      <a:pt x="19" y="4"/>
                    </a:lnTo>
                    <a:lnTo>
                      <a:pt x="15" y="4"/>
                    </a:lnTo>
                    <a:lnTo>
                      <a:pt x="15" y="0"/>
                    </a:lnTo>
                    <a:lnTo>
                      <a:pt x="11" y="0"/>
                    </a:lnTo>
                    <a:lnTo>
                      <a:pt x="8" y="4"/>
                    </a:lnTo>
                    <a:lnTo>
                      <a:pt x="4" y="4"/>
                    </a:lnTo>
                    <a:lnTo>
                      <a:pt x="4" y="8"/>
                    </a:lnTo>
                    <a:lnTo>
                      <a:pt x="0" y="12"/>
                    </a:lnTo>
                    <a:lnTo>
                      <a:pt x="0" y="16"/>
                    </a:lnTo>
                    <a:lnTo>
                      <a:pt x="0" y="19"/>
                    </a:lnTo>
                    <a:lnTo>
                      <a:pt x="4" y="19"/>
                    </a:lnTo>
                    <a:lnTo>
                      <a:pt x="4" y="23"/>
                    </a:lnTo>
                    <a:lnTo>
                      <a:pt x="8" y="23"/>
                    </a:lnTo>
                    <a:lnTo>
                      <a:pt x="8" y="27"/>
                    </a:lnTo>
                    <a:lnTo>
                      <a:pt x="11"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91" name="Freeform 17"/>
              <p:cNvSpPr>
                <a:spLocks/>
              </p:cNvSpPr>
              <p:nvPr/>
            </p:nvSpPr>
            <p:spPr bwMode="auto">
              <a:xfrm>
                <a:off x="4466" y="1705"/>
                <a:ext cx="27" cy="27"/>
              </a:xfrm>
              <a:custGeom>
                <a:avLst/>
                <a:gdLst>
                  <a:gd name="T0" fmla="*/ 11 w 27"/>
                  <a:gd name="T1" fmla="*/ 23 h 27"/>
                  <a:gd name="T2" fmla="*/ 15 w 27"/>
                  <a:gd name="T3" fmla="*/ 27 h 27"/>
                  <a:gd name="T4" fmla="*/ 19 w 27"/>
                  <a:gd name="T5" fmla="*/ 27 h 27"/>
                  <a:gd name="T6" fmla="*/ 19 w 27"/>
                  <a:gd name="T7" fmla="*/ 23 h 27"/>
                  <a:gd name="T8" fmla="*/ 19 w 27"/>
                  <a:gd name="T9" fmla="*/ 23 h 27"/>
                  <a:gd name="T10" fmla="*/ 23 w 27"/>
                  <a:gd name="T11" fmla="*/ 23 h 27"/>
                  <a:gd name="T12" fmla="*/ 23 w 27"/>
                  <a:gd name="T13" fmla="*/ 19 h 27"/>
                  <a:gd name="T14" fmla="*/ 23 w 27"/>
                  <a:gd name="T15" fmla="*/ 19 h 27"/>
                  <a:gd name="T16" fmla="*/ 27 w 27"/>
                  <a:gd name="T17" fmla="*/ 19 h 27"/>
                  <a:gd name="T18" fmla="*/ 27 w 27"/>
                  <a:gd name="T19" fmla="*/ 16 h 27"/>
                  <a:gd name="T20" fmla="*/ 27 w 27"/>
                  <a:gd name="T21" fmla="*/ 16 h 27"/>
                  <a:gd name="T22" fmla="*/ 27 w 27"/>
                  <a:gd name="T23" fmla="*/ 12 h 27"/>
                  <a:gd name="T24" fmla="*/ 27 w 27"/>
                  <a:gd name="T25" fmla="*/ 12 h 27"/>
                  <a:gd name="T26" fmla="*/ 23 w 27"/>
                  <a:gd name="T27" fmla="*/ 8 h 27"/>
                  <a:gd name="T28" fmla="*/ 23 w 27"/>
                  <a:gd name="T29" fmla="*/ 8 h 27"/>
                  <a:gd name="T30" fmla="*/ 23 w 27"/>
                  <a:gd name="T31" fmla="*/ 4 h 27"/>
                  <a:gd name="T32" fmla="*/ 19 w 27"/>
                  <a:gd name="T33" fmla="*/ 4 h 27"/>
                  <a:gd name="T34" fmla="*/ 19 w 27"/>
                  <a:gd name="T35" fmla="*/ 4 h 27"/>
                  <a:gd name="T36" fmla="*/ 19 w 27"/>
                  <a:gd name="T37" fmla="*/ 4 h 27"/>
                  <a:gd name="T38" fmla="*/ 15 w 27"/>
                  <a:gd name="T39" fmla="*/ 0 h 27"/>
                  <a:gd name="T40" fmla="*/ 15 w 27"/>
                  <a:gd name="T41" fmla="*/ 0 h 27"/>
                  <a:gd name="T42" fmla="*/ 11 w 27"/>
                  <a:gd name="T43" fmla="*/ 0 h 27"/>
                  <a:gd name="T44" fmla="*/ 11 w 27"/>
                  <a:gd name="T45" fmla="*/ 4 h 27"/>
                  <a:gd name="T46" fmla="*/ 8 w 27"/>
                  <a:gd name="T47" fmla="*/ 4 h 27"/>
                  <a:gd name="T48" fmla="*/ 8 w 27"/>
                  <a:gd name="T49" fmla="*/ 4 h 27"/>
                  <a:gd name="T50" fmla="*/ 4 w 27"/>
                  <a:gd name="T51" fmla="*/ 4 h 27"/>
                  <a:gd name="T52" fmla="*/ 4 w 27"/>
                  <a:gd name="T53" fmla="*/ 8 h 27"/>
                  <a:gd name="T54" fmla="*/ 4 w 27"/>
                  <a:gd name="T55" fmla="*/ 8 h 27"/>
                  <a:gd name="T56" fmla="*/ 4 w 27"/>
                  <a:gd name="T57" fmla="*/ 12 h 27"/>
                  <a:gd name="T58" fmla="*/ 4 w 27"/>
                  <a:gd name="T59" fmla="*/ 12 h 27"/>
                  <a:gd name="T60" fmla="*/ 0 w 27"/>
                  <a:gd name="T61" fmla="*/ 16 h 27"/>
                  <a:gd name="T62" fmla="*/ 4 w 27"/>
                  <a:gd name="T63" fmla="*/ 16 h 27"/>
                  <a:gd name="T64" fmla="*/ 4 w 27"/>
                  <a:gd name="T65" fmla="*/ 19 h 27"/>
                  <a:gd name="T66" fmla="*/ 4 w 27"/>
                  <a:gd name="T67" fmla="*/ 19 h 27"/>
                  <a:gd name="T68" fmla="*/ 4 w 27"/>
                  <a:gd name="T69" fmla="*/ 19 h 27"/>
                  <a:gd name="T70" fmla="*/ 4 w 27"/>
                  <a:gd name="T71" fmla="*/ 23 h 27"/>
                  <a:gd name="T72" fmla="*/ 8 w 27"/>
                  <a:gd name="T73" fmla="*/ 23 h 27"/>
                  <a:gd name="T74" fmla="*/ 8 w 27"/>
                  <a:gd name="T75" fmla="*/ 23 h 27"/>
                  <a:gd name="T76" fmla="*/ 11 w 27"/>
                  <a:gd name="T77" fmla="*/ 27 h 27"/>
                  <a:gd name="T78" fmla="*/ 11 w 27"/>
                  <a:gd name="T79" fmla="*/ 27 h 27"/>
                  <a:gd name="T80" fmla="*/ 15 w 27"/>
                  <a:gd name="T81" fmla="*/ 27 h 27"/>
                  <a:gd name="T82" fmla="*/ 15 w 27"/>
                  <a:gd name="T83" fmla="*/ 27 h 27"/>
                  <a:gd name="T84" fmla="*/ 11 w 27"/>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
                  <a:gd name="T130" fmla="*/ 0 h 27"/>
                  <a:gd name="T131" fmla="*/ 27 w 27"/>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 h="27">
                    <a:moveTo>
                      <a:pt x="11" y="23"/>
                    </a:moveTo>
                    <a:lnTo>
                      <a:pt x="15" y="27"/>
                    </a:lnTo>
                    <a:lnTo>
                      <a:pt x="19" y="27"/>
                    </a:lnTo>
                    <a:lnTo>
                      <a:pt x="19" y="23"/>
                    </a:lnTo>
                    <a:lnTo>
                      <a:pt x="23" y="23"/>
                    </a:lnTo>
                    <a:lnTo>
                      <a:pt x="23" y="19"/>
                    </a:lnTo>
                    <a:lnTo>
                      <a:pt x="27" y="19"/>
                    </a:lnTo>
                    <a:lnTo>
                      <a:pt x="27" y="16"/>
                    </a:lnTo>
                    <a:lnTo>
                      <a:pt x="27" y="12"/>
                    </a:lnTo>
                    <a:lnTo>
                      <a:pt x="23" y="8"/>
                    </a:lnTo>
                    <a:lnTo>
                      <a:pt x="23" y="4"/>
                    </a:lnTo>
                    <a:lnTo>
                      <a:pt x="19" y="4"/>
                    </a:lnTo>
                    <a:lnTo>
                      <a:pt x="15" y="0"/>
                    </a:lnTo>
                    <a:lnTo>
                      <a:pt x="11" y="0"/>
                    </a:lnTo>
                    <a:lnTo>
                      <a:pt x="11" y="4"/>
                    </a:lnTo>
                    <a:lnTo>
                      <a:pt x="8" y="4"/>
                    </a:lnTo>
                    <a:lnTo>
                      <a:pt x="4" y="4"/>
                    </a:lnTo>
                    <a:lnTo>
                      <a:pt x="4" y="8"/>
                    </a:lnTo>
                    <a:lnTo>
                      <a:pt x="4" y="12"/>
                    </a:lnTo>
                    <a:lnTo>
                      <a:pt x="0" y="16"/>
                    </a:lnTo>
                    <a:lnTo>
                      <a:pt x="4" y="16"/>
                    </a:lnTo>
                    <a:lnTo>
                      <a:pt x="4" y="19"/>
                    </a:lnTo>
                    <a:lnTo>
                      <a:pt x="4" y="23"/>
                    </a:lnTo>
                    <a:lnTo>
                      <a:pt x="8" y="23"/>
                    </a:lnTo>
                    <a:lnTo>
                      <a:pt x="11" y="27"/>
                    </a:lnTo>
                    <a:lnTo>
                      <a:pt x="15"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92" name="Line 18"/>
              <p:cNvSpPr>
                <a:spLocks noChangeShapeType="1"/>
              </p:cNvSpPr>
              <p:nvPr/>
            </p:nvSpPr>
            <p:spPr bwMode="auto">
              <a:xfrm flipV="1">
                <a:off x="3498" y="1827"/>
                <a:ext cx="1" cy="37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3" name="Freeform 19"/>
              <p:cNvSpPr>
                <a:spLocks/>
              </p:cNvSpPr>
              <p:nvPr/>
            </p:nvSpPr>
            <p:spPr bwMode="auto">
              <a:xfrm>
                <a:off x="639" y="1827"/>
                <a:ext cx="4574" cy="382"/>
              </a:xfrm>
              <a:custGeom>
                <a:avLst/>
                <a:gdLst>
                  <a:gd name="T0" fmla="*/ 0 w 4574"/>
                  <a:gd name="T1" fmla="*/ 378 h 382"/>
                  <a:gd name="T2" fmla="*/ 0 w 4574"/>
                  <a:gd name="T3" fmla="*/ 0 h 382"/>
                  <a:gd name="T4" fmla="*/ 4574 w 4574"/>
                  <a:gd name="T5" fmla="*/ 0 h 382"/>
                  <a:gd name="T6" fmla="*/ 4574 w 4574"/>
                  <a:gd name="T7" fmla="*/ 382 h 382"/>
                  <a:gd name="T8" fmla="*/ 0 w 4574"/>
                  <a:gd name="T9" fmla="*/ 382 h 382"/>
                  <a:gd name="T10" fmla="*/ 0 w 4574"/>
                  <a:gd name="T11" fmla="*/ 382 h 382"/>
                  <a:gd name="T12" fmla="*/ 0 60000 65536"/>
                  <a:gd name="T13" fmla="*/ 0 60000 65536"/>
                  <a:gd name="T14" fmla="*/ 0 60000 65536"/>
                  <a:gd name="T15" fmla="*/ 0 60000 65536"/>
                  <a:gd name="T16" fmla="*/ 0 60000 65536"/>
                  <a:gd name="T17" fmla="*/ 0 60000 65536"/>
                  <a:gd name="T18" fmla="*/ 0 w 4574"/>
                  <a:gd name="T19" fmla="*/ 0 h 382"/>
                  <a:gd name="T20" fmla="*/ 4574 w 4574"/>
                  <a:gd name="T21" fmla="*/ 382 h 382"/>
                </a:gdLst>
                <a:ahLst/>
                <a:cxnLst>
                  <a:cxn ang="T12">
                    <a:pos x="T0" y="T1"/>
                  </a:cxn>
                  <a:cxn ang="T13">
                    <a:pos x="T2" y="T3"/>
                  </a:cxn>
                  <a:cxn ang="T14">
                    <a:pos x="T4" y="T5"/>
                  </a:cxn>
                  <a:cxn ang="T15">
                    <a:pos x="T6" y="T7"/>
                  </a:cxn>
                  <a:cxn ang="T16">
                    <a:pos x="T8" y="T9"/>
                  </a:cxn>
                  <a:cxn ang="T17">
                    <a:pos x="T10" y="T11"/>
                  </a:cxn>
                </a:cxnLst>
                <a:rect l="T18" t="T19" r="T20" b="T21"/>
                <a:pathLst>
                  <a:path w="4574" h="382">
                    <a:moveTo>
                      <a:pt x="0" y="378"/>
                    </a:moveTo>
                    <a:lnTo>
                      <a:pt x="0" y="0"/>
                    </a:lnTo>
                    <a:lnTo>
                      <a:pt x="4574" y="0"/>
                    </a:lnTo>
                    <a:lnTo>
                      <a:pt x="4574" y="382"/>
                    </a:lnTo>
                    <a:lnTo>
                      <a:pt x="0" y="382"/>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94" name="Rectangle 20"/>
              <p:cNvSpPr>
                <a:spLocks noChangeArrowheads="1"/>
              </p:cNvSpPr>
              <p:nvPr/>
            </p:nvSpPr>
            <p:spPr bwMode="auto">
              <a:xfrm>
                <a:off x="3544"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1</a:t>
                </a:r>
                <a:endParaRPr lang="en-US" altLang="en-US" b="1"/>
              </a:p>
            </p:txBody>
          </p:sp>
          <p:sp>
            <p:nvSpPr>
              <p:cNvPr id="10295" name="Rectangle 21"/>
              <p:cNvSpPr>
                <a:spLocks noChangeArrowheads="1"/>
              </p:cNvSpPr>
              <p:nvPr/>
            </p:nvSpPr>
            <p:spPr bwMode="auto">
              <a:xfrm>
                <a:off x="3616"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1</a:t>
                </a:r>
                <a:endParaRPr lang="en-US" altLang="en-US" b="1"/>
              </a:p>
            </p:txBody>
          </p:sp>
          <p:sp>
            <p:nvSpPr>
              <p:cNvPr id="10296" name="Rectangle 22"/>
              <p:cNvSpPr>
                <a:spLocks noChangeArrowheads="1"/>
              </p:cNvSpPr>
              <p:nvPr/>
            </p:nvSpPr>
            <p:spPr bwMode="auto">
              <a:xfrm>
                <a:off x="3685" y="161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297" name="Rectangle 23"/>
              <p:cNvSpPr>
                <a:spLocks noChangeArrowheads="1"/>
              </p:cNvSpPr>
              <p:nvPr/>
            </p:nvSpPr>
            <p:spPr bwMode="auto">
              <a:xfrm>
                <a:off x="3719"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1</a:t>
                </a:r>
                <a:endParaRPr lang="en-US" altLang="en-US" b="1"/>
              </a:p>
            </p:txBody>
          </p:sp>
          <p:sp>
            <p:nvSpPr>
              <p:cNvPr id="10298" name="Rectangle 24"/>
              <p:cNvSpPr>
                <a:spLocks noChangeArrowheads="1"/>
              </p:cNvSpPr>
              <p:nvPr/>
            </p:nvSpPr>
            <p:spPr bwMode="auto">
              <a:xfrm>
                <a:off x="3791"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0</a:t>
                </a:r>
                <a:endParaRPr lang="en-US" altLang="en-US" b="1"/>
              </a:p>
            </p:txBody>
          </p:sp>
          <p:sp>
            <p:nvSpPr>
              <p:cNvPr id="10299" name="Rectangle 25"/>
              <p:cNvSpPr>
                <a:spLocks noChangeArrowheads="1"/>
              </p:cNvSpPr>
              <p:nvPr/>
            </p:nvSpPr>
            <p:spPr bwMode="auto">
              <a:xfrm>
                <a:off x="3864" y="161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300" name="Rectangle 26"/>
              <p:cNvSpPr>
                <a:spLocks noChangeArrowheads="1"/>
              </p:cNvSpPr>
              <p:nvPr/>
            </p:nvSpPr>
            <p:spPr bwMode="auto">
              <a:xfrm>
                <a:off x="3898"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9</a:t>
                </a:r>
                <a:endParaRPr lang="en-US" altLang="en-US" b="1"/>
              </a:p>
            </p:txBody>
          </p:sp>
          <p:sp>
            <p:nvSpPr>
              <p:cNvPr id="10301" name="Rectangle 27"/>
              <p:cNvSpPr>
                <a:spLocks noChangeArrowheads="1"/>
              </p:cNvSpPr>
              <p:nvPr/>
            </p:nvSpPr>
            <p:spPr bwMode="auto">
              <a:xfrm>
                <a:off x="3967" y="161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302" name="Rectangle 28"/>
              <p:cNvSpPr>
                <a:spLocks noChangeArrowheads="1"/>
              </p:cNvSpPr>
              <p:nvPr/>
            </p:nvSpPr>
            <p:spPr bwMode="auto">
              <a:xfrm>
                <a:off x="4005"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8</a:t>
                </a:r>
                <a:endParaRPr lang="en-US" altLang="en-US" b="1"/>
              </a:p>
            </p:txBody>
          </p:sp>
          <p:sp>
            <p:nvSpPr>
              <p:cNvPr id="10303" name="Rectangle 29"/>
              <p:cNvSpPr>
                <a:spLocks noChangeArrowheads="1"/>
              </p:cNvSpPr>
              <p:nvPr/>
            </p:nvSpPr>
            <p:spPr bwMode="auto">
              <a:xfrm>
                <a:off x="2724"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1</a:t>
                </a:r>
                <a:endParaRPr lang="en-US" altLang="en-US" b="1"/>
              </a:p>
            </p:txBody>
          </p:sp>
          <p:sp>
            <p:nvSpPr>
              <p:cNvPr id="10304" name="Rectangle 30"/>
              <p:cNvSpPr>
                <a:spLocks noChangeArrowheads="1"/>
              </p:cNvSpPr>
              <p:nvPr/>
            </p:nvSpPr>
            <p:spPr bwMode="auto">
              <a:xfrm>
                <a:off x="2797"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5</a:t>
                </a:r>
                <a:endParaRPr lang="en-US" altLang="en-US" b="1"/>
              </a:p>
            </p:txBody>
          </p:sp>
          <p:sp>
            <p:nvSpPr>
              <p:cNvPr id="10305" name="Rectangle 31"/>
              <p:cNvSpPr>
                <a:spLocks noChangeArrowheads="1"/>
              </p:cNvSpPr>
              <p:nvPr/>
            </p:nvSpPr>
            <p:spPr bwMode="auto">
              <a:xfrm>
                <a:off x="2865" y="161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306" name="Rectangle 32"/>
              <p:cNvSpPr>
                <a:spLocks noChangeArrowheads="1"/>
              </p:cNvSpPr>
              <p:nvPr/>
            </p:nvSpPr>
            <p:spPr bwMode="auto">
              <a:xfrm>
                <a:off x="2903"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1</a:t>
                </a:r>
                <a:endParaRPr lang="en-US" altLang="en-US" b="1"/>
              </a:p>
            </p:txBody>
          </p:sp>
          <p:sp>
            <p:nvSpPr>
              <p:cNvPr id="10307" name="Rectangle 33"/>
              <p:cNvSpPr>
                <a:spLocks noChangeArrowheads="1"/>
              </p:cNvSpPr>
              <p:nvPr/>
            </p:nvSpPr>
            <p:spPr bwMode="auto">
              <a:xfrm>
                <a:off x="2972"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4</a:t>
                </a:r>
                <a:endParaRPr lang="en-US" altLang="en-US" b="1"/>
              </a:p>
            </p:txBody>
          </p:sp>
          <p:sp>
            <p:nvSpPr>
              <p:cNvPr id="10308" name="Rectangle 34"/>
              <p:cNvSpPr>
                <a:spLocks noChangeArrowheads="1"/>
              </p:cNvSpPr>
              <p:nvPr/>
            </p:nvSpPr>
            <p:spPr bwMode="auto">
              <a:xfrm>
                <a:off x="3044" y="161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309" name="Rectangle 35"/>
              <p:cNvSpPr>
                <a:spLocks noChangeArrowheads="1"/>
              </p:cNvSpPr>
              <p:nvPr/>
            </p:nvSpPr>
            <p:spPr bwMode="auto">
              <a:xfrm>
                <a:off x="3079"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1</a:t>
                </a:r>
                <a:endParaRPr lang="en-US" altLang="en-US" b="1"/>
              </a:p>
            </p:txBody>
          </p:sp>
          <p:sp>
            <p:nvSpPr>
              <p:cNvPr id="10310" name="Rectangle 36"/>
              <p:cNvSpPr>
                <a:spLocks noChangeArrowheads="1"/>
              </p:cNvSpPr>
              <p:nvPr/>
            </p:nvSpPr>
            <p:spPr bwMode="auto">
              <a:xfrm>
                <a:off x="3147"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3</a:t>
                </a:r>
                <a:endParaRPr lang="en-US" altLang="en-US" b="1"/>
              </a:p>
            </p:txBody>
          </p:sp>
          <p:sp>
            <p:nvSpPr>
              <p:cNvPr id="10311" name="Rectangle 37"/>
              <p:cNvSpPr>
                <a:spLocks noChangeArrowheads="1"/>
              </p:cNvSpPr>
              <p:nvPr/>
            </p:nvSpPr>
            <p:spPr bwMode="auto">
              <a:xfrm>
                <a:off x="3220" y="161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312" name="Rectangle 38"/>
              <p:cNvSpPr>
                <a:spLocks noChangeArrowheads="1"/>
              </p:cNvSpPr>
              <p:nvPr/>
            </p:nvSpPr>
            <p:spPr bwMode="auto">
              <a:xfrm>
                <a:off x="3254"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1</a:t>
                </a:r>
                <a:endParaRPr lang="en-US" altLang="en-US" b="1"/>
              </a:p>
            </p:txBody>
          </p:sp>
          <p:sp>
            <p:nvSpPr>
              <p:cNvPr id="10313" name="Rectangle 39"/>
              <p:cNvSpPr>
                <a:spLocks noChangeArrowheads="1"/>
              </p:cNvSpPr>
              <p:nvPr/>
            </p:nvSpPr>
            <p:spPr bwMode="auto">
              <a:xfrm>
                <a:off x="3326"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2</a:t>
                </a:r>
                <a:endParaRPr lang="en-US" altLang="en-US" b="1"/>
              </a:p>
            </p:txBody>
          </p:sp>
          <p:sp>
            <p:nvSpPr>
              <p:cNvPr id="10314" name="Rectangle 40"/>
              <p:cNvSpPr>
                <a:spLocks noChangeArrowheads="1"/>
              </p:cNvSpPr>
              <p:nvPr/>
            </p:nvSpPr>
            <p:spPr bwMode="auto">
              <a:xfrm>
                <a:off x="670"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3</a:t>
                </a:r>
                <a:endParaRPr lang="en-US" altLang="en-US" b="1"/>
              </a:p>
            </p:txBody>
          </p:sp>
          <p:sp>
            <p:nvSpPr>
              <p:cNvPr id="10315" name="Rectangle 41"/>
              <p:cNvSpPr>
                <a:spLocks noChangeArrowheads="1"/>
              </p:cNvSpPr>
              <p:nvPr/>
            </p:nvSpPr>
            <p:spPr bwMode="auto">
              <a:xfrm>
                <a:off x="742"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1</a:t>
                </a:r>
                <a:endParaRPr lang="en-US" altLang="en-US" b="1"/>
              </a:p>
            </p:txBody>
          </p:sp>
          <p:sp>
            <p:nvSpPr>
              <p:cNvPr id="10316" name="Rectangle 42"/>
              <p:cNvSpPr>
                <a:spLocks noChangeArrowheads="1"/>
              </p:cNvSpPr>
              <p:nvPr/>
            </p:nvSpPr>
            <p:spPr bwMode="auto">
              <a:xfrm>
                <a:off x="811" y="161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317" name="Rectangle 43"/>
              <p:cNvSpPr>
                <a:spLocks noChangeArrowheads="1"/>
              </p:cNvSpPr>
              <p:nvPr/>
            </p:nvSpPr>
            <p:spPr bwMode="auto">
              <a:xfrm>
                <a:off x="845"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3</a:t>
                </a:r>
                <a:endParaRPr lang="en-US" altLang="en-US" b="1"/>
              </a:p>
            </p:txBody>
          </p:sp>
          <p:sp>
            <p:nvSpPr>
              <p:cNvPr id="10318" name="Rectangle 44"/>
              <p:cNvSpPr>
                <a:spLocks noChangeArrowheads="1"/>
              </p:cNvSpPr>
              <p:nvPr/>
            </p:nvSpPr>
            <p:spPr bwMode="auto">
              <a:xfrm>
                <a:off x="917"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0</a:t>
                </a:r>
                <a:endParaRPr lang="en-US" altLang="en-US" b="1"/>
              </a:p>
            </p:txBody>
          </p:sp>
          <p:sp>
            <p:nvSpPr>
              <p:cNvPr id="10319" name="Rectangle 45"/>
              <p:cNvSpPr>
                <a:spLocks noChangeArrowheads="1"/>
              </p:cNvSpPr>
              <p:nvPr/>
            </p:nvSpPr>
            <p:spPr bwMode="auto">
              <a:xfrm>
                <a:off x="986" y="161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320" name="Rectangle 46"/>
              <p:cNvSpPr>
                <a:spLocks noChangeArrowheads="1"/>
              </p:cNvSpPr>
              <p:nvPr/>
            </p:nvSpPr>
            <p:spPr bwMode="auto">
              <a:xfrm>
                <a:off x="1024"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2</a:t>
                </a:r>
                <a:endParaRPr lang="en-US" altLang="en-US" b="1"/>
              </a:p>
            </p:txBody>
          </p:sp>
          <p:sp>
            <p:nvSpPr>
              <p:cNvPr id="10321" name="Rectangle 47"/>
              <p:cNvSpPr>
                <a:spLocks noChangeArrowheads="1"/>
              </p:cNvSpPr>
              <p:nvPr/>
            </p:nvSpPr>
            <p:spPr bwMode="auto">
              <a:xfrm>
                <a:off x="1093"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9</a:t>
                </a:r>
                <a:endParaRPr lang="en-US" altLang="en-US" b="1"/>
              </a:p>
            </p:txBody>
          </p:sp>
          <p:sp>
            <p:nvSpPr>
              <p:cNvPr id="10322" name="Rectangle 48"/>
              <p:cNvSpPr>
                <a:spLocks noChangeArrowheads="1"/>
              </p:cNvSpPr>
              <p:nvPr/>
            </p:nvSpPr>
            <p:spPr bwMode="auto">
              <a:xfrm>
                <a:off x="1165" y="161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323" name="Rectangle 49"/>
              <p:cNvSpPr>
                <a:spLocks noChangeArrowheads="1"/>
              </p:cNvSpPr>
              <p:nvPr/>
            </p:nvSpPr>
            <p:spPr bwMode="auto">
              <a:xfrm>
                <a:off x="1200"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2</a:t>
                </a:r>
                <a:endParaRPr lang="en-US" altLang="en-US" b="1"/>
              </a:p>
            </p:txBody>
          </p:sp>
          <p:sp>
            <p:nvSpPr>
              <p:cNvPr id="10324" name="Rectangle 50"/>
              <p:cNvSpPr>
                <a:spLocks noChangeArrowheads="1"/>
              </p:cNvSpPr>
              <p:nvPr/>
            </p:nvSpPr>
            <p:spPr bwMode="auto">
              <a:xfrm>
                <a:off x="1268"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8</a:t>
                </a:r>
                <a:endParaRPr lang="en-US" altLang="en-US" b="1"/>
              </a:p>
            </p:txBody>
          </p:sp>
          <p:sp>
            <p:nvSpPr>
              <p:cNvPr id="10325" name="Rectangle 51"/>
              <p:cNvSpPr>
                <a:spLocks noChangeArrowheads="1"/>
              </p:cNvSpPr>
              <p:nvPr/>
            </p:nvSpPr>
            <p:spPr bwMode="auto">
              <a:xfrm>
                <a:off x="1341" y="1610"/>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326" name="Rectangle 52"/>
              <p:cNvSpPr>
                <a:spLocks noChangeArrowheads="1"/>
              </p:cNvSpPr>
              <p:nvPr/>
            </p:nvSpPr>
            <p:spPr bwMode="auto">
              <a:xfrm>
                <a:off x="1375"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2</a:t>
                </a:r>
                <a:endParaRPr lang="en-US" altLang="en-US" b="1"/>
              </a:p>
            </p:txBody>
          </p:sp>
          <p:sp>
            <p:nvSpPr>
              <p:cNvPr id="10327" name="Rectangle 53"/>
              <p:cNvSpPr>
                <a:spLocks noChangeArrowheads="1"/>
              </p:cNvSpPr>
              <p:nvPr/>
            </p:nvSpPr>
            <p:spPr bwMode="auto">
              <a:xfrm>
                <a:off x="1447" y="1610"/>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7</a:t>
                </a:r>
                <a:endParaRPr lang="en-US" altLang="en-US" b="1"/>
              </a:p>
            </p:txBody>
          </p:sp>
          <p:sp>
            <p:nvSpPr>
              <p:cNvPr id="10328" name="Freeform 54"/>
              <p:cNvSpPr>
                <a:spLocks/>
              </p:cNvSpPr>
              <p:nvPr/>
            </p:nvSpPr>
            <p:spPr bwMode="auto">
              <a:xfrm>
                <a:off x="4310" y="1705"/>
                <a:ext cx="23" cy="27"/>
              </a:xfrm>
              <a:custGeom>
                <a:avLst/>
                <a:gdLst>
                  <a:gd name="T0" fmla="*/ 11 w 23"/>
                  <a:gd name="T1" fmla="*/ 23 h 27"/>
                  <a:gd name="T2" fmla="*/ 11 w 23"/>
                  <a:gd name="T3" fmla="*/ 27 h 27"/>
                  <a:gd name="T4" fmla="*/ 15 w 23"/>
                  <a:gd name="T5" fmla="*/ 27 h 27"/>
                  <a:gd name="T6" fmla="*/ 15 w 23"/>
                  <a:gd name="T7" fmla="*/ 23 h 27"/>
                  <a:gd name="T8" fmla="*/ 19 w 23"/>
                  <a:gd name="T9" fmla="*/ 23 h 27"/>
                  <a:gd name="T10" fmla="*/ 19 w 23"/>
                  <a:gd name="T11" fmla="*/ 23 h 27"/>
                  <a:gd name="T12" fmla="*/ 19 w 23"/>
                  <a:gd name="T13" fmla="*/ 19 h 27"/>
                  <a:gd name="T14" fmla="*/ 23 w 23"/>
                  <a:gd name="T15" fmla="*/ 19 h 27"/>
                  <a:gd name="T16" fmla="*/ 23 w 23"/>
                  <a:gd name="T17" fmla="*/ 19 h 27"/>
                  <a:gd name="T18" fmla="*/ 23 w 23"/>
                  <a:gd name="T19" fmla="*/ 16 h 27"/>
                  <a:gd name="T20" fmla="*/ 23 w 23"/>
                  <a:gd name="T21" fmla="*/ 16 h 27"/>
                  <a:gd name="T22" fmla="*/ 23 w 23"/>
                  <a:gd name="T23" fmla="*/ 12 h 27"/>
                  <a:gd name="T24" fmla="*/ 23 w 23"/>
                  <a:gd name="T25" fmla="*/ 12 h 27"/>
                  <a:gd name="T26" fmla="*/ 23 w 23"/>
                  <a:gd name="T27" fmla="*/ 8 h 27"/>
                  <a:gd name="T28" fmla="*/ 19 w 23"/>
                  <a:gd name="T29" fmla="*/ 8 h 27"/>
                  <a:gd name="T30" fmla="*/ 19 w 23"/>
                  <a:gd name="T31" fmla="*/ 4 h 27"/>
                  <a:gd name="T32" fmla="*/ 19 w 23"/>
                  <a:gd name="T33" fmla="*/ 4 h 27"/>
                  <a:gd name="T34" fmla="*/ 15 w 23"/>
                  <a:gd name="T35" fmla="*/ 4 h 27"/>
                  <a:gd name="T36" fmla="*/ 15 w 23"/>
                  <a:gd name="T37" fmla="*/ 4 h 27"/>
                  <a:gd name="T38" fmla="*/ 11 w 23"/>
                  <a:gd name="T39" fmla="*/ 0 h 27"/>
                  <a:gd name="T40" fmla="*/ 11 w 23"/>
                  <a:gd name="T41" fmla="*/ 0 h 27"/>
                  <a:gd name="T42" fmla="*/ 7 w 23"/>
                  <a:gd name="T43" fmla="*/ 0 h 27"/>
                  <a:gd name="T44" fmla="*/ 7 w 23"/>
                  <a:gd name="T45" fmla="*/ 4 h 27"/>
                  <a:gd name="T46" fmla="*/ 7 w 23"/>
                  <a:gd name="T47" fmla="*/ 4 h 27"/>
                  <a:gd name="T48" fmla="*/ 3 w 23"/>
                  <a:gd name="T49" fmla="*/ 4 h 27"/>
                  <a:gd name="T50" fmla="*/ 3 w 23"/>
                  <a:gd name="T51" fmla="*/ 4 h 27"/>
                  <a:gd name="T52" fmla="*/ 0 w 23"/>
                  <a:gd name="T53" fmla="*/ 8 h 27"/>
                  <a:gd name="T54" fmla="*/ 0 w 23"/>
                  <a:gd name="T55" fmla="*/ 8 h 27"/>
                  <a:gd name="T56" fmla="*/ 0 w 23"/>
                  <a:gd name="T57" fmla="*/ 12 h 27"/>
                  <a:gd name="T58" fmla="*/ 0 w 23"/>
                  <a:gd name="T59" fmla="*/ 12 h 27"/>
                  <a:gd name="T60" fmla="*/ 0 w 23"/>
                  <a:gd name="T61" fmla="*/ 16 h 27"/>
                  <a:gd name="T62" fmla="*/ 0 w 23"/>
                  <a:gd name="T63" fmla="*/ 16 h 27"/>
                  <a:gd name="T64" fmla="*/ 0 w 23"/>
                  <a:gd name="T65" fmla="*/ 19 h 27"/>
                  <a:gd name="T66" fmla="*/ 0 w 23"/>
                  <a:gd name="T67" fmla="*/ 19 h 27"/>
                  <a:gd name="T68" fmla="*/ 0 w 23"/>
                  <a:gd name="T69" fmla="*/ 19 h 27"/>
                  <a:gd name="T70" fmla="*/ 3 w 23"/>
                  <a:gd name="T71" fmla="*/ 23 h 27"/>
                  <a:gd name="T72" fmla="*/ 3 w 23"/>
                  <a:gd name="T73" fmla="*/ 23 h 27"/>
                  <a:gd name="T74" fmla="*/ 7 w 23"/>
                  <a:gd name="T75" fmla="*/ 23 h 27"/>
                  <a:gd name="T76" fmla="*/ 7 w 23"/>
                  <a:gd name="T77" fmla="*/ 27 h 27"/>
                  <a:gd name="T78" fmla="*/ 7 w 23"/>
                  <a:gd name="T79" fmla="*/ 27 h 27"/>
                  <a:gd name="T80" fmla="*/ 11 w 23"/>
                  <a:gd name="T81" fmla="*/ 27 h 27"/>
                  <a:gd name="T82" fmla="*/ 11 w 23"/>
                  <a:gd name="T83" fmla="*/ 27 h 27"/>
                  <a:gd name="T84" fmla="*/ 11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11" y="23"/>
                    </a:moveTo>
                    <a:lnTo>
                      <a:pt x="11" y="27"/>
                    </a:lnTo>
                    <a:lnTo>
                      <a:pt x="15" y="27"/>
                    </a:lnTo>
                    <a:lnTo>
                      <a:pt x="15" y="23"/>
                    </a:lnTo>
                    <a:lnTo>
                      <a:pt x="19" y="23"/>
                    </a:lnTo>
                    <a:lnTo>
                      <a:pt x="19" y="19"/>
                    </a:lnTo>
                    <a:lnTo>
                      <a:pt x="23" y="19"/>
                    </a:lnTo>
                    <a:lnTo>
                      <a:pt x="23" y="16"/>
                    </a:lnTo>
                    <a:lnTo>
                      <a:pt x="23" y="12"/>
                    </a:lnTo>
                    <a:lnTo>
                      <a:pt x="23" y="8"/>
                    </a:lnTo>
                    <a:lnTo>
                      <a:pt x="19" y="8"/>
                    </a:lnTo>
                    <a:lnTo>
                      <a:pt x="19" y="4"/>
                    </a:lnTo>
                    <a:lnTo>
                      <a:pt x="15" y="4"/>
                    </a:lnTo>
                    <a:lnTo>
                      <a:pt x="11" y="0"/>
                    </a:lnTo>
                    <a:lnTo>
                      <a:pt x="7" y="0"/>
                    </a:lnTo>
                    <a:lnTo>
                      <a:pt x="7" y="4"/>
                    </a:lnTo>
                    <a:lnTo>
                      <a:pt x="3" y="4"/>
                    </a:lnTo>
                    <a:lnTo>
                      <a:pt x="0" y="8"/>
                    </a:lnTo>
                    <a:lnTo>
                      <a:pt x="0" y="12"/>
                    </a:lnTo>
                    <a:lnTo>
                      <a:pt x="0" y="16"/>
                    </a:lnTo>
                    <a:lnTo>
                      <a:pt x="0" y="19"/>
                    </a:lnTo>
                    <a:lnTo>
                      <a:pt x="3" y="23"/>
                    </a:lnTo>
                    <a:lnTo>
                      <a:pt x="7" y="23"/>
                    </a:lnTo>
                    <a:lnTo>
                      <a:pt x="7" y="27"/>
                    </a:lnTo>
                    <a:lnTo>
                      <a:pt x="11"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29" name="Freeform 55"/>
              <p:cNvSpPr>
                <a:spLocks/>
              </p:cNvSpPr>
              <p:nvPr/>
            </p:nvSpPr>
            <p:spPr bwMode="auto">
              <a:xfrm>
                <a:off x="4390" y="1705"/>
                <a:ext cx="23" cy="27"/>
              </a:xfrm>
              <a:custGeom>
                <a:avLst/>
                <a:gdLst>
                  <a:gd name="T0" fmla="*/ 7 w 23"/>
                  <a:gd name="T1" fmla="*/ 23 h 27"/>
                  <a:gd name="T2" fmla="*/ 11 w 23"/>
                  <a:gd name="T3" fmla="*/ 27 h 27"/>
                  <a:gd name="T4" fmla="*/ 15 w 23"/>
                  <a:gd name="T5" fmla="*/ 27 h 27"/>
                  <a:gd name="T6" fmla="*/ 15 w 23"/>
                  <a:gd name="T7" fmla="*/ 23 h 27"/>
                  <a:gd name="T8" fmla="*/ 19 w 23"/>
                  <a:gd name="T9" fmla="*/ 23 h 27"/>
                  <a:gd name="T10" fmla="*/ 19 w 23"/>
                  <a:gd name="T11" fmla="*/ 23 h 27"/>
                  <a:gd name="T12" fmla="*/ 19 w 23"/>
                  <a:gd name="T13" fmla="*/ 19 h 27"/>
                  <a:gd name="T14" fmla="*/ 23 w 23"/>
                  <a:gd name="T15" fmla="*/ 19 h 27"/>
                  <a:gd name="T16" fmla="*/ 23 w 23"/>
                  <a:gd name="T17" fmla="*/ 19 h 27"/>
                  <a:gd name="T18" fmla="*/ 23 w 23"/>
                  <a:gd name="T19" fmla="*/ 16 h 27"/>
                  <a:gd name="T20" fmla="*/ 23 w 23"/>
                  <a:gd name="T21" fmla="*/ 16 h 27"/>
                  <a:gd name="T22" fmla="*/ 23 w 23"/>
                  <a:gd name="T23" fmla="*/ 12 h 27"/>
                  <a:gd name="T24" fmla="*/ 23 w 23"/>
                  <a:gd name="T25" fmla="*/ 12 h 27"/>
                  <a:gd name="T26" fmla="*/ 23 w 23"/>
                  <a:gd name="T27" fmla="*/ 8 h 27"/>
                  <a:gd name="T28" fmla="*/ 19 w 23"/>
                  <a:gd name="T29" fmla="*/ 8 h 27"/>
                  <a:gd name="T30" fmla="*/ 19 w 23"/>
                  <a:gd name="T31" fmla="*/ 4 h 27"/>
                  <a:gd name="T32" fmla="*/ 19 w 23"/>
                  <a:gd name="T33" fmla="*/ 4 h 27"/>
                  <a:gd name="T34" fmla="*/ 15 w 23"/>
                  <a:gd name="T35" fmla="*/ 4 h 27"/>
                  <a:gd name="T36" fmla="*/ 15 w 23"/>
                  <a:gd name="T37" fmla="*/ 4 h 27"/>
                  <a:gd name="T38" fmla="*/ 11 w 23"/>
                  <a:gd name="T39" fmla="*/ 0 h 27"/>
                  <a:gd name="T40" fmla="*/ 11 w 23"/>
                  <a:gd name="T41" fmla="*/ 0 h 27"/>
                  <a:gd name="T42" fmla="*/ 7 w 23"/>
                  <a:gd name="T43" fmla="*/ 0 h 27"/>
                  <a:gd name="T44" fmla="*/ 7 w 23"/>
                  <a:gd name="T45" fmla="*/ 4 h 27"/>
                  <a:gd name="T46" fmla="*/ 3 w 23"/>
                  <a:gd name="T47" fmla="*/ 4 h 27"/>
                  <a:gd name="T48" fmla="*/ 3 w 23"/>
                  <a:gd name="T49" fmla="*/ 4 h 27"/>
                  <a:gd name="T50" fmla="*/ 3 w 23"/>
                  <a:gd name="T51" fmla="*/ 4 h 27"/>
                  <a:gd name="T52" fmla="*/ 0 w 23"/>
                  <a:gd name="T53" fmla="*/ 8 h 27"/>
                  <a:gd name="T54" fmla="*/ 0 w 23"/>
                  <a:gd name="T55" fmla="*/ 8 h 27"/>
                  <a:gd name="T56" fmla="*/ 0 w 23"/>
                  <a:gd name="T57" fmla="*/ 12 h 27"/>
                  <a:gd name="T58" fmla="*/ 0 w 23"/>
                  <a:gd name="T59" fmla="*/ 12 h 27"/>
                  <a:gd name="T60" fmla="*/ 0 w 23"/>
                  <a:gd name="T61" fmla="*/ 16 h 27"/>
                  <a:gd name="T62" fmla="*/ 0 w 23"/>
                  <a:gd name="T63" fmla="*/ 16 h 27"/>
                  <a:gd name="T64" fmla="*/ 0 w 23"/>
                  <a:gd name="T65" fmla="*/ 19 h 27"/>
                  <a:gd name="T66" fmla="*/ 0 w 23"/>
                  <a:gd name="T67" fmla="*/ 19 h 27"/>
                  <a:gd name="T68" fmla="*/ 0 w 23"/>
                  <a:gd name="T69" fmla="*/ 19 h 27"/>
                  <a:gd name="T70" fmla="*/ 3 w 23"/>
                  <a:gd name="T71" fmla="*/ 23 h 27"/>
                  <a:gd name="T72" fmla="*/ 3 w 23"/>
                  <a:gd name="T73" fmla="*/ 23 h 27"/>
                  <a:gd name="T74" fmla="*/ 3 w 23"/>
                  <a:gd name="T75" fmla="*/ 23 h 27"/>
                  <a:gd name="T76" fmla="*/ 7 w 23"/>
                  <a:gd name="T77" fmla="*/ 27 h 27"/>
                  <a:gd name="T78" fmla="*/ 7 w 23"/>
                  <a:gd name="T79" fmla="*/ 27 h 27"/>
                  <a:gd name="T80" fmla="*/ 11 w 23"/>
                  <a:gd name="T81" fmla="*/ 27 h 27"/>
                  <a:gd name="T82" fmla="*/ 11 w 23"/>
                  <a:gd name="T83" fmla="*/ 27 h 27"/>
                  <a:gd name="T84" fmla="*/ 7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7" y="23"/>
                    </a:moveTo>
                    <a:lnTo>
                      <a:pt x="11" y="27"/>
                    </a:lnTo>
                    <a:lnTo>
                      <a:pt x="15" y="27"/>
                    </a:lnTo>
                    <a:lnTo>
                      <a:pt x="15" y="23"/>
                    </a:lnTo>
                    <a:lnTo>
                      <a:pt x="19" y="23"/>
                    </a:lnTo>
                    <a:lnTo>
                      <a:pt x="19" y="19"/>
                    </a:lnTo>
                    <a:lnTo>
                      <a:pt x="23" y="19"/>
                    </a:lnTo>
                    <a:lnTo>
                      <a:pt x="23" y="16"/>
                    </a:lnTo>
                    <a:lnTo>
                      <a:pt x="23" y="12"/>
                    </a:lnTo>
                    <a:lnTo>
                      <a:pt x="23" y="8"/>
                    </a:lnTo>
                    <a:lnTo>
                      <a:pt x="19" y="8"/>
                    </a:lnTo>
                    <a:lnTo>
                      <a:pt x="19" y="4"/>
                    </a:lnTo>
                    <a:lnTo>
                      <a:pt x="15" y="4"/>
                    </a:lnTo>
                    <a:lnTo>
                      <a:pt x="11" y="0"/>
                    </a:lnTo>
                    <a:lnTo>
                      <a:pt x="7" y="0"/>
                    </a:lnTo>
                    <a:lnTo>
                      <a:pt x="7" y="4"/>
                    </a:lnTo>
                    <a:lnTo>
                      <a:pt x="3" y="4"/>
                    </a:lnTo>
                    <a:lnTo>
                      <a:pt x="0" y="8"/>
                    </a:lnTo>
                    <a:lnTo>
                      <a:pt x="0" y="12"/>
                    </a:lnTo>
                    <a:lnTo>
                      <a:pt x="0" y="16"/>
                    </a:lnTo>
                    <a:lnTo>
                      <a:pt x="0" y="19"/>
                    </a:lnTo>
                    <a:lnTo>
                      <a:pt x="3" y="23"/>
                    </a:lnTo>
                    <a:lnTo>
                      <a:pt x="7" y="27"/>
                    </a:lnTo>
                    <a:lnTo>
                      <a:pt x="11" y="27"/>
                    </a:lnTo>
                    <a:lnTo>
                      <a:pt x="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0" name="Freeform 56"/>
              <p:cNvSpPr>
                <a:spLocks/>
              </p:cNvSpPr>
              <p:nvPr/>
            </p:nvSpPr>
            <p:spPr bwMode="auto">
              <a:xfrm>
                <a:off x="4230" y="1705"/>
                <a:ext cx="22" cy="27"/>
              </a:xfrm>
              <a:custGeom>
                <a:avLst/>
                <a:gdLst>
                  <a:gd name="T0" fmla="*/ 11 w 22"/>
                  <a:gd name="T1" fmla="*/ 23 h 27"/>
                  <a:gd name="T2" fmla="*/ 15 w 22"/>
                  <a:gd name="T3" fmla="*/ 27 h 27"/>
                  <a:gd name="T4" fmla="*/ 15 w 22"/>
                  <a:gd name="T5" fmla="*/ 27 h 27"/>
                  <a:gd name="T6" fmla="*/ 19 w 22"/>
                  <a:gd name="T7" fmla="*/ 23 h 27"/>
                  <a:gd name="T8" fmla="*/ 19 w 22"/>
                  <a:gd name="T9" fmla="*/ 23 h 27"/>
                  <a:gd name="T10" fmla="*/ 19 w 22"/>
                  <a:gd name="T11" fmla="*/ 23 h 27"/>
                  <a:gd name="T12" fmla="*/ 22 w 22"/>
                  <a:gd name="T13" fmla="*/ 19 h 27"/>
                  <a:gd name="T14" fmla="*/ 22 w 22"/>
                  <a:gd name="T15" fmla="*/ 19 h 27"/>
                  <a:gd name="T16" fmla="*/ 22 w 22"/>
                  <a:gd name="T17" fmla="*/ 19 h 27"/>
                  <a:gd name="T18" fmla="*/ 22 w 22"/>
                  <a:gd name="T19" fmla="*/ 16 h 27"/>
                  <a:gd name="T20" fmla="*/ 22 w 22"/>
                  <a:gd name="T21" fmla="*/ 16 h 27"/>
                  <a:gd name="T22" fmla="*/ 22 w 22"/>
                  <a:gd name="T23" fmla="*/ 12 h 27"/>
                  <a:gd name="T24" fmla="*/ 22 w 22"/>
                  <a:gd name="T25" fmla="*/ 12 h 27"/>
                  <a:gd name="T26" fmla="*/ 22 w 22"/>
                  <a:gd name="T27" fmla="*/ 8 h 27"/>
                  <a:gd name="T28" fmla="*/ 22 w 22"/>
                  <a:gd name="T29" fmla="*/ 8 h 27"/>
                  <a:gd name="T30" fmla="*/ 19 w 22"/>
                  <a:gd name="T31" fmla="*/ 4 h 27"/>
                  <a:gd name="T32" fmla="*/ 19 w 22"/>
                  <a:gd name="T33" fmla="*/ 4 h 27"/>
                  <a:gd name="T34" fmla="*/ 19 w 22"/>
                  <a:gd name="T35" fmla="*/ 4 h 27"/>
                  <a:gd name="T36" fmla="*/ 15 w 22"/>
                  <a:gd name="T37" fmla="*/ 4 h 27"/>
                  <a:gd name="T38" fmla="*/ 15 w 22"/>
                  <a:gd name="T39" fmla="*/ 0 h 27"/>
                  <a:gd name="T40" fmla="*/ 11 w 22"/>
                  <a:gd name="T41" fmla="*/ 0 h 27"/>
                  <a:gd name="T42" fmla="*/ 11 w 22"/>
                  <a:gd name="T43" fmla="*/ 0 h 27"/>
                  <a:gd name="T44" fmla="*/ 7 w 22"/>
                  <a:gd name="T45" fmla="*/ 4 h 27"/>
                  <a:gd name="T46" fmla="*/ 7 w 22"/>
                  <a:gd name="T47" fmla="*/ 4 h 27"/>
                  <a:gd name="T48" fmla="*/ 3 w 22"/>
                  <a:gd name="T49" fmla="*/ 4 h 27"/>
                  <a:gd name="T50" fmla="*/ 3 w 22"/>
                  <a:gd name="T51" fmla="*/ 4 h 27"/>
                  <a:gd name="T52" fmla="*/ 3 w 22"/>
                  <a:gd name="T53" fmla="*/ 8 h 27"/>
                  <a:gd name="T54" fmla="*/ 0 w 22"/>
                  <a:gd name="T55" fmla="*/ 8 h 27"/>
                  <a:gd name="T56" fmla="*/ 0 w 22"/>
                  <a:gd name="T57" fmla="*/ 12 h 27"/>
                  <a:gd name="T58" fmla="*/ 0 w 22"/>
                  <a:gd name="T59" fmla="*/ 12 h 27"/>
                  <a:gd name="T60" fmla="*/ 0 w 22"/>
                  <a:gd name="T61" fmla="*/ 16 h 27"/>
                  <a:gd name="T62" fmla="*/ 0 w 22"/>
                  <a:gd name="T63" fmla="*/ 16 h 27"/>
                  <a:gd name="T64" fmla="*/ 0 w 22"/>
                  <a:gd name="T65" fmla="*/ 19 h 27"/>
                  <a:gd name="T66" fmla="*/ 0 w 22"/>
                  <a:gd name="T67" fmla="*/ 19 h 27"/>
                  <a:gd name="T68" fmla="*/ 3 w 22"/>
                  <a:gd name="T69" fmla="*/ 19 h 27"/>
                  <a:gd name="T70" fmla="*/ 3 w 22"/>
                  <a:gd name="T71" fmla="*/ 23 h 27"/>
                  <a:gd name="T72" fmla="*/ 3 w 22"/>
                  <a:gd name="T73" fmla="*/ 23 h 27"/>
                  <a:gd name="T74" fmla="*/ 7 w 22"/>
                  <a:gd name="T75" fmla="*/ 23 h 27"/>
                  <a:gd name="T76" fmla="*/ 7 w 22"/>
                  <a:gd name="T77" fmla="*/ 27 h 27"/>
                  <a:gd name="T78" fmla="*/ 11 w 22"/>
                  <a:gd name="T79" fmla="*/ 27 h 27"/>
                  <a:gd name="T80" fmla="*/ 11 w 22"/>
                  <a:gd name="T81" fmla="*/ 27 h 27"/>
                  <a:gd name="T82" fmla="*/ 11 w 22"/>
                  <a:gd name="T83" fmla="*/ 27 h 27"/>
                  <a:gd name="T84" fmla="*/ 11 w 22"/>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
                  <a:gd name="T130" fmla="*/ 0 h 27"/>
                  <a:gd name="T131" fmla="*/ 22 w 22"/>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 h="27">
                    <a:moveTo>
                      <a:pt x="11" y="23"/>
                    </a:moveTo>
                    <a:lnTo>
                      <a:pt x="15" y="27"/>
                    </a:lnTo>
                    <a:lnTo>
                      <a:pt x="19" y="23"/>
                    </a:lnTo>
                    <a:lnTo>
                      <a:pt x="22" y="19"/>
                    </a:lnTo>
                    <a:lnTo>
                      <a:pt x="22" y="16"/>
                    </a:lnTo>
                    <a:lnTo>
                      <a:pt x="22" y="12"/>
                    </a:lnTo>
                    <a:lnTo>
                      <a:pt x="22" y="8"/>
                    </a:lnTo>
                    <a:lnTo>
                      <a:pt x="19" y="4"/>
                    </a:lnTo>
                    <a:lnTo>
                      <a:pt x="15" y="4"/>
                    </a:lnTo>
                    <a:lnTo>
                      <a:pt x="15" y="0"/>
                    </a:lnTo>
                    <a:lnTo>
                      <a:pt x="11" y="0"/>
                    </a:lnTo>
                    <a:lnTo>
                      <a:pt x="7" y="4"/>
                    </a:lnTo>
                    <a:lnTo>
                      <a:pt x="3" y="4"/>
                    </a:lnTo>
                    <a:lnTo>
                      <a:pt x="3" y="8"/>
                    </a:lnTo>
                    <a:lnTo>
                      <a:pt x="0" y="8"/>
                    </a:lnTo>
                    <a:lnTo>
                      <a:pt x="0" y="12"/>
                    </a:lnTo>
                    <a:lnTo>
                      <a:pt x="0" y="16"/>
                    </a:lnTo>
                    <a:lnTo>
                      <a:pt x="0" y="19"/>
                    </a:lnTo>
                    <a:lnTo>
                      <a:pt x="3" y="19"/>
                    </a:lnTo>
                    <a:lnTo>
                      <a:pt x="3" y="23"/>
                    </a:lnTo>
                    <a:lnTo>
                      <a:pt x="7" y="23"/>
                    </a:lnTo>
                    <a:lnTo>
                      <a:pt x="7" y="27"/>
                    </a:lnTo>
                    <a:lnTo>
                      <a:pt x="11"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1" name="Freeform 57"/>
              <p:cNvSpPr>
                <a:spLocks/>
              </p:cNvSpPr>
              <p:nvPr/>
            </p:nvSpPr>
            <p:spPr bwMode="auto">
              <a:xfrm>
                <a:off x="2023" y="1705"/>
                <a:ext cx="26" cy="27"/>
              </a:xfrm>
              <a:custGeom>
                <a:avLst/>
                <a:gdLst>
                  <a:gd name="T0" fmla="*/ 11 w 26"/>
                  <a:gd name="T1" fmla="*/ 23 h 27"/>
                  <a:gd name="T2" fmla="*/ 15 w 26"/>
                  <a:gd name="T3" fmla="*/ 27 h 27"/>
                  <a:gd name="T4" fmla="*/ 15 w 26"/>
                  <a:gd name="T5" fmla="*/ 27 h 27"/>
                  <a:gd name="T6" fmla="*/ 19 w 26"/>
                  <a:gd name="T7" fmla="*/ 23 h 27"/>
                  <a:gd name="T8" fmla="*/ 19 w 26"/>
                  <a:gd name="T9" fmla="*/ 23 h 27"/>
                  <a:gd name="T10" fmla="*/ 23 w 26"/>
                  <a:gd name="T11" fmla="*/ 23 h 27"/>
                  <a:gd name="T12" fmla="*/ 23 w 26"/>
                  <a:gd name="T13" fmla="*/ 19 h 27"/>
                  <a:gd name="T14" fmla="*/ 23 w 26"/>
                  <a:gd name="T15" fmla="*/ 19 h 27"/>
                  <a:gd name="T16" fmla="*/ 23 w 26"/>
                  <a:gd name="T17" fmla="*/ 19 h 27"/>
                  <a:gd name="T18" fmla="*/ 26 w 26"/>
                  <a:gd name="T19" fmla="*/ 16 h 27"/>
                  <a:gd name="T20" fmla="*/ 26 w 26"/>
                  <a:gd name="T21" fmla="*/ 16 h 27"/>
                  <a:gd name="T22" fmla="*/ 26 w 26"/>
                  <a:gd name="T23" fmla="*/ 12 h 27"/>
                  <a:gd name="T24" fmla="*/ 23 w 26"/>
                  <a:gd name="T25" fmla="*/ 12 h 27"/>
                  <a:gd name="T26" fmla="*/ 23 w 26"/>
                  <a:gd name="T27" fmla="*/ 8 h 27"/>
                  <a:gd name="T28" fmla="*/ 23 w 26"/>
                  <a:gd name="T29" fmla="*/ 8 h 27"/>
                  <a:gd name="T30" fmla="*/ 23 w 26"/>
                  <a:gd name="T31" fmla="*/ 4 h 27"/>
                  <a:gd name="T32" fmla="*/ 19 w 26"/>
                  <a:gd name="T33" fmla="*/ 4 h 27"/>
                  <a:gd name="T34" fmla="*/ 19 w 26"/>
                  <a:gd name="T35" fmla="*/ 4 h 27"/>
                  <a:gd name="T36" fmla="*/ 15 w 26"/>
                  <a:gd name="T37" fmla="*/ 4 h 27"/>
                  <a:gd name="T38" fmla="*/ 15 w 26"/>
                  <a:gd name="T39" fmla="*/ 0 h 27"/>
                  <a:gd name="T40" fmla="*/ 11 w 26"/>
                  <a:gd name="T41" fmla="*/ 0 h 27"/>
                  <a:gd name="T42" fmla="*/ 11 w 26"/>
                  <a:gd name="T43" fmla="*/ 0 h 27"/>
                  <a:gd name="T44" fmla="*/ 7 w 26"/>
                  <a:gd name="T45" fmla="*/ 4 h 27"/>
                  <a:gd name="T46" fmla="*/ 7 w 26"/>
                  <a:gd name="T47" fmla="*/ 4 h 27"/>
                  <a:gd name="T48" fmla="*/ 7 w 26"/>
                  <a:gd name="T49" fmla="*/ 4 h 27"/>
                  <a:gd name="T50" fmla="*/ 4 w 26"/>
                  <a:gd name="T51" fmla="*/ 4 h 27"/>
                  <a:gd name="T52" fmla="*/ 4 w 26"/>
                  <a:gd name="T53" fmla="*/ 8 h 27"/>
                  <a:gd name="T54" fmla="*/ 4 w 26"/>
                  <a:gd name="T55" fmla="*/ 8 h 27"/>
                  <a:gd name="T56" fmla="*/ 4 w 26"/>
                  <a:gd name="T57" fmla="*/ 12 h 27"/>
                  <a:gd name="T58" fmla="*/ 0 w 26"/>
                  <a:gd name="T59" fmla="*/ 12 h 27"/>
                  <a:gd name="T60" fmla="*/ 0 w 26"/>
                  <a:gd name="T61" fmla="*/ 16 h 27"/>
                  <a:gd name="T62" fmla="*/ 0 w 26"/>
                  <a:gd name="T63" fmla="*/ 16 h 27"/>
                  <a:gd name="T64" fmla="*/ 4 w 26"/>
                  <a:gd name="T65" fmla="*/ 19 h 27"/>
                  <a:gd name="T66" fmla="*/ 4 w 26"/>
                  <a:gd name="T67" fmla="*/ 19 h 27"/>
                  <a:gd name="T68" fmla="*/ 4 w 26"/>
                  <a:gd name="T69" fmla="*/ 19 h 27"/>
                  <a:gd name="T70" fmla="*/ 4 w 26"/>
                  <a:gd name="T71" fmla="*/ 23 h 27"/>
                  <a:gd name="T72" fmla="*/ 7 w 26"/>
                  <a:gd name="T73" fmla="*/ 23 h 27"/>
                  <a:gd name="T74" fmla="*/ 7 w 26"/>
                  <a:gd name="T75" fmla="*/ 23 h 27"/>
                  <a:gd name="T76" fmla="*/ 7 w 26"/>
                  <a:gd name="T77" fmla="*/ 27 h 27"/>
                  <a:gd name="T78" fmla="*/ 11 w 26"/>
                  <a:gd name="T79" fmla="*/ 27 h 27"/>
                  <a:gd name="T80" fmla="*/ 11 w 26"/>
                  <a:gd name="T81" fmla="*/ 27 h 27"/>
                  <a:gd name="T82" fmla="*/ 11 w 26"/>
                  <a:gd name="T83" fmla="*/ 27 h 27"/>
                  <a:gd name="T84" fmla="*/ 11 w 26"/>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
                  <a:gd name="T130" fmla="*/ 0 h 27"/>
                  <a:gd name="T131" fmla="*/ 26 w 26"/>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 h="27">
                    <a:moveTo>
                      <a:pt x="11" y="23"/>
                    </a:moveTo>
                    <a:lnTo>
                      <a:pt x="15" y="27"/>
                    </a:lnTo>
                    <a:lnTo>
                      <a:pt x="19" y="23"/>
                    </a:lnTo>
                    <a:lnTo>
                      <a:pt x="23" y="23"/>
                    </a:lnTo>
                    <a:lnTo>
                      <a:pt x="23" y="19"/>
                    </a:lnTo>
                    <a:lnTo>
                      <a:pt x="26" y="16"/>
                    </a:lnTo>
                    <a:lnTo>
                      <a:pt x="26" y="12"/>
                    </a:lnTo>
                    <a:lnTo>
                      <a:pt x="23" y="12"/>
                    </a:lnTo>
                    <a:lnTo>
                      <a:pt x="23" y="8"/>
                    </a:lnTo>
                    <a:lnTo>
                      <a:pt x="23" y="4"/>
                    </a:lnTo>
                    <a:lnTo>
                      <a:pt x="19" y="4"/>
                    </a:lnTo>
                    <a:lnTo>
                      <a:pt x="15" y="4"/>
                    </a:lnTo>
                    <a:lnTo>
                      <a:pt x="15" y="0"/>
                    </a:lnTo>
                    <a:lnTo>
                      <a:pt x="11" y="0"/>
                    </a:lnTo>
                    <a:lnTo>
                      <a:pt x="7" y="4"/>
                    </a:lnTo>
                    <a:lnTo>
                      <a:pt x="4" y="4"/>
                    </a:lnTo>
                    <a:lnTo>
                      <a:pt x="4" y="8"/>
                    </a:lnTo>
                    <a:lnTo>
                      <a:pt x="4" y="12"/>
                    </a:lnTo>
                    <a:lnTo>
                      <a:pt x="0" y="12"/>
                    </a:lnTo>
                    <a:lnTo>
                      <a:pt x="0" y="16"/>
                    </a:lnTo>
                    <a:lnTo>
                      <a:pt x="4" y="19"/>
                    </a:lnTo>
                    <a:lnTo>
                      <a:pt x="4" y="23"/>
                    </a:lnTo>
                    <a:lnTo>
                      <a:pt x="7" y="23"/>
                    </a:lnTo>
                    <a:lnTo>
                      <a:pt x="7" y="27"/>
                    </a:lnTo>
                    <a:lnTo>
                      <a:pt x="11"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2" name="Freeform 58"/>
              <p:cNvSpPr>
                <a:spLocks/>
              </p:cNvSpPr>
              <p:nvPr/>
            </p:nvSpPr>
            <p:spPr bwMode="auto">
              <a:xfrm>
                <a:off x="2103" y="1705"/>
                <a:ext cx="23" cy="27"/>
              </a:xfrm>
              <a:custGeom>
                <a:avLst/>
                <a:gdLst>
                  <a:gd name="T0" fmla="*/ 11 w 23"/>
                  <a:gd name="T1" fmla="*/ 23 h 27"/>
                  <a:gd name="T2" fmla="*/ 15 w 23"/>
                  <a:gd name="T3" fmla="*/ 27 h 27"/>
                  <a:gd name="T4" fmla="*/ 15 w 23"/>
                  <a:gd name="T5" fmla="*/ 27 h 27"/>
                  <a:gd name="T6" fmla="*/ 19 w 23"/>
                  <a:gd name="T7" fmla="*/ 23 h 27"/>
                  <a:gd name="T8" fmla="*/ 19 w 23"/>
                  <a:gd name="T9" fmla="*/ 23 h 27"/>
                  <a:gd name="T10" fmla="*/ 23 w 23"/>
                  <a:gd name="T11" fmla="*/ 23 h 27"/>
                  <a:gd name="T12" fmla="*/ 23 w 23"/>
                  <a:gd name="T13" fmla="*/ 19 h 27"/>
                  <a:gd name="T14" fmla="*/ 23 w 23"/>
                  <a:gd name="T15" fmla="*/ 19 h 27"/>
                  <a:gd name="T16" fmla="*/ 23 w 23"/>
                  <a:gd name="T17" fmla="*/ 19 h 27"/>
                  <a:gd name="T18" fmla="*/ 23 w 23"/>
                  <a:gd name="T19" fmla="*/ 16 h 27"/>
                  <a:gd name="T20" fmla="*/ 23 w 23"/>
                  <a:gd name="T21" fmla="*/ 16 h 27"/>
                  <a:gd name="T22" fmla="*/ 23 w 23"/>
                  <a:gd name="T23" fmla="*/ 12 h 27"/>
                  <a:gd name="T24" fmla="*/ 23 w 23"/>
                  <a:gd name="T25" fmla="*/ 12 h 27"/>
                  <a:gd name="T26" fmla="*/ 23 w 23"/>
                  <a:gd name="T27" fmla="*/ 8 h 27"/>
                  <a:gd name="T28" fmla="*/ 23 w 23"/>
                  <a:gd name="T29" fmla="*/ 8 h 27"/>
                  <a:gd name="T30" fmla="*/ 23 w 23"/>
                  <a:gd name="T31" fmla="*/ 4 h 27"/>
                  <a:gd name="T32" fmla="*/ 19 w 23"/>
                  <a:gd name="T33" fmla="*/ 4 h 27"/>
                  <a:gd name="T34" fmla="*/ 19 w 23"/>
                  <a:gd name="T35" fmla="*/ 4 h 27"/>
                  <a:gd name="T36" fmla="*/ 15 w 23"/>
                  <a:gd name="T37" fmla="*/ 4 h 27"/>
                  <a:gd name="T38" fmla="*/ 15 w 23"/>
                  <a:gd name="T39" fmla="*/ 0 h 27"/>
                  <a:gd name="T40" fmla="*/ 11 w 23"/>
                  <a:gd name="T41" fmla="*/ 0 h 27"/>
                  <a:gd name="T42" fmla="*/ 11 w 23"/>
                  <a:gd name="T43" fmla="*/ 0 h 27"/>
                  <a:gd name="T44" fmla="*/ 7 w 23"/>
                  <a:gd name="T45" fmla="*/ 4 h 27"/>
                  <a:gd name="T46" fmla="*/ 7 w 23"/>
                  <a:gd name="T47" fmla="*/ 4 h 27"/>
                  <a:gd name="T48" fmla="*/ 4 w 23"/>
                  <a:gd name="T49" fmla="*/ 4 h 27"/>
                  <a:gd name="T50" fmla="*/ 4 w 23"/>
                  <a:gd name="T51" fmla="*/ 4 h 27"/>
                  <a:gd name="T52" fmla="*/ 4 w 23"/>
                  <a:gd name="T53" fmla="*/ 8 h 27"/>
                  <a:gd name="T54" fmla="*/ 4 w 23"/>
                  <a:gd name="T55" fmla="*/ 8 h 27"/>
                  <a:gd name="T56" fmla="*/ 0 w 23"/>
                  <a:gd name="T57" fmla="*/ 12 h 27"/>
                  <a:gd name="T58" fmla="*/ 0 w 23"/>
                  <a:gd name="T59" fmla="*/ 12 h 27"/>
                  <a:gd name="T60" fmla="*/ 0 w 23"/>
                  <a:gd name="T61" fmla="*/ 16 h 27"/>
                  <a:gd name="T62" fmla="*/ 0 w 23"/>
                  <a:gd name="T63" fmla="*/ 16 h 27"/>
                  <a:gd name="T64" fmla="*/ 0 w 23"/>
                  <a:gd name="T65" fmla="*/ 19 h 27"/>
                  <a:gd name="T66" fmla="*/ 4 w 23"/>
                  <a:gd name="T67" fmla="*/ 19 h 27"/>
                  <a:gd name="T68" fmla="*/ 4 w 23"/>
                  <a:gd name="T69" fmla="*/ 19 h 27"/>
                  <a:gd name="T70" fmla="*/ 4 w 23"/>
                  <a:gd name="T71" fmla="*/ 23 h 27"/>
                  <a:gd name="T72" fmla="*/ 4 w 23"/>
                  <a:gd name="T73" fmla="*/ 23 h 27"/>
                  <a:gd name="T74" fmla="*/ 7 w 23"/>
                  <a:gd name="T75" fmla="*/ 23 h 27"/>
                  <a:gd name="T76" fmla="*/ 7 w 23"/>
                  <a:gd name="T77" fmla="*/ 27 h 27"/>
                  <a:gd name="T78" fmla="*/ 11 w 23"/>
                  <a:gd name="T79" fmla="*/ 27 h 27"/>
                  <a:gd name="T80" fmla="*/ 11 w 23"/>
                  <a:gd name="T81" fmla="*/ 27 h 27"/>
                  <a:gd name="T82" fmla="*/ 11 w 23"/>
                  <a:gd name="T83" fmla="*/ 27 h 27"/>
                  <a:gd name="T84" fmla="*/ 11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11" y="23"/>
                    </a:moveTo>
                    <a:lnTo>
                      <a:pt x="15" y="27"/>
                    </a:lnTo>
                    <a:lnTo>
                      <a:pt x="19" y="23"/>
                    </a:lnTo>
                    <a:lnTo>
                      <a:pt x="23" y="23"/>
                    </a:lnTo>
                    <a:lnTo>
                      <a:pt x="23" y="19"/>
                    </a:lnTo>
                    <a:lnTo>
                      <a:pt x="23" y="16"/>
                    </a:lnTo>
                    <a:lnTo>
                      <a:pt x="23" y="12"/>
                    </a:lnTo>
                    <a:lnTo>
                      <a:pt x="23" y="8"/>
                    </a:lnTo>
                    <a:lnTo>
                      <a:pt x="23" y="4"/>
                    </a:lnTo>
                    <a:lnTo>
                      <a:pt x="19" y="4"/>
                    </a:lnTo>
                    <a:lnTo>
                      <a:pt x="15" y="4"/>
                    </a:lnTo>
                    <a:lnTo>
                      <a:pt x="15" y="0"/>
                    </a:lnTo>
                    <a:lnTo>
                      <a:pt x="11" y="0"/>
                    </a:lnTo>
                    <a:lnTo>
                      <a:pt x="7" y="4"/>
                    </a:lnTo>
                    <a:lnTo>
                      <a:pt x="4" y="4"/>
                    </a:lnTo>
                    <a:lnTo>
                      <a:pt x="4" y="8"/>
                    </a:lnTo>
                    <a:lnTo>
                      <a:pt x="0" y="12"/>
                    </a:lnTo>
                    <a:lnTo>
                      <a:pt x="0" y="16"/>
                    </a:lnTo>
                    <a:lnTo>
                      <a:pt x="0" y="19"/>
                    </a:lnTo>
                    <a:lnTo>
                      <a:pt x="4" y="19"/>
                    </a:lnTo>
                    <a:lnTo>
                      <a:pt x="4" y="23"/>
                    </a:lnTo>
                    <a:lnTo>
                      <a:pt x="7" y="23"/>
                    </a:lnTo>
                    <a:lnTo>
                      <a:pt x="7" y="27"/>
                    </a:lnTo>
                    <a:lnTo>
                      <a:pt x="11"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3" name="Freeform 59"/>
              <p:cNvSpPr>
                <a:spLocks/>
              </p:cNvSpPr>
              <p:nvPr/>
            </p:nvSpPr>
            <p:spPr bwMode="auto">
              <a:xfrm>
                <a:off x="1947" y="1705"/>
                <a:ext cx="22" cy="27"/>
              </a:xfrm>
              <a:custGeom>
                <a:avLst/>
                <a:gdLst>
                  <a:gd name="T0" fmla="*/ 7 w 22"/>
                  <a:gd name="T1" fmla="*/ 23 h 27"/>
                  <a:gd name="T2" fmla="*/ 11 w 22"/>
                  <a:gd name="T3" fmla="*/ 27 h 27"/>
                  <a:gd name="T4" fmla="*/ 15 w 22"/>
                  <a:gd name="T5" fmla="*/ 27 h 27"/>
                  <a:gd name="T6" fmla="*/ 15 w 22"/>
                  <a:gd name="T7" fmla="*/ 23 h 27"/>
                  <a:gd name="T8" fmla="*/ 15 w 22"/>
                  <a:gd name="T9" fmla="*/ 23 h 27"/>
                  <a:gd name="T10" fmla="*/ 19 w 22"/>
                  <a:gd name="T11" fmla="*/ 23 h 27"/>
                  <a:gd name="T12" fmla="*/ 19 w 22"/>
                  <a:gd name="T13" fmla="*/ 19 h 27"/>
                  <a:gd name="T14" fmla="*/ 19 w 22"/>
                  <a:gd name="T15" fmla="*/ 19 h 27"/>
                  <a:gd name="T16" fmla="*/ 22 w 22"/>
                  <a:gd name="T17" fmla="*/ 19 h 27"/>
                  <a:gd name="T18" fmla="*/ 22 w 22"/>
                  <a:gd name="T19" fmla="*/ 16 h 27"/>
                  <a:gd name="T20" fmla="*/ 22 w 22"/>
                  <a:gd name="T21" fmla="*/ 16 h 27"/>
                  <a:gd name="T22" fmla="*/ 22 w 22"/>
                  <a:gd name="T23" fmla="*/ 12 h 27"/>
                  <a:gd name="T24" fmla="*/ 22 w 22"/>
                  <a:gd name="T25" fmla="*/ 12 h 27"/>
                  <a:gd name="T26" fmla="*/ 19 w 22"/>
                  <a:gd name="T27" fmla="*/ 8 h 27"/>
                  <a:gd name="T28" fmla="*/ 19 w 22"/>
                  <a:gd name="T29" fmla="*/ 8 h 27"/>
                  <a:gd name="T30" fmla="*/ 19 w 22"/>
                  <a:gd name="T31" fmla="*/ 4 h 27"/>
                  <a:gd name="T32" fmla="*/ 15 w 22"/>
                  <a:gd name="T33" fmla="*/ 4 h 27"/>
                  <a:gd name="T34" fmla="*/ 15 w 22"/>
                  <a:gd name="T35" fmla="*/ 4 h 27"/>
                  <a:gd name="T36" fmla="*/ 15 w 22"/>
                  <a:gd name="T37" fmla="*/ 4 h 27"/>
                  <a:gd name="T38" fmla="*/ 11 w 22"/>
                  <a:gd name="T39" fmla="*/ 0 h 27"/>
                  <a:gd name="T40" fmla="*/ 11 w 22"/>
                  <a:gd name="T41" fmla="*/ 0 h 27"/>
                  <a:gd name="T42" fmla="*/ 7 w 22"/>
                  <a:gd name="T43" fmla="*/ 0 h 27"/>
                  <a:gd name="T44" fmla="*/ 7 w 22"/>
                  <a:gd name="T45" fmla="*/ 4 h 27"/>
                  <a:gd name="T46" fmla="*/ 3 w 22"/>
                  <a:gd name="T47" fmla="*/ 4 h 27"/>
                  <a:gd name="T48" fmla="*/ 3 w 22"/>
                  <a:gd name="T49" fmla="*/ 4 h 27"/>
                  <a:gd name="T50" fmla="*/ 0 w 22"/>
                  <a:gd name="T51" fmla="*/ 4 h 27"/>
                  <a:gd name="T52" fmla="*/ 0 w 22"/>
                  <a:gd name="T53" fmla="*/ 8 h 27"/>
                  <a:gd name="T54" fmla="*/ 0 w 22"/>
                  <a:gd name="T55" fmla="*/ 8 h 27"/>
                  <a:gd name="T56" fmla="*/ 0 w 22"/>
                  <a:gd name="T57" fmla="*/ 12 h 27"/>
                  <a:gd name="T58" fmla="*/ 0 w 22"/>
                  <a:gd name="T59" fmla="*/ 12 h 27"/>
                  <a:gd name="T60" fmla="*/ 0 w 22"/>
                  <a:gd name="T61" fmla="*/ 16 h 27"/>
                  <a:gd name="T62" fmla="*/ 0 w 22"/>
                  <a:gd name="T63" fmla="*/ 16 h 27"/>
                  <a:gd name="T64" fmla="*/ 0 w 22"/>
                  <a:gd name="T65" fmla="*/ 19 h 27"/>
                  <a:gd name="T66" fmla="*/ 0 w 22"/>
                  <a:gd name="T67" fmla="*/ 19 h 27"/>
                  <a:gd name="T68" fmla="*/ 0 w 22"/>
                  <a:gd name="T69" fmla="*/ 19 h 27"/>
                  <a:gd name="T70" fmla="*/ 0 w 22"/>
                  <a:gd name="T71" fmla="*/ 23 h 27"/>
                  <a:gd name="T72" fmla="*/ 3 w 22"/>
                  <a:gd name="T73" fmla="*/ 23 h 27"/>
                  <a:gd name="T74" fmla="*/ 3 w 22"/>
                  <a:gd name="T75" fmla="*/ 23 h 27"/>
                  <a:gd name="T76" fmla="*/ 7 w 22"/>
                  <a:gd name="T77" fmla="*/ 27 h 27"/>
                  <a:gd name="T78" fmla="*/ 7 w 22"/>
                  <a:gd name="T79" fmla="*/ 27 h 27"/>
                  <a:gd name="T80" fmla="*/ 11 w 22"/>
                  <a:gd name="T81" fmla="*/ 27 h 27"/>
                  <a:gd name="T82" fmla="*/ 11 w 22"/>
                  <a:gd name="T83" fmla="*/ 27 h 27"/>
                  <a:gd name="T84" fmla="*/ 7 w 22"/>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
                  <a:gd name="T130" fmla="*/ 0 h 27"/>
                  <a:gd name="T131" fmla="*/ 22 w 22"/>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 h="27">
                    <a:moveTo>
                      <a:pt x="7" y="23"/>
                    </a:moveTo>
                    <a:lnTo>
                      <a:pt x="11" y="27"/>
                    </a:lnTo>
                    <a:lnTo>
                      <a:pt x="15" y="27"/>
                    </a:lnTo>
                    <a:lnTo>
                      <a:pt x="15" y="23"/>
                    </a:lnTo>
                    <a:lnTo>
                      <a:pt x="19" y="23"/>
                    </a:lnTo>
                    <a:lnTo>
                      <a:pt x="19" y="19"/>
                    </a:lnTo>
                    <a:lnTo>
                      <a:pt x="22" y="19"/>
                    </a:lnTo>
                    <a:lnTo>
                      <a:pt x="22" y="16"/>
                    </a:lnTo>
                    <a:lnTo>
                      <a:pt x="22" y="12"/>
                    </a:lnTo>
                    <a:lnTo>
                      <a:pt x="19" y="8"/>
                    </a:lnTo>
                    <a:lnTo>
                      <a:pt x="19" y="4"/>
                    </a:lnTo>
                    <a:lnTo>
                      <a:pt x="15" y="4"/>
                    </a:lnTo>
                    <a:lnTo>
                      <a:pt x="11" y="0"/>
                    </a:lnTo>
                    <a:lnTo>
                      <a:pt x="7" y="0"/>
                    </a:lnTo>
                    <a:lnTo>
                      <a:pt x="7" y="4"/>
                    </a:lnTo>
                    <a:lnTo>
                      <a:pt x="3" y="4"/>
                    </a:lnTo>
                    <a:lnTo>
                      <a:pt x="0" y="4"/>
                    </a:lnTo>
                    <a:lnTo>
                      <a:pt x="0" y="8"/>
                    </a:lnTo>
                    <a:lnTo>
                      <a:pt x="0" y="12"/>
                    </a:lnTo>
                    <a:lnTo>
                      <a:pt x="0" y="16"/>
                    </a:lnTo>
                    <a:lnTo>
                      <a:pt x="0" y="19"/>
                    </a:lnTo>
                    <a:lnTo>
                      <a:pt x="0" y="23"/>
                    </a:lnTo>
                    <a:lnTo>
                      <a:pt x="3" y="23"/>
                    </a:lnTo>
                    <a:lnTo>
                      <a:pt x="7" y="27"/>
                    </a:lnTo>
                    <a:lnTo>
                      <a:pt x="11" y="27"/>
                    </a:lnTo>
                    <a:lnTo>
                      <a:pt x="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4" name="Freeform 60"/>
              <p:cNvSpPr>
                <a:spLocks/>
              </p:cNvSpPr>
              <p:nvPr/>
            </p:nvSpPr>
            <p:spPr bwMode="auto">
              <a:xfrm>
                <a:off x="1786" y="1705"/>
                <a:ext cx="23" cy="27"/>
              </a:xfrm>
              <a:custGeom>
                <a:avLst/>
                <a:gdLst>
                  <a:gd name="T0" fmla="*/ 12 w 23"/>
                  <a:gd name="T1" fmla="*/ 23 h 27"/>
                  <a:gd name="T2" fmla="*/ 12 w 23"/>
                  <a:gd name="T3" fmla="*/ 27 h 27"/>
                  <a:gd name="T4" fmla="*/ 16 w 23"/>
                  <a:gd name="T5" fmla="*/ 27 h 27"/>
                  <a:gd name="T6" fmla="*/ 16 w 23"/>
                  <a:gd name="T7" fmla="*/ 23 h 27"/>
                  <a:gd name="T8" fmla="*/ 20 w 23"/>
                  <a:gd name="T9" fmla="*/ 23 h 27"/>
                  <a:gd name="T10" fmla="*/ 20 w 23"/>
                  <a:gd name="T11" fmla="*/ 23 h 27"/>
                  <a:gd name="T12" fmla="*/ 20 w 23"/>
                  <a:gd name="T13" fmla="*/ 19 h 27"/>
                  <a:gd name="T14" fmla="*/ 23 w 23"/>
                  <a:gd name="T15" fmla="*/ 19 h 27"/>
                  <a:gd name="T16" fmla="*/ 23 w 23"/>
                  <a:gd name="T17" fmla="*/ 19 h 27"/>
                  <a:gd name="T18" fmla="*/ 23 w 23"/>
                  <a:gd name="T19" fmla="*/ 16 h 27"/>
                  <a:gd name="T20" fmla="*/ 23 w 23"/>
                  <a:gd name="T21" fmla="*/ 16 h 27"/>
                  <a:gd name="T22" fmla="*/ 23 w 23"/>
                  <a:gd name="T23" fmla="*/ 12 h 27"/>
                  <a:gd name="T24" fmla="*/ 23 w 23"/>
                  <a:gd name="T25" fmla="*/ 12 h 27"/>
                  <a:gd name="T26" fmla="*/ 23 w 23"/>
                  <a:gd name="T27" fmla="*/ 8 h 27"/>
                  <a:gd name="T28" fmla="*/ 20 w 23"/>
                  <a:gd name="T29" fmla="*/ 8 h 27"/>
                  <a:gd name="T30" fmla="*/ 20 w 23"/>
                  <a:gd name="T31" fmla="*/ 4 h 27"/>
                  <a:gd name="T32" fmla="*/ 20 w 23"/>
                  <a:gd name="T33" fmla="*/ 4 h 27"/>
                  <a:gd name="T34" fmla="*/ 16 w 23"/>
                  <a:gd name="T35" fmla="*/ 4 h 27"/>
                  <a:gd name="T36" fmla="*/ 16 w 23"/>
                  <a:gd name="T37" fmla="*/ 4 h 27"/>
                  <a:gd name="T38" fmla="*/ 12 w 23"/>
                  <a:gd name="T39" fmla="*/ 0 h 27"/>
                  <a:gd name="T40" fmla="*/ 12 w 23"/>
                  <a:gd name="T41" fmla="*/ 0 h 27"/>
                  <a:gd name="T42" fmla="*/ 8 w 23"/>
                  <a:gd name="T43" fmla="*/ 0 h 27"/>
                  <a:gd name="T44" fmla="*/ 8 w 23"/>
                  <a:gd name="T45" fmla="*/ 4 h 27"/>
                  <a:gd name="T46" fmla="*/ 8 w 23"/>
                  <a:gd name="T47" fmla="*/ 4 h 27"/>
                  <a:gd name="T48" fmla="*/ 4 w 23"/>
                  <a:gd name="T49" fmla="*/ 4 h 27"/>
                  <a:gd name="T50" fmla="*/ 4 w 23"/>
                  <a:gd name="T51" fmla="*/ 4 h 27"/>
                  <a:gd name="T52" fmla="*/ 0 w 23"/>
                  <a:gd name="T53" fmla="*/ 8 h 27"/>
                  <a:gd name="T54" fmla="*/ 0 w 23"/>
                  <a:gd name="T55" fmla="*/ 8 h 27"/>
                  <a:gd name="T56" fmla="*/ 0 w 23"/>
                  <a:gd name="T57" fmla="*/ 12 h 27"/>
                  <a:gd name="T58" fmla="*/ 0 w 23"/>
                  <a:gd name="T59" fmla="*/ 12 h 27"/>
                  <a:gd name="T60" fmla="*/ 0 w 23"/>
                  <a:gd name="T61" fmla="*/ 16 h 27"/>
                  <a:gd name="T62" fmla="*/ 0 w 23"/>
                  <a:gd name="T63" fmla="*/ 16 h 27"/>
                  <a:gd name="T64" fmla="*/ 0 w 23"/>
                  <a:gd name="T65" fmla="*/ 19 h 27"/>
                  <a:gd name="T66" fmla="*/ 0 w 23"/>
                  <a:gd name="T67" fmla="*/ 19 h 27"/>
                  <a:gd name="T68" fmla="*/ 0 w 23"/>
                  <a:gd name="T69" fmla="*/ 19 h 27"/>
                  <a:gd name="T70" fmla="*/ 4 w 23"/>
                  <a:gd name="T71" fmla="*/ 23 h 27"/>
                  <a:gd name="T72" fmla="*/ 4 w 23"/>
                  <a:gd name="T73" fmla="*/ 23 h 27"/>
                  <a:gd name="T74" fmla="*/ 8 w 23"/>
                  <a:gd name="T75" fmla="*/ 23 h 27"/>
                  <a:gd name="T76" fmla="*/ 8 w 23"/>
                  <a:gd name="T77" fmla="*/ 27 h 27"/>
                  <a:gd name="T78" fmla="*/ 8 w 23"/>
                  <a:gd name="T79" fmla="*/ 27 h 27"/>
                  <a:gd name="T80" fmla="*/ 12 w 23"/>
                  <a:gd name="T81" fmla="*/ 27 h 27"/>
                  <a:gd name="T82" fmla="*/ 12 w 23"/>
                  <a:gd name="T83" fmla="*/ 27 h 27"/>
                  <a:gd name="T84" fmla="*/ 12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12" y="23"/>
                    </a:moveTo>
                    <a:lnTo>
                      <a:pt x="12" y="27"/>
                    </a:lnTo>
                    <a:lnTo>
                      <a:pt x="16" y="27"/>
                    </a:lnTo>
                    <a:lnTo>
                      <a:pt x="16" y="23"/>
                    </a:lnTo>
                    <a:lnTo>
                      <a:pt x="20" y="23"/>
                    </a:lnTo>
                    <a:lnTo>
                      <a:pt x="20" y="19"/>
                    </a:lnTo>
                    <a:lnTo>
                      <a:pt x="23" y="19"/>
                    </a:lnTo>
                    <a:lnTo>
                      <a:pt x="23" y="16"/>
                    </a:lnTo>
                    <a:lnTo>
                      <a:pt x="23" y="12"/>
                    </a:lnTo>
                    <a:lnTo>
                      <a:pt x="23" y="8"/>
                    </a:lnTo>
                    <a:lnTo>
                      <a:pt x="20" y="8"/>
                    </a:lnTo>
                    <a:lnTo>
                      <a:pt x="20" y="4"/>
                    </a:lnTo>
                    <a:lnTo>
                      <a:pt x="16" y="4"/>
                    </a:lnTo>
                    <a:lnTo>
                      <a:pt x="12" y="0"/>
                    </a:lnTo>
                    <a:lnTo>
                      <a:pt x="8" y="0"/>
                    </a:lnTo>
                    <a:lnTo>
                      <a:pt x="8" y="4"/>
                    </a:lnTo>
                    <a:lnTo>
                      <a:pt x="4" y="4"/>
                    </a:lnTo>
                    <a:lnTo>
                      <a:pt x="0" y="8"/>
                    </a:lnTo>
                    <a:lnTo>
                      <a:pt x="0" y="12"/>
                    </a:lnTo>
                    <a:lnTo>
                      <a:pt x="0" y="16"/>
                    </a:lnTo>
                    <a:lnTo>
                      <a:pt x="0" y="19"/>
                    </a:lnTo>
                    <a:lnTo>
                      <a:pt x="4" y="23"/>
                    </a:lnTo>
                    <a:lnTo>
                      <a:pt x="8" y="23"/>
                    </a:lnTo>
                    <a:lnTo>
                      <a:pt x="8" y="27"/>
                    </a:lnTo>
                    <a:lnTo>
                      <a:pt x="12" y="27"/>
                    </a:lnTo>
                    <a:lnTo>
                      <a:pt x="1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5" name="Freeform 61"/>
              <p:cNvSpPr>
                <a:spLocks/>
              </p:cNvSpPr>
              <p:nvPr/>
            </p:nvSpPr>
            <p:spPr bwMode="auto">
              <a:xfrm>
                <a:off x="1867" y="1705"/>
                <a:ext cx="22" cy="27"/>
              </a:xfrm>
              <a:custGeom>
                <a:avLst/>
                <a:gdLst>
                  <a:gd name="T0" fmla="*/ 7 w 22"/>
                  <a:gd name="T1" fmla="*/ 23 h 27"/>
                  <a:gd name="T2" fmla="*/ 11 w 22"/>
                  <a:gd name="T3" fmla="*/ 27 h 27"/>
                  <a:gd name="T4" fmla="*/ 15 w 22"/>
                  <a:gd name="T5" fmla="*/ 27 h 27"/>
                  <a:gd name="T6" fmla="*/ 15 w 22"/>
                  <a:gd name="T7" fmla="*/ 23 h 27"/>
                  <a:gd name="T8" fmla="*/ 19 w 22"/>
                  <a:gd name="T9" fmla="*/ 23 h 27"/>
                  <a:gd name="T10" fmla="*/ 19 w 22"/>
                  <a:gd name="T11" fmla="*/ 23 h 27"/>
                  <a:gd name="T12" fmla="*/ 19 w 22"/>
                  <a:gd name="T13" fmla="*/ 19 h 27"/>
                  <a:gd name="T14" fmla="*/ 22 w 22"/>
                  <a:gd name="T15" fmla="*/ 19 h 27"/>
                  <a:gd name="T16" fmla="*/ 22 w 22"/>
                  <a:gd name="T17" fmla="*/ 19 h 27"/>
                  <a:gd name="T18" fmla="*/ 22 w 22"/>
                  <a:gd name="T19" fmla="*/ 16 h 27"/>
                  <a:gd name="T20" fmla="*/ 22 w 22"/>
                  <a:gd name="T21" fmla="*/ 16 h 27"/>
                  <a:gd name="T22" fmla="*/ 22 w 22"/>
                  <a:gd name="T23" fmla="*/ 12 h 27"/>
                  <a:gd name="T24" fmla="*/ 22 w 22"/>
                  <a:gd name="T25" fmla="*/ 12 h 27"/>
                  <a:gd name="T26" fmla="*/ 22 w 22"/>
                  <a:gd name="T27" fmla="*/ 8 h 27"/>
                  <a:gd name="T28" fmla="*/ 19 w 22"/>
                  <a:gd name="T29" fmla="*/ 8 h 27"/>
                  <a:gd name="T30" fmla="*/ 19 w 22"/>
                  <a:gd name="T31" fmla="*/ 4 h 27"/>
                  <a:gd name="T32" fmla="*/ 19 w 22"/>
                  <a:gd name="T33" fmla="*/ 4 h 27"/>
                  <a:gd name="T34" fmla="*/ 15 w 22"/>
                  <a:gd name="T35" fmla="*/ 4 h 27"/>
                  <a:gd name="T36" fmla="*/ 15 w 22"/>
                  <a:gd name="T37" fmla="*/ 4 h 27"/>
                  <a:gd name="T38" fmla="*/ 11 w 22"/>
                  <a:gd name="T39" fmla="*/ 0 h 27"/>
                  <a:gd name="T40" fmla="*/ 11 w 22"/>
                  <a:gd name="T41" fmla="*/ 0 h 27"/>
                  <a:gd name="T42" fmla="*/ 7 w 22"/>
                  <a:gd name="T43" fmla="*/ 0 h 27"/>
                  <a:gd name="T44" fmla="*/ 7 w 22"/>
                  <a:gd name="T45" fmla="*/ 4 h 27"/>
                  <a:gd name="T46" fmla="*/ 3 w 22"/>
                  <a:gd name="T47" fmla="*/ 4 h 27"/>
                  <a:gd name="T48" fmla="*/ 3 w 22"/>
                  <a:gd name="T49" fmla="*/ 4 h 27"/>
                  <a:gd name="T50" fmla="*/ 3 w 22"/>
                  <a:gd name="T51" fmla="*/ 4 h 27"/>
                  <a:gd name="T52" fmla="*/ 0 w 22"/>
                  <a:gd name="T53" fmla="*/ 8 h 27"/>
                  <a:gd name="T54" fmla="*/ 0 w 22"/>
                  <a:gd name="T55" fmla="*/ 8 h 27"/>
                  <a:gd name="T56" fmla="*/ 0 w 22"/>
                  <a:gd name="T57" fmla="*/ 12 h 27"/>
                  <a:gd name="T58" fmla="*/ 0 w 22"/>
                  <a:gd name="T59" fmla="*/ 12 h 27"/>
                  <a:gd name="T60" fmla="*/ 0 w 22"/>
                  <a:gd name="T61" fmla="*/ 16 h 27"/>
                  <a:gd name="T62" fmla="*/ 0 w 22"/>
                  <a:gd name="T63" fmla="*/ 16 h 27"/>
                  <a:gd name="T64" fmla="*/ 0 w 22"/>
                  <a:gd name="T65" fmla="*/ 19 h 27"/>
                  <a:gd name="T66" fmla="*/ 0 w 22"/>
                  <a:gd name="T67" fmla="*/ 19 h 27"/>
                  <a:gd name="T68" fmla="*/ 0 w 22"/>
                  <a:gd name="T69" fmla="*/ 19 h 27"/>
                  <a:gd name="T70" fmla="*/ 3 w 22"/>
                  <a:gd name="T71" fmla="*/ 23 h 27"/>
                  <a:gd name="T72" fmla="*/ 3 w 22"/>
                  <a:gd name="T73" fmla="*/ 23 h 27"/>
                  <a:gd name="T74" fmla="*/ 3 w 22"/>
                  <a:gd name="T75" fmla="*/ 23 h 27"/>
                  <a:gd name="T76" fmla="*/ 7 w 22"/>
                  <a:gd name="T77" fmla="*/ 27 h 27"/>
                  <a:gd name="T78" fmla="*/ 7 w 22"/>
                  <a:gd name="T79" fmla="*/ 27 h 27"/>
                  <a:gd name="T80" fmla="*/ 11 w 22"/>
                  <a:gd name="T81" fmla="*/ 27 h 27"/>
                  <a:gd name="T82" fmla="*/ 11 w 22"/>
                  <a:gd name="T83" fmla="*/ 27 h 27"/>
                  <a:gd name="T84" fmla="*/ 7 w 22"/>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
                  <a:gd name="T130" fmla="*/ 0 h 27"/>
                  <a:gd name="T131" fmla="*/ 22 w 22"/>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 h="27">
                    <a:moveTo>
                      <a:pt x="7" y="23"/>
                    </a:moveTo>
                    <a:lnTo>
                      <a:pt x="11" y="27"/>
                    </a:lnTo>
                    <a:lnTo>
                      <a:pt x="15" y="27"/>
                    </a:lnTo>
                    <a:lnTo>
                      <a:pt x="15" y="23"/>
                    </a:lnTo>
                    <a:lnTo>
                      <a:pt x="19" y="23"/>
                    </a:lnTo>
                    <a:lnTo>
                      <a:pt x="19" y="19"/>
                    </a:lnTo>
                    <a:lnTo>
                      <a:pt x="22" y="19"/>
                    </a:lnTo>
                    <a:lnTo>
                      <a:pt x="22" y="16"/>
                    </a:lnTo>
                    <a:lnTo>
                      <a:pt x="22" y="12"/>
                    </a:lnTo>
                    <a:lnTo>
                      <a:pt x="22" y="8"/>
                    </a:lnTo>
                    <a:lnTo>
                      <a:pt x="19" y="8"/>
                    </a:lnTo>
                    <a:lnTo>
                      <a:pt x="19" y="4"/>
                    </a:lnTo>
                    <a:lnTo>
                      <a:pt x="15" y="4"/>
                    </a:lnTo>
                    <a:lnTo>
                      <a:pt x="11" y="0"/>
                    </a:lnTo>
                    <a:lnTo>
                      <a:pt x="7" y="0"/>
                    </a:lnTo>
                    <a:lnTo>
                      <a:pt x="7" y="4"/>
                    </a:lnTo>
                    <a:lnTo>
                      <a:pt x="3" y="4"/>
                    </a:lnTo>
                    <a:lnTo>
                      <a:pt x="0" y="8"/>
                    </a:lnTo>
                    <a:lnTo>
                      <a:pt x="0" y="12"/>
                    </a:lnTo>
                    <a:lnTo>
                      <a:pt x="0" y="16"/>
                    </a:lnTo>
                    <a:lnTo>
                      <a:pt x="0" y="19"/>
                    </a:lnTo>
                    <a:lnTo>
                      <a:pt x="3" y="23"/>
                    </a:lnTo>
                    <a:lnTo>
                      <a:pt x="7" y="27"/>
                    </a:lnTo>
                    <a:lnTo>
                      <a:pt x="11" y="27"/>
                    </a:lnTo>
                    <a:lnTo>
                      <a:pt x="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6" name="Freeform 62"/>
              <p:cNvSpPr>
                <a:spLocks/>
              </p:cNvSpPr>
              <p:nvPr/>
            </p:nvSpPr>
            <p:spPr bwMode="auto">
              <a:xfrm>
                <a:off x="1706" y="1705"/>
                <a:ext cx="23" cy="27"/>
              </a:xfrm>
              <a:custGeom>
                <a:avLst/>
                <a:gdLst>
                  <a:gd name="T0" fmla="*/ 12 w 23"/>
                  <a:gd name="T1" fmla="*/ 23 h 27"/>
                  <a:gd name="T2" fmla="*/ 16 w 23"/>
                  <a:gd name="T3" fmla="*/ 27 h 27"/>
                  <a:gd name="T4" fmla="*/ 16 w 23"/>
                  <a:gd name="T5" fmla="*/ 27 h 27"/>
                  <a:gd name="T6" fmla="*/ 19 w 23"/>
                  <a:gd name="T7" fmla="*/ 23 h 27"/>
                  <a:gd name="T8" fmla="*/ 19 w 23"/>
                  <a:gd name="T9" fmla="*/ 23 h 27"/>
                  <a:gd name="T10" fmla="*/ 19 w 23"/>
                  <a:gd name="T11" fmla="*/ 23 h 27"/>
                  <a:gd name="T12" fmla="*/ 23 w 23"/>
                  <a:gd name="T13" fmla="*/ 19 h 27"/>
                  <a:gd name="T14" fmla="*/ 23 w 23"/>
                  <a:gd name="T15" fmla="*/ 19 h 27"/>
                  <a:gd name="T16" fmla="*/ 23 w 23"/>
                  <a:gd name="T17" fmla="*/ 19 h 27"/>
                  <a:gd name="T18" fmla="*/ 23 w 23"/>
                  <a:gd name="T19" fmla="*/ 16 h 27"/>
                  <a:gd name="T20" fmla="*/ 23 w 23"/>
                  <a:gd name="T21" fmla="*/ 16 h 27"/>
                  <a:gd name="T22" fmla="*/ 23 w 23"/>
                  <a:gd name="T23" fmla="*/ 12 h 27"/>
                  <a:gd name="T24" fmla="*/ 23 w 23"/>
                  <a:gd name="T25" fmla="*/ 12 h 27"/>
                  <a:gd name="T26" fmla="*/ 23 w 23"/>
                  <a:gd name="T27" fmla="*/ 8 h 27"/>
                  <a:gd name="T28" fmla="*/ 23 w 23"/>
                  <a:gd name="T29" fmla="*/ 8 h 27"/>
                  <a:gd name="T30" fmla="*/ 19 w 23"/>
                  <a:gd name="T31" fmla="*/ 4 h 27"/>
                  <a:gd name="T32" fmla="*/ 19 w 23"/>
                  <a:gd name="T33" fmla="*/ 4 h 27"/>
                  <a:gd name="T34" fmla="*/ 19 w 23"/>
                  <a:gd name="T35" fmla="*/ 4 h 27"/>
                  <a:gd name="T36" fmla="*/ 16 w 23"/>
                  <a:gd name="T37" fmla="*/ 4 h 27"/>
                  <a:gd name="T38" fmla="*/ 16 w 23"/>
                  <a:gd name="T39" fmla="*/ 0 h 27"/>
                  <a:gd name="T40" fmla="*/ 12 w 23"/>
                  <a:gd name="T41" fmla="*/ 0 h 27"/>
                  <a:gd name="T42" fmla="*/ 12 w 23"/>
                  <a:gd name="T43" fmla="*/ 0 h 27"/>
                  <a:gd name="T44" fmla="*/ 8 w 23"/>
                  <a:gd name="T45" fmla="*/ 4 h 27"/>
                  <a:gd name="T46" fmla="*/ 8 w 23"/>
                  <a:gd name="T47" fmla="*/ 4 h 27"/>
                  <a:gd name="T48" fmla="*/ 4 w 23"/>
                  <a:gd name="T49" fmla="*/ 4 h 27"/>
                  <a:gd name="T50" fmla="*/ 4 w 23"/>
                  <a:gd name="T51" fmla="*/ 4 h 27"/>
                  <a:gd name="T52" fmla="*/ 4 w 23"/>
                  <a:gd name="T53" fmla="*/ 8 h 27"/>
                  <a:gd name="T54" fmla="*/ 0 w 23"/>
                  <a:gd name="T55" fmla="*/ 8 h 27"/>
                  <a:gd name="T56" fmla="*/ 0 w 23"/>
                  <a:gd name="T57" fmla="*/ 12 h 27"/>
                  <a:gd name="T58" fmla="*/ 0 w 23"/>
                  <a:gd name="T59" fmla="*/ 12 h 27"/>
                  <a:gd name="T60" fmla="*/ 0 w 23"/>
                  <a:gd name="T61" fmla="*/ 16 h 27"/>
                  <a:gd name="T62" fmla="*/ 0 w 23"/>
                  <a:gd name="T63" fmla="*/ 16 h 27"/>
                  <a:gd name="T64" fmla="*/ 0 w 23"/>
                  <a:gd name="T65" fmla="*/ 19 h 27"/>
                  <a:gd name="T66" fmla="*/ 0 w 23"/>
                  <a:gd name="T67" fmla="*/ 19 h 27"/>
                  <a:gd name="T68" fmla="*/ 4 w 23"/>
                  <a:gd name="T69" fmla="*/ 19 h 27"/>
                  <a:gd name="T70" fmla="*/ 4 w 23"/>
                  <a:gd name="T71" fmla="*/ 23 h 27"/>
                  <a:gd name="T72" fmla="*/ 4 w 23"/>
                  <a:gd name="T73" fmla="*/ 23 h 27"/>
                  <a:gd name="T74" fmla="*/ 8 w 23"/>
                  <a:gd name="T75" fmla="*/ 23 h 27"/>
                  <a:gd name="T76" fmla="*/ 8 w 23"/>
                  <a:gd name="T77" fmla="*/ 27 h 27"/>
                  <a:gd name="T78" fmla="*/ 12 w 23"/>
                  <a:gd name="T79" fmla="*/ 27 h 27"/>
                  <a:gd name="T80" fmla="*/ 12 w 23"/>
                  <a:gd name="T81" fmla="*/ 27 h 27"/>
                  <a:gd name="T82" fmla="*/ 12 w 23"/>
                  <a:gd name="T83" fmla="*/ 27 h 27"/>
                  <a:gd name="T84" fmla="*/ 12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12" y="23"/>
                    </a:moveTo>
                    <a:lnTo>
                      <a:pt x="16" y="27"/>
                    </a:lnTo>
                    <a:lnTo>
                      <a:pt x="19" y="23"/>
                    </a:lnTo>
                    <a:lnTo>
                      <a:pt x="23" y="19"/>
                    </a:lnTo>
                    <a:lnTo>
                      <a:pt x="23" y="16"/>
                    </a:lnTo>
                    <a:lnTo>
                      <a:pt x="23" y="12"/>
                    </a:lnTo>
                    <a:lnTo>
                      <a:pt x="23" y="8"/>
                    </a:lnTo>
                    <a:lnTo>
                      <a:pt x="19" y="4"/>
                    </a:lnTo>
                    <a:lnTo>
                      <a:pt x="16" y="4"/>
                    </a:lnTo>
                    <a:lnTo>
                      <a:pt x="16" y="0"/>
                    </a:lnTo>
                    <a:lnTo>
                      <a:pt x="12" y="0"/>
                    </a:lnTo>
                    <a:lnTo>
                      <a:pt x="8" y="4"/>
                    </a:lnTo>
                    <a:lnTo>
                      <a:pt x="4" y="4"/>
                    </a:lnTo>
                    <a:lnTo>
                      <a:pt x="4" y="8"/>
                    </a:lnTo>
                    <a:lnTo>
                      <a:pt x="0" y="8"/>
                    </a:lnTo>
                    <a:lnTo>
                      <a:pt x="0" y="12"/>
                    </a:lnTo>
                    <a:lnTo>
                      <a:pt x="0" y="16"/>
                    </a:lnTo>
                    <a:lnTo>
                      <a:pt x="0" y="19"/>
                    </a:lnTo>
                    <a:lnTo>
                      <a:pt x="4" y="19"/>
                    </a:lnTo>
                    <a:lnTo>
                      <a:pt x="4" y="23"/>
                    </a:lnTo>
                    <a:lnTo>
                      <a:pt x="8" y="23"/>
                    </a:lnTo>
                    <a:lnTo>
                      <a:pt x="8" y="27"/>
                    </a:lnTo>
                    <a:lnTo>
                      <a:pt x="12" y="27"/>
                    </a:lnTo>
                    <a:lnTo>
                      <a:pt x="1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7" name="Freeform 63"/>
              <p:cNvSpPr>
                <a:spLocks/>
              </p:cNvSpPr>
              <p:nvPr/>
            </p:nvSpPr>
            <p:spPr bwMode="auto">
              <a:xfrm>
                <a:off x="2263" y="1705"/>
                <a:ext cx="23" cy="27"/>
              </a:xfrm>
              <a:custGeom>
                <a:avLst/>
                <a:gdLst>
                  <a:gd name="T0" fmla="*/ 11 w 23"/>
                  <a:gd name="T1" fmla="*/ 23 h 27"/>
                  <a:gd name="T2" fmla="*/ 11 w 23"/>
                  <a:gd name="T3" fmla="*/ 27 h 27"/>
                  <a:gd name="T4" fmla="*/ 15 w 23"/>
                  <a:gd name="T5" fmla="*/ 27 h 27"/>
                  <a:gd name="T6" fmla="*/ 15 w 23"/>
                  <a:gd name="T7" fmla="*/ 23 h 27"/>
                  <a:gd name="T8" fmla="*/ 19 w 23"/>
                  <a:gd name="T9" fmla="*/ 23 h 27"/>
                  <a:gd name="T10" fmla="*/ 19 w 23"/>
                  <a:gd name="T11" fmla="*/ 23 h 27"/>
                  <a:gd name="T12" fmla="*/ 19 w 23"/>
                  <a:gd name="T13" fmla="*/ 19 h 27"/>
                  <a:gd name="T14" fmla="*/ 23 w 23"/>
                  <a:gd name="T15" fmla="*/ 19 h 27"/>
                  <a:gd name="T16" fmla="*/ 23 w 23"/>
                  <a:gd name="T17" fmla="*/ 19 h 27"/>
                  <a:gd name="T18" fmla="*/ 23 w 23"/>
                  <a:gd name="T19" fmla="*/ 16 h 27"/>
                  <a:gd name="T20" fmla="*/ 23 w 23"/>
                  <a:gd name="T21" fmla="*/ 16 h 27"/>
                  <a:gd name="T22" fmla="*/ 23 w 23"/>
                  <a:gd name="T23" fmla="*/ 12 h 27"/>
                  <a:gd name="T24" fmla="*/ 23 w 23"/>
                  <a:gd name="T25" fmla="*/ 12 h 27"/>
                  <a:gd name="T26" fmla="*/ 23 w 23"/>
                  <a:gd name="T27" fmla="*/ 8 h 27"/>
                  <a:gd name="T28" fmla="*/ 19 w 23"/>
                  <a:gd name="T29" fmla="*/ 8 h 27"/>
                  <a:gd name="T30" fmla="*/ 19 w 23"/>
                  <a:gd name="T31" fmla="*/ 4 h 27"/>
                  <a:gd name="T32" fmla="*/ 19 w 23"/>
                  <a:gd name="T33" fmla="*/ 4 h 27"/>
                  <a:gd name="T34" fmla="*/ 15 w 23"/>
                  <a:gd name="T35" fmla="*/ 4 h 27"/>
                  <a:gd name="T36" fmla="*/ 15 w 23"/>
                  <a:gd name="T37" fmla="*/ 4 h 27"/>
                  <a:gd name="T38" fmla="*/ 11 w 23"/>
                  <a:gd name="T39" fmla="*/ 0 h 27"/>
                  <a:gd name="T40" fmla="*/ 11 w 23"/>
                  <a:gd name="T41" fmla="*/ 0 h 27"/>
                  <a:gd name="T42" fmla="*/ 8 w 23"/>
                  <a:gd name="T43" fmla="*/ 0 h 27"/>
                  <a:gd name="T44" fmla="*/ 8 w 23"/>
                  <a:gd name="T45" fmla="*/ 4 h 27"/>
                  <a:gd name="T46" fmla="*/ 8 w 23"/>
                  <a:gd name="T47" fmla="*/ 4 h 27"/>
                  <a:gd name="T48" fmla="*/ 4 w 23"/>
                  <a:gd name="T49" fmla="*/ 4 h 27"/>
                  <a:gd name="T50" fmla="*/ 4 w 23"/>
                  <a:gd name="T51" fmla="*/ 4 h 27"/>
                  <a:gd name="T52" fmla="*/ 0 w 23"/>
                  <a:gd name="T53" fmla="*/ 8 h 27"/>
                  <a:gd name="T54" fmla="*/ 0 w 23"/>
                  <a:gd name="T55" fmla="*/ 8 h 27"/>
                  <a:gd name="T56" fmla="*/ 0 w 23"/>
                  <a:gd name="T57" fmla="*/ 12 h 27"/>
                  <a:gd name="T58" fmla="*/ 0 w 23"/>
                  <a:gd name="T59" fmla="*/ 12 h 27"/>
                  <a:gd name="T60" fmla="*/ 0 w 23"/>
                  <a:gd name="T61" fmla="*/ 16 h 27"/>
                  <a:gd name="T62" fmla="*/ 0 w 23"/>
                  <a:gd name="T63" fmla="*/ 16 h 27"/>
                  <a:gd name="T64" fmla="*/ 0 w 23"/>
                  <a:gd name="T65" fmla="*/ 19 h 27"/>
                  <a:gd name="T66" fmla="*/ 0 w 23"/>
                  <a:gd name="T67" fmla="*/ 19 h 27"/>
                  <a:gd name="T68" fmla="*/ 0 w 23"/>
                  <a:gd name="T69" fmla="*/ 19 h 27"/>
                  <a:gd name="T70" fmla="*/ 4 w 23"/>
                  <a:gd name="T71" fmla="*/ 23 h 27"/>
                  <a:gd name="T72" fmla="*/ 4 w 23"/>
                  <a:gd name="T73" fmla="*/ 23 h 27"/>
                  <a:gd name="T74" fmla="*/ 8 w 23"/>
                  <a:gd name="T75" fmla="*/ 23 h 27"/>
                  <a:gd name="T76" fmla="*/ 8 w 23"/>
                  <a:gd name="T77" fmla="*/ 27 h 27"/>
                  <a:gd name="T78" fmla="*/ 8 w 23"/>
                  <a:gd name="T79" fmla="*/ 27 h 27"/>
                  <a:gd name="T80" fmla="*/ 11 w 23"/>
                  <a:gd name="T81" fmla="*/ 27 h 27"/>
                  <a:gd name="T82" fmla="*/ 11 w 23"/>
                  <a:gd name="T83" fmla="*/ 27 h 27"/>
                  <a:gd name="T84" fmla="*/ 11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11" y="23"/>
                    </a:moveTo>
                    <a:lnTo>
                      <a:pt x="11" y="27"/>
                    </a:lnTo>
                    <a:lnTo>
                      <a:pt x="15" y="27"/>
                    </a:lnTo>
                    <a:lnTo>
                      <a:pt x="15" y="23"/>
                    </a:lnTo>
                    <a:lnTo>
                      <a:pt x="19" y="23"/>
                    </a:lnTo>
                    <a:lnTo>
                      <a:pt x="19" y="19"/>
                    </a:lnTo>
                    <a:lnTo>
                      <a:pt x="23" y="19"/>
                    </a:lnTo>
                    <a:lnTo>
                      <a:pt x="23" y="16"/>
                    </a:lnTo>
                    <a:lnTo>
                      <a:pt x="23" y="12"/>
                    </a:lnTo>
                    <a:lnTo>
                      <a:pt x="23" y="8"/>
                    </a:lnTo>
                    <a:lnTo>
                      <a:pt x="19" y="8"/>
                    </a:lnTo>
                    <a:lnTo>
                      <a:pt x="19" y="4"/>
                    </a:lnTo>
                    <a:lnTo>
                      <a:pt x="15" y="4"/>
                    </a:lnTo>
                    <a:lnTo>
                      <a:pt x="11" y="0"/>
                    </a:lnTo>
                    <a:lnTo>
                      <a:pt x="8" y="0"/>
                    </a:lnTo>
                    <a:lnTo>
                      <a:pt x="8" y="4"/>
                    </a:lnTo>
                    <a:lnTo>
                      <a:pt x="4" y="4"/>
                    </a:lnTo>
                    <a:lnTo>
                      <a:pt x="0" y="8"/>
                    </a:lnTo>
                    <a:lnTo>
                      <a:pt x="0" y="12"/>
                    </a:lnTo>
                    <a:lnTo>
                      <a:pt x="0" y="16"/>
                    </a:lnTo>
                    <a:lnTo>
                      <a:pt x="0" y="19"/>
                    </a:lnTo>
                    <a:lnTo>
                      <a:pt x="4" y="23"/>
                    </a:lnTo>
                    <a:lnTo>
                      <a:pt x="8" y="23"/>
                    </a:lnTo>
                    <a:lnTo>
                      <a:pt x="8" y="27"/>
                    </a:lnTo>
                    <a:lnTo>
                      <a:pt x="11"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8" name="Freeform 64"/>
              <p:cNvSpPr>
                <a:spLocks/>
              </p:cNvSpPr>
              <p:nvPr/>
            </p:nvSpPr>
            <p:spPr bwMode="auto">
              <a:xfrm>
                <a:off x="2343" y="1705"/>
                <a:ext cx="23" cy="27"/>
              </a:xfrm>
              <a:custGeom>
                <a:avLst/>
                <a:gdLst>
                  <a:gd name="T0" fmla="*/ 8 w 23"/>
                  <a:gd name="T1" fmla="*/ 23 h 27"/>
                  <a:gd name="T2" fmla="*/ 11 w 23"/>
                  <a:gd name="T3" fmla="*/ 27 h 27"/>
                  <a:gd name="T4" fmla="*/ 15 w 23"/>
                  <a:gd name="T5" fmla="*/ 27 h 27"/>
                  <a:gd name="T6" fmla="*/ 15 w 23"/>
                  <a:gd name="T7" fmla="*/ 23 h 27"/>
                  <a:gd name="T8" fmla="*/ 19 w 23"/>
                  <a:gd name="T9" fmla="*/ 23 h 27"/>
                  <a:gd name="T10" fmla="*/ 19 w 23"/>
                  <a:gd name="T11" fmla="*/ 23 h 27"/>
                  <a:gd name="T12" fmla="*/ 19 w 23"/>
                  <a:gd name="T13" fmla="*/ 19 h 27"/>
                  <a:gd name="T14" fmla="*/ 23 w 23"/>
                  <a:gd name="T15" fmla="*/ 19 h 27"/>
                  <a:gd name="T16" fmla="*/ 23 w 23"/>
                  <a:gd name="T17" fmla="*/ 19 h 27"/>
                  <a:gd name="T18" fmla="*/ 23 w 23"/>
                  <a:gd name="T19" fmla="*/ 16 h 27"/>
                  <a:gd name="T20" fmla="*/ 23 w 23"/>
                  <a:gd name="T21" fmla="*/ 16 h 27"/>
                  <a:gd name="T22" fmla="*/ 23 w 23"/>
                  <a:gd name="T23" fmla="*/ 12 h 27"/>
                  <a:gd name="T24" fmla="*/ 23 w 23"/>
                  <a:gd name="T25" fmla="*/ 12 h 27"/>
                  <a:gd name="T26" fmla="*/ 23 w 23"/>
                  <a:gd name="T27" fmla="*/ 8 h 27"/>
                  <a:gd name="T28" fmla="*/ 19 w 23"/>
                  <a:gd name="T29" fmla="*/ 8 h 27"/>
                  <a:gd name="T30" fmla="*/ 19 w 23"/>
                  <a:gd name="T31" fmla="*/ 4 h 27"/>
                  <a:gd name="T32" fmla="*/ 19 w 23"/>
                  <a:gd name="T33" fmla="*/ 4 h 27"/>
                  <a:gd name="T34" fmla="*/ 15 w 23"/>
                  <a:gd name="T35" fmla="*/ 4 h 27"/>
                  <a:gd name="T36" fmla="*/ 15 w 23"/>
                  <a:gd name="T37" fmla="*/ 4 h 27"/>
                  <a:gd name="T38" fmla="*/ 11 w 23"/>
                  <a:gd name="T39" fmla="*/ 0 h 27"/>
                  <a:gd name="T40" fmla="*/ 11 w 23"/>
                  <a:gd name="T41" fmla="*/ 0 h 27"/>
                  <a:gd name="T42" fmla="*/ 8 w 23"/>
                  <a:gd name="T43" fmla="*/ 0 h 27"/>
                  <a:gd name="T44" fmla="*/ 8 w 23"/>
                  <a:gd name="T45" fmla="*/ 4 h 27"/>
                  <a:gd name="T46" fmla="*/ 4 w 23"/>
                  <a:gd name="T47" fmla="*/ 4 h 27"/>
                  <a:gd name="T48" fmla="*/ 4 w 23"/>
                  <a:gd name="T49" fmla="*/ 4 h 27"/>
                  <a:gd name="T50" fmla="*/ 4 w 23"/>
                  <a:gd name="T51" fmla="*/ 4 h 27"/>
                  <a:gd name="T52" fmla="*/ 0 w 23"/>
                  <a:gd name="T53" fmla="*/ 8 h 27"/>
                  <a:gd name="T54" fmla="*/ 0 w 23"/>
                  <a:gd name="T55" fmla="*/ 8 h 27"/>
                  <a:gd name="T56" fmla="*/ 0 w 23"/>
                  <a:gd name="T57" fmla="*/ 12 h 27"/>
                  <a:gd name="T58" fmla="*/ 0 w 23"/>
                  <a:gd name="T59" fmla="*/ 12 h 27"/>
                  <a:gd name="T60" fmla="*/ 0 w 23"/>
                  <a:gd name="T61" fmla="*/ 16 h 27"/>
                  <a:gd name="T62" fmla="*/ 0 w 23"/>
                  <a:gd name="T63" fmla="*/ 16 h 27"/>
                  <a:gd name="T64" fmla="*/ 0 w 23"/>
                  <a:gd name="T65" fmla="*/ 19 h 27"/>
                  <a:gd name="T66" fmla="*/ 0 w 23"/>
                  <a:gd name="T67" fmla="*/ 19 h 27"/>
                  <a:gd name="T68" fmla="*/ 0 w 23"/>
                  <a:gd name="T69" fmla="*/ 19 h 27"/>
                  <a:gd name="T70" fmla="*/ 4 w 23"/>
                  <a:gd name="T71" fmla="*/ 23 h 27"/>
                  <a:gd name="T72" fmla="*/ 4 w 23"/>
                  <a:gd name="T73" fmla="*/ 23 h 27"/>
                  <a:gd name="T74" fmla="*/ 4 w 23"/>
                  <a:gd name="T75" fmla="*/ 23 h 27"/>
                  <a:gd name="T76" fmla="*/ 8 w 23"/>
                  <a:gd name="T77" fmla="*/ 27 h 27"/>
                  <a:gd name="T78" fmla="*/ 8 w 23"/>
                  <a:gd name="T79" fmla="*/ 27 h 27"/>
                  <a:gd name="T80" fmla="*/ 11 w 23"/>
                  <a:gd name="T81" fmla="*/ 27 h 27"/>
                  <a:gd name="T82" fmla="*/ 11 w 23"/>
                  <a:gd name="T83" fmla="*/ 27 h 27"/>
                  <a:gd name="T84" fmla="*/ 8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8" y="23"/>
                    </a:moveTo>
                    <a:lnTo>
                      <a:pt x="11" y="27"/>
                    </a:lnTo>
                    <a:lnTo>
                      <a:pt x="15" y="27"/>
                    </a:lnTo>
                    <a:lnTo>
                      <a:pt x="15" y="23"/>
                    </a:lnTo>
                    <a:lnTo>
                      <a:pt x="19" y="23"/>
                    </a:lnTo>
                    <a:lnTo>
                      <a:pt x="19" y="19"/>
                    </a:lnTo>
                    <a:lnTo>
                      <a:pt x="23" y="19"/>
                    </a:lnTo>
                    <a:lnTo>
                      <a:pt x="23" y="16"/>
                    </a:lnTo>
                    <a:lnTo>
                      <a:pt x="23" y="12"/>
                    </a:lnTo>
                    <a:lnTo>
                      <a:pt x="23" y="8"/>
                    </a:lnTo>
                    <a:lnTo>
                      <a:pt x="19" y="8"/>
                    </a:lnTo>
                    <a:lnTo>
                      <a:pt x="19" y="4"/>
                    </a:lnTo>
                    <a:lnTo>
                      <a:pt x="15" y="4"/>
                    </a:lnTo>
                    <a:lnTo>
                      <a:pt x="11" y="0"/>
                    </a:lnTo>
                    <a:lnTo>
                      <a:pt x="8" y="0"/>
                    </a:lnTo>
                    <a:lnTo>
                      <a:pt x="8" y="4"/>
                    </a:lnTo>
                    <a:lnTo>
                      <a:pt x="4" y="4"/>
                    </a:lnTo>
                    <a:lnTo>
                      <a:pt x="0" y="8"/>
                    </a:lnTo>
                    <a:lnTo>
                      <a:pt x="0" y="12"/>
                    </a:lnTo>
                    <a:lnTo>
                      <a:pt x="0" y="16"/>
                    </a:lnTo>
                    <a:lnTo>
                      <a:pt x="0" y="19"/>
                    </a:lnTo>
                    <a:lnTo>
                      <a:pt x="4" y="23"/>
                    </a:lnTo>
                    <a:lnTo>
                      <a:pt x="8" y="27"/>
                    </a:lnTo>
                    <a:lnTo>
                      <a:pt x="11" y="27"/>
                    </a:lnTo>
                    <a:lnTo>
                      <a:pt x="8"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9" name="Freeform 65"/>
              <p:cNvSpPr>
                <a:spLocks/>
              </p:cNvSpPr>
              <p:nvPr/>
            </p:nvSpPr>
            <p:spPr bwMode="auto">
              <a:xfrm>
                <a:off x="2183" y="1705"/>
                <a:ext cx="23" cy="27"/>
              </a:xfrm>
              <a:custGeom>
                <a:avLst/>
                <a:gdLst>
                  <a:gd name="T0" fmla="*/ 11 w 23"/>
                  <a:gd name="T1" fmla="*/ 23 h 27"/>
                  <a:gd name="T2" fmla="*/ 15 w 23"/>
                  <a:gd name="T3" fmla="*/ 27 h 27"/>
                  <a:gd name="T4" fmla="*/ 15 w 23"/>
                  <a:gd name="T5" fmla="*/ 27 h 27"/>
                  <a:gd name="T6" fmla="*/ 19 w 23"/>
                  <a:gd name="T7" fmla="*/ 23 h 27"/>
                  <a:gd name="T8" fmla="*/ 19 w 23"/>
                  <a:gd name="T9" fmla="*/ 23 h 27"/>
                  <a:gd name="T10" fmla="*/ 19 w 23"/>
                  <a:gd name="T11" fmla="*/ 23 h 27"/>
                  <a:gd name="T12" fmla="*/ 23 w 23"/>
                  <a:gd name="T13" fmla="*/ 19 h 27"/>
                  <a:gd name="T14" fmla="*/ 23 w 23"/>
                  <a:gd name="T15" fmla="*/ 19 h 27"/>
                  <a:gd name="T16" fmla="*/ 23 w 23"/>
                  <a:gd name="T17" fmla="*/ 19 h 27"/>
                  <a:gd name="T18" fmla="*/ 23 w 23"/>
                  <a:gd name="T19" fmla="*/ 16 h 27"/>
                  <a:gd name="T20" fmla="*/ 23 w 23"/>
                  <a:gd name="T21" fmla="*/ 16 h 27"/>
                  <a:gd name="T22" fmla="*/ 23 w 23"/>
                  <a:gd name="T23" fmla="*/ 12 h 27"/>
                  <a:gd name="T24" fmla="*/ 23 w 23"/>
                  <a:gd name="T25" fmla="*/ 12 h 27"/>
                  <a:gd name="T26" fmla="*/ 23 w 23"/>
                  <a:gd name="T27" fmla="*/ 8 h 27"/>
                  <a:gd name="T28" fmla="*/ 23 w 23"/>
                  <a:gd name="T29" fmla="*/ 8 h 27"/>
                  <a:gd name="T30" fmla="*/ 19 w 23"/>
                  <a:gd name="T31" fmla="*/ 4 h 27"/>
                  <a:gd name="T32" fmla="*/ 19 w 23"/>
                  <a:gd name="T33" fmla="*/ 4 h 27"/>
                  <a:gd name="T34" fmla="*/ 19 w 23"/>
                  <a:gd name="T35" fmla="*/ 4 h 27"/>
                  <a:gd name="T36" fmla="*/ 15 w 23"/>
                  <a:gd name="T37" fmla="*/ 4 h 27"/>
                  <a:gd name="T38" fmla="*/ 15 w 23"/>
                  <a:gd name="T39" fmla="*/ 0 h 27"/>
                  <a:gd name="T40" fmla="*/ 11 w 23"/>
                  <a:gd name="T41" fmla="*/ 0 h 27"/>
                  <a:gd name="T42" fmla="*/ 11 w 23"/>
                  <a:gd name="T43" fmla="*/ 0 h 27"/>
                  <a:gd name="T44" fmla="*/ 7 w 23"/>
                  <a:gd name="T45" fmla="*/ 4 h 27"/>
                  <a:gd name="T46" fmla="*/ 7 w 23"/>
                  <a:gd name="T47" fmla="*/ 4 h 27"/>
                  <a:gd name="T48" fmla="*/ 4 w 23"/>
                  <a:gd name="T49" fmla="*/ 4 h 27"/>
                  <a:gd name="T50" fmla="*/ 4 w 23"/>
                  <a:gd name="T51" fmla="*/ 4 h 27"/>
                  <a:gd name="T52" fmla="*/ 4 w 23"/>
                  <a:gd name="T53" fmla="*/ 8 h 27"/>
                  <a:gd name="T54" fmla="*/ 0 w 23"/>
                  <a:gd name="T55" fmla="*/ 8 h 27"/>
                  <a:gd name="T56" fmla="*/ 0 w 23"/>
                  <a:gd name="T57" fmla="*/ 12 h 27"/>
                  <a:gd name="T58" fmla="*/ 0 w 23"/>
                  <a:gd name="T59" fmla="*/ 12 h 27"/>
                  <a:gd name="T60" fmla="*/ 0 w 23"/>
                  <a:gd name="T61" fmla="*/ 16 h 27"/>
                  <a:gd name="T62" fmla="*/ 0 w 23"/>
                  <a:gd name="T63" fmla="*/ 16 h 27"/>
                  <a:gd name="T64" fmla="*/ 0 w 23"/>
                  <a:gd name="T65" fmla="*/ 19 h 27"/>
                  <a:gd name="T66" fmla="*/ 0 w 23"/>
                  <a:gd name="T67" fmla="*/ 19 h 27"/>
                  <a:gd name="T68" fmla="*/ 4 w 23"/>
                  <a:gd name="T69" fmla="*/ 19 h 27"/>
                  <a:gd name="T70" fmla="*/ 4 w 23"/>
                  <a:gd name="T71" fmla="*/ 23 h 27"/>
                  <a:gd name="T72" fmla="*/ 4 w 23"/>
                  <a:gd name="T73" fmla="*/ 23 h 27"/>
                  <a:gd name="T74" fmla="*/ 7 w 23"/>
                  <a:gd name="T75" fmla="*/ 23 h 27"/>
                  <a:gd name="T76" fmla="*/ 7 w 23"/>
                  <a:gd name="T77" fmla="*/ 27 h 27"/>
                  <a:gd name="T78" fmla="*/ 11 w 23"/>
                  <a:gd name="T79" fmla="*/ 27 h 27"/>
                  <a:gd name="T80" fmla="*/ 11 w 23"/>
                  <a:gd name="T81" fmla="*/ 27 h 27"/>
                  <a:gd name="T82" fmla="*/ 11 w 23"/>
                  <a:gd name="T83" fmla="*/ 27 h 27"/>
                  <a:gd name="T84" fmla="*/ 11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11" y="23"/>
                    </a:moveTo>
                    <a:lnTo>
                      <a:pt x="15" y="27"/>
                    </a:lnTo>
                    <a:lnTo>
                      <a:pt x="19" y="23"/>
                    </a:lnTo>
                    <a:lnTo>
                      <a:pt x="23" y="19"/>
                    </a:lnTo>
                    <a:lnTo>
                      <a:pt x="23" y="16"/>
                    </a:lnTo>
                    <a:lnTo>
                      <a:pt x="23" y="12"/>
                    </a:lnTo>
                    <a:lnTo>
                      <a:pt x="23" y="8"/>
                    </a:lnTo>
                    <a:lnTo>
                      <a:pt x="19" y="4"/>
                    </a:lnTo>
                    <a:lnTo>
                      <a:pt x="15" y="4"/>
                    </a:lnTo>
                    <a:lnTo>
                      <a:pt x="15" y="0"/>
                    </a:lnTo>
                    <a:lnTo>
                      <a:pt x="11" y="0"/>
                    </a:lnTo>
                    <a:lnTo>
                      <a:pt x="7" y="4"/>
                    </a:lnTo>
                    <a:lnTo>
                      <a:pt x="4" y="4"/>
                    </a:lnTo>
                    <a:lnTo>
                      <a:pt x="4" y="8"/>
                    </a:lnTo>
                    <a:lnTo>
                      <a:pt x="0" y="8"/>
                    </a:lnTo>
                    <a:lnTo>
                      <a:pt x="0" y="12"/>
                    </a:lnTo>
                    <a:lnTo>
                      <a:pt x="0" y="16"/>
                    </a:lnTo>
                    <a:lnTo>
                      <a:pt x="0" y="19"/>
                    </a:lnTo>
                    <a:lnTo>
                      <a:pt x="4" y="19"/>
                    </a:lnTo>
                    <a:lnTo>
                      <a:pt x="4" y="23"/>
                    </a:lnTo>
                    <a:lnTo>
                      <a:pt x="7" y="23"/>
                    </a:lnTo>
                    <a:lnTo>
                      <a:pt x="7" y="27"/>
                    </a:lnTo>
                    <a:lnTo>
                      <a:pt x="11"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0" name="Freeform 66"/>
              <p:cNvSpPr>
                <a:spLocks/>
              </p:cNvSpPr>
              <p:nvPr/>
            </p:nvSpPr>
            <p:spPr bwMode="auto">
              <a:xfrm>
                <a:off x="2499" y="1705"/>
                <a:ext cx="27" cy="27"/>
              </a:xfrm>
              <a:custGeom>
                <a:avLst/>
                <a:gdLst>
                  <a:gd name="T0" fmla="*/ 12 w 27"/>
                  <a:gd name="T1" fmla="*/ 23 h 27"/>
                  <a:gd name="T2" fmla="*/ 15 w 27"/>
                  <a:gd name="T3" fmla="*/ 27 h 27"/>
                  <a:gd name="T4" fmla="*/ 15 w 27"/>
                  <a:gd name="T5" fmla="*/ 27 h 27"/>
                  <a:gd name="T6" fmla="*/ 19 w 27"/>
                  <a:gd name="T7" fmla="*/ 23 h 27"/>
                  <a:gd name="T8" fmla="*/ 19 w 27"/>
                  <a:gd name="T9" fmla="*/ 23 h 27"/>
                  <a:gd name="T10" fmla="*/ 23 w 27"/>
                  <a:gd name="T11" fmla="*/ 23 h 27"/>
                  <a:gd name="T12" fmla="*/ 23 w 27"/>
                  <a:gd name="T13" fmla="*/ 19 h 27"/>
                  <a:gd name="T14" fmla="*/ 23 w 27"/>
                  <a:gd name="T15" fmla="*/ 19 h 27"/>
                  <a:gd name="T16" fmla="*/ 23 w 27"/>
                  <a:gd name="T17" fmla="*/ 19 h 27"/>
                  <a:gd name="T18" fmla="*/ 27 w 27"/>
                  <a:gd name="T19" fmla="*/ 16 h 27"/>
                  <a:gd name="T20" fmla="*/ 27 w 27"/>
                  <a:gd name="T21" fmla="*/ 16 h 27"/>
                  <a:gd name="T22" fmla="*/ 27 w 27"/>
                  <a:gd name="T23" fmla="*/ 12 h 27"/>
                  <a:gd name="T24" fmla="*/ 23 w 27"/>
                  <a:gd name="T25" fmla="*/ 12 h 27"/>
                  <a:gd name="T26" fmla="*/ 23 w 27"/>
                  <a:gd name="T27" fmla="*/ 8 h 27"/>
                  <a:gd name="T28" fmla="*/ 23 w 27"/>
                  <a:gd name="T29" fmla="*/ 8 h 27"/>
                  <a:gd name="T30" fmla="*/ 23 w 27"/>
                  <a:gd name="T31" fmla="*/ 4 h 27"/>
                  <a:gd name="T32" fmla="*/ 19 w 27"/>
                  <a:gd name="T33" fmla="*/ 4 h 27"/>
                  <a:gd name="T34" fmla="*/ 19 w 27"/>
                  <a:gd name="T35" fmla="*/ 4 h 27"/>
                  <a:gd name="T36" fmla="*/ 15 w 27"/>
                  <a:gd name="T37" fmla="*/ 4 h 27"/>
                  <a:gd name="T38" fmla="*/ 15 w 27"/>
                  <a:gd name="T39" fmla="*/ 0 h 27"/>
                  <a:gd name="T40" fmla="*/ 12 w 27"/>
                  <a:gd name="T41" fmla="*/ 0 h 27"/>
                  <a:gd name="T42" fmla="*/ 12 w 27"/>
                  <a:gd name="T43" fmla="*/ 0 h 27"/>
                  <a:gd name="T44" fmla="*/ 8 w 27"/>
                  <a:gd name="T45" fmla="*/ 4 h 27"/>
                  <a:gd name="T46" fmla="*/ 8 w 27"/>
                  <a:gd name="T47" fmla="*/ 4 h 27"/>
                  <a:gd name="T48" fmla="*/ 8 w 27"/>
                  <a:gd name="T49" fmla="*/ 4 h 27"/>
                  <a:gd name="T50" fmla="*/ 4 w 27"/>
                  <a:gd name="T51" fmla="*/ 4 h 27"/>
                  <a:gd name="T52" fmla="*/ 4 w 27"/>
                  <a:gd name="T53" fmla="*/ 8 h 27"/>
                  <a:gd name="T54" fmla="*/ 4 w 27"/>
                  <a:gd name="T55" fmla="*/ 8 h 27"/>
                  <a:gd name="T56" fmla="*/ 4 w 27"/>
                  <a:gd name="T57" fmla="*/ 12 h 27"/>
                  <a:gd name="T58" fmla="*/ 0 w 27"/>
                  <a:gd name="T59" fmla="*/ 12 h 27"/>
                  <a:gd name="T60" fmla="*/ 0 w 27"/>
                  <a:gd name="T61" fmla="*/ 16 h 27"/>
                  <a:gd name="T62" fmla="*/ 0 w 27"/>
                  <a:gd name="T63" fmla="*/ 16 h 27"/>
                  <a:gd name="T64" fmla="*/ 4 w 27"/>
                  <a:gd name="T65" fmla="*/ 19 h 27"/>
                  <a:gd name="T66" fmla="*/ 4 w 27"/>
                  <a:gd name="T67" fmla="*/ 19 h 27"/>
                  <a:gd name="T68" fmla="*/ 4 w 27"/>
                  <a:gd name="T69" fmla="*/ 19 h 27"/>
                  <a:gd name="T70" fmla="*/ 4 w 27"/>
                  <a:gd name="T71" fmla="*/ 23 h 27"/>
                  <a:gd name="T72" fmla="*/ 8 w 27"/>
                  <a:gd name="T73" fmla="*/ 23 h 27"/>
                  <a:gd name="T74" fmla="*/ 8 w 27"/>
                  <a:gd name="T75" fmla="*/ 23 h 27"/>
                  <a:gd name="T76" fmla="*/ 8 w 27"/>
                  <a:gd name="T77" fmla="*/ 27 h 27"/>
                  <a:gd name="T78" fmla="*/ 12 w 27"/>
                  <a:gd name="T79" fmla="*/ 27 h 27"/>
                  <a:gd name="T80" fmla="*/ 12 w 27"/>
                  <a:gd name="T81" fmla="*/ 27 h 27"/>
                  <a:gd name="T82" fmla="*/ 12 w 27"/>
                  <a:gd name="T83" fmla="*/ 27 h 27"/>
                  <a:gd name="T84" fmla="*/ 12 w 27"/>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
                  <a:gd name="T130" fmla="*/ 0 h 27"/>
                  <a:gd name="T131" fmla="*/ 27 w 27"/>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 h="27">
                    <a:moveTo>
                      <a:pt x="12" y="23"/>
                    </a:moveTo>
                    <a:lnTo>
                      <a:pt x="15" y="27"/>
                    </a:lnTo>
                    <a:lnTo>
                      <a:pt x="19" y="23"/>
                    </a:lnTo>
                    <a:lnTo>
                      <a:pt x="23" y="23"/>
                    </a:lnTo>
                    <a:lnTo>
                      <a:pt x="23" y="19"/>
                    </a:lnTo>
                    <a:lnTo>
                      <a:pt x="27" y="16"/>
                    </a:lnTo>
                    <a:lnTo>
                      <a:pt x="27" y="12"/>
                    </a:lnTo>
                    <a:lnTo>
                      <a:pt x="23" y="12"/>
                    </a:lnTo>
                    <a:lnTo>
                      <a:pt x="23" y="8"/>
                    </a:lnTo>
                    <a:lnTo>
                      <a:pt x="23" y="4"/>
                    </a:lnTo>
                    <a:lnTo>
                      <a:pt x="19" y="4"/>
                    </a:lnTo>
                    <a:lnTo>
                      <a:pt x="15" y="4"/>
                    </a:lnTo>
                    <a:lnTo>
                      <a:pt x="15" y="0"/>
                    </a:lnTo>
                    <a:lnTo>
                      <a:pt x="12" y="0"/>
                    </a:lnTo>
                    <a:lnTo>
                      <a:pt x="8" y="4"/>
                    </a:lnTo>
                    <a:lnTo>
                      <a:pt x="4" y="4"/>
                    </a:lnTo>
                    <a:lnTo>
                      <a:pt x="4" y="8"/>
                    </a:lnTo>
                    <a:lnTo>
                      <a:pt x="4" y="12"/>
                    </a:lnTo>
                    <a:lnTo>
                      <a:pt x="0" y="12"/>
                    </a:lnTo>
                    <a:lnTo>
                      <a:pt x="0" y="16"/>
                    </a:lnTo>
                    <a:lnTo>
                      <a:pt x="4" y="19"/>
                    </a:lnTo>
                    <a:lnTo>
                      <a:pt x="4" y="23"/>
                    </a:lnTo>
                    <a:lnTo>
                      <a:pt x="8" y="23"/>
                    </a:lnTo>
                    <a:lnTo>
                      <a:pt x="8" y="27"/>
                    </a:lnTo>
                    <a:lnTo>
                      <a:pt x="12" y="27"/>
                    </a:lnTo>
                    <a:lnTo>
                      <a:pt x="1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1" name="Freeform 67"/>
              <p:cNvSpPr>
                <a:spLocks/>
              </p:cNvSpPr>
              <p:nvPr/>
            </p:nvSpPr>
            <p:spPr bwMode="auto">
              <a:xfrm>
                <a:off x="2579" y="1705"/>
                <a:ext cx="23" cy="27"/>
              </a:xfrm>
              <a:custGeom>
                <a:avLst/>
                <a:gdLst>
                  <a:gd name="T0" fmla="*/ 12 w 23"/>
                  <a:gd name="T1" fmla="*/ 23 h 27"/>
                  <a:gd name="T2" fmla="*/ 16 w 23"/>
                  <a:gd name="T3" fmla="*/ 27 h 27"/>
                  <a:gd name="T4" fmla="*/ 16 w 23"/>
                  <a:gd name="T5" fmla="*/ 27 h 27"/>
                  <a:gd name="T6" fmla="*/ 19 w 23"/>
                  <a:gd name="T7" fmla="*/ 23 h 27"/>
                  <a:gd name="T8" fmla="*/ 19 w 23"/>
                  <a:gd name="T9" fmla="*/ 23 h 27"/>
                  <a:gd name="T10" fmla="*/ 23 w 23"/>
                  <a:gd name="T11" fmla="*/ 23 h 27"/>
                  <a:gd name="T12" fmla="*/ 23 w 23"/>
                  <a:gd name="T13" fmla="*/ 19 h 27"/>
                  <a:gd name="T14" fmla="*/ 23 w 23"/>
                  <a:gd name="T15" fmla="*/ 19 h 27"/>
                  <a:gd name="T16" fmla="*/ 23 w 23"/>
                  <a:gd name="T17" fmla="*/ 19 h 27"/>
                  <a:gd name="T18" fmla="*/ 23 w 23"/>
                  <a:gd name="T19" fmla="*/ 16 h 27"/>
                  <a:gd name="T20" fmla="*/ 23 w 23"/>
                  <a:gd name="T21" fmla="*/ 16 h 27"/>
                  <a:gd name="T22" fmla="*/ 23 w 23"/>
                  <a:gd name="T23" fmla="*/ 12 h 27"/>
                  <a:gd name="T24" fmla="*/ 23 w 23"/>
                  <a:gd name="T25" fmla="*/ 12 h 27"/>
                  <a:gd name="T26" fmla="*/ 23 w 23"/>
                  <a:gd name="T27" fmla="*/ 8 h 27"/>
                  <a:gd name="T28" fmla="*/ 23 w 23"/>
                  <a:gd name="T29" fmla="*/ 8 h 27"/>
                  <a:gd name="T30" fmla="*/ 23 w 23"/>
                  <a:gd name="T31" fmla="*/ 4 h 27"/>
                  <a:gd name="T32" fmla="*/ 19 w 23"/>
                  <a:gd name="T33" fmla="*/ 4 h 27"/>
                  <a:gd name="T34" fmla="*/ 19 w 23"/>
                  <a:gd name="T35" fmla="*/ 4 h 27"/>
                  <a:gd name="T36" fmla="*/ 16 w 23"/>
                  <a:gd name="T37" fmla="*/ 4 h 27"/>
                  <a:gd name="T38" fmla="*/ 16 w 23"/>
                  <a:gd name="T39" fmla="*/ 0 h 27"/>
                  <a:gd name="T40" fmla="*/ 12 w 23"/>
                  <a:gd name="T41" fmla="*/ 0 h 27"/>
                  <a:gd name="T42" fmla="*/ 12 w 23"/>
                  <a:gd name="T43" fmla="*/ 0 h 27"/>
                  <a:gd name="T44" fmla="*/ 8 w 23"/>
                  <a:gd name="T45" fmla="*/ 4 h 27"/>
                  <a:gd name="T46" fmla="*/ 8 w 23"/>
                  <a:gd name="T47" fmla="*/ 4 h 27"/>
                  <a:gd name="T48" fmla="*/ 4 w 23"/>
                  <a:gd name="T49" fmla="*/ 4 h 27"/>
                  <a:gd name="T50" fmla="*/ 4 w 23"/>
                  <a:gd name="T51" fmla="*/ 4 h 27"/>
                  <a:gd name="T52" fmla="*/ 4 w 23"/>
                  <a:gd name="T53" fmla="*/ 8 h 27"/>
                  <a:gd name="T54" fmla="*/ 4 w 23"/>
                  <a:gd name="T55" fmla="*/ 8 h 27"/>
                  <a:gd name="T56" fmla="*/ 0 w 23"/>
                  <a:gd name="T57" fmla="*/ 12 h 27"/>
                  <a:gd name="T58" fmla="*/ 0 w 23"/>
                  <a:gd name="T59" fmla="*/ 12 h 27"/>
                  <a:gd name="T60" fmla="*/ 0 w 23"/>
                  <a:gd name="T61" fmla="*/ 16 h 27"/>
                  <a:gd name="T62" fmla="*/ 0 w 23"/>
                  <a:gd name="T63" fmla="*/ 16 h 27"/>
                  <a:gd name="T64" fmla="*/ 0 w 23"/>
                  <a:gd name="T65" fmla="*/ 19 h 27"/>
                  <a:gd name="T66" fmla="*/ 4 w 23"/>
                  <a:gd name="T67" fmla="*/ 19 h 27"/>
                  <a:gd name="T68" fmla="*/ 4 w 23"/>
                  <a:gd name="T69" fmla="*/ 19 h 27"/>
                  <a:gd name="T70" fmla="*/ 4 w 23"/>
                  <a:gd name="T71" fmla="*/ 23 h 27"/>
                  <a:gd name="T72" fmla="*/ 4 w 23"/>
                  <a:gd name="T73" fmla="*/ 23 h 27"/>
                  <a:gd name="T74" fmla="*/ 8 w 23"/>
                  <a:gd name="T75" fmla="*/ 23 h 27"/>
                  <a:gd name="T76" fmla="*/ 8 w 23"/>
                  <a:gd name="T77" fmla="*/ 27 h 27"/>
                  <a:gd name="T78" fmla="*/ 12 w 23"/>
                  <a:gd name="T79" fmla="*/ 27 h 27"/>
                  <a:gd name="T80" fmla="*/ 12 w 23"/>
                  <a:gd name="T81" fmla="*/ 27 h 27"/>
                  <a:gd name="T82" fmla="*/ 12 w 23"/>
                  <a:gd name="T83" fmla="*/ 27 h 27"/>
                  <a:gd name="T84" fmla="*/ 12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12" y="23"/>
                    </a:moveTo>
                    <a:lnTo>
                      <a:pt x="16" y="27"/>
                    </a:lnTo>
                    <a:lnTo>
                      <a:pt x="19" y="23"/>
                    </a:lnTo>
                    <a:lnTo>
                      <a:pt x="23" y="23"/>
                    </a:lnTo>
                    <a:lnTo>
                      <a:pt x="23" y="19"/>
                    </a:lnTo>
                    <a:lnTo>
                      <a:pt x="23" y="16"/>
                    </a:lnTo>
                    <a:lnTo>
                      <a:pt x="23" y="12"/>
                    </a:lnTo>
                    <a:lnTo>
                      <a:pt x="23" y="8"/>
                    </a:lnTo>
                    <a:lnTo>
                      <a:pt x="23" y="4"/>
                    </a:lnTo>
                    <a:lnTo>
                      <a:pt x="19" y="4"/>
                    </a:lnTo>
                    <a:lnTo>
                      <a:pt x="16" y="4"/>
                    </a:lnTo>
                    <a:lnTo>
                      <a:pt x="16" y="0"/>
                    </a:lnTo>
                    <a:lnTo>
                      <a:pt x="12" y="0"/>
                    </a:lnTo>
                    <a:lnTo>
                      <a:pt x="8" y="4"/>
                    </a:lnTo>
                    <a:lnTo>
                      <a:pt x="4" y="4"/>
                    </a:lnTo>
                    <a:lnTo>
                      <a:pt x="4" y="8"/>
                    </a:lnTo>
                    <a:lnTo>
                      <a:pt x="0" y="12"/>
                    </a:lnTo>
                    <a:lnTo>
                      <a:pt x="0" y="16"/>
                    </a:lnTo>
                    <a:lnTo>
                      <a:pt x="0" y="19"/>
                    </a:lnTo>
                    <a:lnTo>
                      <a:pt x="4" y="19"/>
                    </a:lnTo>
                    <a:lnTo>
                      <a:pt x="4" y="23"/>
                    </a:lnTo>
                    <a:lnTo>
                      <a:pt x="8" y="23"/>
                    </a:lnTo>
                    <a:lnTo>
                      <a:pt x="8" y="27"/>
                    </a:lnTo>
                    <a:lnTo>
                      <a:pt x="12" y="27"/>
                    </a:lnTo>
                    <a:lnTo>
                      <a:pt x="1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2" name="Freeform 68"/>
              <p:cNvSpPr>
                <a:spLocks/>
              </p:cNvSpPr>
              <p:nvPr/>
            </p:nvSpPr>
            <p:spPr bwMode="auto">
              <a:xfrm>
                <a:off x="2423" y="1705"/>
                <a:ext cx="23" cy="27"/>
              </a:xfrm>
              <a:custGeom>
                <a:avLst/>
                <a:gdLst>
                  <a:gd name="T0" fmla="*/ 8 w 23"/>
                  <a:gd name="T1" fmla="*/ 23 h 27"/>
                  <a:gd name="T2" fmla="*/ 11 w 23"/>
                  <a:gd name="T3" fmla="*/ 27 h 27"/>
                  <a:gd name="T4" fmla="*/ 15 w 23"/>
                  <a:gd name="T5" fmla="*/ 27 h 27"/>
                  <a:gd name="T6" fmla="*/ 15 w 23"/>
                  <a:gd name="T7" fmla="*/ 23 h 27"/>
                  <a:gd name="T8" fmla="*/ 15 w 23"/>
                  <a:gd name="T9" fmla="*/ 23 h 27"/>
                  <a:gd name="T10" fmla="*/ 19 w 23"/>
                  <a:gd name="T11" fmla="*/ 23 h 27"/>
                  <a:gd name="T12" fmla="*/ 19 w 23"/>
                  <a:gd name="T13" fmla="*/ 19 h 27"/>
                  <a:gd name="T14" fmla="*/ 19 w 23"/>
                  <a:gd name="T15" fmla="*/ 19 h 27"/>
                  <a:gd name="T16" fmla="*/ 23 w 23"/>
                  <a:gd name="T17" fmla="*/ 19 h 27"/>
                  <a:gd name="T18" fmla="*/ 23 w 23"/>
                  <a:gd name="T19" fmla="*/ 16 h 27"/>
                  <a:gd name="T20" fmla="*/ 23 w 23"/>
                  <a:gd name="T21" fmla="*/ 16 h 27"/>
                  <a:gd name="T22" fmla="*/ 23 w 23"/>
                  <a:gd name="T23" fmla="*/ 12 h 27"/>
                  <a:gd name="T24" fmla="*/ 23 w 23"/>
                  <a:gd name="T25" fmla="*/ 12 h 27"/>
                  <a:gd name="T26" fmla="*/ 19 w 23"/>
                  <a:gd name="T27" fmla="*/ 8 h 27"/>
                  <a:gd name="T28" fmla="*/ 19 w 23"/>
                  <a:gd name="T29" fmla="*/ 8 h 27"/>
                  <a:gd name="T30" fmla="*/ 19 w 23"/>
                  <a:gd name="T31" fmla="*/ 4 h 27"/>
                  <a:gd name="T32" fmla="*/ 15 w 23"/>
                  <a:gd name="T33" fmla="*/ 4 h 27"/>
                  <a:gd name="T34" fmla="*/ 15 w 23"/>
                  <a:gd name="T35" fmla="*/ 4 h 27"/>
                  <a:gd name="T36" fmla="*/ 15 w 23"/>
                  <a:gd name="T37" fmla="*/ 4 h 27"/>
                  <a:gd name="T38" fmla="*/ 11 w 23"/>
                  <a:gd name="T39" fmla="*/ 0 h 27"/>
                  <a:gd name="T40" fmla="*/ 11 w 23"/>
                  <a:gd name="T41" fmla="*/ 0 h 27"/>
                  <a:gd name="T42" fmla="*/ 8 w 23"/>
                  <a:gd name="T43" fmla="*/ 0 h 27"/>
                  <a:gd name="T44" fmla="*/ 8 w 23"/>
                  <a:gd name="T45" fmla="*/ 4 h 27"/>
                  <a:gd name="T46" fmla="*/ 4 w 23"/>
                  <a:gd name="T47" fmla="*/ 4 h 27"/>
                  <a:gd name="T48" fmla="*/ 4 w 23"/>
                  <a:gd name="T49" fmla="*/ 4 h 27"/>
                  <a:gd name="T50" fmla="*/ 0 w 23"/>
                  <a:gd name="T51" fmla="*/ 4 h 27"/>
                  <a:gd name="T52" fmla="*/ 0 w 23"/>
                  <a:gd name="T53" fmla="*/ 8 h 27"/>
                  <a:gd name="T54" fmla="*/ 0 w 23"/>
                  <a:gd name="T55" fmla="*/ 8 h 27"/>
                  <a:gd name="T56" fmla="*/ 0 w 23"/>
                  <a:gd name="T57" fmla="*/ 12 h 27"/>
                  <a:gd name="T58" fmla="*/ 0 w 23"/>
                  <a:gd name="T59" fmla="*/ 12 h 27"/>
                  <a:gd name="T60" fmla="*/ 0 w 23"/>
                  <a:gd name="T61" fmla="*/ 16 h 27"/>
                  <a:gd name="T62" fmla="*/ 0 w 23"/>
                  <a:gd name="T63" fmla="*/ 16 h 27"/>
                  <a:gd name="T64" fmla="*/ 0 w 23"/>
                  <a:gd name="T65" fmla="*/ 19 h 27"/>
                  <a:gd name="T66" fmla="*/ 0 w 23"/>
                  <a:gd name="T67" fmla="*/ 19 h 27"/>
                  <a:gd name="T68" fmla="*/ 0 w 23"/>
                  <a:gd name="T69" fmla="*/ 19 h 27"/>
                  <a:gd name="T70" fmla="*/ 0 w 23"/>
                  <a:gd name="T71" fmla="*/ 23 h 27"/>
                  <a:gd name="T72" fmla="*/ 4 w 23"/>
                  <a:gd name="T73" fmla="*/ 23 h 27"/>
                  <a:gd name="T74" fmla="*/ 4 w 23"/>
                  <a:gd name="T75" fmla="*/ 23 h 27"/>
                  <a:gd name="T76" fmla="*/ 8 w 23"/>
                  <a:gd name="T77" fmla="*/ 27 h 27"/>
                  <a:gd name="T78" fmla="*/ 8 w 23"/>
                  <a:gd name="T79" fmla="*/ 27 h 27"/>
                  <a:gd name="T80" fmla="*/ 11 w 23"/>
                  <a:gd name="T81" fmla="*/ 27 h 27"/>
                  <a:gd name="T82" fmla="*/ 11 w 23"/>
                  <a:gd name="T83" fmla="*/ 27 h 27"/>
                  <a:gd name="T84" fmla="*/ 8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8" y="23"/>
                    </a:moveTo>
                    <a:lnTo>
                      <a:pt x="11" y="27"/>
                    </a:lnTo>
                    <a:lnTo>
                      <a:pt x="15" y="27"/>
                    </a:lnTo>
                    <a:lnTo>
                      <a:pt x="15" y="23"/>
                    </a:lnTo>
                    <a:lnTo>
                      <a:pt x="19" y="23"/>
                    </a:lnTo>
                    <a:lnTo>
                      <a:pt x="19" y="19"/>
                    </a:lnTo>
                    <a:lnTo>
                      <a:pt x="23" y="19"/>
                    </a:lnTo>
                    <a:lnTo>
                      <a:pt x="23" y="16"/>
                    </a:lnTo>
                    <a:lnTo>
                      <a:pt x="23" y="12"/>
                    </a:lnTo>
                    <a:lnTo>
                      <a:pt x="19" y="8"/>
                    </a:lnTo>
                    <a:lnTo>
                      <a:pt x="19" y="4"/>
                    </a:lnTo>
                    <a:lnTo>
                      <a:pt x="15" y="4"/>
                    </a:lnTo>
                    <a:lnTo>
                      <a:pt x="11" y="0"/>
                    </a:lnTo>
                    <a:lnTo>
                      <a:pt x="8" y="0"/>
                    </a:lnTo>
                    <a:lnTo>
                      <a:pt x="8" y="4"/>
                    </a:lnTo>
                    <a:lnTo>
                      <a:pt x="4" y="4"/>
                    </a:lnTo>
                    <a:lnTo>
                      <a:pt x="0" y="4"/>
                    </a:lnTo>
                    <a:lnTo>
                      <a:pt x="0" y="8"/>
                    </a:lnTo>
                    <a:lnTo>
                      <a:pt x="0" y="12"/>
                    </a:lnTo>
                    <a:lnTo>
                      <a:pt x="0" y="16"/>
                    </a:lnTo>
                    <a:lnTo>
                      <a:pt x="0" y="19"/>
                    </a:lnTo>
                    <a:lnTo>
                      <a:pt x="0" y="23"/>
                    </a:lnTo>
                    <a:lnTo>
                      <a:pt x="4" y="23"/>
                    </a:lnTo>
                    <a:lnTo>
                      <a:pt x="8" y="27"/>
                    </a:lnTo>
                    <a:lnTo>
                      <a:pt x="11" y="27"/>
                    </a:lnTo>
                    <a:lnTo>
                      <a:pt x="8"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3" name="Rectangle 69"/>
              <p:cNvSpPr>
                <a:spLocks noChangeArrowheads="1"/>
              </p:cNvSpPr>
              <p:nvPr/>
            </p:nvSpPr>
            <p:spPr bwMode="auto">
              <a:xfrm>
                <a:off x="4039" y="1942"/>
                <a:ext cx="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P</a:t>
                </a:r>
                <a:endParaRPr lang="en-US" altLang="en-US" b="1"/>
              </a:p>
            </p:txBody>
          </p:sp>
          <p:sp>
            <p:nvSpPr>
              <p:cNvPr id="10344" name="Rectangle 70"/>
              <p:cNvSpPr>
                <a:spLocks noChangeArrowheads="1"/>
              </p:cNvSpPr>
              <p:nvPr/>
            </p:nvSpPr>
            <p:spPr bwMode="auto">
              <a:xfrm>
                <a:off x="4123" y="194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a</a:t>
                </a:r>
                <a:endParaRPr lang="en-US" altLang="en-US" b="1"/>
              </a:p>
            </p:txBody>
          </p:sp>
          <p:sp>
            <p:nvSpPr>
              <p:cNvPr id="10345" name="Rectangle 71"/>
              <p:cNvSpPr>
                <a:spLocks noChangeArrowheads="1"/>
              </p:cNvSpPr>
              <p:nvPr/>
            </p:nvSpPr>
            <p:spPr bwMode="auto">
              <a:xfrm>
                <a:off x="4195" y="194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g</a:t>
                </a:r>
                <a:endParaRPr lang="en-US" altLang="en-US" b="1"/>
              </a:p>
            </p:txBody>
          </p:sp>
          <p:sp>
            <p:nvSpPr>
              <p:cNvPr id="10346" name="Rectangle 72"/>
              <p:cNvSpPr>
                <a:spLocks noChangeArrowheads="1"/>
              </p:cNvSpPr>
              <p:nvPr/>
            </p:nvSpPr>
            <p:spPr bwMode="auto">
              <a:xfrm>
                <a:off x="4264" y="194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e</a:t>
                </a:r>
                <a:endParaRPr lang="en-US" altLang="en-US" b="1"/>
              </a:p>
            </p:txBody>
          </p:sp>
          <p:sp>
            <p:nvSpPr>
              <p:cNvPr id="10347" name="Rectangle 73"/>
              <p:cNvSpPr>
                <a:spLocks noChangeArrowheads="1"/>
              </p:cNvSpPr>
              <p:nvPr/>
            </p:nvSpPr>
            <p:spPr bwMode="auto">
              <a:xfrm>
                <a:off x="4336" y="1942"/>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348" name="Rectangle 74"/>
              <p:cNvSpPr>
                <a:spLocks noChangeArrowheads="1"/>
              </p:cNvSpPr>
              <p:nvPr/>
            </p:nvSpPr>
            <p:spPr bwMode="auto">
              <a:xfrm>
                <a:off x="4371" y="194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o</a:t>
                </a:r>
                <a:endParaRPr lang="en-US" altLang="en-US" b="1"/>
              </a:p>
            </p:txBody>
          </p:sp>
          <p:sp>
            <p:nvSpPr>
              <p:cNvPr id="10349" name="Rectangle 75"/>
              <p:cNvSpPr>
                <a:spLocks noChangeArrowheads="1"/>
              </p:cNvSpPr>
              <p:nvPr/>
            </p:nvSpPr>
            <p:spPr bwMode="auto">
              <a:xfrm>
                <a:off x="4443" y="1942"/>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f</a:t>
                </a:r>
                <a:endParaRPr lang="en-US" altLang="en-US" b="1"/>
              </a:p>
            </p:txBody>
          </p:sp>
          <p:sp>
            <p:nvSpPr>
              <p:cNvPr id="10350" name="Rectangle 76"/>
              <p:cNvSpPr>
                <a:spLocks noChangeArrowheads="1"/>
              </p:cNvSpPr>
              <p:nvPr/>
            </p:nvSpPr>
            <p:spPr bwMode="auto">
              <a:xfrm>
                <a:off x="4477" y="1942"/>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f</a:t>
                </a:r>
                <a:endParaRPr lang="en-US" altLang="en-US" b="1"/>
              </a:p>
            </p:txBody>
          </p:sp>
          <p:sp>
            <p:nvSpPr>
              <p:cNvPr id="10351" name="Rectangle 77"/>
              <p:cNvSpPr>
                <a:spLocks noChangeArrowheads="1"/>
              </p:cNvSpPr>
              <p:nvPr/>
            </p:nvSpPr>
            <p:spPr bwMode="auto">
              <a:xfrm>
                <a:off x="4512" y="1942"/>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s</a:t>
                </a:r>
                <a:endParaRPr lang="en-US" altLang="en-US" b="1"/>
              </a:p>
            </p:txBody>
          </p:sp>
          <p:sp>
            <p:nvSpPr>
              <p:cNvPr id="10352" name="Rectangle 78"/>
              <p:cNvSpPr>
                <a:spLocks noChangeArrowheads="1"/>
              </p:cNvSpPr>
              <p:nvPr/>
            </p:nvSpPr>
            <p:spPr bwMode="auto">
              <a:xfrm>
                <a:off x="4576" y="194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e</a:t>
                </a:r>
                <a:endParaRPr lang="en-US" altLang="en-US" b="1"/>
              </a:p>
            </p:txBody>
          </p:sp>
          <p:sp>
            <p:nvSpPr>
              <p:cNvPr id="10353" name="Rectangle 79"/>
              <p:cNvSpPr>
                <a:spLocks noChangeArrowheads="1"/>
              </p:cNvSpPr>
              <p:nvPr/>
            </p:nvSpPr>
            <p:spPr bwMode="auto">
              <a:xfrm>
                <a:off x="4645" y="1942"/>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t</a:t>
                </a:r>
                <a:endParaRPr lang="en-US" altLang="en-US" b="1"/>
              </a:p>
            </p:txBody>
          </p:sp>
          <p:sp>
            <p:nvSpPr>
              <p:cNvPr id="10354" name="Rectangle 80"/>
              <p:cNvSpPr>
                <a:spLocks noChangeArrowheads="1"/>
              </p:cNvSpPr>
              <p:nvPr/>
            </p:nvSpPr>
            <p:spPr bwMode="auto">
              <a:xfrm>
                <a:off x="1508" y="1942"/>
                <a:ext cx="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V</a:t>
                </a:r>
                <a:endParaRPr lang="en-US" altLang="en-US" b="1"/>
              </a:p>
            </p:txBody>
          </p:sp>
          <p:sp>
            <p:nvSpPr>
              <p:cNvPr id="10355" name="Rectangle 81"/>
              <p:cNvSpPr>
                <a:spLocks noChangeArrowheads="1"/>
              </p:cNvSpPr>
              <p:nvPr/>
            </p:nvSpPr>
            <p:spPr bwMode="auto">
              <a:xfrm>
                <a:off x="1596" y="1942"/>
                <a:ext cx="2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i</a:t>
                </a:r>
                <a:endParaRPr lang="en-US" altLang="en-US" b="1"/>
              </a:p>
            </p:txBody>
          </p:sp>
          <p:sp>
            <p:nvSpPr>
              <p:cNvPr id="10356" name="Rectangle 82"/>
              <p:cNvSpPr>
                <a:spLocks noChangeArrowheads="1"/>
              </p:cNvSpPr>
              <p:nvPr/>
            </p:nvSpPr>
            <p:spPr bwMode="auto">
              <a:xfrm>
                <a:off x="1623" y="1942"/>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r</a:t>
                </a:r>
                <a:endParaRPr lang="en-US" altLang="en-US" b="1"/>
              </a:p>
            </p:txBody>
          </p:sp>
          <p:sp>
            <p:nvSpPr>
              <p:cNvPr id="10357" name="Rectangle 83"/>
              <p:cNvSpPr>
                <a:spLocks noChangeArrowheads="1"/>
              </p:cNvSpPr>
              <p:nvPr/>
            </p:nvSpPr>
            <p:spPr bwMode="auto">
              <a:xfrm>
                <a:off x="1665" y="1942"/>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t</a:t>
                </a:r>
                <a:endParaRPr lang="en-US" altLang="en-US" b="1"/>
              </a:p>
            </p:txBody>
          </p:sp>
          <p:sp>
            <p:nvSpPr>
              <p:cNvPr id="10358" name="Rectangle 84"/>
              <p:cNvSpPr>
                <a:spLocks noChangeArrowheads="1"/>
              </p:cNvSpPr>
              <p:nvPr/>
            </p:nvSpPr>
            <p:spPr bwMode="auto">
              <a:xfrm>
                <a:off x="1699" y="194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u</a:t>
                </a:r>
                <a:endParaRPr lang="en-US" altLang="en-US" b="1"/>
              </a:p>
            </p:txBody>
          </p:sp>
          <p:sp>
            <p:nvSpPr>
              <p:cNvPr id="10359" name="Rectangle 85"/>
              <p:cNvSpPr>
                <a:spLocks noChangeArrowheads="1"/>
              </p:cNvSpPr>
              <p:nvPr/>
            </p:nvSpPr>
            <p:spPr bwMode="auto">
              <a:xfrm>
                <a:off x="1771" y="194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a</a:t>
                </a:r>
                <a:endParaRPr lang="en-US" altLang="en-US" b="1"/>
              </a:p>
            </p:txBody>
          </p:sp>
          <p:sp>
            <p:nvSpPr>
              <p:cNvPr id="10360" name="Rectangle 86"/>
              <p:cNvSpPr>
                <a:spLocks noChangeArrowheads="1"/>
              </p:cNvSpPr>
              <p:nvPr/>
            </p:nvSpPr>
            <p:spPr bwMode="auto">
              <a:xfrm>
                <a:off x="1840" y="1942"/>
                <a:ext cx="2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l</a:t>
                </a:r>
                <a:endParaRPr lang="en-US" altLang="en-US" b="1"/>
              </a:p>
            </p:txBody>
          </p:sp>
          <p:sp>
            <p:nvSpPr>
              <p:cNvPr id="10361" name="Rectangle 87"/>
              <p:cNvSpPr>
                <a:spLocks noChangeArrowheads="1"/>
              </p:cNvSpPr>
              <p:nvPr/>
            </p:nvSpPr>
            <p:spPr bwMode="auto">
              <a:xfrm>
                <a:off x="1870" y="1942"/>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362" name="Rectangle 88"/>
              <p:cNvSpPr>
                <a:spLocks noChangeArrowheads="1"/>
              </p:cNvSpPr>
              <p:nvPr/>
            </p:nvSpPr>
            <p:spPr bwMode="auto">
              <a:xfrm>
                <a:off x="1905" y="194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p</a:t>
                </a:r>
                <a:endParaRPr lang="en-US" altLang="en-US" b="1"/>
              </a:p>
            </p:txBody>
          </p:sp>
          <p:sp>
            <p:nvSpPr>
              <p:cNvPr id="10363" name="Rectangle 89"/>
              <p:cNvSpPr>
                <a:spLocks noChangeArrowheads="1"/>
              </p:cNvSpPr>
              <p:nvPr/>
            </p:nvSpPr>
            <p:spPr bwMode="auto">
              <a:xfrm>
                <a:off x="1977" y="194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a</a:t>
                </a:r>
                <a:endParaRPr lang="en-US" altLang="en-US" b="1"/>
              </a:p>
            </p:txBody>
          </p:sp>
          <p:sp>
            <p:nvSpPr>
              <p:cNvPr id="10364" name="Rectangle 90"/>
              <p:cNvSpPr>
                <a:spLocks noChangeArrowheads="1"/>
              </p:cNvSpPr>
              <p:nvPr/>
            </p:nvSpPr>
            <p:spPr bwMode="auto">
              <a:xfrm>
                <a:off x="2046" y="194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g</a:t>
                </a:r>
                <a:endParaRPr lang="en-US" altLang="en-US" b="1"/>
              </a:p>
            </p:txBody>
          </p:sp>
          <p:sp>
            <p:nvSpPr>
              <p:cNvPr id="10365" name="Rectangle 91"/>
              <p:cNvSpPr>
                <a:spLocks noChangeArrowheads="1"/>
              </p:cNvSpPr>
              <p:nvPr/>
            </p:nvSpPr>
            <p:spPr bwMode="auto">
              <a:xfrm>
                <a:off x="2118" y="194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e</a:t>
                </a:r>
                <a:endParaRPr lang="en-US" altLang="en-US" b="1"/>
              </a:p>
            </p:txBody>
          </p:sp>
          <p:sp>
            <p:nvSpPr>
              <p:cNvPr id="10366" name="Rectangle 92"/>
              <p:cNvSpPr>
                <a:spLocks noChangeArrowheads="1"/>
              </p:cNvSpPr>
              <p:nvPr/>
            </p:nvSpPr>
            <p:spPr bwMode="auto">
              <a:xfrm>
                <a:off x="2187" y="1942"/>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367" name="Rectangle 93"/>
              <p:cNvSpPr>
                <a:spLocks noChangeArrowheads="1"/>
              </p:cNvSpPr>
              <p:nvPr/>
            </p:nvSpPr>
            <p:spPr bwMode="auto">
              <a:xfrm>
                <a:off x="2221" y="194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n</a:t>
                </a:r>
                <a:endParaRPr lang="en-US" altLang="en-US" b="1"/>
              </a:p>
            </p:txBody>
          </p:sp>
          <p:sp>
            <p:nvSpPr>
              <p:cNvPr id="10368" name="Rectangle 94"/>
              <p:cNvSpPr>
                <a:spLocks noChangeArrowheads="1"/>
              </p:cNvSpPr>
              <p:nvPr/>
            </p:nvSpPr>
            <p:spPr bwMode="auto">
              <a:xfrm>
                <a:off x="2293" y="194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u</a:t>
                </a:r>
                <a:endParaRPr lang="en-US" altLang="en-US" b="1"/>
              </a:p>
            </p:txBody>
          </p:sp>
          <p:sp>
            <p:nvSpPr>
              <p:cNvPr id="10369" name="Rectangle 95"/>
              <p:cNvSpPr>
                <a:spLocks noChangeArrowheads="1"/>
              </p:cNvSpPr>
              <p:nvPr/>
            </p:nvSpPr>
            <p:spPr bwMode="auto">
              <a:xfrm>
                <a:off x="2362" y="1942"/>
                <a:ext cx="10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m</a:t>
                </a:r>
                <a:endParaRPr lang="en-US" altLang="en-US" b="1"/>
              </a:p>
            </p:txBody>
          </p:sp>
          <p:sp>
            <p:nvSpPr>
              <p:cNvPr id="10370" name="Rectangle 96"/>
              <p:cNvSpPr>
                <a:spLocks noChangeArrowheads="1"/>
              </p:cNvSpPr>
              <p:nvPr/>
            </p:nvSpPr>
            <p:spPr bwMode="auto">
              <a:xfrm>
                <a:off x="2469" y="194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b</a:t>
                </a:r>
                <a:endParaRPr lang="en-US" altLang="en-US" b="1"/>
              </a:p>
            </p:txBody>
          </p:sp>
          <p:sp>
            <p:nvSpPr>
              <p:cNvPr id="10371" name="Rectangle 97"/>
              <p:cNvSpPr>
                <a:spLocks noChangeArrowheads="1"/>
              </p:cNvSpPr>
              <p:nvPr/>
            </p:nvSpPr>
            <p:spPr bwMode="auto">
              <a:xfrm>
                <a:off x="2541" y="194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e</a:t>
                </a:r>
                <a:endParaRPr lang="en-US" altLang="en-US" b="1"/>
              </a:p>
            </p:txBody>
          </p:sp>
          <p:sp>
            <p:nvSpPr>
              <p:cNvPr id="10372" name="Rectangle 98"/>
              <p:cNvSpPr>
                <a:spLocks noChangeArrowheads="1"/>
              </p:cNvSpPr>
              <p:nvPr/>
            </p:nvSpPr>
            <p:spPr bwMode="auto">
              <a:xfrm>
                <a:off x="2610" y="1942"/>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r</a:t>
                </a:r>
                <a:endParaRPr lang="en-US" altLang="en-US" b="1"/>
              </a:p>
            </p:txBody>
          </p:sp>
          <p:sp>
            <p:nvSpPr>
              <p:cNvPr id="10373" name="Rectangle 99"/>
              <p:cNvSpPr>
                <a:spLocks noChangeArrowheads="1"/>
              </p:cNvSpPr>
              <p:nvPr/>
            </p:nvSpPr>
            <p:spPr bwMode="auto">
              <a:xfrm>
                <a:off x="2507" y="1374"/>
                <a:ext cx="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V</a:t>
                </a:r>
                <a:endParaRPr lang="en-US" altLang="en-US" b="1"/>
              </a:p>
            </p:txBody>
          </p:sp>
          <p:sp>
            <p:nvSpPr>
              <p:cNvPr id="10374" name="Rectangle 100"/>
              <p:cNvSpPr>
                <a:spLocks noChangeArrowheads="1"/>
              </p:cNvSpPr>
              <p:nvPr/>
            </p:nvSpPr>
            <p:spPr bwMode="auto">
              <a:xfrm>
                <a:off x="2591" y="1374"/>
                <a:ext cx="2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i</a:t>
                </a:r>
                <a:endParaRPr lang="en-US" altLang="en-US" b="1"/>
              </a:p>
            </p:txBody>
          </p:sp>
          <p:sp>
            <p:nvSpPr>
              <p:cNvPr id="10375" name="Rectangle 101"/>
              <p:cNvSpPr>
                <a:spLocks noChangeArrowheads="1"/>
              </p:cNvSpPr>
              <p:nvPr/>
            </p:nvSpPr>
            <p:spPr bwMode="auto">
              <a:xfrm>
                <a:off x="2621" y="1374"/>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r</a:t>
                </a:r>
                <a:endParaRPr lang="en-US" altLang="en-US" b="1"/>
              </a:p>
            </p:txBody>
          </p:sp>
          <p:sp>
            <p:nvSpPr>
              <p:cNvPr id="10376" name="Rectangle 102"/>
              <p:cNvSpPr>
                <a:spLocks noChangeArrowheads="1"/>
              </p:cNvSpPr>
              <p:nvPr/>
            </p:nvSpPr>
            <p:spPr bwMode="auto">
              <a:xfrm>
                <a:off x="2663" y="1374"/>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t</a:t>
                </a:r>
                <a:endParaRPr lang="en-US" altLang="en-US" b="1"/>
              </a:p>
            </p:txBody>
          </p:sp>
          <p:sp>
            <p:nvSpPr>
              <p:cNvPr id="10377" name="Rectangle 103"/>
              <p:cNvSpPr>
                <a:spLocks noChangeArrowheads="1"/>
              </p:cNvSpPr>
              <p:nvPr/>
            </p:nvSpPr>
            <p:spPr bwMode="auto">
              <a:xfrm>
                <a:off x="2697" y="1374"/>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u</a:t>
                </a:r>
                <a:endParaRPr lang="en-US" altLang="en-US" b="1"/>
              </a:p>
            </p:txBody>
          </p:sp>
          <p:sp>
            <p:nvSpPr>
              <p:cNvPr id="10378" name="Rectangle 104"/>
              <p:cNvSpPr>
                <a:spLocks noChangeArrowheads="1"/>
              </p:cNvSpPr>
              <p:nvPr/>
            </p:nvSpPr>
            <p:spPr bwMode="auto">
              <a:xfrm>
                <a:off x="2770" y="1374"/>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a</a:t>
                </a:r>
                <a:endParaRPr lang="en-US" altLang="en-US" b="1"/>
              </a:p>
            </p:txBody>
          </p:sp>
          <p:sp>
            <p:nvSpPr>
              <p:cNvPr id="10379" name="Rectangle 105"/>
              <p:cNvSpPr>
                <a:spLocks noChangeArrowheads="1"/>
              </p:cNvSpPr>
              <p:nvPr/>
            </p:nvSpPr>
            <p:spPr bwMode="auto">
              <a:xfrm>
                <a:off x="2838" y="1374"/>
                <a:ext cx="2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l</a:t>
                </a:r>
                <a:endParaRPr lang="en-US" altLang="en-US" b="1"/>
              </a:p>
            </p:txBody>
          </p:sp>
          <p:sp>
            <p:nvSpPr>
              <p:cNvPr id="10380" name="Rectangle 106"/>
              <p:cNvSpPr>
                <a:spLocks noChangeArrowheads="1"/>
              </p:cNvSpPr>
              <p:nvPr/>
            </p:nvSpPr>
            <p:spPr bwMode="auto">
              <a:xfrm>
                <a:off x="2865" y="1374"/>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381" name="Rectangle 107"/>
              <p:cNvSpPr>
                <a:spLocks noChangeArrowheads="1"/>
              </p:cNvSpPr>
              <p:nvPr/>
            </p:nvSpPr>
            <p:spPr bwMode="auto">
              <a:xfrm>
                <a:off x="2903" y="1374"/>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a</a:t>
                </a:r>
                <a:endParaRPr lang="en-US" altLang="en-US" b="1"/>
              </a:p>
            </p:txBody>
          </p:sp>
          <p:sp>
            <p:nvSpPr>
              <p:cNvPr id="10382" name="Rectangle 108"/>
              <p:cNvSpPr>
                <a:spLocks noChangeArrowheads="1"/>
              </p:cNvSpPr>
              <p:nvPr/>
            </p:nvSpPr>
            <p:spPr bwMode="auto">
              <a:xfrm>
                <a:off x="2972" y="1374"/>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d</a:t>
                </a:r>
                <a:endParaRPr lang="en-US" altLang="en-US" b="1"/>
              </a:p>
            </p:txBody>
          </p:sp>
          <p:sp>
            <p:nvSpPr>
              <p:cNvPr id="10383" name="Rectangle 109"/>
              <p:cNvSpPr>
                <a:spLocks noChangeArrowheads="1"/>
              </p:cNvSpPr>
              <p:nvPr/>
            </p:nvSpPr>
            <p:spPr bwMode="auto">
              <a:xfrm>
                <a:off x="3044" y="1374"/>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d</a:t>
                </a:r>
                <a:endParaRPr lang="en-US" altLang="en-US" b="1"/>
              </a:p>
            </p:txBody>
          </p:sp>
          <p:sp>
            <p:nvSpPr>
              <p:cNvPr id="10384" name="Rectangle 110"/>
              <p:cNvSpPr>
                <a:spLocks noChangeArrowheads="1"/>
              </p:cNvSpPr>
              <p:nvPr/>
            </p:nvSpPr>
            <p:spPr bwMode="auto">
              <a:xfrm>
                <a:off x="3113" y="1374"/>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r</a:t>
                </a:r>
                <a:endParaRPr lang="en-US" altLang="en-US" b="1"/>
              </a:p>
            </p:txBody>
          </p:sp>
          <p:sp>
            <p:nvSpPr>
              <p:cNvPr id="10385" name="Rectangle 111"/>
              <p:cNvSpPr>
                <a:spLocks noChangeArrowheads="1"/>
              </p:cNvSpPr>
              <p:nvPr/>
            </p:nvSpPr>
            <p:spPr bwMode="auto">
              <a:xfrm>
                <a:off x="3155" y="1374"/>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e</a:t>
                </a:r>
                <a:endParaRPr lang="en-US" altLang="en-US" b="1"/>
              </a:p>
            </p:txBody>
          </p:sp>
          <p:sp>
            <p:nvSpPr>
              <p:cNvPr id="10386" name="Rectangle 112"/>
              <p:cNvSpPr>
                <a:spLocks noChangeArrowheads="1"/>
              </p:cNvSpPr>
              <p:nvPr/>
            </p:nvSpPr>
            <p:spPr bwMode="auto">
              <a:xfrm>
                <a:off x="3227" y="1374"/>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s</a:t>
                </a:r>
                <a:endParaRPr lang="en-US" altLang="en-US" b="1"/>
              </a:p>
            </p:txBody>
          </p:sp>
          <p:sp>
            <p:nvSpPr>
              <p:cNvPr id="10387" name="Rectangle 113"/>
              <p:cNvSpPr>
                <a:spLocks noChangeArrowheads="1"/>
              </p:cNvSpPr>
              <p:nvPr/>
            </p:nvSpPr>
            <p:spPr bwMode="auto">
              <a:xfrm>
                <a:off x="3292" y="1374"/>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s</a:t>
                </a:r>
                <a:endParaRPr lang="en-US" altLang="en-US" b="1"/>
              </a:p>
            </p:txBody>
          </p:sp>
          <p:sp>
            <p:nvSpPr>
              <p:cNvPr id="10388" name="Rectangle 114"/>
              <p:cNvSpPr>
                <a:spLocks noChangeArrowheads="1"/>
              </p:cNvSpPr>
              <p:nvPr/>
            </p:nvSpPr>
            <p:spPr bwMode="auto">
              <a:xfrm>
                <a:off x="4759"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3</a:t>
                </a:r>
                <a:endParaRPr lang="en-US" altLang="en-US" b="1"/>
              </a:p>
            </p:txBody>
          </p:sp>
          <p:sp>
            <p:nvSpPr>
              <p:cNvPr id="10389" name="Rectangle 115"/>
              <p:cNvSpPr>
                <a:spLocks noChangeArrowheads="1"/>
              </p:cNvSpPr>
              <p:nvPr/>
            </p:nvSpPr>
            <p:spPr bwMode="auto">
              <a:xfrm>
                <a:off x="4832" y="2945"/>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390" name="Rectangle 116"/>
              <p:cNvSpPr>
                <a:spLocks noChangeArrowheads="1"/>
              </p:cNvSpPr>
              <p:nvPr/>
            </p:nvSpPr>
            <p:spPr bwMode="auto">
              <a:xfrm>
                <a:off x="4866"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2</a:t>
                </a:r>
                <a:endParaRPr lang="en-US" altLang="en-US" b="1"/>
              </a:p>
            </p:txBody>
          </p:sp>
          <p:sp>
            <p:nvSpPr>
              <p:cNvPr id="10391" name="Rectangle 117"/>
              <p:cNvSpPr>
                <a:spLocks noChangeArrowheads="1"/>
              </p:cNvSpPr>
              <p:nvPr/>
            </p:nvSpPr>
            <p:spPr bwMode="auto">
              <a:xfrm>
                <a:off x="4939" y="2945"/>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392" name="Rectangle 118"/>
              <p:cNvSpPr>
                <a:spLocks noChangeArrowheads="1"/>
              </p:cNvSpPr>
              <p:nvPr/>
            </p:nvSpPr>
            <p:spPr bwMode="auto">
              <a:xfrm>
                <a:off x="4973"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1</a:t>
                </a:r>
                <a:endParaRPr lang="en-US" altLang="en-US" b="1"/>
              </a:p>
            </p:txBody>
          </p:sp>
          <p:sp>
            <p:nvSpPr>
              <p:cNvPr id="10393" name="Rectangle 119"/>
              <p:cNvSpPr>
                <a:spLocks noChangeArrowheads="1"/>
              </p:cNvSpPr>
              <p:nvPr/>
            </p:nvSpPr>
            <p:spPr bwMode="auto">
              <a:xfrm>
                <a:off x="5041" y="2945"/>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394" name="Rectangle 120"/>
              <p:cNvSpPr>
                <a:spLocks noChangeArrowheads="1"/>
              </p:cNvSpPr>
              <p:nvPr/>
            </p:nvSpPr>
            <p:spPr bwMode="auto">
              <a:xfrm>
                <a:off x="5080"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0</a:t>
                </a:r>
                <a:endParaRPr lang="en-US" altLang="en-US" b="1"/>
              </a:p>
            </p:txBody>
          </p:sp>
          <p:sp>
            <p:nvSpPr>
              <p:cNvPr id="10395" name="Freeform 121"/>
              <p:cNvSpPr>
                <a:spLocks/>
              </p:cNvSpPr>
              <p:nvPr/>
            </p:nvSpPr>
            <p:spPr bwMode="auto">
              <a:xfrm>
                <a:off x="4546" y="3040"/>
                <a:ext cx="27" cy="27"/>
              </a:xfrm>
              <a:custGeom>
                <a:avLst/>
                <a:gdLst>
                  <a:gd name="T0" fmla="*/ 11 w 27"/>
                  <a:gd name="T1" fmla="*/ 23 h 27"/>
                  <a:gd name="T2" fmla="*/ 15 w 27"/>
                  <a:gd name="T3" fmla="*/ 27 h 27"/>
                  <a:gd name="T4" fmla="*/ 15 w 27"/>
                  <a:gd name="T5" fmla="*/ 27 h 27"/>
                  <a:gd name="T6" fmla="*/ 19 w 27"/>
                  <a:gd name="T7" fmla="*/ 23 h 27"/>
                  <a:gd name="T8" fmla="*/ 19 w 27"/>
                  <a:gd name="T9" fmla="*/ 23 h 27"/>
                  <a:gd name="T10" fmla="*/ 23 w 27"/>
                  <a:gd name="T11" fmla="*/ 23 h 27"/>
                  <a:gd name="T12" fmla="*/ 23 w 27"/>
                  <a:gd name="T13" fmla="*/ 19 h 27"/>
                  <a:gd name="T14" fmla="*/ 23 w 27"/>
                  <a:gd name="T15" fmla="*/ 19 h 27"/>
                  <a:gd name="T16" fmla="*/ 23 w 27"/>
                  <a:gd name="T17" fmla="*/ 19 h 27"/>
                  <a:gd name="T18" fmla="*/ 27 w 27"/>
                  <a:gd name="T19" fmla="*/ 15 h 27"/>
                  <a:gd name="T20" fmla="*/ 27 w 27"/>
                  <a:gd name="T21" fmla="*/ 15 h 27"/>
                  <a:gd name="T22" fmla="*/ 27 w 27"/>
                  <a:gd name="T23" fmla="*/ 11 h 27"/>
                  <a:gd name="T24" fmla="*/ 23 w 27"/>
                  <a:gd name="T25" fmla="*/ 11 h 27"/>
                  <a:gd name="T26" fmla="*/ 23 w 27"/>
                  <a:gd name="T27" fmla="*/ 8 h 27"/>
                  <a:gd name="T28" fmla="*/ 23 w 27"/>
                  <a:gd name="T29" fmla="*/ 8 h 27"/>
                  <a:gd name="T30" fmla="*/ 23 w 27"/>
                  <a:gd name="T31" fmla="*/ 4 h 27"/>
                  <a:gd name="T32" fmla="*/ 19 w 27"/>
                  <a:gd name="T33" fmla="*/ 4 h 27"/>
                  <a:gd name="T34" fmla="*/ 19 w 27"/>
                  <a:gd name="T35" fmla="*/ 4 h 27"/>
                  <a:gd name="T36" fmla="*/ 15 w 27"/>
                  <a:gd name="T37" fmla="*/ 4 h 27"/>
                  <a:gd name="T38" fmla="*/ 15 w 27"/>
                  <a:gd name="T39" fmla="*/ 0 h 27"/>
                  <a:gd name="T40" fmla="*/ 11 w 27"/>
                  <a:gd name="T41" fmla="*/ 0 h 27"/>
                  <a:gd name="T42" fmla="*/ 11 w 27"/>
                  <a:gd name="T43" fmla="*/ 0 h 27"/>
                  <a:gd name="T44" fmla="*/ 8 w 27"/>
                  <a:gd name="T45" fmla="*/ 4 h 27"/>
                  <a:gd name="T46" fmla="*/ 8 w 27"/>
                  <a:gd name="T47" fmla="*/ 4 h 27"/>
                  <a:gd name="T48" fmla="*/ 8 w 27"/>
                  <a:gd name="T49" fmla="*/ 4 h 27"/>
                  <a:gd name="T50" fmla="*/ 4 w 27"/>
                  <a:gd name="T51" fmla="*/ 4 h 27"/>
                  <a:gd name="T52" fmla="*/ 4 w 27"/>
                  <a:gd name="T53" fmla="*/ 8 h 27"/>
                  <a:gd name="T54" fmla="*/ 4 w 27"/>
                  <a:gd name="T55" fmla="*/ 8 h 27"/>
                  <a:gd name="T56" fmla="*/ 0 w 27"/>
                  <a:gd name="T57" fmla="*/ 11 h 27"/>
                  <a:gd name="T58" fmla="*/ 0 w 27"/>
                  <a:gd name="T59" fmla="*/ 11 h 27"/>
                  <a:gd name="T60" fmla="*/ 0 w 27"/>
                  <a:gd name="T61" fmla="*/ 15 h 27"/>
                  <a:gd name="T62" fmla="*/ 0 w 27"/>
                  <a:gd name="T63" fmla="*/ 15 h 27"/>
                  <a:gd name="T64" fmla="*/ 0 w 27"/>
                  <a:gd name="T65" fmla="*/ 19 h 27"/>
                  <a:gd name="T66" fmla="*/ 4 w 27"/>
                  <a:gd name="T67" fmla="*/ 19 h 27"/>
                  <a:gd name="T68" fmla="*/ 4 w 27"/>
                  <a:gd name="T69" fmla="*/ 19 h 27"/>
                  <a:gd name="T70" fmla="*/ 4 w 27"/>
                  <a:gd name="T71" fmla="*/ 23 h 27"/>
                  <a:gd name="T72" fmla="*/ 8 w 27"/>
                  <a:gd name="T73" fmla="*/ 23 h 27"/>
                  <a:gd name="T74" fmla="*/ 8 w 27"/>
                  <a:gd name="T75" fmla="*/ 23 h 27"/>
                  <a:gd name="T76" fmla="*/ 8 w 27"/>
                  <a:gd name="T77" fmla="*/ 27 h 27"/>
                  <a:gd name="T78" fmla="*/ 11 w 27"/>
                  <a:gd name="T79" fmla="*/ 27 h 27"/>
                  <a:gd name="T80" fmla="*/ 11 w 27"/>
                  <a:gd name="T81" fmla="*/ 27 h 27"/>
                  <a:gd name="T82" fmla="*/ 11 w 27"/>
                  <a:gd name="T83" fmla="*/ 27 h 27"/>
                  <a:gd name="T84" fmla="*/ 11 w 27"/>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
                  <a:gd name="T130" fmla="*/ 0 h 27"/>
                  <a:gd name="T131" fmla="*/ 27 w 27"/>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 h="27">
                    <a:moveTo>
                      <a:pt x="11" y="23"/>
                    </a:moveTo>
                    <a:lnTo>
                      <a:pt x="15" y="27"/>
                    </a:lnTo>
                    <a:lnTo>
                      <a:pt x="19" y="23"/>
                    </a:lnTo>
                    <a:lnTo>
                      <a:pt x="23" y="23"/>
                    </a:lnTo>
                    <a:lnTo>
                      <a:pt x="23" y="19"/>
                    </a:lnTo>
                    <a:lnTo>
                      <a:pt x="27" y="15"/>
                    </a:lnTo>
                    <a:lnTo>
                      <a:pt x="27" y="11"/>
                    </a:lnTo>
                    <a:lnTo>
                      <a:pt x="23" y="11"/>
                    </a:lnTo>
                    <a:lnTo>
                      <a:pt x="23" y="8"/>
                    </a:lnTo>
                    <a:lnTo>
                      <a:pt x="23" y="4"/>
                    </a:lnTo>
                    <a:lnTo>
                      <a:pt x="19" y="4"/>
                    </a:lnTo>
                    <a:lnTo>
                      <a:pt x="15" y="4"/>
                    </a:lnTo>
                    <a:lnTo>
                      <a:pt x="15" y="0"/>
                    </a:lnTo>
                    <a:lnTo>
                      <a:pt x="11" y="0"/>
                    </a:lnTo>
                    <a:lnTo>
                      <a:pt x="8" y="4"/>
                    </a:lnTo>
                    <a:lnTo>
                      <a:pt x="4" y="4"/>
                    </a:lnTo>
                    <a:lnTo>
                      <a:pt x="4" y="8"/>
                    </a:lnTo>
                    <a:lnTo>
                      <a:pt x="0" y="11"/>
                    </a:lnTo>
                    <a:lnTo>
                      <a:pt x="0" y="15"/>
                    </a:lnTo>
                    <a:lnTo>
                      <a:pt x="0" y="19"/>
                    </a:lnTo>
                    <a:lnTo>
                      <a:pt x="4" y="19"/>
                    </a:lnTo>
                    <a:lnTo>
                      <a:pt x="4" y="23"/>
                    </a:lnTo>
                    <a:lnTo>
                      <a:pt x="8" y="23"/>
                    </a:lnTo>
                    <a:lnTo>
                      <a:pt x="8" y="27"/>
                    </a:lnTo>
                    <a:lnTo>
                      <a:pt x="11"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6" name="Freeform 122"/>
              <p:cNvSpPr>
                <a:spLocks/>
              </p:cNvSpPr>
              <p:nvPr/>
            </p:nvSpPr>
            <p:spPr bwMode="auto">
              <a:xfrm>
                <a:off x="4626" y="3040"/>
                <a:ext cx="23" cy="27"/>
              </a:xfrm>
              <a:custGeom>
                <a:avLst/>
                <a:gdLst>
                  <a:gd name="T0" fmla="*/ 11 w 23"/>
                  <a:gd name="T1" fmla="*/ 23 h 27"/>
                  <a:gd name="T2" fmla="*/ 15 w 23"/>
                  <a:gd name="T3" fmla="*/ 27 h 27"/>
                  <a:gd name="T4" fmla="*/ 15 w 23"/>
                  <a:gd name="T5" fmla="*/ 27 h 27"/>
                  <a:gd name="T6" fmla="*/ 19 w 23"/>
                  <a:gd name="T7" fmla="*/ 23 h 27"/>
                  <a:gd name="T8" fmla="*/ 19 w 23"/>
                  <a:gd name="T9" fmla="*/ 23 h 27"/>
                  <a:gd name="T10" fmla="*/ 19 w 23"/>
                  <a:gd name="T11" fmla="*/ 23 h 27"/>
                  <a:gd name="T12" fmla="*/ 23 w 23"/>
                  <a:gd name="T13" fmla="*/ 19 h 27"/>
                  <a:gd name="T14" fmla="*/ 23 w 23"/>
                  <a:gd name="T15" fmla="*/ 19 h 27"/>
                  <a:gd name="T16" fmla="*/ 23 w 23"/>
                  <a:gd name="T17" fmla="*/ 19 h 27"/>
                  <a:gd name="T18" fmla="*/ 23 w 23"/>
                  <a:gd name="T19" fmla="*/ 15 h 27"/>
                  <a:gd name="T20" fmla="*/ 23 w 23"/>
                  <a:gd name="T21" fmla="*/ 15 h 27"/>
                  <a:gd name="T22" fmla="*/ 23 w 23"/>
                  <a:gd name="T23" fmla="*/ 11 h 27"/>
                  <a:gd name="T24" fmla="*/ 23 w 23"/>
                  <a:gd name="T25" fmla="*/ 11 h 27"/>
                  <a:gd name="T26" fmla="*/ 23 w 23"/>
                  <a:gd name="T27" fmla="*/ 8 h 27"/>
                  <a:gd name="T28" fmla="*/ 23 w 23"/>
                  <a:gd name="T29" fmla="*/ 8 h 27"/>
                  <a:gd name="T30" fmla="*/ 19 w 23"/>
                  <a:gd name="T31" fmla="*/ 4 h 27"/>
                  <a:gd name="T32" fmla="*/ 19 w 23"/>
                  <a:gd name="T33" fmla="*/ 4 h 27"/>
                  <a:gd name="T34" fmla="*/ 19 w 23"/>
                  <a:gd name="T35" fmla="*/ 4 h 27"/>
                  <a:gd name="T36" fmla="*/ 15 w 23"/>
                  <a:gd name="T37" fmla="*/ 4 h 27"/>
                  <a:gd name="T38" fmla="*/ 15 w 23"/>
                  <a:gd name="T39" fmla="*/ 0 h 27"/>
                  <a:gd name="T40" fmla="*/ 11 w 23"/>
                  <a:gd name="T41" fmla="*/ 0 h 27"/>
                  <a:gd name="T42" fmla="*/ 11 w 23"/>
                  <a:gd name="T43" fmla="*/ 0 h 27"/>
                  <a:gd name="T44" fmla="*/ 8 w 23"/>
                  <a:gd name="T45" fmla="*/ 4 h 27"/>
                  <a:gd name="T46" fmla="*/ 8 w 23"/>
                  <a:gd name="T47" fmla="*/ 4 h 27"/>
                  <a:gd name="T48" fmla="*/ 4 w 23"/>
                  <a:gd name="T49" fmla="*/ 4 h 27"/>
                  <a:gd name="T50" fmla="*/ 4 w 23"/>
                  <a:gd name="T51" fmla="*/ 4 h 27"/>
                  <a:gd name="T52" fmla="*/ 4 w 23"/>
                  <a:gd name="T53" fmla="*/ 8 h 27"/>
                  <a:gd name="T54" fmla="*/ 4 w 23"/>
                  <a:gd name="T55" fmla="*/ 8 h 27"/>
                  <a:gd name="T56" fmla="*/ 0 w 23"/>
                  <a:gd name="T57" fmla="*/ 11 h 27"/>
                  <a:gd name="T58" fmla="*/ 0 w 23"/>
                  <a:gd name="T59" fmla="*/ 11 h 27"/>
                  <a:gd name="T60" fmla="*/ 0 w 23"/>
                  <a:gd name="T61" fmla="*/ 15 h 27"/>
                  <a:gd name="T62" fmla="*/ 0 w 23"/>
                  <a:gd name="T63" fmla="*/ 15 h 27"/>
                  <a:gd name="T64" fmla="*/ 0 w 23"/>
                  <a:gd name="T65" fmla="*/ 19 h 27"/>
                  <a:gd name="T66" fmla="*/ 4 w 23"/>
                  <a:gd name="T67" fmla="*/ 19 h 27"/>
                  <a:gd name="T68" fmla="*/ 4 w 23"/>
                  <a:gd name="T69" fmla="*/ 19 h 27"/>
                  <a:gd name="T70" fmla="*/ 4 w 23"/>
                  <a:gd name="T71" fmla="*/ 23 h 27"/>
                  <a:gd name="T72" fmla="*/ 4 w 23"/>
                  <a:gd name="T73" fmla="*/ 23 h 27"/>
                  <a:gd name="T74" fmla="*/ 8 w 23"/>
                  <a:gd name="T75" fmla="*/ 23 h 27"/>
                  <a:gd name="T76" fmla="*/ 8 w 23"/>
                  <a:gd name="T77" fmla="*/ 27 h 27"/>
                  <a:gd name="T78" fmla="*/ 11 w 23"/>
                  <a:gd name="T79" fmla="*/ 27 h 27"/>
                  <a:gd name="T80" fmla="*/ 11 w 23"/>
                  <a:gd name="T81" fmla="*/ 27 h 27"/>
                  <a:gd name="T82" fmla="*/ 11 w 23"/>
                  <a:gd name="T83" fmla="*/ 27 h 27"/>
                  <a:gd name="T84" fmla="*/ 11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11" y="23"/>
                    </a:moveTo>
                    <a:lnTo>
                      <a:pt x="15" y="27"/>
                    </a:lnTo>
                    <a:lnTo>
                      <a:pt x="19" y="23"/>
                    </a:lnTo>
                    <a:lnTo>
                      <a:pt x="23" y="19"/>
                    </a:lnTo>
                    <a:lnTo>
                      <a:pt x="23" y="15"/>
                    </a:lnTo>
                    <a:lnTo>
                      <a:pt x="23" y="11"/>
                    </a:lnTo>
                    <a:lnTo>
                      <a:pt x="23" y="8"/>
                    </a:lnTo>
                    <a:lnTo>
                      <a:pt x="19" y="4"/>
                    </a:lnTo>
                    <a:lnTo>
                      <a:pt x="15" y="4"/>
                    </a:lnTo>
                    <a:lnTo>
                      <a:pt x="15" y="0"/>
                    </a:lnTo>
                    <a:lnTo>
                      <a:pt x="11" y="0"/>
                    </a:lnTo>
                    <a:lnTo>
                      <a:pt x="8" y="4"/>
                    </a:lnTo>
                    <a:lnTo>
                      <a:pt x="4" y="4"/>
                    </a:lnTo>
                    <a:lnTo>
                      <a:pt x="4" y="8"/>
                    </a:lnTo>
                    <a:lnTo>
                      <a:pt x="0" y="11"/>
                    </a:lnTo>
                    <a:lnTo>
                      <a:pt x="0" y="15"/>
                    </a:lnTo>
                    <a:lnTo>
                      <a:pt x="0" y="19"/>
                    </a:lnTo>
                    <a:lnTo>
                      <a:pt x="4" y="19"/>
                    </a:lnTo>
                    <a:lnTo>
                      <a:pt x="4" y="23"/>
                    </a:lnTo>
                    <a:lnTo>
                      <a:pt x="8" y="23"/>
                    </a:lnTo>
                    <a:lnTo>
                      <a:pt x="8" y="27"/>
                    </a:lnTo>
                    <a:lnTo>
                      <a:pt x="11"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7" name="Freeform 123"/>
              <p:cNvSpPr>
                <a:spLocks/>
              </p:cNvSpPr>
              <p:nvPr/>
            </p:nvSpPr>
            <p:spPr bwMode="auto">
              <a:xfrm>
                <a:off x="4466" y="3040"/>
                <a:ext cx="27" cy="27"/>
              </a:xfrm>
              <a:custGeom>
                <a:avLst/>
                <a:gdLst>
                  <a:gd name="T0" fmla="*/ 11 w 27"/>
                  <a:gd name="T1" fmla="*/ 23 h 27"/>
                  <a:gd name="T2" fmla="*/ 15 w 27"/>
                  <a:gd name="T3" fmla="*/ 27 h 27"/>
                  <a:gd name="T4" fmla="*/ 19 w 27"/>
                  <a:gd name="T5" fmla="*/ 27 h 27"/>
                  <a:gd name="T6" fmla="*/ 19 w 27"/>
                  <a:gd name="T7" fmla="*/ 23 h 27"/>
                  <a:gd name="T8" fmla="*/ 19 w 27"/>
                  <a:gd name="T9" fmla="*/ 23 h 27"/>
                  <a:gd name="T10" fmla="*/ 23 w 27"/>
                  <a:gd name="T11" fmla="*/ 23 h 27"/>
                  <a:gd name="T12" fmla="*/ 23 w 27"/>
                  <a:gd name="T13" fmla="*/ 19 h 27"/>
                  <a:gd name="T14" fmla="*/ 23 w 27"/>
                  <a:gd name="T15" fmla="*/ 19 h 27"/>
                  <a:gd name="T16" fmla="*/ 27 w 27"/>
                  <a:gd name="T17" fmla="*/ 19 h 27"/>
                  <a:gd name="T18" fmla="*/ 27 w 27"/>
                  <a:gd name="T19" fmla="*/ 15 h 27"/>
                  <a:gd name="T20" fmla="*/ 27 w 27"/>
                  <a:gd name="T21" fmla="*/ 15 h 27"/>
                  <a:gd name="T22" fmla="*/ 27 w 27"/>
                  <a:gd name="T23" fmla="*/ 11 h 27"/>
                  <a:gd name="T24" fmla="*/ 27 w 27"/>
                  <a:gd name="T25" fmla="*/ 11 h 27"/>
                  <a:gd name="T26" fmla="*/ 23 w 27"/>
                  <a:gd name="T27" fmla="*/ 8 h 27"/>
                  <a:gd name="T28" fmla="*/ 23 w 27"/>
                  <a:gd name="T29" fmla="*/ 8 h 27"/>
                  <a:gd name="T30" fmla="*/ 23 w 27"/>
                  <a:gd name="T31" fmla="*/ 4 h 27"/>
                  <a:gd name="T32" fmla="*/ 19 w 27"/>
                  <a:gd name="T33" fmla="*/ 4 h 27"/>
                  <a:gd name="T34" fmla="*/ 19 w 27"/>
                  <a:gd name="T35" fmla="*/ 4 h 27"/>
                  <a:gd name="T36" fmla="*/ 19 w 27"/>
                  <a:gd name="T37" fmla="*/ 4 h 27"/>
                  <a:gd name="T38" fmla="*/ 15 w 27"/>
                  <a:gd name="T39" fmla="*/ 0 h 27"/>
                  <a:gd name="T40" fmla="*/ 15 w 27"/>
                  <a:gd name="T41" fmla="*/ 0 h 27"/>
                  <a:gd name="T42" fmla="*/ 11 w 27"/>
                  <a:gd name="T43" fmla="*/ 0 h 27"/>
                  <a:gd name="T44" fmla="*/ 11 w 27"/>
                  <a:gd name="T45" fmla="*/ 4 h 27"/>
                  <a:gd name="T46" fmla="*/ 8 w 27"/>
                  <a:gd name="T47" fmla="*/ 4 h 27"/>
                  <a:gd name="T48" fmla="*/ 8 w 27"/>
                  <a:gd name="T49" fmla="*/ 4 h 27"/>
                  <a:gd name="T50" fmla="*/ 4 w 27"/>
                  <a:gd name="T51" fmla="*/ 4 h 27"/>
                  <a:gd name="T52" fmla="*/ 4 w 27"/>
                  <a:gd name="T53" fmla="*/ 8 h 27"/>
                  <a:gd name="T54" fmla="*/ 4 w 27"/>
                  <a:gd name="T55" fmla="*/ 8 h 27"/>
                  <a:gd name="T56" fmla="*/ 4 w 27"/>
                  <a:gd name="T57" fmla="*/ 11 h 27"/>
                  <a:gd name="T58" fmla="*/ 4 w 27"/>
                  <a:gd name="T59" fmla="*/ 11 h 27"/>
                  <a:gd name="T60" fmla="*/ 0 w 27"/>
                  <a:gd name="T61" fmla="*/ 15 h 27"/>
                  <a:gd name="T62" fmla="*/ 4 w 27"/>
                  <a:gd name="T63" fmla="*/ 15 h 27"/>
                  <a:gd name="T64" fmla="*/ 4 w 27"/>
                  <a:gd name="T65" fmla="*/ 19 h 27"/>
                  <a:gd name="T66" fmla="*/ 4 w 27"/>
                  <a:gd name="T67" fmla="*/ 19 h 27"/>
                  <a:gd name="T68" fmla="*/ 4 w 27"/>
                  <a:gd name="T69" fmla="*/ 19 h 27"/>
                  <a:gd name="T70" fmla="*/ 4 w 27"/>
                  <a:gd name="T71" fmla="*/ 23 h 27"/>
                  <a:gd name="T72" fmla="*/ 8 w 27"/>
                  <a:gd name="T73" fmla="*/ 23 h 27"/>
                  <a:gd name="T74" fmla="*/ 8 w 27"/>
                  <a:gd name="T75" fmla="*/ 23 h 27"/>
                  <a:gd name="T76" fmla="*/ 11 w 27"/>
                  <a:gd name="T77" fmla="*/ 27 h 27"/>
                  <a:gd name="T78" fmla="*/ 11 w 27"/>
                  <a:gd name="T79" fmla="*/ 27 h 27"/>
                  <a:gd name="T80" fmla="*/ 15 w 27"/>
                  <a:gd name="T81" fmla="*/ 27 h 27"/>
                  <a:gd name="T82" fmla="*/ 15 w 27"/>
                  <a:gd name="T83" fmla="*/ 27 h 27"/>
                  <a:gd name="T84" fmla="*/ 11 w 27"/>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
                  <a:gd name="T130" fmla="*/ 0 h 27"/>
                  <a:gd name="T131" fmla="*/ 27 w 27"/>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 h="27">
                    <a:moveTo>
                      <a:pt x="11" y="23"/>
                    </a:moveTo>
                    <a:lnTo>
                      <a:pt x="15" y="27"/>
                    </a:lnTo>
                    <a:lnTo>
                      <a:pt x="19" y="27"/>
                    </a:lnTo>
                    <a:lnTo>
                      <a:pt x="19" y="23"/>
                    </a:lnTo>
                    <a:lnTo>
                      <a:pt x="23" y="23"/>
                    </a:lnTo>
                    <a:lnTo>
                      <a:pt x="23" y="19"/>
                    </a:lnTo>
                    <a:lnTo>
                      <a:pt x="27" y="19"/>
                    </a:lnTo>
                    <a:lnTo>
                      <a:pt x="27" y="15"/>
                    </a:lnTo>
                    <a:lnTo>
                      <a:pt x="27" y="11"/>
                    </a:lnTo>
                    <a:lnTo>
                      <a:pt x="23" y="8"/>
                    </a:lnTo>
                    <a:lnTo>
                      <a:pt x="23" y="4"/>
                    </a:lnTo>
                    <a:lnTo>
                      <a:pt x="19" y="4"/>
                    </a:lnTo>
                    <a:lnTo>
                      <a:pt x="15" y="0"/>
                    </a:lnTo>
                    <a:lnTo>
                      <a:pt x="11" y="0"/>
                    </a:lnTo>
                    <a:lnTo>
                      <a:pt x="11" y="4"/>
                    </a:lnTo>
                    <a:lnTo>
                      <a:pt x="8" y="4"/>
                    </a:lnTo>
                    <a:lnTo>
                      <a:pt x="4" y="4"/>
                    </a:lnTo>
                    <a:lnTo>
                      <a:pt x="4" y="8"/>
                    </a:lnTo>
                    <a:lnTo>
                      <a:pt x="4" y="11"/>
                    </a:lnTo>
                    <a:lnTo>
                      <a:pt x="0" y="15"/>
                    </a:lnTo>
                    <a:lnTo>
                      <a:pt x="4" y="15"/>
                    </a:lnTo>
                    <a:lnTo>
                      <a:pt x="4" y="19"/>
                    </a:lnTo>
                    <a:lnTo>
                      <a:pt x="4" y="23"/>
                    </a:lnTo>
                    <a:lnTo>
                      <a:pt x="8" y="23"/>
                    </a:lnTo>
                    <a:lnTo>
                      <a:pt x="11" y="27"/>
                    </a:lnTo>
                    <a:lnTo>
                      <a:pt x="15"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8" name="Line 124"/>
              <p:cNvSpPr>
                <a:spLocks noChangeShapeType="1"/>
              </p:cNvSpPr>
              <p:nvPr/>
            </p:nvSpPr>
            <p:spPr bwMode="auto">
              <a:xfrm flipV="1">
                <a:off x="3498" y="3162"/>
                <a:ext cx="1" cy="37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9" name="Freeform 125"/>
              <p:cNvSpPr>
                <a:spLocks/>
              </p:cNvSpPr>
              <p:nvPr/>
            </p:nvSpPr>
            <p:spPr bwMode="auto">
              <a:xfrm>
                <a:off x="1020" y="3162"/>
                <a:ext cx="4193" cy="381"/>
              </a:xfrm>
              <a:custGeom>
                <a:avLst/>
                <a:gdLst>
                  <a:gd name="T0" fmla="*/ 0 w 4193"/>
                  <a:gd name="T1" fmla="*/ 378 h 381"/>
                  <a:gd name="T2" fmla="*/ 0 w 4193"/>
                  <a:gd name="T3" fmla="*/ 0 h 381"/>
                  <a:gd name="T4" fmla="*/ 4193 w 4193"/>
                  <a:gd name="T5" fmla="*/ 0 h 381"/>
                  <a:gd name="T6" fmla="*/ 4193 w 4193"/>
                  <a:gd name="T7" fmla="*/ 381 h 381"/>
                  <a:gd name="T8" fmla="*/ 0 w 4193"/>
                  <a:gd name="T9" fmla="*/ 381 h 381"/>
                  <a:gd name="T10" fmla="*/ 0 w 4193"/>
                  <a:gd name="T11" fmla="*/ 381 h 381"/>
                  <a:gd name="T12" fmla="*/ 0 60000 65536"/>
                  <a:gd name="T13" fmla="*/ 0 60000 65536"/>
                  <a:gd name="T14" fmla="*/ 0 60000 65536"/>
                  <a:gd name="T15" fmla="*/ 0 60000 65536"/>
                  <a:gd name="T16" fmla="*/ 0 60000 65536"/>
                  <a:gd name="T17" fmla="*/ 0 60000 65536"/>
                  <a:gd name="T18" fmla="*/ 0 w 4193"/>
                  <a:gd name="T19" fmla="*/ 0 h 381"/>
                  <a:gd name="T20" fmla="*/ 4193 w 4193"/>
                  <a:gd name="T21" fmla="*/ 381 h 381"/>
                </a:gdLst>
                <a:ahLst/>
                <a:cxnLst>
                  <a:cxn ang="T12">
                    <a:pos x="T0" y="T1"/>
                  </a:cxn>
                  <a:cxn ang="T13">
                    <a:pos x="T2" y="T3"/>
                  </a:cxn>
                  <a:cxn ang="T14">
                    <a:pos x="T4" y="T5"/>
                  </a:cxn>
                  <a:cxn ang="T15">
                    <a:pos x="T6" y="T7"/>
                  </a:cxn>
                  <a:cxn ang="T16">
                    <a:pos x="T8" y="T9"/>
                  </a:cxn>
                  <a:cxn ang="T17">
                    <a:pos x="T10" y="T11"/>
                  </a:cxn>
                </a:cxnLst>
                <a:rect l="T18" t="T19" r="T20" b="T21"/>
                <a:pathLst>
                  <a:path w="4193" h="381">
                    <a:moveTo>
                      <a:pt x="0" y="378"/>
                    </a:moveTo>
                    <a:lnTo>
                      <a:pt x="0" y="0"/>
                    </a:lnTo>
                    <a:lnTo>
                      <a:pt x="4193" y="0"/>
                    </a:lnTo>
                    <a:lnTo>
                      <a:pt x="4193" y="381"/>
                    </a:lnTo>
                    <a:lnTo>
                      <a:pt x="0" y="381"/>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00" name="Rectangle 126"/>
              <p:cNvSpPr>
                <a:spLocks noChangeArrowheads="1"/>
              </p:cNvSpPr>
              <p:nvPr/>
            </p:nvSpPr>
            <p:spPr bwMode="auto">
              <a:xfrm>
                <a:off x="3544"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1</a:t>
                </a:r>
                <a:endParaRPr lang="en-US" altLang="en-US" b="1"/>
              </a:p>
            </p:txBody>
          </p:sp>
          <p:sp>
            <p:nvSpPr>
              <p:cNvPr id="10401" name="Rectangle 127"/>
              <p:cNvSpPr>
                <a:spLocks noChangeArrowheads="1"/>
              </p:cNvSpPr>
              <p:nvPr/>
            </p:nvSpPr>
            <p:spPr bwMode="auto">
              <a:xfrm>
                <a:off x="3616"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1</a:t>
                </a:r>
                <a:endParaRPr lang="en-US" altLang="en-US" b="1"/>
              </a:p>
            </p:txBody>
          </p:sp>
          <p:sp>
            <p:nvSpPr>
              <p:cNvPr id="10402" name="Rectangle 128"/>
              <p:cNvSpPr>
                <a:spLocks noChangeArrowheads="1"/>
              </p:cNvSpPr>
              <p:nvPr/>
            </p:nvSpPr>
            <p:spPr bwMode="auto">
              <a:xfrm>
                <a:off x="3685" y="2945"/>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403" name="Rectangle 129"/>
              <p:cNvSpPr>
                <a:spLocks noChangeArrowheads="1"/>
              </p:cNvSpPr>
              <p:nvPr/>
            </p:nvSpPr>
            <p:spPr bwMode="auto">
              <a:xfrm>
                <a:off x="3719"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1</a:t>
                </a:r>
                <a:endParaRPr lang="en-US" altLang="en-US" b="1"/>
              </a:p>
            </p:txBody>
          </p:sp>
          <p:sp>
            <p:nvSpPr>
              <p:cNvPr id="10404" name="Rectangle 130"/>
              <p:cNvSpPr>
                <a:spLocks noChangeArrowheads="1"/>
              </p:cNvSpPr>
              <p:nvPr/>
            </p:nvSpPr>
            <p:spPr bwMode="auto">
              <a:xfrm>
                <a:off x="3791"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0</a:t>
                </a:r>
                <a:endParaRPr lang="en-US" altLang="en-US" b="1"/>
              </a:p>
            </p:txBody>
          </p:sp>
          <p:sp>
            <p:nvSpPr>
              <p:cNvPr id="10405" name="Rectangle 131"/>
              <p:cNvSpPr>
                <a:spLocks noChangeArrowheads="1"/>
              </p:cNvSpPr>
              <p:nvPr/>
            </p:nvSpPr>
            <p:spPr bwMode="auto">
              <a:xfrm>
                <a:off x="3864" y="2945"/>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406" name="Rectangle 132"/>
              <p:cNvSpPr>
                <a:spLocks noChangeArrowheads="1"/>
              </p:cNvSpPr>
              <p:nvPr/>
            </p:nvSpPr>
            <p:spPr bwMode="auto">
              <a:xfrm>
                <a:off x="3898"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9</a:t>
                </a:r>
                <a:endParaRPr lang="en-US" altLang="en-US" b="1"/>
              </a:p>
            </p:txBody>
          </p:sp>
          <p:sp>
            <p:nvSpPr>
              <p:cNvPr id="10407" name="Rectangle 133"/>
              <p:cNvSpPr>
                <a:spLocks noChangeArrowheads="1"/>
              </p:cNvSpPr>
              <p:nvPr/>
            </p:nvSpPr>
            <p:spPr bwMode="auto">
              <a:xfrm>
                <a:off x="3967" y="2945"/>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408" name="Rectangle 134"/>
              <p:cNvSpPr>
                <a:spLocks noChangeArrowheads="1"/>
              </p:cNvSpPr>
              <p:nvPr/>
            </p:nvSpPr>
            <p:spPr bwMode="auto">
              <a:xfrm>
                <a:off x="4005"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8</a:t>
                </a:r>
                <a:endParaRPr lang="en-US" altLang="en-US" b="1"/>
              </a:p>
            </p:txBody>
          </p:sp>
          <p:sp>
            <p:nvSpPr>
              <p:cNvPr id="10409" name="Rectangle 135"/>
              <p:cNvSpPr>
                <a:spLocks noChangeArrowheads="1"/>
              </p:cNvSpPr>
              <p:nvPr/>
            </p:nvSpPr>
            <p:spPr bwMode="auto">
              <a:xfrm>
                <a:off x="2724"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1</a:t>
                </a:r>
                <a:endParaRPr lang="en-US" altLang="en-US" b="1"/>
              </a:p>
            </p:txBody>
          </p:sp>
          <p:sp>
            <p:nvSpPr>
              <p:cNvPr id="10410" name="Rectangle 136"/>
              <p:cNvSpPr>
                <a:spLocks noChangeArrowheads="1"/>
              </p:cNvSpPr>
              <p:nvPr/>
            </p:nvSpPr>
            <p:spPr bwMode="auto">
              <a:xfrm>
                <a:off x="2797"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5</a:t>
                </a:r>
                <a:endParaRPr lang="en-US" altLang="en-US" b="1"/>
              </a:p>
            </p:txBody>
          </p:sp>
          <p:sp>
            <p:nvSpPr>
              <p:cNvPr id="10411" name="Rectangle 137"/>
              <p:cNvSpPr>
                <a:spLocks noChangeArrowheads="1"/>
              </p:cNvSpPr>
              <p:nvPr/>
            </p:nvSpPr>
            <p:spPr bwMode="auto">
              <a:xfrm>
                <a:off x="2865" y="2945"/>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412" name="Rectangle 138"/>
              <p:cNvSpPr>
                <a:spLocks noChangeArrowheads="1"/>
              </p:cNvSpPr>
              <p:nvPr/>
            </p:nvSpPr>
            <p:spPr bwMode="auto">
              <a:xfrm>
                <a:off x="2903"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1</a:t>
                </a:r>
                <a:endParaRPr lang="en-US" altLang="en-US" b="1"/>
              </a:p>
            </p:txBody>
          </p:sp>
          <p:sp>
            <p:nvSpPr>
              <p:cNvPr id="10413" name="Rectangle 139"/>
              <p:cNvSpPr>
                <a:spLocks noChangeArrowheads="1"/>
              </p:cNvSpPr>
              <p:nvPr/>
            </p:nvSpPr>
            <p:spPr bwMode="auto">
              <a:xfrm>
                <a:off x="2972"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4</a:t>
                </a:r>
                <a:endParaRPr lang="en-US" altLang="en-US" b="1"/>
              </a:p>
            </p:txBody>
          </p:sp>
          <p:sp>
            <p:nvSpPr>
              <p:cNvPr id="10414" name="Rectangle 140"/>
              <p:cNvSpPr>
                <a:spLocks noChangeArrowheads="1"/>
              </p:cNvSpPr>
              <p:nvPr/>
            </p:nvSpPr>
            <p:spPr bwMode="auto">
              <a:xfrm>
                <a:off x="3044" y="2945"/>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415" name="Rectangle 141"/>
              <p:cNvSpPr>
                <a:spLocks noChangeArrowheads="1"/>
              </p:cNvSpPr>
              <p:nvPr/>
            </p:nvSpPr>
            <p:spPr bwMode="auto">
              <a:xfrm>
                <a:off x="3079"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1</a:t>
                </a:r>
                <a:endParaRPr lang="en-US" altLang="en-US" b="1"/>
              </a:p>
            </p:txBody>
          </p:sp>
          <p:sp>
            <p:nvSpPr>
              <p:cNvPr id="10416" name="Rectangle 142"/>
              <p:cNvSpPr>
                <a:spLocks noChangeArrowheads="1"/>
              </p:cNvSpPr>
              <p:nvPr/>
            </p:nvSpPr>
            <p:spPr bwMode="auto">
              <a:xfrm>
                <a:off x="3147"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3</a:t>
                </a:r>
                <a:endParaRPr lang="en-US" altLang="en-US" b="1"/>
              </a:p>
            </p:txBody>
          </p:sp>
          <p:sp>
            <p:nvSpPr>
              <p:cNvPr id="10417" name="Rectangle 143"/>
              <p:cNvSpPr>
                <a:spLocks noChangeArrowheads="1"/>
              </p:cNvSpPr>
              <p:nvPr/>
            </p:nvSpPr>
            <p:spPr bwMode="auto">
              <a:xfrm>
                <a:off x="3220" y="2945"/>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418" name="Rectangle 144"/>
              <p:cNvSpPr>
                <a:spLocks noChangeArrowheads="1"/>
              </p:cNvSpPr>
              <p:nvPr/>
            </p:nvSpPr>
            <p:spPr bwMode="auto">
              <a:xfrm>
                <a:off x="3254"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1</a:t>
                </a:r>
                <a:endParaRPr lang="en-US" altLang="en-US" b="1"/>
              </a:p>
            </p:txBody>
          </p:sp>
          <p:sp>
            <p:nvSpPr>
              <p:cNvPr id="10419" name="Rectangle 145"/>
              <p:cNvSpPr>
                <a:spLocks noChangeArrowheads="1"/>
              </p:cNvSpPr>
              <p:nvPr/>
            </p:nvSpPr>
            <p:spPr bwMode="auto">
              <a:xfrm>
                <a:off x="3326"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2</a:t>
                </a:r>
                <a:endParaRPr lang="en-US" altLang="en-US" b="1"/>
              </a:p>
            </p:txBody>
          </p:sp>
          <p:sp>
            <p:nvSpPr>
              <p:cNvPr id="10420" name="Rectangle 146"/>
              <p:cNvSpPr>
                <a:spLocks noChangeArrowheads="1"/>
              </p:cNvSpPr>
              <p:nvPr/>
            </p:nvSpPr>
            <p:spPr bwMode="auto">
              <a:xfrm>
                <a:off x="1051"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2</a:t>
                </a:r>
                <a:endParaRPr lang="en-US" altLang="en-US" b="1"/>
              </a:p>
            </p:txBody>
          </p:sp>
          <p:sp>
            <p:nvSpPr>
              <p:cNvPr id="10421" name="Rectangle 147"/>
              <p:cNvSpPr>
                <a:spLocks noChangeArrowheads="1"/>
              </p:cNvSpPr>
              <p:nvPr/>
            </p:nvSpPr>
            <p:spPr bwMode="auto">
              <a:xfrm>
                <a:off x="1123"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9</a:t>
                </a:r>
                <a:endParaRPr lang="en-US" altLang="en-US" b="1"/>
              </a:p>
            </p:txBody>
          </p:sp>
          <p:sp>
            <p:nvSpPr>
              <p:cNvPr id="10422" name="Rectangle 148"/>
              <p:cNvSpPr>
                <a:spLocks noChangeArrowheads="1"/>
              </p:cNvSpPr>
              <p:nvPr/>
            </p:nvSpPr>
            <p:spPr bwMode="auto">
              <a:xfrm>
                <a:off x="1192" y="2945"/>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423" name="Rectangle 149"/>
              <p:cNvSpPr>
                <a:spLocks noChangeArrowheads="1"/>
              </p:cNvSpPr>
              <p:nvPr/>
            </p:nvSpPr>
            <p:spPr bwMode="auto">
              <a:xfrm>
                <a:off x="1226"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2</a:t>
                </a:r>
                <a:endParaRPr lang="en-US" altLang="en-US" b="1"/>
              </a:p>
            </p:txBody>
          </p:sp>
          <p:sp>
            <p:nvSpPr>
              <p:cNvPr id="10424" name="Rectangle 150"/>
              <p:cNvSpPr>
                <a:spLocks noChangeArrowheads="1"/>
              </p:cNvSpPr>
              <p:nvPr/>
            </p:nvSpPr>
            <p:spPr bwMode="auto">
              <a:xfrm>
                <a:off x="1299"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8</a:t>
                </a:r>
                <a:endParaRPr lang="en-US" altLang="en-US" b="1"/>
              </a:p>
            </p:txBody>
          </p:sp>
          <p:sp>
            <p:nvSpPr>
              <p:cNvPr id="10425" name="Rectangle 151"/>
              <p:cNvSpPr>
                <a:spLocks noChangeArrowheads="1"/>
              </p:cNvSpPr>
              <p:nvPr/>
            </p:nvSpPr>
            <p:spPr bwMode="auto">
              <a:xfrm>
                <a:off x="1367" y="2945"/>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426" name="Rectangle 152"/>
              <p:cNvSpPr>
                <a:spLocks noChangeArrowheads="1"/>
              </p:cNvSpPr>
              <p:nvPr/>
            </p:nvSpPr>
            <p:spPr bwMode="auto">
              <a:xfrm>
                <a:off x="1405"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2</a:t>
                </a:r>
                <a:endParaRPr lang="en-US" altLang="en-US" b="1"/>
              </a:p>
            </p:txBody>
          </p:sp>
          <p:sp>
            <p:nvSpPr>
              <p:cNvPr id="10427" name="Rectangle 153"/>
              <p:cNvSpPr>
                <a:spLocks noChangeArrowheads="1"/>
              </p:cNvSpPr>
              <p:nvPr/>
            </p:nvSpPr>
            <p:spPr bwMode="auto">
              <a:xfrm>
                <a:off x="1474" y="2945"/>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7</a:t>
                </a:r>
                <a:endParaRPr lang="en-US" altLang="en-US" b="1"/>
              </a:p>
            </p:txBody>
          </p:sp>
          <p:sp>
            <p:nvSpPr>
              <p:cNvPr id="10428" name="Freeform 154"/>
              <p:cNvSpPr>
                <a:spLocks/>
              </p:cNvSpPr>
              <p:nvPr/>
            </p:nvSpPr>
            <p:spPr bwMode="auto">
              <a:xfrm>
                <a:off x="4310" y="3040"/>
                <a:ext cx="23" cy="27"/>
              </a:xfrm>
              <a:custGeom>
                <a:avLst/>
                <a:gdLst>
                  <a:gd name="T0" fmla="*/ 11 w 23"/>
                  <a:gd name="T1" fmla="*/ 23 h 27"/>
                  <a:gd name="T2" fmla="*/ 11 w 23"/>
                  <a:gd name="T3" fmla="*/ 27 h 27"/>
                  <a:gd name="T4" fmla="*/ 15 w 23"/>
                  <a:gd name="T5" fmla="*/ 27 h 27"/>
                  <a:gd name="T6" fmla="*/ 15 w 23"/>
                  <a:gd name="T7" fmla="*/ 23 h 27"/>
                  <a:gd name="T8" fmla="*/ 19 w 23"/>
                  <a:gd name="T9" fmla="*/ 23 h 27"/>
                  <a:gd name="T10" fmla="*/ 19 w 23"/>
                  <a:gd name="T11" fmla="*/ 23 h 27"/>
                  <a:gd name="T12" fmla="*/ 19 w 23"/>
                  <a:gd name="T13" fmla="*/ 19 h 27"/>
                  <a:gd name="T14" fmla="*/ 23 w 23"/>
                  <a:gd name="T15" fmla="*/ 19 h 27"/>
                  <a:gd name="T16" fmla="*/ 23 w 23"/>
                  <a:gd name="T17" fmla="*/ 19 h 27"/>
                  <a:gd name="T18" fmla="*/ 23 w 23"/>
                  <a:gd name="T19" fmla="*/ 15 h 27"/>
                  <a:gd name="T20" fmla="*/ 23 w 23"/>
                  <a:gd name="T21" fmla="*/ 15 h 27"/>
                  <a:gd name="T22" fmla="*/ 23 w 23"/>
                  <a:gd name="T23" fmla="*/ 11 h 27"/>
                  <a:gd name="T24" fmla="*/ 23 w 23"/>
                  <a:gd name="T25" fmla="*/ 11 h 27"/>
                  <a:gd name="T26" fmla="*/ 23 w 23"/>
                  <a:gd name="T27" fmla="*/ 8 h 27"/>
                  <a:gd name="T28" fmla="*/ 19 w 23"/>
                  <a:gd name="T29" fmla="*/ 8 h 27"/>
                  <a:gd name="T30" fmla="*/ 19 w 23"/>
                  <a:gd name="T31" fmla="*/ 4 h 27"/>
                  <a:gd name="T32" fmla="*/ 19 w 23"/>
                  <a:gd name="T33" fmla="*/ 4 h 27"/>
                  <a:gd name="T34" fmla="*/ 15 w 23"/>
                  <a:gd name="T35" fmla="*/ 4 h 27"/>
                  <a:gd name="T36" fmla="*/ 15 w 23"/>
                  <a:gd name="T37" fmla="*/ 4 h 27"/>
                  <a:gd name="T38" fmla="*/ 11 w 23"/>
                  <a:gd name="T39" fmla="*/ 0 h 27"/>
                  <a:gd name="T40" fmla="*/ 11 w 23"/>
                  <a:gd name="T41" fmla="*/ 0 h 27"/>
                  <a:gd name="T42" fmla="*/ 7 w 23"/>
                  <a:gd name="T43" fmla="*/ 0 h 27"/>
                  <a:gd name="T44" fmla="*/ 7 w 23"/>
                  <a:gd name="T45" fmla="*/ 4 h 27"/>
                  <a:gd name="T46" fmla="*/ 7 w 23"/>
                  <a:gd name="T47" fmla="*/ 4 h 27"/>
                  <a:gd name="T48" fmla="*/ 3 w 23"/>
                  <a:gd name="T49" fmla="*/ 4 h 27"/>
                  <a:gd name="T50" fmla="*/ 3 w 23"/>
                  <a:gd name="T51" fmla="*/ 4 h 27"/>
                  <a:gd name="T52" fmla="*/ 0 w 23"/>
                  <a:gd name="T53" fmla="*/ 8 h 27"/>
                  <a:gd name="T54" fmla="*/ 0 w 23"/>
                  <a:gd name="T55" fmla="*/ 8 h 27"/>
                  <a:gd name="T56" fmla="*/ 0 w 23"/>
                  <a:gd name="T57" fmla="*/ 11 h 27"/>
                  <a:gd name="T58" fmla="*/ 0 w 23"/>
                  <a:gd name="T59" fmla="*/ 11 h 27"/>
                  <a:gd name="T60" fmla="*/ 0 w 23"/>
                  <a:gd name="T61" fmla="*/ 15 h 27"/>
                  <a:gd name="T62" fmla="*/ 0 w 23"/>
                  <a:gd name="T63" fmla="*/ 15 h 27"/>
                  <a:gd name="T64" fmla="*/ 0 w 23"/>
                  <a:gd name="T65" fmla="*/ 19 h 27"/>
                  <a:gd name="T66" fmla="*/ 0 w 23"/>
                  <a:gd name="T67" fmla="*/ 19 h 27"/>
                  <a:gd name="T68" fmla="*/ 0 w 23"/>
                  <a:gd name="T69" fmla="*/ 19 h 27"/>
                  <a:gd name="T70" fmla="*/ 3 w 23"/>
                  <a:gd name="T71" fmla="*/ 23 h 27"/>
                  <a:gd name="T72" fmla="*/ 3 w 23"/>
                  <a:gd name="T73" fmla="*/ 23 h 27"/>
                  <a:gd name="T74" fmla="*/ 7 w 23"/>
                  <a:gd name="T75" fmla="*/ 23 h 27"/>
                  <a:gd name="T76" fmla="*/ 7 w 23"/>
                  <a:gd name="T77" fmla="*/ 27 h 27"/>
                  <a:gd name="T78" fmla="*/ 7 w 23"/>
                  <a:gd name="T79" fmla="*/ 27 h 27"/>
                  <a:gd name="T80" fmla="*/ 11 w 23"/>
                  <a:gd name="T81" fmla="*/ 27 h 27"/>
                  <a:gd name="T82" fmla="*/ 11 w 23"/>
                  <a:gd name="T83" fmla="*/ 27 h 27"/>
                  <a:gd name="T84" fmla="*/ 11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11" y="23"/>
                    </a:moveTo>
                    <a:lnTo>
                      <a:pt x="11" y="27"/>
                    </a:lnTo>
                    <a:lnTo>
                      <a:pt x="15" y="27"/>
                    </a:lnTo>
                    <a:lnTo>
                      <a:pt x="15" y="23"/>
                    </a:lnTo>
                    <a:lnTo>
                      <a:pt x="19" y="23"/>
                    </a:lnTo>
                    <a:lnTo>
                      <a:pt x="19" y="19"/>
                    </a:lnTo>
                    <a:lnTo>
                      <a:pt x="23" y="19"/>
                    </a:lnTo>
                    <a:lnTo>
                      <a:pt x="23" y="15"/>
                    </a:lnTo>
                    <a:lnTo>
                      <a:pt x="23" y="11"/>
                    </a:lnTo>
                    <a:lnTo>
                      <a:pt x="23" y="8"/>
                    </a:lnTo>
                    <a:lnTo>
                      <a:pt x="19" y="8"/>
                    </a:lnTo>
                    <a:lnTo>
                      <a:pt x="19" y="4"/>
                    </a:lnTo>
                    <a:lnTo>
                      <a:pt x="15" y="4"/>
                    </a:lnTo>
                    <a:lnTo>
                      <a:pt x="11" y="0"/>
                    </a:lnTo>
                    <a:lnTo>
                      <a:pt x="7" y="0"/>
                    </a:lnTo>
                    <a:lnTo>
                      <a:pt x="7" y="4"/>
                    </a:lnTo>
                    <a:lnTo>
                      <a:pt x="3" y="4"/>
                    </a:lnTo>
                    <a:lnTo>
                      <a:pt x="0" y="8"/>
                    </a:lnTo>
                    <a:lnTo>
                      <a:pt x="0" y="11"/>
                    </a:lnTo>
                    <a:lnTo>
                      <a:pt x="0" y="15"/>
                    </a:lnTo>
                    <a:lnTo>
                      <a:pt x="0" y="19"/>
                    </a:lnTo>
                    <a:lnTo>
                      <a:pt x="3" y="23"/>
                    </a:lnTo>
                    <a:lnTo>
                      <a:pt x="7" y="23"/>
                    </a:lnTo>
                    <a:lnTo>
                      <a:pt x="7" y="27"/>
                    </a:lnTo>
                    <a:lnTo>
                      <a:pt x="11"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9" name="Freeform 155"/>
              <p:cNvSpPr>
                <a:spLocks/>
              </p:cNvSpPr>
              <p:nvPr/>
            </p:nvSpPr>
            <p:spPr bwMode="auto">
              <a:xfrm>
                <a:off x="4390" y="3040"/>
                <a:ext cx="23" cy="27"/>
              </a:xfrm>
              <a:custGeom>
                <a:avLst/>
                <a:gdLst>
                  <a:gd name="T0" fmla="*/ 7 w 23"/>
                  <a:gd name="T1" fmla="*/ 23 h 27"/>
                  <a:gd name="T2" fmla="*/ 11 w 23"/>
                  <a:gd name="T3" fmla="*/ 27 h 27"/>
                  <a:gd name="T4" fmla="*/ 15 w 23"/>
                  <a:gd name="T5" fmla="*/ 27 h 27"/>
                  <a:gd name="T6" fmla="*/ 15 w 23"/>
                  <a:gd name="T7" fmla="*/ 23 h 27"/>
                  <a:gd name="T8" fmla="*/ 19 w 23"/>
                  <a:gd name="T9" fmla="*/ 23 h 27"/>
                  <a:gd name="T10" fmla="*/ 19 w 23"/>
                  <a:gd name="T11" fmla="*/ 23 h 27"/>
                  <a:gd name="T12" fmla="*/ 19 w 23"/>
                  <a:gd name="T13" fmla="*/ 19 h 27"/>
                  <a:gd name="T14" fmla="*/ 23 w 23"/>
                  <a:gd name="T15" fmla="*/ 19 h 27"/>
                  <a:gd name="T16" fmla="*/ 23 w 23"/>
                  <a:gd name="T17" fmla="*/ 19 h 27"/>
                  <a:gd name="T18" fmla="*/ 23 w 23"/>
                  <a:gd name="T19" fmla="*/ 15 h 27"/>
                  <a:gd name="T20" fmla="*/ 23 w 23"/>
                  <a:gd name="T21" fmla="*/ 15 h 27"/>
                  <a:gd name="T22" fmla="*/ 23 w 23"/>
                  <a:gd name="T23" fmla="*/ 11 h 27"/>
                  <a:gd name="T24" fmla="*/ 23 w 23"/>
                  <a:gd name="T25" fmla="*/ 11 h 27"/>
                  <a:gd name="T26" fmla="*/ 23 w 23"/>
                  <a:gd name="T27" fmla="*/ 8 h 27"/>
                  <a:gd name="T28" fmla="*/ 19 w 23"/>
                  <a:gd name="T29" fmla="*/ 8 h 27"/>
                  <a:gd name="T30" fmla="*/ 19 w 23"/>
                  <a:gd name="T31" fmla="*/ 4 h 27"/>
                  <a:gd name="T32" fmla="*/ 19 w 23"/>
                  <a:gd name="T33" fmla="*/ 4 h 27"/>
                  <a:gd name="T34" fmla="*/ 15 w 23"/>
                  <a:gd name="T35" fmla="*/ 4 h 27"/>
                  <a:gd name="T36" fmla="*/ 15 w 23"/>
                  <a:gd name="T37" fmla="*/ 4 h 27"/>
                  <a:gd name="T38" fmla="*/ 11 w 23"/>
                  <a:gd name="T39" fmla="*/ 0 h 27"/>
                  <a:gd name="T40" fmla="*/ 11 w 23"/>
                  <a:gd name="T41" fmla="*/ 0 h 27"/>
                  <a:gd name="T42" fmla="*/ 7 w 23"/>
                  <a:gd name="T43" fmla="*/ 0 h 27"/>
                  <a:gd name="T44" fmla="*/ 7 w 23"/>
                  <a:gd name="T45" fmla="*/ 4 h 27"/>
                  <a:gd name="T46" fmla="*/ 3 w 23"/>
                  <a:gd name="T47" fmla="*/ 4 h 27"/>
                  <a:gd name="T48" fmla="*/ 3 w 23"/>
                  <a:gd name="T49" fmla="*/ 4 h 27"/>
                  <a:gd name="T50" fmla="*/ 3 w 23"/>
                  <a:gd name="T51" fmla="*/ 4 h 27"/>
                  <a:gd name="T52" fmla="*/ 0 w 23"/>
                  <a:gd name="T53" fmla="*/ 8 h 27"/>
                  <a:gd name="T54" fmla="*/ 0 w 23"/>
                  <a:gd name="T55" fmla="*/ 8 h 27"/>
                  <a:gd name="T56" fmla="*/ 0 w 23"/>
                  <a:gd name="T57" fmla="*/ 11 h 27"/>
                  <a:gd name="T58" fmla="*/ 0 w 23"/>
                  <a:gd name="T59" fmla="*/ 11 h 27"/>
                  <a:gd name="T60" fmla="*/ 0 w 23"/>
                  <a:gd name="T61" fmla="*/ 15 h 27"/>
                  <a:gd name="T62" fmla="*/ 0 w 23"/>
                  <a:gd name="T63" fmla="*/ 15 h 27"/>
                  <a:gd name="T64" fmla="*/ 0 w 23"/>
                  <a:gd name="T65" fmla="*/ 19 h 27"/>
                  <a:gd name="T66" fmla="*/ 0 w 23"/>
                  <a:gd name="T67" fmla="*/ 19 h 27"/>
                  <a:gd name="T68" fmla="*/ 0 w 23"/>
                  <a:gd name="T69" fmla="*/ 19 h 27"/>
                  <a:gd name="T70" fmla="*/ 3 w 23"/>
                  <a:gd name="T71" fmla="*/ 23 h 27"/>
                  <a:gd name="T72" fmla="*/ 3 w 23"/>
                  <a:gd name="T73" fmla="*/ 23 h 27"/>
                  <a:gd name="T74" fmla="*/ 3 w 23"/>
                  <a:gd name="T75" fmla="*/ 23 h 27"/>
                  <a:gd name="T76" fmla="*/ 7 w 23"/>
                  <a:gd name="T77" fmla="*/ 27 h 27"/>
                  <a:gd name="T78" fmla="*/ 7 w 23"/>
                  <a:gd name="T79" fmla="*/ 27 h 27"/>
                  <a:gd name="T80" fmla="*/ 11 w 23"/>
                  <a:gd name="T81" fmla="*/ 27 h 27"/>
                  <a:gd name="T82" fmla="*/ 11 w 23"/>
                  <a:gd name="T83" fmla="*/ 27 h 27"/>
                  <a:gd name="T84" fmla="*/ 7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7" y="23"/>
                    </a:moveTo>
                    <a:lnTo>
                      <a:pt x="11" y="27"/>
                    </a:lnTo>
                    <a:lnTo>
                      <a:pt x="15" y="27"/>
                    </a:lnTo>
                    <a:lnTo>
                      <a:pt x="15" y="23"/>
                    </a:lnTo>
                    <a:lnTo>
                      <a:pt x="19" y="23"/>
                    </a:lnTo>
                    <a:lnTo>
                      <a:pt x="19" y="19"/>
                    </a:lnTo>
                    <a:lnTo>
                      <a:pt x="23" y="19"/>
                    </a:lnTo>
                    <a:lnTo>
                      <a:pt x="23" y="15"/>
                    </a:lnTo>
                    <a:lnTo>
                      <a:pt x="23" y="11"/>
                    </a:lnTo>
                    <a:lnTo>
                      <a:pt x="23" y="8"/>
                    </a:lnTo>
                    <a:lnTo>
                      <a:pt x="19" y="8"/>
                    </a:lnTo>
                    <a:lnTo>
                      <a:pt x="19" y="4"/>
                    </a:lnTo>
                    <a:lnTo>
                      <a:pt x="15" y="4"/>
                    </a:lnTo>
                    <a:lnTo>
                      <a:pt x="11" y="0"/>
                    </a:lnTo>
                    <a:lnTo>
                      <a:pt x="7" y="0"/>
                    </a:lnTo>
                    <a:lnTo>
                      <a:pt x="7" y="4"/>
                    </a:lnTo>
                    <a:lnTo>
                      <a:pt x="3" y="4"/>
                    </a:lnTo>
                    <a:lnTo>
                      <a:pt x="0" y="8"/>
                    </a:lnTo>
                    <a:lnTo>
                      <a:pt x="0" y="11"/>
                    </a:lnTo>
                    <a:lnTo>
                      <a:pt x="0" y="15"/>
                    </a:lnTo>
                    <a:lnTo>
                      <a:pt x="0" y="19"/>
                    </a:lnTo>
                    <a:lnTo>
                      <a:pt x="3" y="23"/>
                    </a:lnTo>
                    <a:lnTo>
                      <a:pt x="7" y="27"/>
                    </a:lnTo>
                    <a:lnTo>
                      <a:pt x="11" y="27"/>
                    </a:lnTo>
                    <a:lnTo>
                      <a:pt x="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0" name="Freeform 156"/>
              <p:cNvSpPr>
                <a:spLocks/>
              </p:cNvSpPr>
              <p:nvPr/>
            </p:nvSpPr>
            <p:spPr bwMode="auto">
              <a:xfrm>
                <a:off x="4230" y="3040"/>
                <a:ext cx="22" cy="27"/>
              </a:xfrm>
              <a:custGeom>
                <a:avLst/>
                <a:gdLst>
                  <a:gd name="T0" fmla="*/ 11 w 22"/>
                  <a:gd name="T1" fmla="*/ 23 h 27"/>
                  <a:gd name="T2" fmla="*/ 15 w 22"/>
                  <a:gd name="T3" fmla="*/ 27 h 27"/>
                  <a:gd name="T4" fmla="*/ 15 w 22"/>
                  <a:gd name="T5" fmla="*/ 27 h 27"/>
                  <a:gd name="T6" fmla="*/ 19 w 22"/>
                  <a:gd name="T7" fmla="*/ 23 h 27"/>
                  <a:gd name="T8" fmla="*/ 19 w 22"/>
                  <a:gd name="T9" fmla="*/ 23 h 27"/>
                  <a:gd name="T10" fmla="*/ 19 w 22"/>
                  <a:gd name="T11" fmla="*/ 23 h 27"/>
                  <a:gd name="T12" fmla="*/ 22 w 22"/>
                  <a:gd name="T13" fmla="*/ 19 h 27"/>
                  <a:gd name="T14" fmla="*/ 22 w 22"/>
                  <a:gd name="T15" fmla="*/ 19 h 27"/>
                  <a:gd name="T16" fmla="*/ 22 w 22"/>
                  <a:gd name="T17" fmla="*/ 19 h 27"/>
                  <a:gd name="T18" fmla="*/ 22 w 22"/>
                  <a:gd name="T19" fmla="*/ 15 h 27"/>
                  <a:gd name="T20" fmla="*/ 22 w 22"/>
                  <a:gd name="T21" fmla="*/ 15 h 27"/>
                  <a:gd name="T22" fmla="*/ 22 w 22"/>
                  <a:gd name="T23" fmla="*/ 11 h 27"/>
                  <a:gd name="T24" fmla="*/ 22 w 22"/>
                  <a:gd name="T25" fmla="*/ 11 h 27"/>
                  <a:gd name="T26" fmla="*/ 22 w 22"/>
                  <a:gd name="T27" fmla="*/ 8 h 27"/>
                  <a:gd name="T28" fmla="*/ 22 w 22"/>
                  <a:gd name="T29" fmla="*/ 8 h 27"/>
                  <a:gd name="T30" fmla="*/ 19 w 22"/>
                  <a:gd name="T31" fmla="*/ 4 h 27"/>
                  <a:gd name="T32" fmla="*/ 19 w 22"/>
                  <a:gd name="T33" fmla="*/ 4 h 27"/>
                  <a:gd name="T34" fmla="*/ 19 w 22"/>
                  <a:gd name="T35" fmla="*/ 4 h 27"/>
                  <a:gd name="T36" fmla="*/ 15 w 22"/>
                  <a:gd name="T37" fmla="*/ 4 h 27"/>
                  <a:gd name="T38" fmla="*/ 15 w 22"/>
                  <a:gd name="T39" fmla="*/ 0 h 27"/>
                  <a:gd name="T40" fmla="*/ 11 w 22"/>
                  <a:gd name="T41" fmla="*/ 0 h 27"/>
                  <a:gd name="T42" fmla="*/ 11 w 22"/>
                  <a:gd name="T43" fmla="*/ 0 h 27"/>
                  <a:gd name="T44" fmla="*/ 7 w 22"/>
                  <a:gd name="T45" fmla="*/ 4 h 27"/>
                  <a:gd name="T46" fmla="*/ 7 w 22"/>
                  <a:gd name="T47" fmla="*/ 4 h 27"/>
                  <a:gd name="T48" fmla="*/ 3 w 22"/>
                  <a:gd name="T49" fmla="*/ 4 h 27"/>
                  <a:gd name="T50" fmla="*/ 3 w 22"/>
                  <a:gd name="T51" fmla="*/ 4 h 27"/>
                  <a:gd name="T52" fmla="*/ 3 w 22"/>
                  <a:gd name="T53" fmla="*/ 8 h 27"/>
                  <a:gd name="T54" fmla="*/ 0 w 22"/>
                  <a:gd name="T55" fmla="*/ 8 h 27"/>
                  <a:gd name="T56" fmla="*/ 0 w 22"/>
                  <a:gd name="T57" fmla="*/ 11 h 27"/>
                  <a:gd name="T58" fmla="*/ 0 w 22"/>
                  <a:gd name="T59" fmla="*/ 11 h 27"/>
                  <a:gd name="T60" fmla="*/ 0 w 22"/>
                  <a:gd name="T61" fmla="*/ 15 h 27"/>
                  <a:gd name="T62" fmla="*/ 0 w 22"/>
                  <a:gd name="T63" fmla="*/ 15 h 27"/>
                  <a:gd name="T64" fmla="*/ 0 w 22"/>
                  <a:gd name="T65" fmla="*/ 19 h 27"/>
                  <a:gd name="T66" fmla="*/ 0 w 22"/>
                  <a:gd name="T67" fmla="*/ 19 h 27"/>
                  <a:gd name="T68" fmla="*/ 3 w 22"/>
                  <a:gd name="T69" fmla="*/ 19 h 27"/>
                  <a:gd name="T70" fmla="*/ 3 w 22"/>
                  <a:gd name="T71" fmla="*/ 23 h 27"/>
                  <a:gd name="T72" fmla="*/ 3 w 22"/>
                  <a:gd name="T73" fmla="*/ 23 h 27"/>
                  <a:gd name="T74" fmla="*/ 7 w 22"/>
                  <a:gd name="T75" fmla="*/ 23 h 27"/>
                  <a:gd name="T76" fmla="*/ 7 w 22"/>
                  <a:gd name="T77" fmla="*/ 27 h 27"/>
                  <a:gd name="T78" fmla="*/ 11 w 22"/>
                  <a:gd name="T79" fmla="*/ 27 h 27"/>
                  <a:gd name="T80" fmla="*/ 11 w 22"/>
                  <a:gd name="T81" fmla="*/ 27 h 27"/>
                  <a:gd name="T82" fmla="*/ 11 w 22"/>
                  <a:gd name="T83" fmla="*/ 27 h 27"/>
                  <a:gd name="T84" fmla="*/ 11 w 22"/>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
                  <a:gd name="T130" fmla="*/ 0 h 27"/>
                  <a:gd name="T131" fmla="*/ 22 w 22"/>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 h="27">
                    <a:moveTo>
                      <a:pt x="11" y="23"/>
                    </a:moveTo>
                    <a:lnTo>
                      <a:pt x="15" y="27"/>
                    </a:lnTo>
                    <a:lnTo>
                      <a:pt x="19" y="23"/>
                    </a:lnTo>
                    <a:lnTo>
                      <a:pt x="22" y="19"/>
                    </a:lnTo>
                    <a:lnTo>
                      <a:pt x="22" y="15"/>
                    </a:lnTo>
                    <a:lnTo>
                      <a:pt x="22" y="11"/>
                    </a:lnTo>
                    <a:lnTo>
                      <a:pt x="22" y="8"/>
                    </a:lnTo>
                    <a:lnTo>
                      <a:pt x="19" y="4"/>
                    </a:lnTo>
                    <a:lnTo>
                      <a:pt x="15" y="4"/>
                    </a:lnTo>
                    <a:lnTo>
                      <a:pt x="15" y="0"/>
                    </a:lnTo>
                    <a:lnTo>
                      <a:pt x="11" y="0"/>
                    </a:lnTo>
                    <a:lnTo>
                      <a:pt x="7" y="4"/>
                    </a:lnTo>
                    <a:lnTo>
                      <a:pt x="3" y="4"/>
                    </a:lnTo>
                    <a:lnTo>
                      <a:pt x="3" y="8"/>
                    </a:lnTo>
                    <a:lnTo>
                      <a:pt x="0" y="8"/>
                    </a:lnTo>
                    <a:lnTo>
                      <a:pt x="0" y="11"/>
                    </a:lnTo>
                    <a:lnTo>
                      <a:pt x="0" y="15"/>
                    </a:lnTo>
                    <a:lnTo>
                      <a:pt x="0" y="19"/>
                    </a:lnTo>
                    <a:lnTo>
                      <a:pt x="3" y="19"/>
                    </a:lnTo>
                    <a:lnTo>
                      <a:pt x="3" y="23"/>
                    </a:lnTo>
                    <a:lnTo>
                      <a:pt x="7" y="23"/>
                    </a:lnTo>
                    <a:lnTo>
                      <a:pt x="7" y="27"/>
                    </a:lnTo>
                    <a:lnTo>
                      <a:pt x="11"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1" name="Freeform 157"/>
              <p:cNvSpPr>
                <a:spLocks/>
              </p:cNvSpPr>
              <p:nvPr/>
            </p:nvSpPr>
            <p:spPr bwMode="auto">
              <a:xfrm>
                <a:off x="2023" y="3040"/>
                <a:ext cx="26" cy="27"/>
              </a:xfrm>
              <a:custGeom>
                <a:avLst/>
                <a:gdLst>
                  <a:gd name="T0" fmla="*/ 11 w 26"/>
                  <a:gd name="T1" fmla="*/ 23 h 27"/>
                  <a:gd name="T2" fmla="*/ 15 w 26"/>
                  <a:gd name="T3" fmla="*/ 27 h 27"/>
                  <a:gd name="T4" fmla="*/ 15 w 26"/>
                  <a:gd name="T5" fmla="*/ 27 h 27"/>
                  <a:gd name="T6" fmla="*/ 19 w 26"/>
                  <a:gd name="T7" fmla="*/ 23 h 27"/>
                  <a:gd name="T8" fmla="*/ 19 w 26"/>
                  <a:gd name="T9" fmla="*/ 23 h 27"/>
                  <a:gd name="T10" fmla="*/ 23 w 26"/>
                  <a:gd name="T11" fmla="*/ 23 h 27"/>
                  <a:gd name="T12" fmla="*/ 23 w 26"/>
                  <a:gd name="T13" fmla="*/ 19 h 27"/>
                  <a:gd name="T14" fmla="*/ 23 w 26"/>
                  <a:gd name="T15" fmla="*/ 19 h 27"/>
                  <a:gd name="T16" fmla="*/ 23 w 26"/>
                  <a:gd name="T17" fmla="*/ 19 h 27"/>
                  <a:gd name="T18" fmla="*/ 26 w 26"/>
                  <a:gd name="T19" fmla="*/ 15 h 27"/>
                  <a:gd name="T20" fmla="*/ 26 w 26"/>
                  <a:gd name="T21" fmla="*/ 15 h 27"/>
                  <a:gd name="T22" fmla="*/ 26 w 26"/>
                  <a:gd name="T23" fmla="*/ 11 h 27"/>
                  <a:gd name="T24" fmla="*/ 23 w 26"/>
                  <a:gd name="T25" fmla="*/ 11 h 27"/>
                  <a:gd name="T26" fmla="*/ 23 w 26"/>
                  <a:gd name="T27" fmla="*/ 8 h 27"/>
                  <a:gd name="T28" fmla="*/ 23 w 26"/>
                  <a:gd name="T29" fmla="*/ 8 h 27"/>
                  <a:gd name="T30" fmla="*/ 23 w 26"/>
                  <a:gd name="T31" fmla="*/ 4 h 27"/>
                  <a:gd name="T32" fmla="*/ 19 w 26"/>
                  <a:gd name="T33" fmla="*/ 4 h 27"/>
                  <a:gd name="T34" fmla="*/ 19 w 26"/>
                  <a:gd name="T35" fmla="*/ 4 h 27"/>
                  <a:gd name="T36" fmla="*/ 15 w 26"/>
                  <a:gd name="T37" fmla="*/ 4 h 27"/>
                  <a:gd name="T38" fmla="*/ 15 w 26"/>
                  <a:gd name="T39" fmla="*/ 0 h 27"/>
                  <a:gd name="T40" fmla="*/ 11 w 26"/>
                  <a:gd name="T41" fmla="*/ 0 h 27"/>
                  <a:gd name="T42" fmla="*/ 11 w 26"/>
                  <a:gd name="T43" fmla="*/ 0 h 27"/>
                  <a:gd name="T44" fmla="*/ 7 w 26"/>
                  <a:gd name="T45" fmla="*/ 4 h 27"/>
                  <a:gd name="T46" fmla="*/ 7 w 26"/>
                  <a:gd name="T47" fmla="*/ 4 h 27"/>
                  <a:gd name="T48" fmla="*/ 7 w 26"/>
                  <a:gd name="T49" fmla="*/ 4 h 27"/>
                  <a:gd name="T50" fmla="*/ 4 w 26"/>
                  <a:gd name="T51" fmla="*/ 4 h 27"/>
                  <a:gd name="T52" fmla="*/ 4 w 26"/>
                  <a:gd name="T53" fmla="*/ 8 h 27"/>
                  <a:gd name="T54" fmla="*/ 4 w 26"/>
                  <a:gd name="T55" fmla="*/ 8 h 27"/>
                  <a:gd name="T56" fmla="*/ 4 w 26"/>
                  <a:gd name="T57" fmla="*/ 11 h 27"/>
                  <a:gd name="T58" fmla="*/ 0 w 26"/>
                  <a:gd name="T59" fmla="*/ 11 h 27"/>
                  <a:gd name="T60" fmla="*/ 0 w 26"/>
                  <a:gd name="T61" fmla="*/ 15 h 27"/>
                  <a:gd name="T62" fmla="*/ 0 w 26"/>
                  <a:gd name="T63" fmla="*/ 15 h 27"/>
                  <a:gd name="T64" fmla="*/ 4 w 26"/>
                  <a:gd name="T65" fmla="*/ 19 h 27"/>
                  <a:gd name="T66" fmla="*/ 4 w 26"/>
                  <a:gd name="T67" fmla="*/ 19 h 27"/>
                  <a:gd name="T68" fmla="*/ 4 w 26"/>
                  <a:gd name="T69" fmla="*/ 19 h 27"/>
                  <a:gd name="T70" fmla="*/ 4 w 26"/>
                  <a:gd name="T71" fmla="*/ 23 h 27"/>
                  <a:gd name="T72" fmla="*/ 7 w 26"/>
                  <a:gd name="T73" fmla="*/ 23 h 27"/>
                  <a:gd name="T74" fmla="*/ 7 w 26"/>
                  <a:gd name="T75" fmla="*/ 23 h 27"/>
                  <a:gd name="T76" fmla="*/ 7 w 26"/>
                  <a:gd name="T77" fmla="*/ 27 h 27"/>
                  <a:gd name="T78" fmla="*/ 11 w 26"/>
                  <a:gd name="T79" fmla="*/ 27 h 27"/>
                  <a:gd name="T80" fmla="*/ 11 w 26"/>
                  <a:gd name="T81" fmla="*/ 27 h 27"/>
                  <a:gd name="T82" fmla="*/ 11 w 26"/>
                  <a:gd name="T83" fmla="*/ 27 h 27"/>
                  <a:gd name="T84" fmla="*/ 11 w 26"/>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
                  <a:gd name="T130" fmla="*/ 0 h 27"/>
                  <a:gd name="T131" fmla="*/ 26 w 26"/>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 h="27">
                    <a:moveTo>
                      <a:pt x="11" y="23"/>
                    </a:moveTo>
                    <a:lnTo>
                      <a:pt x="15" y="27"/>
                    </a:lnTo>
                    <a:lnTo>
                      <a:pt x="19" y="23"/>
                    </a:lnTo>
                    <a:lnTo>
                      <a:pt x="23" y="23"/>
                    </a:lnTo>
                    <a:lnTo>
                      <a:pt x="23" y="19"/>
                    </a:lnTo>
                    <a:lnTo>
                      <a:pt x="26" y="15"/>
                    </a:lnTo>
                    <a:lnTo>
                      <a:pt x="26" y="11"/>
                    </a:lnTo>
                    <a:lnTo>
                      <a:pt x="23" y="11"/>
                    </a:lnTo>
                    <a:lnTo>
                      <a:pt x="23" y="8"/>
                    </a:lnTo>
                    <a:lnTo>
                      <a:pt x="23" y="4"/>
                    </a:lnTo>
                    <a:lnTo>
                      <a:pt x="19" y="4"/>
                    </a:lnTo>
                    <a:lnTo>
                      <a:pt x="15" y="4"/>
                    </a:lnTo>
                    <a:lnTo>
                      <a:pt x="15" y="0"/>
                    </a:lnTo>
                    <a:lnTo>
                      <a:pt x="11" y="0"/>
                    </a:lnTo>
                    <a:lnTo>
                      <a:pt x="7" y="4"/>
                    </a:lnTo>
                    <a:lnTo>
                      <a:pt x="4" y="4"/>
                    </a:lnTo>
                    <a:lnTo>
                      <a:pt x="4" y="8"/>
                    </a:lnTo>
                    <a:lnTo>
                      <a:pt x="4" y="11"/>
                    </a:lnTo>
                    <a:lnTo>
                      <a:pt x="0" y="11"/>
                    </a:lnTo>
                    <a:lnTo>
                      <a:pt x="0" y="15"/>
                    </a:lnTo>
                    <a:lnTo>
                      <a:pt x="4" y="19"/>
                    </a:lnTo>
                    <a:lnTo>
                      <a:pt x="4" y="23"/>
                    </a:lnTo>
                    <a:lnTo>
                      <a:pt x="7" y="23"/>
                    </a:lnTo>
                    <a:lnTo>
                      <a:pt x="7" y="27"/>
                    </a:lnTo>
                    <a:lnTo>
                      <a:pt x="11"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2" name="Freeform 158"/>
              <p:cNvSpPr>
                <a:spLocks/>
              </p:cNvSpPr>
              <p:nvPr/>
            </p:nvSpPr>
            <p:spPr bwMode="auto">
              <a:xfrm>
                <a:off x="2103" y="3040"/>
                <a:ext cx="23" cy="27"/>
              </a:xfrm>
              <a:custGeom>
                <a:avLst/>
                <a:gdLst>
                  <a:gd name="T0" fmla="*/ 11 w 23"/>
                  <a:gd name="T1" fmla="*/ 23 h 27"/>
                  <a:gd name="T2" fmla="*/ 15 w 23"/>
                  <a:gd name="T3" fmla="*/ 27 h 27"/>
                  <a:gd name="T4" fmla="*/ 15 w 23"/>
                  <a:gd name="T5" fmla="*/ 27 h 27"/>
                  <a:gd name="T6" fmla="*/ 19 w 23"/>
                  <a:gd name="T7" fmla="*/ 23 h 27"/>
                  <a:gd name="T8" fmla="*/ 19 w 23"/>
                  <a:gd name="T9" fmla="*/ 23 h 27"/>
                  <a:gd name="T10" fmla="*/ 23 w 23"/>
                  <a:gd name="T11" fmla="*/ 23 h 27"/>
                  <a:gd name="T12" fmla="*/ 23 w 23"/>
                  <a:gd name="T13" fmla="*/ 19 h 27"/>
                  <a:gd name="T14" fmla="*/ 23 w 23"/>
                  <a:gd name="T15" fmla="*/ 19 h 27"/>
                  <a:gd name="T16" fmla="*/ 23 w 23"/>
                  <a:gd name="T17" fmla="*/ 19 h 27"/>
                  <a:gd name="T18" fmla="*/ 23 w 23"/>
                  <a:gd name="T19" fmla="*/ 15 h 27"/>
                  <a:gd name="T20" fmla="*/ 23 w 23"/>
                  <a:gd name="T21" fmla="*/ 15 h 27"/>
                  <a:gd name="T22" fmla="*/ 23 w 23"/>
                  <a:gd name="T23" fmla="*/ 11 h 27"/>
                  <a:gd name="T24" fmla="*/ 23 w 23"/>
                  <a:gd name="T25" fmla="*/ 11 h 27"/>
                  <a:gd name="T26" fmla="*/ 23 w 23"/>
                  <a:gd name="T27" fmla="*/ 8 h 27"/>
                  <a:gd name="T28" fmla="*/ 23 w 23"/>
                  <a:gd name="T29" fmla="*/ 8 h 27"/>
                  <a:gd name="T30" fmla="*/ 23 w 23"/>
                  <a:gd name="T31" fmla="*/ 4 h 27"/>
                  <a:gd name="T32" fmla="*/ 19 w 23"/>
                  <a:gd name="T33" fmla="*/ 4 h 27"/>
                  <a:gd name="T34" fmla="*/ 19 w 23"/>
                  <a:gd name="T35" fmla="*/ 4 h 27"/>
                  <a:gd name="T36" fmla="*/ 15 w 23"/>
                  <a:gd name="T37" fmla="*/ 4 h 27"/>
                  <a:gd name="T38" fmla="*/ 15 w 23"/>
                  <a:gd name="T39" fmla="*/ 0 h 27"/>
                  <a:gd name="T40" fmla="*/ 11 w 23"/>
                  <a:gd name="T41" fmla="*/ 0 h 27"/>
                  <a:gd name="T42" fmla="*/ 11 w 23"/>
                  <a:gd name="T43" fmla="*/ 0 h 27"/>
                  <a:gd name="T44" fmla="*/ 7 w 23"/>
                  <a:gd name="T45" fmla="*/ 4 h 27"/>
                  <a:gd name="T46" fmla="*/ 7 w 23"/>
                  <a:gd name="T47" fmla="*/ 4 h 27"/>
                  <a:gd name="T48" fmla="*/ 4 w 23"/>
                  <a:gd name="T49" fmla="*/ 4 h 27"/>
                  <a:gd name="T50" fmla="*/ 4 w 23"/>
                  <a:gd name="T51" fmla="*/ 4 h 27"/>
                  <a:gd name="T52" fmla="*/ 4 w 23"/>
                  <a:gd name="T53" fmla="*/ 8 h 27"/>
                  <a:gd name="T54" fmla="*/ 4 w 23"/>
                  <a:gd name="T55" fmla="*/ 8 h 27"/>
                  <a:gd name="T56" fmla="*/ 0 w 23"/>
                  <a:gd name="T57" fmla="*/ 11 h 27"/>
                  <a:gd name="T58" fmla="*/ 0 w 23"/>
                  <a:gd name="T59" fmla="*/ 11 h 27"/>
                  <a:gd name="T60" fmla="*/ 0 w 23"/>
                  <a:gd name="T61" fmla="*/ 15 h 27"/>
                  <a:gd name="T62" fmla="*/ 0 w 23"/>
                  <a:gd name="T63" fmla="*/ 15 h 27"/>
                  <a:gd name="T64" fmla="*/ 0 w 23"/>
                  <a:gd name="T65" fmla="*/ 19 h 27"/>
                  <a:gd name="T66" fmla="*/ 4 w 23"/>
                  <a:gd name="T67" fmla="*/ 19 h 27"/>
                  <a:gd name="T68" fmla="*/ 4 w 23"/>
                  <a:gd name="T69" fmla="*/ 19 h 27"/>
                  <a:gd name="T70" fmla="*/ 4 w 23"/>
                  <a:gd name="T71" fmla="*/ 23 h 27"/>
                  <a:gd name="T72" fmla="*/ 4 w 23"/>
                  <a:gd name="T73" fmla="*/ 23 h 27"/>
                  <a:gd name="T74" fmla="*/ 7 w 23"/>
                  <a:gd name="T75" fmla="*/ 23 h 27"/>
                  <a:gd name="T76" fmla="*/ 7 w 23"/>
                  <a:gd name="T77" fmla="*/ 27 h 27"/>
                  <a:gd name="T78" fmla="*/ 11 w 23"/>
                  <a:gd name="T79" fmla="*/ 27 h 27"/>
                  <a:gd name="T80" fmla="*/ 11 w 23"/>
                  <a:gd name="T81" fmla="*/ 27 h 27"/>
                  <a:gd name="T82" fmla="*/ 11 w 23"/>
                  <a:gd name="T83" fmla="*/ 27 h 27"/>
                  <a:gd name="T84" fmla="*/ 11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11" y="23"/>
                    </a:moveTo>
                    <a:lnTo>
                      <a:pt x="15" y="27"/>
                    </a:lnTo>
                    <a:lnTo>
                      <a:pt x="19" y="23"/>
                    </a:lnTo>
                    <a:lnTo>
                      <a:pt x="23" y="23"/>
                    </a:lnTo>
                    <a:lnTo>
                      <a:pt x="23" y="19"/>
                    </a:lnTo>
                    <a:lnTo>
                      <a:pt x="23" y="15"/>
                    </a:lnTo>
                    <a:lnTo>
                      <a:pt x="23" y="11"/>
                    </a:lnTo>
                    <a:lnTo>
                      <a:pt x="23" y="8"/>
                    </a:lnTo>
                    <a:lnTo>
                      <a:pt x="23" y="4"/>
                    </a:lnTo>
                    <a:lnTo>
                      <a:pt x="19" y="4"/>
                    </a:lnTo>
                    <a:lnTo>
                      <a:pt x="15" y="4"/>
                    </a:lnTo>
                    <a:lnTo>
                      <a:pt x="15" y="0"/>
                    </a:lnTo>
                    <a:lnTo>
                      <a:pt x="11" y="0"/>
                    </a:lnTo>
                    <a:lnTo>
                      <a:pt x="7" y="4"/>
                    </a:lnTo>
                    <a:lnTo>
                      <a:pt x="4" y="4"/>
                    </a:lnTo>
                    <a:lnTo>
                      <a:pt x="4" y="8"/>
                    </a:lnTo>
                    <a:lnTo>
                      <a:pt x="0" y="11"/>
                    </a:lnTo>
                    <a:lnTo>
                      <a:pt x="0" y="15"/>
                    </a:lnTo>
                    <a:lnTo>
                      <a:pt x="0" y="19"/>
                    </a:lnTo>
                    <a:lnTo>
                      <a:pt x="4" y="19"/>
                    </a:lnTo>
                    <a:lnTo>
                      <a:pt x="4" y="23"/>
                    </a:lnTo>
                    <a:lnTo>
                      <a:pt x="7" y="23"/>
                    </a:lnTo>
                    <a:lnTo>
                      <a:pt x="7" y="27"/>
                    </a:lnTo>
                    <a:lnTo>
                      <a:pt x="11"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3" name="Freeform 159"/>
              <p:cNvSpPr>
                <a:spLocks/>
              </p:cNvSpPr>
              <p:nvPr/>
            </p:nvSpPr>
            <p:spPr bwMode="auto">
              <a:xfrm>
                <a:off x="1947" y="3040"/>
                <a:ext cx="22" cy="27"/>
              </a:xfrm>
              <a:custGeom>
                <a:avLst/>
                <a:gdLst>
                  <a:gd name="T0" fmla="*/ 7 w 22"/>
                  <a:gd name="T1" fmla="*/ 23 h 27"/>
                  <a:gd name="T2" fmla="*/ 11 w 22"/>
                  <a:gd name="T3" fmla="*/ 27 h 27"/>
                  <a:gd name="T4" fmla="*/ 15 w 22"/>
                  <a:gd name="T5" fmla="*/ 27 h 27"/>
                  <a:gd name="T6" fmla="*/ 15 w 22"/>
                  <a:gd name="T7" fmla="*/ 23 h 27"/>
                  <a:gd name="T8" fmla="*/ 15 w 22"/>
                  <a:gd name="T9" fmla="*/ 23 h 27"/>
                  <a:gd name="T10" fmla="*/ 19 w 22"/>
                  <a:gd name="T11" fmla="*/ 23 h 27"/>
                  <a:gd name="T12" fmla="*/ 19 w 22"/>
                  <a:gd name="T13" fmla="*/ 19 h 27"/>
                  <a:gd name="T14" fmla="*/ 19 w 22"/>
                  <a:gd name="T15" fmla="*/ 19 h 27"/>
                  <a:gd name="T16" fmla="*/ 22 w 22"/>
                  <a:gd name="T17" fmla="*/ 19 h 27"/>
                  <a:gd name="T18" fmla="*/ 22 w 22"/>
                  <a:gd name="T19" fmla="*/ 15 h 27"/>
                  <a:gd name="T20" fmla="*/ 22 w 22"/>
                  <a:gd name="T21" fmla="*/ 15 h 27"/>
                  <a:gd name="T22" fmla="*/ 22 w 22"/>
                  <a:gd name="T23" fmla="*/ 11 h 27"/>
                  <a:gd name="T24" fmla="*/ 22 w 22"/>
                  <a:gd name="T25" fmla="*/ 11 h 27"/>
                  <a:gd name="T26" fmla="*/ 19 w 22"/>
                  <a:gd name="T27" fmla="*/ 8 h 27"/>
                  <a:gd name="T28" fmla="*/ 19 w 22"/>
                  <a:gd name="T29" fmla="*/ 8 h 27"/>
                  <a:gd name="T30" fmla="*/ 19 w 22"/>
                  <a:gd name="T31" fmla="*/ 4 h 27"/>
                  <a:gd name="T32" fmla="*/ 15 w 22"/>
                  <a:gd name="T33" fmla="*/ 4 h 27"/>
                  <a:gd name="T34" fmla="*/ 15 w 22"/>
                  <a:gd name="T35" fmla="*/ 4 h 27"/>
                  <a:gd name="T36" fmla="*/ 15 w 22"/>
                  <a:gd name="T37" fmla="*/ 4 h 27"/>
                  <a:gd name="T38" fmla="*/ 11 w 22"/>
                  <a:gd name="T39" fmla="*/ 0 h 27"/>
                  <a:gd name="T40" fmla="*/ 11 w 22"/>
                  <a:gd name="T41" fmla="*/ 0 h 27"/>
                  <a:gd name="T42" fmla="*/ 7 w 22"/>
                  <a:gd name="T43" fmla="*/ 0 h 27"/>
                  <a:gd name="T44" fmla="*/ 7 w 22"/>
                  <a:gd name="T45" fmla="*/ 4 h 27"/>
                  <a:gd name="T46" fmla="*/ 3 w 22"/>
                  <a:gd name="T47" fmla="*/ 4 h 27"/>
                  <a:gd name="T48" fmla="*/ 3 w 22"/>
                  <a:gd name="T49" fmla="*/ 4 h 27"/>
                  <a:gd name="T50" fmla="*/ 0 w 22"/>
                  <a:gd name="T51" fmla="*/ 4 h 27"/>
                  <a:gd name="T52" fmla="*/ 0 w 22"/>
                  <a:gd name="T53" fmla="*/ 8 h 27"/>
                  <a:gd name="T54" fmla="*/ 0 w 22"/>
                  <a:gd name="T55" fmla="*/ 8 h 27"/>
                  <a:gd name="T56" fmla="*/ 0 w 22"/>
                  <a:gd name="T57" fmla="*/ 11 h 27"/>
                  <a:gd name="T58" fmla="*/ 0 w 22"/>
                  <a:gd name="T59" fmla="*/ 11 h 27"/>
                  <a:gd name="T60" fmla="*/ 0 w 22"/>
                  <a:gd name="T61" fmla="*/ 15 h 27"/>
                  <a:gd name="T62" fmla="*/ 0 w 22"/>
                  <a:gd name="T63" fmla="*/ 15 h 27"/>
                  <a:gd name="T64" fmla="*/ 0 w 22"/>
                  <a:gd name="T65" fmla="*/ 19 h 27"/>
                  <a:gd name="T66" fmla="*/ 0 w 22"/>
                  <a:gd name="T67" fmla="*/ 19 h 27"/>
                  <a:gd name="T68" fmla="*/ 0 w 22"/>
                  <a:gd name="T69" fmla="*/ 19 h 27"/>
                  <a:gd name="T70" fmla="*/ 0 w 22"/>
                  <a:gd name="T71" fmla="*/ 23 h 27"/>
                  <a:gd name="T72" fmla="*/ 3 w 22"/>
                  <a:gd name="T73" fmla="*/ 23 h 27"/>
                  <a:gd name="T74" fmla="*/ 3 w 22"/>
                  <a:gd name="T75" fmla="*/ 23 h 27"/>
                  <a:gd name="T76" fmla="*/ 7 w 22"/>
                  <a:gd name="T77" fmla="*/ 27 h 27"/>
                  <a:gd name="T78" fmla="*/ 7 w 22"/>
                  <a:gd name="T79" fmla="*/ 27 h 27"/>
                  <a:gd name="T80" fmla="*/ 11 w 22"/>
                  <a:gd name="T81" fmla="*/ 27 h 27"/>
                  <a:gd name="T82" fmla="*/ 11 w 22"/>
                  <a:gd name="T83" fmla="*/ 27 h 27"/>
                  <a:gd name="T84" fmla="*/ 7 w 22"/>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
                  <a:gd name="T130" fmla="*/ 0 h 27"/>
                  <a:gd name="T131" fmla="*/ 22 w 22"/>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 h="27">
                    <a:moveTo>
                      <a:pt x="7" y="23"/>
                    </a:moveTo>
                    <a:lnTo>
                      <a:pt x="11" y="27"/>
                    </a:lnTo>
                    <a:lnTo>
                      <a:pt x="15" y="27"/>
                    </a:lnTo>
                    <a:lnTo>
                      <a:pt x="15" y="23"/>
                    </a:lnTo>
                    <a:lnTo>
                      <a:pt x="19" y="23"/>
                    </a:lnTo>
                    <a:lnTo>
                      <a:pt x="19" y="19"/>
                    </a:lnTo>
                    <a:lnTo>
                      <a:pt x="22" y="19"/>
                    </a:lnTo>
                    <a:lnTo>
                      <a:pt x="22" y="15"/>
                    </a:lnTo>
                    <a:lnTo>
                      <a:pt x="22" y="11"/>
                    </a:lnTo>
                    <a:lnTo>
                      <a:pt x="19" y="8"/>
                    </a:lnTo>
                    <a:lnTo>
                      <a:pt x="19" y="4"/>
                    </a:lnTo>
                    <a:lnTo>
                      <a:pt x="15" y="4"/>
                    </a:lnTo>
                    <a:lnTo>
                      <a:pt x="11" y="0"/>
                    </a:lnTo>
                    <a:lnTo>
                      <a:pt x="7" y="0"/>
                    </a:lnTo>
                    <a:lnTo>
                      <a:pt x="7" y="4"/>
                    </a:lnTo>
                    <a:lnTo>
                      <a:pt x="3" y="4"/>
                    </a:lnTo>
                    <a:lnTo>
                      <a:pt x="0" y="4"/>
                    </a:lnTo>
                    <a:lnTo>
                      <a:pt x="0" y="8"/>
                    </a:lnTo>
                    <a:lnTo>
                      <a:pt x="0" y="11"/>
                    </a:lnTo>
                    <a:lnTo>
                      <a:pt x="0" y="15"/>
                    </a:lnTo>
                    <a:lnTo>
                      <a:pt x="0" y="19"/>
                    </a:lnTo>
                    <a:lnTo>
                      <a:pt x="0" y="23"/>
                    </a:lnTo>
                    <a:lnTo>
                      <a:pt x="3" y="23"/>
                    </a:lnTo>
                    <a:lnTo>
                      <a:pt x="7" y="27"/>
                    </a:lnTo>
                    <a:lnTo>
                      <a:pt x="11" y="27"/>
                    </a:lnTo>
                    <a:lnTo>
                      <a:pt x="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4" name="Freeform 160"/>
              <p:cNvSpPr>
                <a:spLocks/>
              </p:cNvSpPr>
              <p:nvPr/>
            </p:nvSpPr>
            <p:spPr bwMode="auto">
              <a:xfrm>
                <a:off x="1786" y="3040"/>
                <a:ext cx="23" cy="27"/>
              </a:xfrm>
              <a:custGeom>
                <a:avLst/>
                <a:gdLst>
                  <a:gd name="T0" fmla="*/ 12 w 23"/>
                  <a:gd name="T1" fmla="*/ 23 h 27"/>
                  <a:gd name="T2" fmla="*/ 12 w 23"/>
                  <a:gd name="T3" fmla="*/ 27 h 27"/>
                  <a:gd name="T4" fmla="*/ 16 w 23"/>
                  <a:gd name="T5" fmla="*/ 27 h 27"/>
                  <a:gd name="T6" fmla="*/ 16 w 23"/>
                  <a:gd name="T7" fmla="*/ 23 h 27"/>
                  <a:gd name="T8" fmla="*/ 20 w 23"/>
                  <a:gd name="T9" fmla="*/ 23 h 27"/>
                  <a:gd name="T10" fmla="*/ 20 w 23"/>
                  <a:gd name="T11" fmla="*/ 23 h 27"/>
                  <a:gd name="T12" fmla="*/ 20 w 23"/>
                  <a:gd name="T13" fmla="*/ 19 h 27"/>
                  <a:gd name="T14" fmla="*/ 23 w 23"/>
                  <a:gd name="T15" fmla="*/ 19 h 27"/>
                  <a:gd name="T16" fmla="*/ 23 w 23"/>
                  <a:gd name="T17" fmla="*/ 19 h 27"/>
                  <a:gd name="T18" fmla="*/ 23 w 23"/>
                  <a:gd name="T19" fmla="*/ 15 h 27"/>
                  <a:gd name="T20" fmla="*/ 23 w 23"/>
                  <a:gd name="T21" fmla="*/ 15 h 27"/>
                  <a:gd name="T22" fmla="*/ 23 w 23"/>
                  <a:gd name="T23" fmla="*/ 11 h 27"/>
                  <a:gd name="T24" fmla="*/ 23 w 23"/>
                  <a:gd name="T25" fmla="*/ 11 h 27"/>
                  <a:gd name="T26" fmla="*/ 23 w 23"/>
                  <a:gd name="T27" fmla="*/ 8 h 27"/>
                  <a:gd name="T28" fmla="*/ 20 w 23"/>
                  <a:gd name="T29" fmla="*/ 8 h 27"/>
                  <a:gd name="T30" fmla="*/ 20 w 23"/>
                  <a:gd name="T31" fmla="*/ 4 h 27"/>
                  <a:gd name="T32" fmla="*/ 20 w 23"/>
                  <a:gd name="T33" fmla="*/ 4 h 27"/>
                  <a:gd name="T34" fmla="*/ 16 w 23"/>
                  <a:gd name="T35" fmla="*/ 4 h 27"/>
                  <a:gd name="T36" fmla="*/ 16 w 23"/>
                  <a:gd name="T37" fmla="*/ 4 h 27"/>
                  <a:gd name="T38" fmla="*/ 12 w 23"/>
                  <a:gd name="T39" fmla="*/ 0 h 27"/>
                  <a:gd name="T40" fmla="*/ 12 w 23"/>
                  <a:gd name="T41" fmla="*/ 0 h 27"/>
                  <a:gd name="T42" fmla="*/ 8 w 23"/>
                  <a:gd name="T43" fmla="*/ 0 h 27"/>
                  <a:gd name="T44" fmla="*/ 8 w 23"/>
                  <a:gd name="T45" fmla="*/ 4 h 27"/>
                  <a:gd name="T46" fmla="*/ 8 w 23"/>
                  <a:gd name="T47" fmla="*/ 4 h 27"/>
                  <a:gd name="T48" fmla="*/ 4 w 23"/>
                  <a:gd name="T49" fmla="*/ 4 h 27"/>
                  <a:gd name="T50" fmla="*/ 4 w 23"/>
                  <a:gd name="T51" fmla="*/ 4 h 27"/>
                  <a:gd name="T52" fmla="*/ 0 w 23"/>
                  <a:gd name="T53" fmla="*/ 8 h 27"/>
                  <a:gd name="T54" fmla="*/ 0 w 23"/>
                  <a:gd name="T55" fmla="*/ 8 h 27"/>
                  <a:gd name="T56" fmla="*/ 0 w 23"/>
                  <a:gd name="T57" fmla="*/ 11 h 27"/>
                  <a:gd name="T58" fmla="*/ 0 w 23"/>
                  <a:gd name="T59" fmla="*/ 11 h 27"/>
                  <a:gd name="T60" fmla="*/ 0 w 23"/>
                  <a:gd name="T61" fmla="*/ 15 h 27"/>
                  <a:gd name="T62" fmla="*/ 0 w 23"/>
                  <a:gd name="T63" fmla="*/ 15 h 27"/>
                  <a:gd name="T64" fmla="*/ 0 w 23"/>
                  <a:gd name="T65" fmla="*/ 19 h 27"/>
                  <a:gd name="T66" fmla="*/ 0 w 23"/>
                  <a:gd name="T67" fmla="*/ 19 h 27"/>
                  <a:gd name="T68" fmla="*/ 0 w 23"/>
                  <a:gd name="T69" fmla="*/ 19 h 27"/>
                  <a:gd name="T70" fmla="*/ 4 w 23"/>
                  <a:gd name="T71" fmla="*/ 23 h 27"/>
                  <a:gd name="T72" fmla="*/ 4 w 23"/>
                  <a:gd name="T73" fmla="*/ 23 h 27"/>
                  <a:gd name="T74" fmla="*/ 8 w 23"/>
                  <a:gd name="T75" fmla="*/ 23 h 27"/>
                  <a:gd name="T76" fmla="*/ 8 w 23"/>
                  <a:gd name="T77" fmla="*/ 27 h 27"/>
                  <a:gd name="T78" fmla="*/ 8 w 23"/>
                  <a:gd name="T79" fmla="*/ 27 h 27"/>
                  <a:gd name="T80" fmla="*/ 12 w 23"/>
                  <a:gd name="T81" fmla="*/ 27 h 27"/>
                  <a:gd name="T82" fmla="*/ 12 w 23"/>
                  <a:gd name="T83" fmla="*/ 27 h 27"/>
                  <a:gd name="T84" fmla="*/ 12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12" y="23"/>
                    </a:moveTo>
                    <a:lnTo>
                      <a:pt x="12" y="27"/>
                    </a:lnTo>
                    <a:lnTo>
                      <a:pt x="16" y="27"/>
                    </a:lnTo>
                    <a:lnTo>
                      <a:pt x="16" y="23"/>
                    </a:lnTo>
                    <a:lnTo>
                      <a:pt x="20" y="23"/>
                    </a:lnTo>
                    <a:lnTo>
                      <a:pt x="20" y="19"/>
                    </a:lnTo>
                    <a:lnTo>
                      <a:pt x="23" y="19"/>
                    </a:lnTo>
                    <a:lnTo>
                      <a:pt x="23" y="15"/>
                    </a:lnTo>
                    <a:lnTo>
                      <a:pt x="23" y="11"/>
                    </a:lnTo>
                    <a:lnTo>
                      <a:pt x="23" y="8"/>
                    </a:lnTo>
                    <a:lnTo>
                      <a:pt x="20" y="8"/>
                    </a:lnTo>
                    <a:lnTo>
                      <a:pt x="20" y="4"/>
                    </a:lnTo>
                    <a:lnTo>
                      <a:pt x="16" y="4"/>
                    </a:lnTo>
                    <a:lnTo>
                      <a:pt x="12" y="0"/>
                    </a:lnTo>
                    <a:lnTo>
                      <a:pt x="8" y="0"/>
                    </a:lnTo>
                    <a:lnTo>
                      <a:pt x="8" y="4"/>
                    </a:lnTo>
                    <a:lnTo>
                      <a:pt x="4" y="4"/>
                    </a:lnTo>
                    <a:lnTo>
                      <a:pt x="0" y="8"/>
                    </a:lnTo>
                    <a:lnTo>
                      <a:pt x="0" y="11"/>
                    </a:lnTo>
                    <a:lnTo>
                      <a:pt x="0" y="15"/>
                    </a:lnTo>
                    <a:lnTo>
                      <a:pt x="0" y="19"/>
                    </a:lnTo>
                    <a:lnTo>
                      <a:pt x="4" y="23"/>
                    </a:lnTo>
                    <a:lnTo>
                      <a:pt x="8" y="23"/>
                    </a:lnTo>
                    <a:lnTo>
                      <a:pt x="8" y="27"/>
                    </a:lnTo>
                    <a:lnTo>
                      <a:pt x="12" y="27"/>
                    </a:lnTo>
                    <a:lnTo>
                      <a:pt x="1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5" name="Freeform 161"/>
              <p:cNvSpPr>
                <a:spLocks/>
              </p:cNvSpPr>
              <p:nvPr/>
            </p:nvSpPr>
            <p:spPr bwMode="auto">
              <a:xfrm>
                <a:off x="1867" y="3040"/>
                <a:ext cx="22" cy="27"/>
              </a:xfrm>
              <a:custGeom>
                <a:avLst/>
                <a:gdLst>
                  <a:gd name="T0" fmla="*/ 7 w 22"/>
                  <a:gd name="T1" fmla="*/ 23 h 27"/>
                  <a:gd name="T2" fmla="*/ 11 w 22"/>
                  <a:gd name="T3" fmla="*/ 27 h 27"/>
                  <a:gd name="T4" fmla="*/ 15 w 22"/>
                  <a:gd name="T5" fmla="*/ 27 h 27"/>
                  <a:gd name="T6" fmla="*/ 15 w 22"/>
                  <a:gd name="T7" fmla="*/ 23 h 27"/>
                  <a:gd name="T8" fmla="*/ 19 w 22"/>
                  <a:gd name="T9" fmla="*/ 23 h 27"/>
                  <a:gd name="T10" fmla="*/ 19 w 22"/>
                  <a:gd name="T11" fmla="*/ 23 h 27"/>
                  <a:gd name="T12" fmla="*/ 19 w 22"/>
                  <a:gd name="T13" fmla="*/ 19 h 27"/>
                  <a:gd name="T14" fmla="*/ 22 w 22"/>
                  <a:gd name="T15" fmla="*/ 19 h 27"/>
                  <a:gd name="T16" fmla="*/ 22 w 22"/>
                  <a:gd name="T17" fmla="*/ 19 h 27"/>
                  <a:gd name="T18" fmla="*/ 22 w 22"/>
                  <a:gd name="T19" fmla="*/ 15 h 27"/>
                  <a:gd name="T20" fmla="*/ 22 w 22"/>
                  <a:gd name="T21" fmla="*/ 15 h 27"/>
                  <a:gd name="T22" fmla="*/ 22 w 22"/>
                  <a:gd name="T23" fmla="*/ 11 h 27"/>
                  <a:gd name="T24" fmla="*/ 22 w 22"/>
                  <a:gd name="T25" fmla="*/ 11 h 27"/>
                  <a:gd name="T26" fmla="*/ 22 w 22"/>
                  <a:gd name="T27" fmla="*/ 8 h 27"/>
                  <a:gd name="T28" fmla="*/ 19 w 22"/>
                  <a:gd name="T29" fmla="*/ 8 h 27"/>
                  <a:gd name="T30" fmla="*/ 19 w 22"/>
                  <a:gd name="T31" fmla="*/ 4 h 27"/>
                  <a:gd name="T32" fmla="*/ 19 w 22"/>
                  <a:gd name="T33" fmla="*/ 4 h 27"/>
                  <a:gd name="T34" fmla="*/ 15 w 22"/>
                  <a:gd name="T35" fmla="*/ 4 h 27"/>
                  <a:gd name="T36" fmla="*/ 15 w 22"/>
                  <a:gd name="T37" fmla="*/ 4 h 27"/>
                  <a:gd name="T38" fmla="*/ 11 w 22"/>
                  <a:gd name="T39" fmla="*/ 0 h 27"/>
                  <a:gd name="T40" fmla="*/ 11 w 22"/>
                  <a:gd name="T41" fmla="*/ 0 h 27"/>
                  <a:gd name="T42" fmla="*/ 7 w 22"/>
                  <a:gd name="T43" fmla="*/ 0 h 27"/>
                  <a:gd name="T44" fmla="*/ 7 w 22"/>
                  <a:gd name="T45" fmla="*/ 4 h 27"/>
                  <a:gd name="T46" fmla="*/ 3 w 22"/>
                  <a:gd name="T47" fmla="*/ 4 h 27"/>
                  <a:gd name="T48" fmla="*/ 3 w 22"/>
                  <a:gd name="T49" fmla="*/ 4 h 27"/>
                  <a:gd name="T50" fmla="*/ 3 w 22"/>
                  <a:gd name="T51" fmla="*/ 4 h 27"/>
                  <a:gd name="T52" fmla="*/ 0 w 22"/>
                  <a:gd name="T53" fmla="*/ 8 h 27"/>
                  <a:gd name="T54" fmla="*/ 0 w 22"/>
                  <a:gd name="T55" fmla="*/ 8 h 27"/>
                  <a:gd name="T56" fmla="*/ 0 w 22"/>
                  <a:gd name="T57" fmla="*/ 11 h 27"/>
                  <a:gd name="T58" fmla="*/ 0 w 22"/>
                  <a:gd name="T59" fmla="*/ 11 h 27"/>
                  <a:gd name="T60" fmla="*/ 0 w 22"/>
                  <a:gd name="T61" fmla="*/ 15 h 27"/>
                  <a:gd name="T62" fmla="*/ 0 w 22"/>
                  <a:gd name="T63" fmla="*/ 15 h 27"/>
                  <a:gd name="T64" fmla="*/ 0 w 22"/>
                  <a:gd name="T65" fmla="*/ 19 h 27"/>
                  <a:gd name="T66" fmla="*/ 0 w 22"/>
                  <a:gd name="T67" fmla="*/ 19 h 27"/>
                  <a:gd name="T68" fmla="*/ 0 w 22"/>
                  <a:gd name="T69" fmla="*/ 19 h 27"/>
                  <a:gd name="T70" fmla="*/ 3 w 22"/>
                  <a:gd name="T71" fmla="*/ 23 h 27"/>
                  <a:gd name="T72" fmla="*/ 3 w 22"/>
                  <a:gd name="T73" fmla="*/ 23 h 27"/>
                  <a:gd name="T74" fmla="*/ 3 w 22"/>
                  <a:gd name="T75" fmla="*/ 23 h 27"/>
                  <a:gd name="T76" fmla="*/ 7 w 22"/>
                  <a:gd name="T77" fmla="*/ 27 h 27"/>
                  <a:gd name="T78" fmla="*/ 7 w 22"/>
                  <a:gd name="T79" fmla="*/ 27 h 27"/>
                  <a:gd name="T80" fmla="*/ 11 w 22"/>
                  <a:gd name="T81" fmla="*/ 27 h 27"/>
                  <a:gd name="T82" fmla="*/ 11 w 22"/>
                  <a:gd name="T83" fmla="*/ 27 h 27"/>
                  <a:gd name="T84" fmla="*/ 7 w 22"/>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
                  <a:gd name="T130" fmla="*/ 0 h 27"/>
                  <a:gd name="T131" fmla="*/ 22 w 22"/>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 h="27">
                    <a:moveTo>
                      <a:pt x="7" y="23"/>
                    </a:moveTo>
                    <a:lnTo>
                      <a:pt x="11" y="27"/>
                    </a:lnTo>
                    <a:lnTo>
                      <a:pt x="15" y="27"/>
                    </a:lnTo>
                    <a:lnTo>
                      <a:pt x="15" y="23"/>
                    </a:lnTo>
                    <a:lnTo>
                      <a:pt x="19" y="23"/>
                    </a:lnTo>
                    <a:lnTo>
                      <a:pt x="19" y="19"/>
                    </a:lnTo>
                    <a:lnTo>
                      <a:pt x="22" y="19"/>
                    </a:lnTo>
                    <a:lnTo>
                      <a:pt x="22" y="15"/>
                    </a:lnTo>
                    <a:lnTo>
                      <a:pt x="22" y="11"/>
                    </a:lnTo>
                    <a:lnTo>
                      <a:pt x="22" y="8"/>
                    </a:lnTo>
                    <a:lnTo>
                      <a:pt x="19" y="8"/>
                    </a:lnTo>
                    <a:lnTo>
                      <a:pt x="19" y="4"/>
                    </a:lnTo>
                    <a:lnTo>
                      <a:pt x="15" y="4"/>
                    </a:lnTo>
                    <a:lnTo>
                      <a:pt x="11" y="0"/>
                    </a:lnTo>
                    <a:lnTo>
                      <a:pt x="7" y="0"/>
                    </a:lnTo>
                    <a:lnTo>
                      <a:pt x="7" y="4"/>
                    </a:lnTo>
                    <a:lnTo>
                      <a:pt x="3" y="4"/>
                    </a:lnTo>
                    <a:lnTo>
                      <a:pt x="0" y="8"/>
                    </a:lnTo>
                    <a:lnTo>
                      <a:pt x="0" y="11"/>
                    </a:lnTo>
                    <a:lnTo>
                      <a:pt x="0" y="15"/>
                    </a:lnTo>
                    <a:lnTo>
                      <a:pt x="0" y="19"/>
                    </a:lnTo>
                    <a:lnTo>
                      <a:pt x="3" y="23"/>
                    </a:lnTo>
                    <a:lnTo>
                      <a:pt x="7" y="27"/>
                    </a:lnTo>
                    <a:lnTo>
                      <a:pt x="11" y="27"/>
                    </a:lnTo>
                    <a:lnTo>
                      <a:pt x="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6" name="Freeform 162"/>
              <p:cNvSpPr>
                <a:spLocks/>
              </p:cNvSpPr>
              <p:nvPr/>
            </p:nvSpPr>
            <p:spPr bwMode="auto">
              <a:xfrm>
                <a:off x="1706" y="3040"/>
                <a:ext cx="23" cy="27"/>
              </a:xfrm>
              <a:custGeom>
                <a:avLst/>
                <a:gdLst>
                  <a:gd name="T0" fmla="*/ 12 w 23"/>
                  <a:gd name="T1" fmla="*/ 23 h 27"/>
                  <a:gd name="T2" fmla="*/ 16 w 23"/>
                  <a:gd name="T3" fmla="*/ 27 h 27"/>
                  <a:gd name="T4" fmla="*/ 16 w 23"/>
                  <a:gd name="T5" fmla="*/ 27 h 27"/>
                  <a:gd name="T6" fmla="*/ 19 w 23"/>
                  <a:gd name="T7" fmla="*/ 23 h 27"/>
                  <a:gd name="T8" fmla="*/ 19 w 23"/>
                  <a:gd name="T9" fmla="*/ 23 h 27"/>
                  <a:gd name="T10" fmla="*/ 19 w 23"/>
                  <a:gd name="T11" fmla="*/ 23 h 27"/>
                  <a:gd name="T12" fmla="*/ 23 w 23"/>
                  <a:gd name="T13" fmla="*/ 19 h 27"/>
                  <a:gd name="T14" fmla="*/ 23 w 23"/>
                  <a:gd name="T15" fmla="*/ 19 h 27"/>
                  <a:gd name="T16" fmla="*/ 23 w 23"/>
                  <a:gd name="T17" fmla="*/ 19 h 27"/>
                  <a:gd name="T18" fmla="*/ 23 w 23"/>
                  <a:gd name="T19" fmla="*/ 15 h 27"/>
                  <a:gd name="T20" fmla="*/ 23 w 23"/>
                  <a:gd name="T21" fmla="*/ 15 h 27"/>
                  <a:gd name="T22" fmla="*/ 23 w 23"/>
                  <a:gd name="T23" fmla="*/ 11 h 27"/>
                  <a:gd name="T24" fmla="*/ 23 w 23"/>
                  <a:gd name="T25" fmla="*/ 11 h 27"/>
                  <a:gd name="T26" fmla="*/ 23 w 23"/>
                  <a:gd name="T27" fmla="*/ 8 h 27"/>
                  <a:gd name="T28" fmla="*/ 23 w 23"/>
                  <a:gd name="T29" fmla="*/ 8 h 27"/>
                  <a:gd name="T30" fmla="*/ 19 w 23"/>
                  <a:gd name="T31" fmla="*/ 4 h 27"/>
                  <a:gd name="T32" fmla="*/ 19 w 23"/>
                  <a:gd name="T33" fmla="*/ 4 h 27"/>
                  <a:gd name="T34" fmla="*/ 19 w 23"/>
                  <a:gd name="T35" fmla="*/ 4 h 27"/>
                  <a:gd name="T36" fmla="*/ 16 w 23"/>
                  <a:gd name="T37" fmla="*/ 4 h 27"/>
                  <a:gd name="T38" fmla="*/ 16 w 23"/>
                  <a:gd name="T39" fmla="*/ 0 h 27"/>
                  <a:gd name="T40" fmla="*/ 12 w 23"/>
                  <a:gd name="T41" fmla="*/ 0 h 27"/>
                  <a:gd name="T42" fmla="*/ 12 w 23"/>
                  <a:gd name="T43" fmla="*/ 0 h 27"/>
                  <a:gd name="T44" fmla="*/ 8 w 23"/>
                  <a:gd name="T45" fmla="*/ 4 h 27"/>
                  <a:gd name="T46" fmla="*/ 8 w 23"/>
                  <a:gd name="T47" fmla="*/ 4 h 27"/>
                  <a:gd name="T48" fmla="*/ 4 w 23"/>
                  <a:gd name="T49" fmla="*/ 4 h 27"/>
                  <a:gd name="T50" fmla="*/ 4 w 23"/>
                  <a:gd name="T51" fmla="*/ 4 h 27"/>
                  <a:gd name="T52" fmla="*/ 4 w 23"/>
                  <a:gd name="T53" fmla="*/ 8 h 27"/>
                  <a:gd name="T54" fmla="*/ 0 w 23"/>
                  <a:gd name="T55" fmla="*/ 8 h 27"/>
                  <a:gd name="T56" fmla="*/ 0 w 23"/>
                  <a:gd name="T57" fmla="*/ 11 h 27"/>
                  <a:gd name="T58" fmla="*/ 0 w 23"/>
                  <a:gd name="T59" fmla="*/ 11 h 27"/>
                  <a:gd name="T60" fmla="*/ 0 w 23"/>
                  <a:gd name="T61" fmla="*/ 15 h 27"/>
                  <a:gd name="T62" fmla="*/ 0 w 23"/>
                  <a:gd name="T63" fmla="*/ 15 h 27"/>
                  <a:gd name="T64" fmla="*/ 0 w 23"/>
                  <a:gd name="T65" fmla="*/ 19 h 27"/>
                  <a:gd name="T66" fmla="*/ 0 w 23"/>
                  <a:gd name="T67" fmla="*/ 19 h 27"/>
                  <a:gd name="T68" fmla="*/ 4 w 23"/>
                  <a:gd name="T69" fmla="*/ 19 h 27"/>
                  <a:gd name="T70" fmla="*/ 4 w 23"/>
                  <a:gd name="T71" fmla="*/ 23 h 27"/>
                  <a:gd name="T72" fmla="*/ 4 w 23"/>
                  <a:gd name="T73" fmla="*/ 23 h 27"/>
                  <a:gd name="T74" fmla="*/ 8 w 23"/>
                  <a:gd name="T75" fmla="*/ 23 h 27"/>
                  <a:gd name="T76" fmla="*/ 8 w 23"/>
                  <a:gd name="T77" fmla="*/ 27 h 27"/>
                  <a:gd name="T78" fmla="*/ 12 w 23"/>
                  <a:gd name="T79" fmla="*/ 27 h 27"/>
                  <a:gd name="T80" fmla="*/ 12 w 23"/>
                  <a:gd name="T81" fmla="*/ 27 h 27"/>
                  <a:gd name="T82" fmla="*/ 12 w 23"/>
                  <a:gd name="T83" fmla="*/ 27 h 27"/>
                  <a:gd name="T84" fmla="*/ 12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12" y="23"/>
                    </a:moveTo>
                    <a:lnTo>
                      <a:pt x="16" y="27"/>
                    </a:lnTo>
                    <a:lnTo>
                      <a:pt x="19" y="23"/>
                    </a:lnTo>
                    <a:lnTo>
                      <a:pt x="23" y="19"/>
                    </a:lnTo>
                    <a:lnTo>
                      <a:pt x="23" y="15"/>
                    </a:lnTo>
                    <a:lnTo>
                      <a:pt x="23" y="11"/>
                    </a:lnTo>
                    <a:lnTo>
                      <a:pt x="23" y="8"/>
                    </a:lnTo>
                    <a:lnTo>
                      <a:pt x="19" y="4"/>
                    </a:lnTo>
                    <a:lnTo>
                      <a:pt x="16" y="4"/>
                    </a:lnTo>
                    <a:lnTo>
                      <a:pt x="16" y="0"/>
                    </a:lnTo>
                    <a:lnTo>
                      <a:pt x="12" y="0"/>
                    </a:lnTo>
                    <a:lnTo>
                      <a:pt x="8" y="4"/>
                    </a:lnTo>
                    <a:lnTo>
                      <a:pt x="4" y="4"/>
                    </a:lnTo>
                    <a:lnTo>
                      <a:pt x="4" y="8"/>
                    </a:lnTo>
                    <a:lnTo>
                      <a:pt x="0" y="8"/>
                    </a:lnTo>
                    <a:lnTo>
                      <a:pt x="0" y="11"/>
                    </a:lnTo>
                    <a:lnTo>
                      <a:pt x="0" y="15"/>
                    </a:lnTo>
                    <a:lnTo>
                      <a:pt x="0" y="19"/>
                    </a:lnTo>
                    <a:lnTo>
                      <a:pt x="4" y="19"/>
                    </a:lnTo>
                    <a:lnTo>
                      <a:pt x="4" y="23"/>
                    </a:lnTo>
                    <a:lnTo>
                      <a:pt x="8" y="23"/>
                    </a:lnTo>
                    <a:lnTo>
                      <a:pt x="8" y="27"/>
                    </a:lnTo>
                    <a:lnTo>
                      <a:pt x="12" y="27"/>
                    </a:lnTo>
                    <a:lnTo>
                      <a:pt x="1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7" name="Freeform 163"/>
              <p:cNvSpPr>
                <a:spLocks/>
              </p:cNvSpPr>
              <p:nvPr/>
            </p:nvSpPr>
            <p:spPr bwMode="auto">
              <a:xfrm>
                <a:off x="2263" y="3040"/>
                <a:ext cx="23" cy="27"/>
              </a:xfrm>
              <a:custGeom>
                <a:avLst/>
                <a:gdLst>
                  <a:gd name="T0" fmla="*/ 11 w 23"/>
                  <a:gd name="T1" fmla="*/ 23 h 27"/>
                  <a:gd name="T2" fmla="*/ 11 w 23"/>
                  <a:gd name="T3" fmla="*/ 27 h 27"/>
                  <a:gd name="T4" fmla="*/ 15 w 23"/>
                  <a:gd name="T5" fmla="*/ 27 h 27"/>
                  <a:gd name="T6" fmla="*/ 15 w 23"/>
                  <a:gd name="T7" fmla="*/ 23 h 27"/>
                  <a:gd name="T8" fmla="*/ 19 w 23"/>
                  <a:gd name="T9" fmla="*/ 23 h 27"/>
                  <a:gd name="T10" fmla="*/ 19 w 23"/>
                  <a:gd name="T11" fmla="*/ 23 h 27"/>
                  <a:gd name="T12" fmla="*/ 19 w 23"/>
                  <a:gd name="T13" fmla="*/ 19 h 27"/>
                  <a:gd name="T14" fmla="*/ 23 w 23"/>
                  <a:gd name="T15" fmla="*/ 19 h 27"/>
                  <a:gd name="T16" fmla="*/ 23 w 23"/>
                  <a:gd name="T17" fmla="*/ 19 h 27"/>
                  <a:gd name="T18" fmla="*/ 23 w 23"/>
                  <a:gd name="T19" fmla="*/ 15 h 27"/>
                  <a:gd name="T20" fmla="*/ 23 w 23"/>
                  <a:gd name="T21" fmla="*/ 15 h 27"/>
                  <a:gd name="T22" fmla="*/ 23 w 23"/>
                  <a:gd name="T23" fmla="*/ 11 h 27"/>
                  <a:gd name="T24" fmla="*/ 23 w 23"/>
                  <a:gd name="T25" fmla="*/ 11 h 27"/>
                  <a:gd name="T26" fmla="*/ 23 w 23"/>
                  <a:gd name="T27" fmla="*/ 8 h 27"/>
                  <a:gd name="T28" fmla="*/ 19 w 23"/>
                  <a:gd name="T29" fmla="*/ 8 h 27"/>
                  <a:gd name="T30" fmla="*/ 19 w 23"/>
                  <a:gd name="T31" fmla="*/ 4 h 27"/>
                  <a:gd name="T32" fmla="*/ 19 w 23"/>
                  <a:gd name="T33" fmla="*/ 4 h 27"/>
                  <a:gd name="T34" fmla="*/ 15 w 23"/>
                  <a:gd name="T35" fmla="*/ 4 h 27"/>
                  <a:gd name="T36" fmla="*/ 15 w 23"/>
                  <a:gd name="T37" fmla="*/ 4 h 27"/>
                  <a:gd name="T38" fmla="*/ 11 w 23"/>
                  <a:gd name="T39" fmla="*/ 0 h 27"/>
                  <a:gd name="T40" fmla="*/ 11 w 23"/>
                  <a:gd name="T41" fmla="*/ 0 h 27"/>
                  <a:gd name="T42" fmla="*/ 8 w 23"/>
                  <a:gd name="T43" fmla="*/ 0 h 27"/>
                  <a:gd name="T44" fmla="*/ 8 w 23"/>
                  <a:gd name="T45" fmla="*/ 4 h 27"/>
                  <a:gd name="T46" fmla="*/ 8 w 23"/>
                  <a:gd name="T47" fmla="*/ 4 h 27"/>
                  <a:gd name="T48" fmla="*/ 4 w 23"/>
                  <a:gd name="T49" fmla="*/ 4 h 27"/>
                  <a:gd name="T50" fmla="*/ 4 w 23"/>
                  <a:gd name="T51" fmla="*/ 4 h 27"/>
                  <a:gd name="T52" fmla="*/ 0 w 23"/>
                  <a:gd name="T53" fmla="*/ 8 h 27"/>
                  <a:gd name="T54" fmla="*/ 0 w 23"/>
                  <a:gd name="T55" fmla="*/ 8 h 27"/>
                  <a:gd name="T56" fmla="*/ 0 w 23"/>
                  <a:gd name="T57" fmla="*/ 11 h 27"/>
                  <a:gd name="T58" fmla="*/ 0 w 23"/>
                  <a:gd name="T59" fmla="*/ 11 h 27"/>
                  <a:gd name="T60" fmla="*/ 0 w 23"/>
                  <a:gd name="T61" fmla="*/ 15 h 27"/>
                  <a:gd name="T62" fmla="*/ 0 w 23"/>
                  <a:gd name="T63" fmla="*/ 15 h 27"/>
                  <a:gd name="T64" fmla="*/ 0 w 23"/>
                  <a:gd name="T65" fmla="*/ 19 h 27"/>
                  <a:gd name="T66" fmla="*/ 0 w 23"/>
                  <a:gd name="T67" fmla="*/ 19 h 27"/>
                  <a:gd name="T68" fmla="*/ 0 w 23"/>
                  <a:gd name="T69" fmla="*/ 19 h 27"/>
                  <a:gd name="T70" fmla="*/ 4 w 23"/>
                  <a:gd name="T71" fmla="*/ 23 h 27"/>
                  <a:gd name="T72" fmla="*/ 4 w 23"/>
                  <a:gd name="T73" fmla="*/ 23 h 27"/>
                  <a:gd name="T74" fmla="*/ 8 w 23"/>
                  <a:gd name="T75" fmla="*/ 23 h 27"/>
                  <a:gd name="T76" fmla="*/ 8 w 23"/>
                  <a:gd name="T77" fmla="*/ 27 h 27"/>
                  <a:gd name="T78" fmla="*/ 8 w 23"/>
                  <a:gd name="T79" fmla="*/ 27 h 27"/>
                  <a:gd name="T80" fmla="*/ 11 w 23"/>
                  <a:gd name="T81" fmla="*/ 27 h 27"/>
                  <a:gd name="T82" fmla="*/ 11 w 23"/>
                  <a:gd name="T83" fmla="*/ 27 h 27"/>
                  <a:gd name="T84" fmla="*/ 11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11" y="23"/>
                    </a:moveTo>
                    <a:lnTo>
                      <a:pt x="11" y="27"/>
                    </a:lnTo>
                    <a:lnTo>
                      <a:pt x="15" y="27"/>
                    </a:lnTo>
                    <a:lnTo>
                      <a:pt x="15" y="23"/>
                    </a:lnTo>
                    <a:lnTo>
                      <a:pt x="19" y="23"/>
                    </a:lnTo>
                    <a:lnTo>
                      <a:pt x="19" y="19"/>
                    </a:lnTo>
                    <a:lnTo>
                      <a:pt x="23" y="19"/>
                    </a:lnTo>
                    <a:lnTo>
                      <a:pt x="23" y="15"/>
                    </a:lnTo>
                    <a:lnTo>
                      <a:pt x="23" y="11"/>
                    </a:lnTo>
                    <a:lnTo>
                      <a:pt x="23" y="8"/>
                    </a:lnTo>
                    <a:lnTo>
                      <a:pt x="19" y="8"/>
                    </a:lnTo>
                    <a:lnTo>
                      <a:pt x="19" y="4"/>
                    </a:lnTo>
                    <a:lnTo>
                      <a:pt x="15" y="4"/>
                    </a:lnTo>
                    <a:lnTo>
                      <a:pt x="11" y="0"/>
                    </a:lnTo>
                    <a:lnTo>
                      <a:pt x="8" y="0"/>
                    </a:lnTo>
                    <a:lnTo>
                      <a:pt x="8" y="4"/>
                    </a:lnTo>
                    <a:lnTo>
                      <a:pt x="4" y="4"/>
                    </a:lnTo>
                    <a:lnTo>
                      <a:pt x="0" y="8"/>
                    </a:lnTo>
                    <a:lnTo>
                      <a:pt x="0" y="11"/>
                    </a:lnTo>
                    <a:lnTo>
                      <a:pt x="0" y="15"/>
                    </a:lnTo>
                    <a:lnTo>
                      <a:pt x="0" y="19"/>
                    </a:lnTo>
                    <a:lnTo>
                      <a:pt x="4" y="23"/>
                    </a:lnTo>
                    <a:lnTo>
                      <a:pt x="8" y="23"/>
                    </a:lnTo>
                    <a:lnTo>
                      <a:pt x="8" y="27"/>
                    </a:lnTo>
                    <a:lnTo>
                      <a:pt x="11"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8" name="Freeform 164"/>
              <p:cNvSpPr>
                <a:spLocks/>
              </p:cNvSpPr>
              <p:nvPr/>
            </p:nvSpPr>
            <p:spPr bwMode="auto">
              <a:xfrm>
                <a:off x="2343" y="3040"/>
                <a:ext cx="23" cy="27"/>
              </a:xfrm>
              <a:custGeom>
                <a:avLst/>
                <a:gdLst>
                  <a:gd name="T0" fmla="*/ 8 w 23"/>
                  <a:gd name="T1" fmla="*/ 23 h 27"/>
                  <a:gd name="T2" fmla="*/ 11 w 23"/>
                  <a:gd name="T3" fmla="*/ 27 h 27"/>
                  <a:gd name="T4" fmla="*/ 15 w 23"/>
                  <a:gd name="T5" fmla="*/ 27 h 27"/>
                  <a:gd name="T6" fmla="*/ 15 w 23"/>
                  <a:gd name="T7" fmla="*/ 23 h 27"/>
                  <a:gd name="T8" fmla="*/ 19 w 23"/>
                  <a:gd name="T9" fmla="*/ 23 h 27"/>
                  <a:gd name="T10" fmla="*/ 19 w 23"/>
                  <a:gd name="T11" fmla="*/ 23 h 27"/>
                  <a:gd name="T12" fmla="*/ 19 w 23"/>
                  <a:gd name="T13" fmla="*/ 19 h 27"/>
                  <a:gd name="T14" fmla="*/ 23 w 23"/>
                  <a:gd name="T15" fmla="*/ 19 h 27"/>
                  <a:gd name="T16" fmla="*/ 23 w 23"/>
                  <a:gd name="T17" fmla="*/ 19 h 27"/>
                  <a:gd name="T18" fmla="*/ 23 w 23"/>
                  <a:gd name="T19" fmla="*/ 15 h 27"/>
                  <a:gd name="T20" fmla="*/ 23 w 23"/>
                  <a:gd name="T21" fmla="*/ 15 h 27"/>
                  <a:gd name="T22" fmla="*/ 23 w 23"/>
                  <a:gd name="T23" fmla="*/ 11 h 27"/>
                  <a:gd name="T24" fmla="*/ 23 w 23"/>
                  <a:gd name="T25" fmla="*/ 11 h 27"/>
                  <a:gd name="T26" fmla="*/ 23 w 23"/>
                  <a:gd name="T27" fmla="*/ 8 h 27"/>
                  <a:gd name="T28" fmla="*/ 19 w 23"/>
                  <a:gd name="T29" fmla="*/ 8 h 27"/>
                  <a:gd name="T30" fmla="*/ 19 w 23"/>
                  <a:gd name="T31" fmla="*/ 4 h 27"/>
                  <a:gd name="T32" fmla="*/ 19 w 23"/>
                  <a:gd name="T33" fmla="*/ 4 h 27"/>
                  <a:gd name="T34" fmla="*/ 15 w 23"/>
                  <a:gd name="T35" fmla="*/ 4 h 27"/>
                  <a:gd name="T36" fmla="*/ 15 w 23"/>
                  <a:gd name="T37" fmla="*/ 4 h 27"/>
                  <a:gd name="T38" fmla="*/ 11 w 23"/>
                  <a:gd name="T39" fmla="*/ 0 h 27"/>
                  <a:gd name="T40" fmla="*/ 11 w 23"/>
                  <a:gd name="T41" fmla="*/ 0 h 27"/>
                  <a:gd name="T42" fmla="*/ 8 w 23"/>
                  <a:gd name="T43" fmla="*/ 0 h 27"/>
                  <a:gd name="T44" fmla="*/ 8 w 23"/>
                  <a:gd name="T45" fmla="*/ 4 h 27"/>
                  <a:gd name="T46" fmla="*/ 4 w 23"/>
                  <a:gd name="T47" fmla="*/ 4 h 27"/>
                  <a:gd name="T48" fmla="*/ 4 w 23"/>
                  <a:gd name="T49" fmla="*/ 4 h 27"/>
                  <a:gd name="T50" fmla="*/ 4 w 23"/>
                  <a:gd name="T51" fmla="*/ 4 h 27"/>
                  <a:gd name="T52" fmla="*/ 0 w 23"/>
                  <a:gd name="T53" fmla="*/ 8 h 27"/>
                  <a:gd name="T54" fmla="*/ 0 w 23"/>
                  <a:gd name="T55" fmla="*/ 8 h 27"/>
                  <a:gd name="T56" fmla="*/ 0 w 23"/>
                  <a:gd name="T57" fmla="*/ 11 h 27"/>
                  <a:gd name="T58" fmla="*/ 0 w 23"/>
                  <a:gd name="T59" fmla="*/ 11 h 27"/>
                  <a:gd name="T60" fmla="*/ 0 w 23"/>
                  <a:gd name="T61" fmla="*/ 15 h 27"/>
                  <a:gd name="T62" fmla="*/ 0 w 23"/>
                  <a:gd name="T63" fmla="*/ 15 h 27"/>
                  <a:gd name="T64" fmla="*/ 0 w 23"/>
                  <a:gd name="T65" fmla="*/ 19 h 27"/>
                  <a:gd name="T66" fmla="*/ 0 w 23"/>
                  <a:gd name="T67" fmla="*/ 19 h 27"/>
                  <a:gd name="T68" fmla="*/ 0 w 23"/>
                  <a:gd name="T69" fmla="*/ 19 h 27"/>
                  <a:gd name="T70" fmla="*/ 4 w 23"/>
                  <a:gd name="T71" fmla="*/ 23 h 27"/>
                  <a:gd name="T72" fmla="*/ 4 w 23"/>
                  <a:gd name="T73" fmla="*/ 23 h 27"/>
                  <a:gd name="T74" fmla="*/ 4 w 23"/>
                  <a:gd name="T75" fmla="*/ 23 h 27"/>
                  <a:gd name="T76" fmla="*/ 8 w 23"/>
                  <a:gd name="T77" fmla="*/ 27 h 27"/>
                  <a:gd name="T78" fmla="*/ 8 w 23"/>
                  <a:gd name="T79" fmla="*/ 27 h 27"/>
                  <a:gd name="T80" fmla="*/ 11 w 23"/>
                  <a:gd name="T81" fmla="*/ 27 h 27"/>
                  <a:gd name="T82" fmla="*/ 11 w 23"/>
                  <a:gd name="T83" fmla="*/ 27 h 27"/>
                  <a:gd name="T84" fmla="*/ 8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8" y="23"/>
                    </a:moveTo>
                    <a:lnTo>
                      <a:pt x="11" y="27"/>
                    </a:lnTo>
                    <a:lnTo>
                      <a:pt x="15" y="27"/>
                    </a:lnTo>
                    <a:lnTo>
                      <a:pt x="15" y="23"/>
                    </a:lnTo>
                    <a:lnTo>
                      <a:pt x="19" y="23"/>
                    </a:lnTo>
                    <a:lnTo>
                      <a:pt x="19" y="19"/>
                    </a:lnTo>
                    <a:lnTo>
                      <a:pt x="23" y="19"/>
                    </a:lnTo>
                    <a:lnTo>
                      <a:pt x="23" y="15"/>
                    </a:lnTo>
                    <a:lnTo>
                      <a:pt x="23" y="11"/>
                    </a:lnTo>
                    <a:lnTo>
                      <a:pt x="23" y="8"/>
                    </a:lnTo>
                    <a:lnTo>
                      <a:pt x="19" y="8"/>
                    </a:lnTo>
                    <a:lnTo>
                      <a:pt x="19" y="4"/>
                    </a:lnTo>
                    <a:lnTo>
                      <a:pt x="15" y="4"/>
                    </a:lnTo>
                    <a:lnTo>
                      <a:pt x="11" y="0"/>
                    </a:lnTo>
                    <a:lnTo>
                      <a:pt x="8" y="0"/>
                    </a:lnTo>
                    <a:lnTo>
                      <a:pt x="8" y="4"/>
                    </a:lnTo>
                    <a:lnTo>
                      <a:pt x="4" y="4"/>
                    </a:lnTo>
                    <a:lnTo>
                      <a:pt x="0" y="8"/>
                    </a:lnTo>
                    <a:lnTo>
                      <a:pt x="0" y="11"/>
                    </a:lnTo>
                    <a:lnTo>
                      <a:pt x="0" y="15"/>
                    </a:lnTo>
                    <a:lnTo>
                      <a:pt x="0" y="19"/>
                    </a:lnTo>
                    <a:lnTo>
                      <a:pt x="4" y="23"/>
                    </a:lnTo>
                    <a:lnTo>
                      <a:pt x="8" y="27"/>
                    </a:lnTo>
                    <a:lnTo>
                      <a:pt x="11" y="27"/>
                    </a:lnTo>
                    <a:lnTo>
                      <a:pt x="8"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9" name="Freeform 165"/>
              <p:cNvSpPr>
                <a:spLocks/>
              </p:cNvSpPr>
              <p:nvPr/>
            </p:nvSpPr>
            <p:spPr bwMode="auto">
              <a:xfrm>
                <a:off x="2183" y="3040"/>
                <a:ext cx="23" cy="27"/>
              </a:xfrm>
              <a:custGeom>
                <a:avLst/>
                <a:gdLst>
                  <a:gd name="T0" fmla="*/ 11 w 23"/>
                  <a:gd name="T1" fmla="*/ 23 h 27"/>
                  <a:gd name="T2" fmla="*/ 15 w 23"/>
                  <a:gd name="T3" fmla="*/ 27 h 27"/>
                  <a:gd name="T4" fmla="*/ 15 w 23"/>
                  <a:gd name="T5" fmla="*/ 27 h 27"/>
                  <a:gd name="T6" fmla="*/ 19 w 23"/>
                  <a:gd name="T7" fmla="*/ 23 h 27"/>
                  <a:gd name="T8" fmla="*/ 19 w 23"/>
                  <a:gd name="T9" fmla="*/ 23 h 27"/>
                  <a:gd name="T10" fmla="*/ 19 w 23"/>
                  <a:gd name="T11" fmla="*/ 23 h 27"/>
                  <a:gd name="T12" fmla="*/ 23 w 23"/>
                  <a:gd name="T13" fmla="*/ 19 h 27"/>
                  <a:gd name="T14" fmla="*/ 23 w 23"/>
                  <a:gd name="T15" fmla="*/ 19 h 27"/>
                  <a:gd name="T16" fmla="*/ 23 w 23"/>
                  <a:gd name="T17" fmla="*/ 19 h 27"/>
                  <a:gd name="T18" fmla="*/ 23 w 23"/>
                  <a:gd name="T19" fmla="*/ 15 h 27"/>
                  <a:gd name="T20" fmla="*/ 23 w 23"/>
                  <a:gd name="T21" fmla="*/ 15 h 27"/>
                  <a:gd name="T22" fmla="*/ 23 w 23"/>
                  <a:gd name="T23" fmla="*/ 11 h 27"/>
                  <a:gd name="T24" fmla="*/ 23 w 23"/>
                  <a:gd name="T25" fmla="*/ 11 h 27"/>
                  <a:gd name="T26" fmla="*/ 23 w 23"/>
                  <a:gd name="T27" fmla="*/ 8 h 27"/>
                  <a:gd name="T28" fmla="*/ 23 w 23"/>
                  <a:gd name="T29" fmla="*/ 8 h 27"/>
                  <a:gd name="T30" fmla="*/ 19 w 23"/>
                  <a:gd name="T31" fmla="*/ 4 h 27"/>
                  <a:gd name="T32" fmla="*/ 19 w 23"/>
                  <a:gd name="T33" fmla="*/ 4 h 27"/>
                  <a:gd name="T34" fmla="*/ 19 w 23"/>
                  <a:gd name="T35" fmla="*/ 4 h 27"/>
                  <a:gd name="T36" fmla="*/ 15 w 23"/>
                  <a:gd name="T37" fmla="*/ 4 h 27"/>
                  <a:gd name="T38" fmla="*/ 15 w 23"/>
                  <a:gd name="T39" fmla="*/ 0 h 27"/>
                  <a:gd name="T40" fmla="*/ 11 w 23"/>
                  <a:gd name="T41" fmla="*/ 0 h 27"/>
                  <a:gd name="T42" fmla="*/ 11 w 23"/>
                  <a:gd name="T43" fmla="*/ 0 h 27"/>
                  <a:gd name="T44" fmla="*/ 7 w 23"/>
                  <a:gd name="T45" fmla="*/ 4 h 27"/>
                  <a:gd name="T46" fmla="*/ 7 w 23"/>
                  <a:gd name="T47" fmla="*/ 4 h 27"/>
                  <a:gd name="T48" fmla="*/ 4 w 23"/>
                  <a:gd name="T49" fmla="*/ 4 h 27"/>
                  <a:gd name="T50" fmla="*/ 4 w 23"/>
                  <a:gd name="T51" fmla="*/ 4 h 27"/>
                  <a:gd name="T52" fmla="*/ 4 w 23"/>
                  <a:gd name="T53" fmla="*/ 8 h 27"/>
                  <a:gd name="T54" fmla="*/ 0 w 23"/>
                  <a:gd name="T55" fmla="*/ 8 h 27"/>
                  <a:gd name="T56" fmla="*/ 0 w 23"/>
                  <a:gd name="T57" fmla="*/ 11 h 27"/>
                  <a:gd name="T58" fmla="*/ 0 w 23"/>
                  <a:gd name="T59" fmla="*/ 11 h 27"/>
                  <a:gd name="T60" fmla="*/ 0 w 23"/>
                  <a:gd name="T61" fmla="*/ 15 h 27"/>
                  <a:gd name="T62" fmla="*/ 0 w 23"/>
                  <a:gd name="T63" fmla="*/ 15 h 27"/>
                  <a:gd name="T64" fmla="*/ 0 w 23"/>
                  <a:gd name="T65" fmla="*/ 19 h 27"/>
                  <a:gd name="T66" fmla="*/ 0 w 23"/>
                  <a:gd name="T67" fmla="*/ 19 h 27"/>
                  <a:gd name="T68" fmla="*/ 4 w 23"/>
                  <a:gd name="T69" fmla="*/ 19 h 27"/>
                  <a:gd name="T70" fmla="*/ 4 w 23"/>
                  <a:gd name="T71" fmla="*/ 23 h 27"/>
                  <a:gd name="T72" fmla="*/ 4 w 23"/>
                  <a:gd name="T73" fmla="*/ 23 h 27"/>
                  <a:gd name="T74" fmla="*/ 7 w 23"/>
                  <a:gd name="T75" fmla="*/ 23 h 27"/>
                  <a:gd name="T76" fmla="*/ 7 w 23"/>
                  <a:gd name="T77" fmla="*/ 27 h 27"/>
                  <a:gd name="T78" fmla="*/ 11 w 23"/>
                  <a:gd name="T79" fmla="*/ 27 h 27"/>
                  <a:gd name="T80" fmla="*/ 11 w 23"/>
                  <a:gd name="T81" fmla="*/ 27 h 27"/>
                  <a:gd name="T82" fmla="*/ 11 w 23"/>
                  <a:gd name="T83" fmla="*/ 27 h 27"/>
                  <a:gd name="T84" fmla="*/ 11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11" y="23"/>
                    </a:moveTo>
                    <a:lnTo>
                      <a:pt x="15" y="27"/>
                    </a:lnTo>
                    <a:lnTo>
                      <a:pt x="19" y="23"/>
                    </a:lnTo>
                    <a:lnTo>
                      <a:pt x="23" y="19"/>
                    </a:lnTo>
                    <a:lnTo>
                      <a:pt x="23" y="15"/>
                    </a:lnTo>
                    <a:lnTo>
                      <a:pt x="23" y="11"/>
                    </a:lnTo>
                    <a:lnTo>
                      <a:pt x="23" y="8"/>
                    </a:lnTo>
                    <a:lnTo>
                      <a:pt x="19" y="4"/>
                    </a:lnTo>
                    <a:lnTo>
                      <a:pt x="15" y="4"/>
                    </a:lnTo>
                    <a:lnTo>
                      <a:pt x="15" y="0"/>
                    </a:lnTo>
                    <a:lnTo>
                      <a:pt x="11" y="0"/>
                    </a:lnTo>
                    <a:lnTo>
                      <a:pt x="7" y="4"/>
                    </a:lnTo>
                    <a:lnTo>
                      <a:pt x="4" y="4"/>
                    </a:lnTo>
                    <a:lnTo>
                      <a:pt x="4" y="8"/>
                    </a:lnTo>
                    <a:lnTo>
                      <a:pt x="0" y="8"/>
                    </a:lnTo>
                    <a:lnTo>
                      <a:pt x="0" y="11"/>
                    </a:lnTo>
                    <a:lnTo>
                      <a:pt x="0" y="15"/>
                    </a:lnTo>
                    <a:lnTo>
                      <a:pt x="0" y="19"/>
                    </a:lnTo>
                    <a:lnTo>
                      <a:pt x="4" y="19"/>
                    </a:lnTo>
                    <a:lnTo>
                      <a:pt x="4" y="23"/>
                    </a:lnTo>
                    <a:lnTo>
                      <a:pt x="7" y="23"/>
                    </a:lnTo>
                    <a:lnTo>
                      <a:pt x="7" y="27"/>
                    </a:lnTo>
                    <a:lnTo>
                      <a:pt x="11" y="27"/>
                    </a:lnTo>
                    <a:lnTo>
                      <a:pt x="11"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0" name="Freeform 166"/>
              <p:cNvSpPr>
                <a:spLocks/>
              </p:cNvSpPr>
              <p:nvPr/>
            </p:nvSpPr>
            <p:spPr bwMode="auto">
              <a:xfrm>
                <a:off x="2499" y="3040"/>
                <a:ext cx="27" cy="27"/>
              </a:xfrm>
              <a:custGeom>
                <a:avLst/>
                <a:gdLst>
                  <a:gd name="T0" fmla="*/ 12 w 27"/>
                  <a:gd name="T1" fmla="*/ 23 h 27"/>
                  <a:gd name="T2" fmla="*/ 15 w 27"/>
                  <a:gd name="T3" fmla="*/ 27 h 27"/>
                  <a:gd name="T4" fmla="*/ 15 w 27"/>
                  <a:gd name="T5" fmla="*/ 27 h 27"/>
                  <a:gd name="T6" fmla="*/ 19 w 27"/>
                  <a:gd name="T7" fmla="*/ 23 h 27"/>
                  <a:gd name="T8" fmla="*/ 19 w 27"/>
                  <a:gd name="T9" fmla="*/ 23 h 27"/>
                  <a:gd name="T10" fmla="*/ 23 w 27"/>
                  <a:gd name="T11" fmla="*/ 23 h 27"/>
                  <a:gd name="T12" fmla="*/ 23 w 27"/>
                  <a:gd name="T13" fmla="*/ 19 h 27"/>
                  <a:gd name="T14" fmla="*/ 23 w 27"/>
                  <a:gd name="T15" fmla="*/ 19 h 27"/>
                  <a:gd name="T16" fmla="*/ 23 w 27"/>
                  <a:gd name="T17" fmla="*/ 19 h 27"/>
                  <a:gd name="T18" fmla="*/ 27 w 27"/>
                  <a:gd name="T19" fmla="*/ 15 h 27"/>
                  <a:gd name="T20" fmla="*/ 27 w 27"/>
                  <a:gd name="T21" fmla="*/ 15 h 27"/>
                  <a:gd name="T22" fmla="*/ 27 w 27"/>
                  <a:gd name="T23" fmla="*/ 11 h 27"/>
                  <a:gd name="T24" fmla="*/ 23 w 27"/>
                  <a:gd name="T25" fmla="*/ 11 h 27"/>
                  <a:gd name="T26" fmla="*/ 23 w 27"/>
                  <a:gd name="T27" fmla="*/ 8 h 27"/>
                  <a:gd name="T28" fmla="*/ 23 w 27"/>
                  <a:gd name="T29" fmla="*/ 8 h 27"/>
                  <a:gd name="T30" fmla="*/ 23 w 27"/>
                  <a:gd name="T31" fmla="*/ 4 h 27"/>
                  <a:gd name="T32" fmla="*/ 19 w 27"/>
                  <a:gd name="T33" fmla="*/ 4 h 27"/>
                  <a:gd name="T34" fmla="*/ 19 w 27"/>
                  <a:gd name="T35" fmla="*/ 4 h 27"/>
                  <a:gd name="T36" fmla="*/ 15 w 27"/>
                  <a:gd name="T37" fmla="*/ 4 h 27"/>
                  <a:gd name="T38" fmla="*/ 15 w 27"/>
                  <a:gd name="T39" fmla="*/ 0 h 27"/>
                  <a:gd name="T40" fmla="*/ 12 w 27"/>
                  <a:gd name="T41" fmla="*/ 0 h 27"/>
                  <a:gd name="T42" fmla="*/ 12 w 27"/>
                  <a:gd name="T43" fmla="*/ 0 h 27"/>
                  <a:gd name="T44" fmla="*/ 8 w 27"/>
                  <a:gd name="T45" fmla="*/ 4 h 27"/>
                  <a:gd name="T46" fmla="*/ 8 w 27"/>
                  <a:gd name="T47" fmla="*/ 4 h 27"/>
                  <a:gd name="T48" fmla="*/ 8 w 27"/>
                  <a:gd name="T49" fmla="*/ 4 h 27"/>
                  <a:gd name="T50" fmla="*/ 4 w 27"/>
                  <a:gd name="T51" fmla="*/ 4 h 27"/>
                  <a:gd name="T52" fmla="*/ 4 w 27"/>
                  <a:gd name="T53" fmla="*/ 8 h 27"/>
                  <a:gd name="T54" fmla="*/ 4 w 27"/>
                  <a:gd name="T55" fmla="*/ 8 h 27"/>
                  <a:gd name="T56" fmla="*/ 4 w 27"/>
                  <a:gd name="T57" fmla="*/ 11 h 27"/>
                  <a:gd name="T58" fmla="*/ 0 w 27"/>
                  <a:gd name="T59" fmla="*/ 11 h 27"/>
                  <a:gd name="T60" fmla="*/ 0 w 27"/>
                  <a:gd name="T61" fmla="*/ 15 h 27"/>
                  <a:gd name="T62" fmla="*/ 0 w 27"/>
                  <a:gd name="T63" fmla="*/ 15 h 27"/>
                  <a:gd name="T64" fmla="*/ 4 w 27"/>
                  <a:gd name="T65" fmla="*/ 19 h 27"/>
                  <a:gd name="T66" fmla="*/ 4 w 27"/>
                  <a:gd name="T67" fmla="*/ 19 h 27"/>
                  <a:gd name="T68" fmla="*/ 4 w 27"/>
                  <a:gd name="T69" fmla="*/ 19 h 27"/>
                  <a:gd name="T70" fmla="*/ 4 w 27"/>
                  <a:gd name="T71" fmla="*/ 23 h 27"/>
                  <a:gd name="T72" fmla="*/ 8 w 27"/>
                  <a:gd name="T73" fmla="*/ 23 h 27"/>
                  <a:gd name="T74" fmla="*/ 8 w 27"/>
                  <a:gd name="T75" fmla="*/ 23 h 27"/>
                  <a:gd name="T76" fmla="*/ 8 w 27"/>
                  <a:gd name="T77" fmla="*/ 27 h 27"/>
                  <a:gd name="T78" fmla="*/ 12 w 27"/>
                  <a:gd name="T79" fmla="*/ 27 h 27"/>
                  <a:gd name="T80" fmla="*/ 12 w 27"/>
                  <a:gd name="T81" fmla="*/ 27 h 27"/>
                  <a:gd name="T82" fmla="*/ 12 w 27"/>
                  <a:gd name="T83" fmla="*/ 27 h 27"/>
                  <a:gd name="T84" fmla="*/ 12 w 27"/>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
                  <a:gd name="T130" fmla="*/ 0 h 27"/>
                  <a:gd name="T131" fmla="*/ 27 w 27"/>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 h="27">
                    <a:moveTo>
                      <a:pt x="12" y="23"/>
                    </a:moveTo>
                    <a:lnTo>
                      <a:pt x="15" y="27"/>
                    </a:lnTo>
                    <a:lnTo>
                      <a:pt x="19" y="23"/>
                    </a:lnTo>
                    <a:lnTo>
                      <a:pt x="23" y="23"/>
                    </a:lnTo>
                    <a:lnTo>
                      <a:pt x="23" y="19"/>
                    </a:lnTo>
                    <a:lnTo>
                      <a:pt x="27" y="15"/>
                    </a:lnTo>
                    <a:lnTo>
                      <a:pt x="27" y="11"/>
                    </a:lnTo>
                    <a:lnTo>
                      <a:pt x="23" y="11"/>
                    </a:lnTo>
                    <a:lnTo>
                      <a:pt x="23" y="8"/>
                    </a:lnTo>
                    <a:lnTo>
                      <a:pt x="23" y="4"/>
                    </a:lnTo>
                    <a:lnTo>
                      <a:pt x="19" y="4"/>
                    </a:lnTo>
                    <a:lnTo>
                      <a:pt x="15" y="4"/>
                    </a:lnTo>
                    <a:lnTo>
                      <a:pt x="15" y="0"/>
                    </a:lnTo>
                    <a:lnTo>
                      <a:pt x="12" y="0"/>
                    </a:lnTo>
                    <a:lnTo>
                      <a:pt x="8" y="4"/>
                    </a:lnTo>
                    <a:lnTo>
                      <a:pt x="4" y="4"/>
                    </a:lnTo>
                    <a:lnTo>
                      <a:pt x="4" y="8"/>
                    </a:lnTo>
                    <a:lnTo>
                      <a:pt x="4" y="11"/>
                    </a:lnTo>
                    <a:lnTo>
                      <a:pt x="0" y="11"/>
                    </a:lnTo>
                    <a:lnTo>
                      <a:pt x="0" y="15"/>
                    </a:lnTo>
                    <a:lnTo>
                      <a:pt x="4" y="19"/>
                    </a:lnTo>
                    <a:lnTo>
                      <a:pt x="4" y="23"/>
                    </a:lnTo>
                    <a:lnTo>
                      <a:pt x="8" y="23"/>
                    </a:lnTo>
                    <a:lnTo>
                      <a:pt x="8" y="27"/>
                    </a:lnTo>
                    <a:lnTo>
                      <a:pt x="12" y="27"/>
                    </a:lnTo>
                    <a:lnTo>
                      <a:pt x="1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1" name="Freeform 167"/>
              <p:cNvSpPr>
                <a:spLocks/>
              </p:cNvSpPr>
              <p:nvPr/>
            </p:nvSpPr>
            <p:spPr bwMode="auto">
              <a:xfrm>
                <a:off x="2579" y="3040"/>
                <a:ext cx="23" cy="27"/>
              </a:xfrm>
              <a:custGeom>
                <a:avLst/>
                <a:gdLst>
                  <a:gd name="T0" fmla="*/ 12 w 23"/>
                  <a:gd name="T1" fmla="*/ 23 h 27"/>
                  <a:gd name="T2" fmla="*/ 16 w 23"/>
                  <a:gd name="T3" fmla="*/ 27 h 27"/>
                  <a:gd name="T4" fmla="*/ 16 w 23"/>
                  <a:gd name="T5" fmla="*/ 27 h 27"/>
                  <a:gd name="T6" fmla="*/ 19 w 23"/>
                  <a:gd name="T7" fmla="*/ 23 h 27"/>
                  <a:gd name="T8" fmla="*/ 19 w 23"/>
                  <a:gd name="T9" fmla="*/ 23 h 27"/>
                  <a:gd name="T10" fmla="*/ 23 w 23"/>
                  <a:gd name="T11" fmla="*/ 23 h 27"/>
                  <a:gd name="T12" fmla="*/ 23 w 23"/>
                  <a:gd name="T13" fmla="*/ 19 h 27"/>
                  <a:gd name="T14" fmla="*/ 23 w 23"/>
                  <a:gd name="T15" fmla="*/ 19 h 27"/>
                  <a:gd name="T16" fmla="*/ 23 w 23"/>
                  <a:gd name="T17" fmla="*/ 19 h 27"/>
                  <a:gd name="T18" fmla="*/ 23 w 23"/>
                  <a:gd name="T19" fmla="*/ 15 h 27"/>
                  <a:gd name="T20" fmla="*/ 23 w 23"/>
                  <a:gd name="T21" fmla="*/ 15 h 27"/>
                  <a:gd name="T22" fmla="*/ 23 w 23"/>
                  <a:gd name="T23" fmla="*/ 11 h 27"/>
                  <a:gd name="T24" fmla="*/ 23 w 23"/>
                  <a:gd name="T25" fmla="*/ 11 h 27"/>
                  <a:gd name="T26" fmla="*/ 23 w 23"/>
                  <a:gd name="T27" fmla="*/ 8 h 27"/>
                  <a:gd name="T28" fmla="*/ 23 w 23"/>
                  <a:gd name="T29" fmla="*/ 8 h 27"/>
                  <a:gd name="T30" fmla="*/ 23 w 23"/>
                  <a:gd name="T31" fmla="*/ 4 h 27"/>
                  <a:gd name="T32" fmla="*/ 19 w 23"/>
                  <a:gd name="T33" fmla="*/ 4 h 27"/>
                  <a:gd name="T34" fmla="*/ 19 w 23"/>
                  <a:gd name="T35" fmla="*/ 4 h 27"/>
                  <a:gd name="T36" fmla="*/ 16 w 23"/>
                  <a:gd name="T37" fmla="*/ 4 h 27"/>
                  <a:gd name="T38" fmla="*/ 16 w 23"/>
                  <a:gd name="T39" fmla="*/ 0 h 27"/>
                  <a:gd name="T40" fmla="*/ 12 w 23"/>
                  <a:gd name="T41" fmla="*/ 0 h 27"/>
                  <a:gd name="T42" fmla="*/ 12 w 23"/>
                  <a:gd name="T43" fmla="*/ 0 h 27"/>
                  <a:gd name="T44" fmla="*/ 8 w 23"/>
                  <a:gd name="T45" fmla="*/ 4 h 27"/>
                  <a:gd name="T46" fmla="*/ 8 w 23"/>
                  <a:gd name="T47" fmla="*/ 4 h 27"/>
                  <a:gd name="T48" fmla="*/ 4 w 23"/>
                  <a:gd name="T49" fmla="*/ 4 h 27"/>
                  <a:gd name="T50" fmla="*/ 4 w 23"/>
                  <a:gd name="T51" fmla="*/ 4 h 27"/>
                  <a:gd name="T52" fmla="*/ 4 w 23"/>
                  <a:gd name="T53" fmla="*/ 8 h 27"/>
                  <a:gd name="T54" fmla="*/ 4 w 23"/>
                  <a:gd name="T55" fmla="*/ 8 h 27"/>
                  <a:gd name="T56" fmla="*/ 0 w 23"/>
                  <a:gd name="T57" fmla="*/ 11 h 27"/>
                  <a:gd name="T58" fmla="*/ 0 w 23"/>
                  <a:gd name="T59" fmla="*/ 11 h 27"/>
                  <a:gd name="T60" fmla="*/ 0 w 23"/>
                  <a:gd name="T61" fmla="*/ 15 h 27"/>
                  <a:gd name="T62" fmla="*/ 0 w 23"/>
                  <a:gd name="T63" fmla="*/ 15 h 27"/>
                  <a:gd name="T64" fmla="*/ 0 w 23"/>
                  <a:gd name="T65" fmla="*/ 19 h 27"/>
                  <a:gd name="T66" fmla="*/ 4 w 23"/>
                  <a:gd name="T67" fmla="*/ 19 h 27"/>
                  <a:gd name="T68" fmla="*/ 4 w 23"/>
                  <a:gd name="T69" fmla="*/ 19 h 27"/>
                  <a:gd name="T70" fmla="*/ 4 w 23"/>
                  <a:gd name="T71" fmla="*/ 23 h 27"/>
                  <a:gd name="T72" fmla="*/ 4 w 23"/>
                  <a:gd name="T73" fmla="*/ 23 h 27"/>
                  <a:gd name="T74" fmla="*/ 8 w 23"/>
                  <a:gd name="T75" fmla="*/ 23 h 27"/>
                  <a:gd name="T76" fmla="*/ 8 w 23"/>
                  <a:gd name="T77" fmla="*/ 27 h 27"/>
                  <a:gd name="T78" fmla="*/ 12 w 23"/>
                  <a:gd name="T79" fmla="*/ 27 h 27"/>
                  <a:gd name="T80" fmla="*/ 12 w 23"/>
                  <a:gd name="T81" fmla="*/ 27 h 27"/>
                  <a:gd name="T82" fmla="*/ 12 w 23"/>
                  <a:gd name="T83" fmla="*/ 27 h 27"/>
                  <a:gd name="T84" fmla="*/ 12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12" y="23"/>
                    </a:moveTo>
                    <a:lnTo>
                      <a:pt x="16" y="27"/>
                    </a:lnTo>
                    <a:lnTo>
                      <a:pt x="19" y="23"/>
                    </a:lnTo>
                    <a:lnTo>
                      <a:pt x="23" y="23"/>
                    </a:lnTo>
                    <a:lnTo>
                      <a:pt x="23" y="19"/>
                    </a:lnTo>
                    <a:lnTo>
                      <a:pt x="23" y="15"/>
                    </a:lnTo>
                    <a:lnTo>
                      <a:pt x="23" y="11"/>
                    </a:lnTo>
                    <a:lnTo>
                      <a:pt x="23" y="8"/>
                    </a:lnTo>
                    <a:lnTo>
                      <a:pt x="23" y="4"/>
                    </a:lnTo>
                    <a:lnTo>
                      <a:pt x="19" y="4"/>
                    </a:lnTo>
                    <a:lnTo>
                      <a:pt x="16" y="4"/>
                    </a:lnTo>
                    <a:lnTo>
                      <a:pt x="16" y="0"/>
                    </a:lnTo>
                    <a:lnTo>
                      <a:pt x="12" y="0"/>
                    </a:lnTo>
                    <a:lnTo>
                      <a:pt x="8" y="4"/>
                    </a:lnTo>
                    <a:lnTo>
                      <a:pt x="4" y="4"/>
                    </a:lnTo>
                    <a:lnTo>
                      <a:pt x="4" y="8"/>
                    </a:lnTo>
                    <a:lnTo>
                      <a:pt x="0" y="11"/>
                    </a:lnTo>
                    <a:lnTo>
                      <a:pt x="0" y="15"/>
                    </a:lnTo>
                    <a:lnTo>
                      <a:pt x="0" y="19"/>
                    </a:lnTo>
                    <a:lnTo>
                      <a:pt x="4" y="19"/>
                    </a:lnTo>
                    <a:lnTo>
                      <a:pt x="4" y="23"/>
                    </a:lnTo>
                    <a:lnTo>
                      <a:pt x="8" y="23"/>
                    </a:lnTo>
                    <a:lnTo>
                      <a:pt x="8" y="27"/>
                    </a:lnTo>
                    <a:lnTo>
                      <a:pt x="12" y="27"/>
                    </a:lnTo>
                    <a:lnTo>
                      <a:pt x="1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2" name="Freeform 168"/>
              <p:cNvSpPr>
                <a:spLocks/>
              </p:cNvSpPr>
              <p:nvPr/>
            </p:nvSpPr>
            <p:spPr bwMode="auto">
              <a:xfrm>
                <a:off x="2423" y="3040"/>
                <a:ext cx="23" cy="27"/>
              </a:xfrm>
              <a:custGeom>
                <a:avLst/>
                <a:gdLst>
                  <a:gd name="T0" fmla="*/ 8 w 23"/>
                  <a:gd name="T1" fmla="*/ 23 h 27"/>
                  <a:gd name="T2" fmla="*/ 11 w 23"/>
                  <a:gd name="T3" fmla="*/ 27 h 27"/>
                  <a:gd name="T4" fmla="*/ 15 w 23"/>
                  <a:gd name="T5" fmla="*/ 27 h 27"/>
                  <a:gd name="T6" fmla="*/ 15 w 23"/>
                  <a:gd name="T7" fmla="*/ 23 h 27"/>
                  <a:gd name="T8" fmla="*/ 15 w 23"/>
                  <a:gd name="T9" fmla="*/ 23 h 27"/>
                  <a:gd name="T10" fmla="*/ 19 w 23"/>
                  <a:gd name="T11" fmla="*/ 23 h 27"/>
                  <a:gd name="T12" fmla="*/ 19 w 23"/>
                  <a:gd name="T13" fmla="*/ 19 h 27"/>
                  <a:gd name="T14" fmla="*/ 19 w 23"/>
                  <a:gd name="T15" fmla="*/ 19 h 27"/>
                  <a:gd name="T16" fmla="*/ 23 w 23"/>
                  <a:gd name="T17" fmla="*/ 19 h 27"/>
                  <a:gd name="T18" fmla="*/ 23 w 23"/>
                  <a:gd name="T19" fmla="*/ 15 h 27"/>
                  <a:gd name="T20" fmla="*/ 23 w 23"/>
                  <a:gd name="T21" fmla="*/ 15 h 27"/>
                  <a:gd name="T22" fmla="*/ 23 w 23"/>
                  <a:gd name="T23" fmla="*/ 11 h 27"/>
                  <a:gd name="T24" fmla="*/ 23 w 23"/>
                  <a:gd name="T25" fmla="*/ 11 h 27"/>
                  <a:gd name="T26" fmla="*/ 19 w 23"/>
                  <a:gd name="T27" fmla="*/ 8 h 27"/>
                  <a:gd name="T28" fmla="*/ 19 w 23"/>
                  <a:gd name="T29" fmla="*/ 8 h 27"/>
                  <a:gd name="T30" fmla="*/ 19 w 23"/>
                  <a:gd name="T31" fmla="*/ 4 h 27"/>
                  <a:gd name="T32" fmla="*/ 15 w 23"/>
                  <a:gd name="T33" fmla="*/ 4 h 27"/>
                  <a:gd name="T34" fmla="*/ 15 w 23"/>
                  <a:gd name="T35" fmla="*/ 4 h 27"/>
                  <a:gd name="T36" fmla="*/ 15 w 23"/>
                  <a:gd name="T37" fmla="*/ 4 h 27"/>
                  <a:gd name="T38" fmla="*/ 11 w 23"/>
                  <a:gd name="T39" fmla="*/ 0 h 27"/>
                  <a:gd name="T40" fmla="*/ 11 w 23"/>
                  <a:gd name="T41" fmla="*/ 0 h 27"/>
                  <a:gd name="T42" fmla="*/ 8 w 23"/>
                  <a:gd name="T43" fmla="*/ 0 h 27"/>
                  <a:gd name="T44" fmla="*/ 8 w 23"/>
                  <a:gd name="T45" fmla="*/ 4 h 27"/>
                  <a:gd name="T46" fmla="*/ 4 w 23"/>
                  <a:gd name="T47" fmla="*/ 4 h 27"/>
                  <a:gd name="T48" fmla="*/ 4 w 23"/>
                  <a:gd name="T49" fmla="*/ 4 h 27"/>
                  <a:gd name="T50" fmla="*/ 0 w 23"/>
                  <a:gd name="T51" fmla="*/ 4 h 27"/>
                  <a:gd name="T52" fmla="*/ 0 w 23"/>
                  <a:gd name="T53" fmla="*/ 8 h 27"/>
                  <a:gd name="T54" fmla="*/ 0 w 23"/>
                  <a:gd name="T55" fmla="*/ 8 h 27"/>
                  <a:gd name="T56" fmla="*/ 0 w 23"/>
                  <a:gd name="T57" fmla="*/ 11 h 27"/>
                  <a:gd name="T58" fmla="*/ 0 w 23"/>
                  <a:gd name="T59" fmla="*/ 11 h 27"/>
                  <a:gd name="T60" fmla="*/ 0 w 23"/>
                  <a:gd name="T61" fmla="*/ 15 h 27"/>
                  <a:gd name="T62" fmla="*/ 0 w 23"/>
                  <a:gd name="T63" fmla="*/ 15 h 27"/>
                  <a:gd name="T64" fmla="*/ 0 w 23"/>
                  <a:gd name="T65" fmla="*/ 19 h 27"/>
                  <a:gd name="T66" fmla="*/ 0 w 23"/>
                  <a:gd name="T67" fmla="*/ 19 h 27"/>
                  <a:gd name="T68" fmla="*/ 0 w 23"/>
                  <a:gd name="T69" fmla="*/ 19 h 27"/>
                  <a:gd name="T70" fmla="*/ 0 w 23"/>
                  <a:gd name="T71" fmla="*/ 23 h 27"/>
                  <a:gd name="T72" fmla="*/ 4 w 23"/>
                  <a:gd name="T73" fmla="*/ 23 h 27"/>
                  <a:gd name="T74" fmla="*/ 4 w 23"/>
                  <a:gd name="T75" fmla="*/ 23 h 27"/>
                  <a:gd name="T76" fmla="*/ 8 w 23"/>
                  <a:gd name="T77" fmla="*/ 27 h 27"/>
                  <a:gd name="T78" fmla="*/ 8 w 23"/>
                  <a:gd name="T79" fmla="*/ 27 h 27"/>
                  <a:gd name="T80" fmla="*/ 11 w 23"/>
                  <a:gd name="T81" fmla="*/ 27 h 27"/>
                  <a:gd name="T82" fmla="*/ 11 w 23"/>
                  <a:gd name="T83" fmla="*/ 27 h 27"/>
                  <a:gd name="T84" fmla="*/ 8 w 23"/>
                  <a:gd name="T85" fmla="*/ 23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27"/>
                  <a:gd name="T131" fmla="*/ 23 w 23"/>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27">
                    <a:moveTo>
                      <a:pt x="8" y="23"/>
                    </a:moveTo>
                    <a:lnTo>
                      <a:pt x="11" y="27"/>
                    </a:lnTo>
                    <a:lnTo>
                      <a:pt x="15" y="27"/>
                    </a:lnTo>
                    <a:lnTo>
                      <a:pt x="15" y="23"/>
                    </a:lnTo>
                    <a:lnTo>
                      <a:pt x="19" y="23"/>
                    </a:lnTo>
                    <a:lnTo>
                      <a:pt x="19" y="19"/>
                    </a:lnTo>
                    <a:lnTo>
                      <a:pt x="23" y="19"/>
                    </a:lnTo>
                    <a:lnTo>
                      <a:pt x="23" y="15"/>
                    </a:lnTo>
                    <a:lnTo>
                      <a:pt x="23" y="11"/>
                    </a:lnTo>
                    <a:lnTo>
                      <a:pt x="19" y="8"/>
                    </a:lnTo>
                    <a:lnTo>
                      <a:pt x="19" y="4"/>
                    </a:lnTo>
                    <a:lnTo>
                      <a:pt x="15" y="4"/>
                    </a:lnTo>
                    <a:lnTo>
                      <a:pt x="11" y="0"/>
                    </a:lnTo>
                    <a:lnTo>
                      <a:pt x="8" y="0"/>
                    </a:lnTo>
                    <a:lnTo>
                      <a:pt x="8" y="4"/>
                    </a:lnTo>
                    <a:lnTo>
                      <a:pt x="4" y="4"/>
                    </a:lnTo>
                    <a:lnTo>
                      <a:pt x="0" y="4"/>
                    </a:lnTo>
                    <a:lnTo>
                      <a:pt x="0" y="8"/>
                    </a:lnTo>
                    <a:lnTo>
                      <a:pt x="0" y="11"/>
                    </a:lnTo>
                    <a:lnTo>
                      <a:pt x="0" y="15"/>
                    </a:lnTo>
                    <a:lnTo>
                      <a:pt x="0" y="19"/>
                    </a:lnTo>
                    <a:lnTo>
                      <a:pt x="0" y="23"/>
                    </a:lnTo>
                    <a:lnTo>
                      <a:pt x="4" y="23"/>
                    </a:lnTo>
                    <a:lnTo>
                      <a:pt x="8" y="27"/>
                    </a:lnTo>
                    <a:lnTo>
                      <a:pt x="11" y="27"/>
                    </a:lnTo>
                    <a:lnTo>
                      <a:pt x="8"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3" name="Rectangle 169"/>
              <p:cNvSpPr>
                <a:spLocks noChangeArrowheads="1"/>
              </p:cNvSpPr>
              <p:nvPr/>
            </p:nvSpPr>
            <p:spPr bwMode="auto">
              <a:xfrm>
                <a:off x="4039" y="3277"/>
                <a:ext cx="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P</a:t>
                </a:r>
                <a:endParaRPr lang="en-US" altLang="en-US" b="1"/>
              </a:p>
            </p:txBody>
          </p:sp>
          <p:sp>
            <p:nvSpPr>
              <p:cNvPr id="10444" name="Rectangle 170"/>
              <p:cNvSpPr>
                <a:spLocks noChangeArrowheads="1"/>
              </p:cNvSpPr>
              <p:nvPr/>
            </p:nvSpPr>
            <p:spPr bwMode="auto">
              <a:xfrm>
                <a:off x="4123" y="32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a</a:t>
                </a:r>
                <a:endParaRPr lang="en-US" altLang="en-US" b="1"/>
              </a:p>
            </p:txBody>
          </p:sp>
          <p:sp>
            <p:nvSpPr>
              <p:cNvPr id="10445" name="Rectangle 171"/>
              <p:cNvSpPr>
                <a:spLocks noChangeArrowheads="1"/>
              </p:cNvSpPr>
              <p:nvPr/>
            </p:nvSpPr>
            <p:spPr bwMode="auto">
              <a:xfrm>
                <a:off x="4195" y="32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g</a:t>
                </a:r>
                <a:endParaRPr lang="en-US" altLang="en-US" b="1"/>
              </a:p>
            </p:txBody>
          </p:sp>
          <p:sp>
            <p:nvSpPr>
              <p:cNvPr id="10446" name="Rectangle 172"/>
              <p:cNvSpPr>
                <a:spLocks noChangeArrowheads="1"/>
              </p:cNvSpPr>
              <p:nvPr/>
            </p:nvSpPr>
            <p:spPr bwMode="auto">
              <a:xfrm>
                <a:off x="4264" y="32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e</a:t>
                </a:r>
                <a:endParaRPr lang="en-US" altLang="en-US" b="1"/>
              </a:p>
            </p:txBody>
          </p:sp>
          <p:sp>
            <p:nvSpPr>
              <p:cNvPr id="10447" name="Rectangle 173"/>
              <p:cNvSpPr>
                <a:spLocks noChangeArrowheads="1"/>
              </p:cNvSpPr>
              <p:nvPr/>
            </p:nvSpPr>
            <p:spPr bwMode="auto">
              <a:xfrm>
                <a:off x="4336" y="3277"/>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448" name="Rectangle 174"/>
              <p:cNvSpPr>
                <a:spLocks noChangeArrowheads="1"/>
              </p:cNvSpPr>
              <p:nvPr/>
            </p:nvSpPr>
            <p:spPr bwMode="auto">
              <a:xfrm>
                <a:off x="4371" y="32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o</a:t>
                </a:r>
                <a:endParaRPr lang="en-US" altLang="en-US" b="1"/>
              </a:p>
            </p:txBody>
          </p:sp>
          <p:sp>
            <p:nvSpPr>
              <p:cNvPr id="10449" name="Rectangle 175"/>
              <p:cNvSpPr>
                <a:spLocks noChangeArrowheads="1"/>
              </p:cNvSpPr>
              <p:nvPr/>
            </p:nvSpPr>
            <p:spPr bwMode="auto">
              <a:xfrm>
                <a:off x="4443" y="3277"/>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f</a:t>
                </a:r>
                <a:endParaRPr lang="en-US" altLang="en-US" b="1"/>
              </a:p>
            </p:txBody>
          </p:sp>
          <p:sp>
            <p:nvSpPr>
              <p:cNvPr id="10450" name="Rectangle 176"/>
              <p:cNvSpPr>
                <a:spLocks noChangeArrowheads="1"/>
              </p:cNvSpPr>
              <p:nvPr/>
            </p:nvSpPr>
            <p:spPr bwMode="auto">
              <a:xfrm>
                <a:off x="4477" y="3277"/>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f</a:t>
                </a:r>
                <a:endParaRPr lang="en-US" altLang="en-US" b="1"/>
              </a:p>
            </p:txBody>
          </p:sp>
          <p:sp>
            <p:nvSpPr>
              <p:cNvPr id="10451" name="Rectangle 177"/>
              <p:cNvSpPr>
                <a:spLocks noChangeArrowheads="1"/>
              </p:cNvSpPr>
              <p:nvPr/>
            </p:nvSpPr>
            <p:spPr bwMode="auto">
              <a:xfrm>
                <a:off x="4512" y="3277"/>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s</a:t>
                </a:r>
                <a:endParaRPr lang="en-US" altLang="en-US" b="1"/>
              </a:p>
            </p:txBody>
          </p:sp>
          <p:sp>
            <p:nvSpPr>
              <p:cNvPr id="10452" name="Rectangle 178"/>
              <p:cNvSpPr>
                <a:spLocks noChangeArrowheads="1"/>
              </p:cNvSpPr>
              <p:nvPr/>
            </p:nvSpPr>
            <p:spPr bwMode="auto">
              <a:xfrm>
                <a:off x="4576" y="32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e</a:t>
                </a:r>
                <a:endParaRPr lang="en-US" altLang="en-US" b="1"/>
              </a:p>
            </p:txBody>
          </p:sp>
          <p:sp>
            <p:nvSpPr>
              <p:cNvPr id="10453" name="Rectangle 179"/>
              <p:cNvSpPr>
                <a:spLocks noChangeArrowheads="1"/>
              </p:cNvSpPr>
              <p:nvPr/>
            </p:nvSpPr>
            <p:spPr bwMode="auto">
              <a:xfrm>
                <a:off x="4645" y="3277"/>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t</a:t>
                </a:r>
                <a:endParaRPr lang="en-US" altLang="en-US" b="1"/>
              </a:p>
            </p:txBody>
          </p:sp>
          <p:sp>
            <p:nvSpPr>
              <p:cNvPr id="10454" name="Rectangle 180"/>
              <p:cNvSpPr>
                <a:spLocks noChangeArrowheads="1"/>
              </p:cNvSpPr>
              <p:nvPr/>
            </p:nvSpPr>
            <p:spPr bwMode="auto">
              <a:xfrm>
                <a:off x="1649" y="3277"/>
                <a:ext cx="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P</a:t>
                </a:r>
                <a:endParaRPr lang="en-US" altLang="en-US" b="1"/>
              </a:p>
            </p:txBody>
          </p:sp>
          <p:sp>
            <p:nvSpPr>
              <p:cNvPr id="10455" name="Rectangle 181"/>
              <p:cNvSpPr>
                <a:spLocks noChangeArrowheads="1"/>
              </p:cNvSpPr>
              <p:nvPr/>
            </p:nvSpPr>
            <p:spPr bwMode="auto">
              <a:xfrm>
                <a:off x="1737" y="32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h</a:t>
                </a:r>
                <a:endParaRPr lang="en-US" altLang="en-US" b="1"/>
              </a:p>
            </p:txBody>
          </p:sp>
          <p:sp>
            <p:nvSpPr>
              <p:cNvPr id="10456" name="Rectangle 182"/>
              <p:cNvSpPr>
                <a:spLocks noChangeArrowheads="1"/>
              </p:cNvSpPr>
              <p:nvPr/>
            </p:nvSpPr>
            <p:spPr bwMode="auto">
              <a:xfrm>
                <a:off x="1806" y="3277"/>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y</a:t>
                </a:r>
                <a:endParaRPr lang="en-US" altLang="en-US" b="1"/>
              </a:p>
            </p:txBody>
          </p:sp>
          <p:sp>
            <p:nvSpPr>
              <p:cNvPr id="10457" name="Rectangle 183"/>
              <p:cNvSpPr>
                <a:spLocks noChangeArrowheads="1"/>
              </p:cNvSpPr>
              <p:nvPr/>
            </p:nvSpPr>
            <p:spPr bwMode="auto">
              <a:xfrm>
                <a:off x="1870" y="3277"/>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s</a:t>
                </a:r>
                <a:endParaRPr lang="en-US" altLang="en-US" b="1"/>
              </a:p>
            </p:txBody>
          </p:sp>
          <p:sp>
            <p:nvSpPr>
              <p:cNvPr id="10458" name="Rectangle 184"/>
              <p:cNvSpPr>
                <a:spLocks noChangeArrowheads="1"/>
              </p:cNvSpPr>
              <p:nvPr/>
            </p:nvSpPr>
            <p:spPr bwMode="auto">
              <a:xfrm>
                <a:off x="1931" y="3277"/>
                <a:ext cx="2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i</a:t>
                </a:r>
                <a:endParaRPr lang="en-US" altLang="en-US" b="1"/>
              </a:p>
            </p:txBody>
          </p:sp>
          <p:sp>
            <p:nvSpPr>
              <p:cNvPr id="10459" name="Rectangle 185"/>
              <p:cNvSpPr>
                <a:spLocks noChangeArrowheads="1"/>
              </p:cNvSpPr>
              <p:nvPr/>
            </p:nvSpPr>
            <p:spPr bwMode="auto">
              <a:xfrm>
                <a:off x="1962" y="3277"/>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c</a:t>
                </a:r>
                <a:endParaRPr lang="en-US" altLang="en-US" b="1"/>
              </a:p>
            </p:txBody>
          </p:sp>
          <p:sp>
            <p:nvSpPr>
              <p:cNvPr id="10460" name="Rectangle 186"/>
              <p:cNvSpPr>
                <a:spLocks noChangeArrowheads="1"/>
              </p:cNvSpPr>
              <p:nvPr/>
            </p:nvSpPr>
            <p:spPr bwMode="auto">
              <a:xfrm>
                <a:off x="2027" y="32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a</a:t>
                </a:r>
                <a:endParaRPr lang="en-US" altLang="en-US" b="1"/>
              </a:p>
            </p:txBody>
          </p:sp>
          <p:sp>
            <p:nvSpPr>
              <p:cNvPr id="10461" name="Rectangle 187"/>
              <p:cNvSpPr>
                <a:spLocks noChangeArrowheads="1"/>
              </p:cNvSpPr>
              <p:nvPr/>
            </p:nvSpPr>
            <p:spPr bwMode="auto">
              <a:xfrm>
                <a:off x="2095" y="3277"/>
                <a:ext cx="2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l</a:t>
                </a:r>
                <a:endParaRPr lang="en-US" altLang="en-US" b="1"/>
              </a:p>
            </p:txBody>
          </p:sp>
          <p:sp>
            <p:nvSpPr>
              <p:cNvPr id="10462" name="Rectangle 188"/>
              <p:cNvSpPr>
                <a:spLocks noChangeArrowheads="1"/>
              </p:cNvSpPr>
              <p:nvPr/>
            </p:nvSpPr>
            <p:spPr bwMode="auto">
              <a:xfrm>
                <a:off x="2122" y="3277"/>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463" name="Rectangle 189"/>
              <p:cNvSpPr>
                <a:spLocks noChangeArrowheads="1"/>
              </p:cNvSpPr>
              <p:nvPr/>
            </p:nvSpPr>
            <p:spPr bwMode="auto">
              <a:xfrm>
                <a:off x="2160" y="32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p</a:t>
                </a:r>
                <a:endParaRPr lang="en-US" altLang="en-US" b="1"/>
              </a:p>
            </p:txBody>
          </p:sp>
          <p:sp>
            <p:nvSpPr>
              <p:cNvPr id="10464" name="Rectangle 190"/>
              <p:cNvSpPr>
                <a:spLocks noChangeArrowheads="1"/>
              </p:cNvSpPr>
              <p:nvPr/>
            </p:nvSpPr>
            <p:spPr bwMode="auto">
              <a:xfrm>
                <a:off x="2229" y="32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a</a:t>
                </a:r>
                <a:endParaRPr lang="en-US" altLang="en-US" b="1"/>
              </a:p>
            </p:txBody>
          </p:sp>
          <p:sp>
            <p:nvSpPr>
              <p:cNvPr id="10465" name="Rectangle 191"/>
              <p:cNvSpPr>
                <a:spLocks noChangeArrowheads="1"/>
              </p:cNvSpPr>
              <p:nvPr/>
            </p:nvSpPr>
            <p:spPr bwMode="auto">
              <a:xfrm>
                <a:off x="2301" y="32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g</a:t>
                </a:r>
                <a:endParaRPr lang="en-US" altLang="en-US" b="1"/>
              </a:p>
            </p:txBody>
          </p:sp>
          <p:sp>
            <p:nvSpPr>
              <p:cNvPr id="10466" name="Rectangle 192"/>
              <p:cNvSpPr>
                <a:spLocks noChangeArrowheads="1"/>
              </p:cNvSpPr>
              <p:nvPr/>
            </p:nvSpPr>
            <p:spPr bwMode="auto">
              <a:xfrm>
                <a:off x="2370" y="32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e</a:t>
                </a:r>
                <a:endParaRPr lang="en-US" altLang="en-US" b="1"/>
              </a:p>
            </p:txBody>
          </p:sp>
          <p:sp>
            <p:nvSpPr>
              <p:cNvPr id="10467" name="Rectangle 193"/>
              <p:cNvSpPr>
                <a:spLocks noChangeArrowheads="1"/>
              </p:cNvSpPr>
              <p:nvPr/>
            </p:nvSpPr>
            <p:spPr bwMode="auto">
              <a:xfrm>
                <a:off x="2442" y="3277"/>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468" name="Rectangle 194"/>
              <p:cNvSpPr>
                <a:spLocks noChangeArrowheads="1"/>
              </p:cNvSpPr>
              <p:nvPr/>
            </p:nvSpPr>
            <p:spPr bwMode="auto">
              <a:xfrm>
                <a:off x="2476" y="32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n</a:t>
                </a:r>
                <a:endParaRPr lang="en-US" altLang="en-US" b="1"/>
              </a:p>
            </p:txBody>
          </p:sp>
          <p:sp>
            <p:nvSpPr>
              <p:cNvPr id="10469" name="Rectangle 195"/>
              <p:cNvSpPr>
                <a:spLocks noChangeArrowheads="1"/>
              </p:cNvSpPr>
              <p:nvPr/>
            </p:nvSpPr>
            <p:spPr bwMode="auto">
              <a:xfrm>
                <a:off x="2549" y="32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u</a:t>
                </a:r>
                <a:endParaRPr lang="en-US" altLang="en-US" b="1"/>
              </a:p>
            </p:txBody>
          </p:sp>
          <p:sp>
            <p:nvSpPr>
              <p:cNvPr id="10470" name="Rectangle 196"/>
              <p:cNvSpPr>
                <a:spLocks noChangeArrowheads="1"/>
              </p:cNvSpPr>
              <p:nvPr/>
            </p:nvSpPr>
            <p:spPr bwMode="auto">
              <a:xfrm>
                <a:off x="2617" y="3277"/>
                <a:ext cx="10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m</a:t>
                </a:r>
                <a:endParaRPr lang="en-US" altLang="en-US" b="1"/>
              </a:p>
            </p:txBody>
          </p:sp>
          <p:sp>
            <p:nvSpPr>
              <p:cNvPr id="10471" name="Rectangle 197"/>
              <p:cNvSpPr>
                <a:spLocks noChangeArrowheads="1"/>
              </p:cNvSpPr>
              <p:nvPr/>
            </p:nvSpPr>
            <p:spPr bwMode="auto">
              <a:xfrm>
                <a:off x="2724" y="32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b</a:t>
                </a:r>
                <a:endParaRPr lang="en-US" altLang="en-US" b="1"/>
              </a:p>
            </p:txBody>
          </p:sp>
          <p:sp>
            <p:nvSpPr>
              <p:cNvPr id="10472" name="Rectangle 198"/>
              <p:cNvSpPr>
                <a:spLocks noChangeArrowheads="1"/>
              </p:cNvSpPr>
              <p:nvPr/>
            </p:nvSpPr>
            <p:spPr bwMode="auto">
              <a:xfrm>
                <a:off x="2793" y="3277"/>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e</a:t>
                </a:r>
                <a:endParaRPr lang="en-US" altLang="en-US" b="1"/>
              </a:p>
            </p:txBody>
          </p:sp>
          <p:sp>
            <p:nvSpPr>
              <p:cNvPr id="10473" name="Rectangle 199"/>
              <p:cNvSpPr>
                <a:spLocks noChangeArrowheads="1"/>
              </p:cNvSpPr>
              <p:nvPr/>
            </p:nvSpPr>
            <p:spPr bwMode="auto">
              <a:xfrm>
                <a:off x="2865" y="3277"/>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r</a:t>
                </a:r>
                <a:endParaRPr lang="en-US" altLang="en-US" b="1"/>
              </a:p>
            </p:txBody>
          </p:sp>
          <p:sp>
            <p:nvSpPr>
              <p:cNvPr id="10474" name="Rectangle 200"/>
              <p:cNvSpPr>
                <a:spLocks noChangeArrowheads="1"/>
              </p:cNvSpPr>
              <p:nvPr/>
            </p:nvSpPr>
            <p:spPr bwMode="auto">
              <a:xfrm>
                <a:off x="2648" y="3658"/>
                <a:ext cx="8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P</a:t>
                </a:r>
                <a:endParaRPr lang="en-US" altLang="en-US" b="1"/>
              </a:p>
            </p:txBody>
          </p:sp>
          <p:sp>
            <p:nvSpPr>
              <p:cNvPr id="10475" name="Rectangle 201"/>
              <p:cNvSpPr>
                <a:spLocks noChangeArrowheads="1"/>
              </p:cNvSpPr>
              <p:nvPr/>
            </p:nvSpPr>
            <p:spPr bwMode="auto">
              <a:xfrm>
                <a:off x="2732" y="3658"/>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h</a:t>
                </a:r>
                <a:endParaRPr lang="en-US" altLang="en-US" b="1"/>
              </a:p>
            </p:txBody>
          </p:sp>
          <p:sp>
            <p:nvSpPr>
              <p:cNvPr id="10476" name="Rectangle 202"/>
              <p:cNvSpPr>
                <a:spLocks noChangeArrowheads="1"/>
              </p:cNvSpPr>
              <p:nvPr/>
            </p:nvSpPr>
            <p:spPr bwMode="auto">
              <a:xfrm>
                <a:off x="2804" y="3658"/>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y</a:t>
                </a:r>
                <a:endParaRPr lang="en-US" altLang="en-US" b="1"/>
              </a:p>
            </p:txBody>
          </p:sp>
          <p:sp>
            <p:nvSpPr>
              <p:cNvPr id="10477" name="Rectangle 203"/>
              <p:cNvSpPr>
                <a:spLocks noChangeArrowheads="1"/>
              </p:cNvSpPr>
              <p:nvPr/>
            </p:nvSpPr>
            <p:spPr bwMode="auto">
              <a:xfrm>
                <a:off x="2865" y="3658"/>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s</a:t>
                </a:r>
                <a:endParaRPr lang="en-US" altLang="en-US" b="1"/>
              </a:p>
            </p:txBody>
          </p:sp>
          <p:sp>
            <p:nvSpPr>
              <p:cNvPr id="10478" name="Rectangle 204"/>
              <p:cNvSpPr>
                <a:spLocks noChangeArrowheads="1"/>
              </p:cNvSpPr>
              <p:nvPr/>
            </p:nvSpPr>
            <p:spPr bwMode="auto">
              <a:xfrm>
                <a:off x="2930" y="3658"/>
                <a:ext cx="2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i</a:t>
                </a:r>
                <a:endParaRPr lang="en-US" altLang="en-US" b="1"/>
              </a:p>
            </p:txBody>
          </p:sp>
          <p:sp>
            <p:nvSpPr>
              <p:cNvPr id="10479" name="Rectangle 205"/>
              <p:cNvSpPr>
                <a:spLocks noChangeArrowheads="1"/>
              </p:cNvSpPr>
              <p:nvPr/>
            </p:nvSpPr>
            <p:spPr bwMode="auto">
              <a:xfrm>
                <a:off x="2960" y="3658"/>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c</a:t>
                </a:r>
                <a:endParaRPr lang="en-US" altLang="en-US" b="1"/>
              </a:p>
            </p:txBody>
          </p:sp>
        </p:grpSp>
        <p:sp>
          <p:nvSpPr>
            <p:cNvPr id="10253" name="Rectangle 206"/>
            <p:cNvSpPr>
              <a:spLocks noChangeArrowheads="1"/>
            </p:cNvSpPr>
            <p:nvPr/>
          </p:nvSpPr>
          <p:spPr bwMode="auto">
            <a:xfrm>
              <a:off x="3021" y="3658"/>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a</a:t>
              </a:r>
              <a:endParaRPr lang="en-US" altLang="en-US" b="1"/>
            </a:p>
          </p:txBody>
        </p:sp>
        <p:sp>
          <p:nvSpPr>
            <p:cNvPr id="10254" name="Rectangle 207"/>
            <p:cNvSpPr>
              <a:spLocks noChangeArrowheads="1"/>
            </p:cNvSpPr>
            <p:nvPr/>
          </p:nvSpPr>
          <p:spPr bwMode="auto">
            <a:xfrm>
              <a:off x="3094" y="3658"/>
              <a:ext cx="2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l</a:t>
              </a:r>
              <a:endParaRPr lang="en-US" altLang="en-US" b="1"/>
            </a:p>
          </p:txBody>
        </p:sp>
        <p:sp>
          <p:nvSpPr>
            <p:cNvPr id="10255" name="Rectangle 208"/>
            <p:cNvSpPr>
              <a:spLocks noChangeArrowheads="1"/>
            </p:cNvSpPr>
            <p:nvPr/>
          </p:nvSpPr>
          <p:spPr bwMode="auto">
            <a:xfrm>
              <a:off x="3120" y="3658"/>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 </a:t>
              </a:r>
              <a:endParaRPr lang="en-US" altLang="en-US" b="1"/>
            </a:p>
          </p:txBody>
        </p:sp>
        <p:sp>
          <p:nvSpPr>
            <p:cNvPr id="10256" name="Rectangle 209"/>
            <p:cNvSpPr>
              <a:spLocks noChangeArrowheads="1"/>
            </p:cNvSpPr>
            <p:nvPr/>
          </p:nvSpPr>
          <p:spPr bwMode="auto">
            <a:xfrm>
              <a:off x="3155" y="3658"/>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a</a:t>
              </a:r>
              <a:endParaRPr lang="en-US" altLang="en-US" b="1"/>
            </a:p>
          </p:txBody>
        </p:sp>
        <p:sp>
          <p:nvSpPr>
            <p:cNvPr id="10257" name="Rectangle 210"/>
            <p:cNvSpPr>
              <a:spLocks noChangeArrowheads="1"/>
            </p:cNvSpPr>
            <p:nvPr/>
          </p:nvSpPr>
          <p:spPr bwMode="auto">
            <a:xfrm>
              <a:off x="3227" y="3658"/>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d</a:t>
              </a:r>
              <a:endParaRPr lang="en-US" altLang="en-US" b="1"/>
            </a:p>
          </p:txBody>
        </p:sp>
        <p:sp>
          <p:nvSpPr>
            <p:cNvPr id="10258" name="Rectangle 211"/>
            <p:cNvSpPr>
              <a:spLocks noChangeArrowheads="1"/>
            </p:cNvSpPr>
            <p:nvPr/>
          </p:nvSpPr>
          <p:spPr bwMode="auto">
            <a:xfrm>
              <a:off x="3296" y="3658"/>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d</a:t>
              </a:r>
              <a:endParaRPr lang="en-US" altLang="en-US" b="1"/>
            </a:p>
          </p:txBody>
        </p:sp>
        <p:sp>
          <p:nvSpPr>
            <p:cNvPr id="10259" name="Rectangle 212"/>
            <p:cNvSpPr>
              <a:spLocks noChangeArrowheads="1"/>
            </p:cNvSpPr>
            <p:nvPr/>
          </p:nvSpPr>
          <p:spPr bwMode="auto">
            <a:xfrm>
              <a:off x="3368" y="3658"/>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r</a:t>
              </a:r>
              <a:endParaRPr lang="en-US" altLang="en-US" b="1"/>
            </a:p>
          </p:txBody>
        </p:sp>
        <p:sp>
          <p:nvSpPr>
            <p:cNvPr id="10260" name="Rectangle 213"/>
            <p:cNvSpPr>
              <a:spLocks noChangeArrowheads="1"/>
            </p:cNvSpPr>
            <p:nvPr/>
          </p:nvSpPr>
          <p:spPr bwMode="auto">
            <a:xfrm>
              <a:off x="3410" y="3658"/>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e</a:t>
              </a:r>
              <a:endParaRPr lang="en-US" altLang="en-US" b="1"/>
            </a:p>
          </p:txBody>
        </p:sp>
        <p:sp>
          <p:nvSpPr>
            <p:cNvPr id="10261" name="Rectangle 214"/>
            <p:cNvSpPr>
              <a:spLocks noChangeArrowheads="1"/>
            </p:cNvSpPr>
            <p:nvPr/>
          </p:nvSpPr>
          <p:spPr bwMode="auto">
            <a:xfrm>
              <a:off x="3483" y="3658"/>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s</a:t>
              </a:r>
              <a:endParaRPr lang="en-US" altLang="en-US" b="1"/>
            </a:p>
          </p:txBody>
        </p:sp>
        <p:sp>
          <p:nvSpPr>
            <p:cNvPr id="10262" name="Rectangle 215"/>
            <p:cNvSpPr>
              <a:spLocks noChangeArrowheads="1"/>
            </p:cNvSpPr>
            <p:nvPr/>
          </p:nvSpPr>
          <p:spPr bwMode="auto">
            <a:xfrm>
              <a:off x="3544" y="3658"/>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s</a:t>
              </a:r>
              <a:endParaRPr lang="en-US" altLang="en-US" b="1"/>
            </a:p>
          </p:txBody>
        </p:sp>
        <p:sp>
          <p:nvSpPr>
            <p:cNvPr id="10263" name="Freeform 216"/>
            <p:cNvSpPr>
              <a:spLocks/>
            </p:cNvSpPr>
            <p:nvPr/>
          </p:nvSpPr>
          <p:spPr bwMode="auto">
            <a:xfrm>
              <a:off x="2038" y="3086"/>
              <a:ext cx="65" cy="65"/>
            </a:xfrm>
            <a:custGeom>
              <a:avLst/>
              <a:gdLst>
                <a:gd name="T0" fmla="*/ 61 w 65"/>
                <a:gd name="T1" fmla="*/ 0 h 65"/>
                <a:gd name="T2" fmla="*/ 0 w 65"/>
                <a:gd name="T3" fmla="*/ 4 h 65"/>
                <a:gd name="T4" fmla="*/ 31 w 65"/>
                <a:gd name="T5" fmla="*/ 65 h 65"/>
                <a:gd name="T6" fmla="*/ 65 w 65"/>
                <a:gd name="T7" fmla="*/ 4 h 65"/>
                <a:gd name="T8" fmla="*/ 65 w 65"/>
                <a:gd name="T9" fmla="*/ 4 h 65"/>
                <a:gd name="T10" fmla="*/ 61 w 65"/>
                <a:gd name="T11" fmla="*/ 0 h 65"/>
                <a:gd name="T12" fmla="*/ 0 60000 65536"/>
                <a:gd name="T13" fmla="*/ 0 60000 65536"/>
                <a:gd name="T14" fmla="*/ 0 60000 65536"/>
                <a:gd name="T15" fmla="*/ 0 60000 65536"/>
                <a:gd name="T16" fmla="*/ 0 60000 65536"/>
                <a:gd name="T17" fmla="*/ 0 60000 65536"/>
                <a:gd name="T18" fmla="*/ 0 w 65"/>
                <a:gd name="T19" fmla="*/ 0 h 65"/>
                <a:gd name="T20" fmla="*/ 65 w 65"/>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65" h="65">
                  <a:moveTo>
                    <a:pt x="61" y="0"/>
                  </a:moveTo>
                  <a:lnTo>
                    <a:pt x="0" y="4"/>
                  </a:lnTo>
                  <a:lnTo>
                    <a:pt x="31" y="65"/>
                  </a:lnTo>
                  <a:lnTo>
                    <a:pt x="65" y="4"/>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64" name="Rectangle 217"/>
            <p:cNvSpPr>
              <a:spLocks noChangeArrowheads="1"/>
            </p:cNvSpPr>
            <p:nvPr/>
          </p:nvSpPr>
          <p:spPr bwMode="auto">
            <a:xfrm>
              <a:off x="1760" y="2609"/>
              <a:ext cx="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T</a:t>
              </a:r>
              <a:endParaRPr lang="en-US" altLang="en-US" b="1"/>
            </a:p>
          </p:txBody>
        </p:sp>
        <p:sp>
          <p:nvSpPr>
            <p:cNvPr id="10265" name="Rectangle 218"/>
            <p:cNvSpPr>
              <a:spLocks noChangeArrowheads="1"/>
            </p:cNvSpPr>
            <p:nvPr/>
          </p:nvSpPr>
          <p:spPr bwMode="auto">
            <a:xfrm>
              <a:off x="1840" y="2609"/>
              <a:ext cx="4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r</a:t>
              </a:r>
              <a:endParaRPr lang="en-US" altLang="en-US" b="1"/>
            </a:p>
          </p:txBody>
        </p:sp>
        <p:sp>
          <p:nvSpPr>
            <p:cNvPr id="10266" name="Rectangle 219"/>
            <p:cNvSpPr>
              <a:spLocks noChangeArrowheads="1"/>
            </p:cNvSpPr>
            <p:nvPr/>
          </p:nvSpPr>
          <p:spPr bwMode="auto">
            <a:xfrm>
              <a:off x="1882" y="2609"/>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a</a:t>
              </a:r>
              <a:endParaRPr lang="en-US" altLang="en-US" b="1"/>
            </a:p>
          </p:txBody>
        </p:sp>
        <p:sp>
          <p:nvSpPr>
            <p:cNvPr id="10267" name="Rectangle 220"/>
            <p:cNvSpPr>
              <a:spLocks noChangeArrowheads="1"/>
            </p:cNvSpPr>
            <p:nvPr/>
          </p:nvSpPr>
          <p:spPr bwMode="auto">
            <a:xfrm>
              <a:off x="1950" y="2609"/>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n</a:t>
              </a:r>
              <a:endParaRPr lang="en-US" altLang="en-US" b="1"/>
            </a:p>
          </p:txBody>
        </p:sp>
        <p:sp>
          <p:nvSpPr>
            <p:cNvPr id="10268" name="Rectangle 221"/>
            <p:cNvSpPr>
              <a:spLocks noChangeArrowheads="1"/>
            </p:cNvSpPr>
            <p:nvPr/>
          </p:nvSpPr>
          <p:spPr bwMode="auto">
            <a:xfrm>
              <a:off x="2023" y="2609"/>
              <a:ext cx="6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s</a:t>
              </a:r>
              <a:endParaRPr lang="en-US" altLang="en-US" b="1"/>
            </a:p>
          </p:txBody>
        </p:sp>
        <p:sp>
          <p:nvSpPr>
            <p:cNvPr id="10269" name="Rectangle 222"/>
            <p:cNvSpPr>
              <a:spLocks noChangeArrowheads="1"/>
            </p:cNvSpPr>
            <p:nvPr/>
          </p:nvSpPr>
          <p:spPr bwMode="auto">
            <a:xfrm>
              <a:off x="2084" y="2609"/>
              <a:ext cx="2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l</a:t>
              </a:r>
              <a:endParaRPr lang="en-US" altLang="en-US" b="1"/>
            </a:p>
          </p:txBody>
        </p:sp>
        <p:sp>
          <p:nvSpPr>
            <p:cNvPr id="10270" name="Rectangle 223"/>
            <p:cNvSpPr>
              <a:spLocks noChangeArrowheads="1"/>
            </p:cNvSpPr>
            <p:nvPr/>
          </p:nvSpPr>
          <p:spPr bwMode="auto">
            <a:xfrm>
              <a:off x="2114" y="2609"/>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a</a:t>
              </a:r>
              <a:endParaRPr lang="en-US" altLang="en-US" b="1"/>
            </a:p>
          </p:txBody>
        </p:sp>
        <p:sp>
          <p:nvSpPr>
            <p:cNvPr id="10271" name="Rectangle 224"/>
            <p:cNvSpPr>
              <a:spLocks noChangeArrowheads="1"/>
            </p:cNvSpPr>
            <p:nvPr/>
          </p:nvSpPr>
          <p:spPr bwMode="auto">
            <a:xfrm>
              <a:off x="2183" y="2609"/>
              <a:ext cx="3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t</a:t>
              </a:r>
              <a:endParaRPr lang="en-US" altLang="en-US" b="1"/>
            </a:p>
          </p:txBody>
        </p:sp>
        <p:sp>
          <p:nvSpPr>
            <p:cNvPr id="10272" name="Rectangle 225"/>
            <p:cNvSpPr>
              <a:spLocks noChangeArrowheads="1"/>
            </p:cNvSpPr>
            <p:nvPr/>
          </p:nvSpPr>
          <p:spPr bwMode="auto">
            <a:xfrm>
              <a:off x="2221" y="2609"/>
              <a:ext cx="2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i</a:t>
              </a:r>
              <a:endParaRPr lang="en-US" altLang="en-US" b="1"/>
            </a:p>
          </p:txBody>
        </p:sp>
        <p:sp>
          <p:nvSpPr>
            <p:cNvPr id="10273" name="Rectangle 226"/>
            <p:cNvSpPr>
              <a:spLocks noChangeArrowheads="1"/>
            </p:cNvSpPr>
            <p:nvPr/>
          </p:nvSpPr>
          <p:spPr bwMode="auto">
            <a:xfrm>
              <a:off x="2248" y="2609"/>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o</a:t>
              </a:r>
              <a:endParaRPr lang="en-US" altLang="en-US" b="1"/>
            </a:p>
          </p:txBody>
        </p:sp>
        <p:sp>
          <p:nvSpPr>
            <p:cNvPr id="10274" name="Rectangle 227"/>
            <p:cNvSpPr>
              <a:spLocks noChangeArrowheads="1"/>
            </p:cNvSpPr>
            <p:nvPr/>
          </p:nvSpPr>
          <p:spPr bwMode="auto">
            <a:xfrm>
              <a:off x="2320" y="2609"/>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rgbClr val="000000"/>
                  </a:solidFill>
                </a:rPr>
                <a:t>n</a:t>
              </a:r>
              <a:endParaRPr lang="en-US" altLang="en-US" b="1"/>
            </a:p>
          </p:txBody>
        </p:sp>
        <p:sp>
          <p:nvSpPr>
            <p:cNvPr id="10275" name="Freeform 228"/>
            <p:cNvSpPr>
              <a:spLocks/>
            </p:cNvSpPr>
            <p:nvPr/>
          </p:nvSpPr>
          <p:spPr bwMode="auto">
            <a:xfrm>
              <a:off x="4325" y="3086"/>
              <a:ext cx="61" cy="65"/>
            </a:xfrm>
            <a:custGeom>
              <a:avLst/>
              <a:gdLst>
                <a:gd name="T0" fmla="*/ 61 w 61"/>
                <a:gd name="T1" fmla="*/ 0 h 65"/>
                <a:gd name="T2" fmla="*/ 0 w 61"/>
                <a:gd name="T3" fmla="*/ 4 h 65"/>
                <a:gd name="T4" fmla="*/ 30 w 61"/>
                <a:gd name="T5" fmla="*/ 65 h 65"/>
                <a:gd name="T6" fmla="*/ 61 w 61"/>
                <a:gd name="T7" fmla="*/ 4 h 65"/>
                <a:gd name="T8" fmla="*/ 61 w 61"/>
                <a:gd name="T9" fmla="*/ 4 h 65"/>
                <a:gd name="T10" fmla="*/ 61 w 61"/>
                <a:gd name="T11" fmla="*/ 0 h 65"/>
                <a:gd name="T12" fmla="*/ 0 60000 65536"/>
                <a:gd name="T13" fmla="*/ 0 60000 65536"/>
                <a:gd name="T14" fmla="*/ 0 60000 65536"/>
                <a:gd name="T15" fmla="*/ 0 60000 65536"/>
                <a:gd name="T16" fmla="*/ 0 60000 65536"/>
                <a:gd name="T17" fmla="*/ 0 60000 65536"/>
                <a:gd name="T18" fmla="*/ 0 w 61"/>
                <a:gd name="T19" fmla="*/ 0 h 65"/>
                <a:gd name="T20" fmla="*/ 61 w 61"/>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61" h="65">
                  <a:moveTo>
                    <a:pt x="61" y="0"/>
                  </a:moveTo>
                  <a:lnTo>
                    <a:pt x="0" y="4"/>
                  </a:lnTo>
                  <a:lnTo>
                    <a:pt x="30" y="65"/>
                  </a:lnTo>
                  <a:lnTo>
                    <a:pt x="61" y="4"/>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76" name="Line 229"/>
            <p:cNvSpPr>
              <a:spLocks noChangeShapeType="1"/>
            </p:cNvSpPr>
            <p:nvPr/>
          </p:nvSpPr>
          <p:spPr bwMode="auto">
            <a:xfrm>
              <a:off x="4355" y="2205"/>
              <a:ext cx="1" cy="896"/>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7" name="Freeform 230"/>
            <p:cNvSpPr>
              <a:spLocks/>
            </p:cNvSpPr>
            <p:nvPr/>
          </p:nvSpPr>
          <p:spPr bwMode="auto">
            <a:xfrm>
              <a:off x="2038" y="2468"/>
              <a:ext cx="65" cy="65"/>
            </a:xfrm>
            <a:custGeom>
              <a:avLst/>
              <a:gdLst>
                <a:gd name="T0" fmla="*/ 61 w 65"/>
                <a:gd name="T1" fmla="*/ 0 h 65"/>
                <a:gd name="T2" fmla="*/ 0 w 65"/>
                <a:gd name="T3" fmla="*/ 0 h 65"/>
                <a:gd name="T4" fmla="*/ 31 w 65"/>
                <a:gd name="T5" fmla="*/ 65 h 65"/>
                <a:gd name="T6" fmla="*/ 65 w 65"/>
                <a:gd name="T7" fmla="*/ 0 h 65"/>
                <a:gd name="T8" fmla="*/ 65 w 65"/>
                <a:gd name="T9" fmla="*/ 0 h 65"/>
                <a:gd name="T10" fmla="*/ 61 w 65"/>
                <a:gd name="T11" fmla="*/ 0 h 65"/>
                <a:gd name="T12" fmla="*/ 0 60000 65536"/>
                <a:gd name="T13" fmla="*/ 0 60000 65536"/>
                <a:gd name="T14" fmla="*/ 0 60000 65536"/>
                <a:gd name="T15" fmla="*/ 0 60000 65536"/>
                <a:gd name="T16" fmla="*/ 0 60000 65536"/>
                <a:gd name="T17" fmla="*/ 0 60000 65536"/>
                <a:gd name="T18" fmla="*/ 0 w 65"/>
                <a:gd name="T19" fmla="*/ 0 h 65"/>
                <a:gd name="T20" fmla="*/ 65 w 65"/>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65" h="65">
                  <a:moveTo>
                    <a:pt x="61" y="0"/>
                  </a:moveTo>
                  <a:lnTo>
                    <a:pt x="0" y="0"/>
                  </a:lnTo>
                  <a:lnTo>
                    <a:pt x="31" y="65"/>
                  </a:lnTo>
                  <a:lnTo>
                    <a:pt x="65" y="0"/>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78" name="Line 231"/>
            <p:cNvSpPr>
              <a:spLocks noChangeShapeType="1"/>
            </p:cNvSpPr>
            <p:nvPr/>
          </p:nvSpPr>
          <p:spPr bwMode="auto">
            <a:xfrm>
              <a:off x="2069" y="2205"/>
              <a:ext cx="1" cy="282"/>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9" name="Line 232"/>
            <p:cNvSpPr>
              <a:spLocks noChangeShapeType="1"/>
            </p:cNvSpPr>
            <p:nvPr/>
          </p:nvSpPr>
          <p:spPr bwMode="auto">
            <a:xfrm>
              <a:off x="2069" y="2826"/>
              <a:ext cx="1" cy="271"/>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244" name="Text Box 233"/>
          <p:cNvSpPr txBox="1">
            <a:spLocks noChangeArrowheads="1"/>
          </p:cNvSpPr>
          <p:nvPr/>
        </p:nvSpPr>
        <p:spPr bwMode="auto">
          <a:xfrm>
            <a:off x="4191000" y="34290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solidFill>
                  <a:srgbClr val="FF0000"/>
                </a:solidFill>
              </a:rPr>
              <a:t>Table Lookup</a:t>
            </a:r>
          </a:p>
        </p:txBody>
      </p:sp>
      <p:sp>
        <p:nvSpPr>
          <p:cNvPr id="10245" name="Line 234"/>
          <p:cNvSpPr>
            <a:spLocks noChangeShapeType="1"/>
          </p:cNvSpPr>
          <p:nvPr/>
        </p:nvSpPr>
        <p:spPr bwMode="auto">
          <a:xfrm flipH="1">
            <a:off x="3962400" y="3810000"/>
            <a:ext cx="457200" cy="152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6" name="Rectangle 235"/>
          <p:cNvSpPr>
            <a:spLocks noChangeArrowheads="1"/>
          </p:cNvSpPr>
          <p:nvPr/>
        </p:nvSpPr>
        <p:spPr bwMode="auto">
          <a:xfrm>
            <a:off x="5334000" y="1219200"/>
            <a:ext cx="3124200" cy="21336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0247" name="Text Box 236"/>
          <p:cNvSpPr txBox="1">
            <a:spLocks noChangeArrowheads="1"/>
          </p:cNvSpPr>
          <p:nvPr/>
        </p:nvSpPr>
        <p:spPr bwMode="auto">
          <a:xfrm>
            <a:off x="5562600" y="1371600"/>
            <a:ext cx="2819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solidFill>
                  <a:srgbClr val="FF0000"/>
                </a:solidFill>
              </a:rPr>
              <a:t>Page Size:</a:t>
            </a:r>
            <a:br>
              <a:rPr lang="en-US" altLang="en-US" b="1">
                <a:solidFill>
                  <a:srgbClr val="FF0000"/>
                </a:solidFill>
              </a:rPr>
            </a:br>
            <a:r>
              <a:rPr lang="en-US" altLang="en-US" b="1">
                <a:solidFill>
                  <a:srgbClr val="FF0000"/>
                </a:solidFill>
              </a:rPr>
              <a:t>2^12 = 4096 bytes</a:t>
            </a:r>
          </a:p>
        </p:txBody>
      </p:sp>
      <p:sp>
        <p:nvSpPr>
          <p:cNvPr id="10248" name="Slide Number Placeholder 23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AD5A892-B458-43A3-A69F-56D9E0ACCC66}" type="slidenum">
              <a:rPr lang="en-US" altLang="en-US" sz="1400">
                <a:latin typeface="Arial  " charset="0"/>
              </a:rPr>
              <a:pPr/>
              <a:t>79</a:t>
            </a:fld>
            <a:endParaRPr lang="en-US" altLang="en-US" sz="1400">
              <a:latin typeface="Arial  " charset="0"/>
            </a:endParaRPr>
          </a:p>
        </p:txBody>
      </p:sp>
      <p:sp>
        <p:nvSpPr>
          <p:cNvPr id="238" name="TextBox 237">
            <a:extLst>
              <a:ext uri="{FF2B5EF4-FFF2-40B4-BE49-F238E27FC236}">
                <a16:creationId xmlns:a16="http://schemas.microsoft.com/office/drawing/2014/main" id="{32253151-F5D8-334D-80EE-28ADC7542777}"/>
              </a:ext>
            </a:extLst>
          </p:cNvPr>
          <p:cNvSpPr txBox="1"/>
          <p:nvPr/>
        </p:nvSpPr>
        <p:spPr>
          <a:xfrm>
            <a:off x="397934" y="935335"/>
            <a:ext cx="2903359" cy="461665"/>
          </a:xfrm>
          <a:prstGeom prst="rect">
            <a:avLst/>
          </a:prstGeom>
          <a:noFill/>
        </p:spPr>
        <p:txBody>
          <a:bodyPr wrap="none" rtlCol="0">
            <a:spAutoFit/>
          </a:bodyPr>
          <a:lstStyle/>
          <a:p>
            <a:r>
              <a:rPr lang="en-US" dirty="0">
                <a:latin typeface="Consolas" panose="020B0609020204030204" pitchFamily="49" charset="0"/>
                <a:cs typeface="Consolas" panose="020B0609020204030204" pitchFamily="49" charset="0"/>
              </a:rPr>
              <a:t>LDR R1, [R2, #8]</a:t>
            </a:r>
          </a:p>
        </p:txBody>
      </p:sp>
      <p:sp>
        <p:nvSpPr>
          <p:cNvPr id="239" name="Left Brace 238">
            <a:extLst>
              <a:ext uri="{FF2B5EF4-FFF2-40B4-BE49-F238E27FC236}">
                <a16:creationId xmlns:a16="http://schemas.microsoft.com/office/drawing/2014/main" id="{F2253A11-ABA2-9448-95FE-F9DDF7E6B5D6}"/>
              </a:ext>
            </a:extLst>
          </p:cNvPr>
          <p:cNvSpPr/>
          <p:nvPr/>
        </p:nvSpPr>
        <p:spPr bwMode="auto">
          <a:xfrm rot="16200000">
            <a:off x="2389708" y="907068"/>
            <a:ext cx="210096" cy="1083733"/>
          </a:xfrm>
          <a:prstGeom prst="leftBrace">
            <a:avLst>
              <a:gd name="adj1" fmla="val 8333"/>
              <a:gd name="adj2" fmla="val 48722"/>
            </a:avLst>
          </a:prstGeom>
          <a:noFill/>
          <a:ln w="254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endParaRPr>
          </a:p>
        </p:txBody>
      </p:sp>
      <p:cxnSp>
        <p:nvCxnSpPr>
          <p:cNvPr id="240" name="Straight Arrow Connector 239">
            <a:extLst>
              <a:ext uri="{FF2B5EF4-FFF2-40B4-BE49-F238E27FC236}">
                <a16:creationId xmlns:a16="http://schemas.microsoft.com/office/drawing/2014/main" id="{65A02592-03FC-AF42-A139-78FA9D53CB09}"/>
              </a:ext>
            </a:extLst>
          </p:cNvPr>
          <p:cNvCxnSpPr>
            <a:cxnSpLocks/>
          </p:cNvCxnSpPr>
          <p:nvPr/>
        </p:nvCxnSpPr>
        <p:spPr bwMode="auto">
          <a:xfrm>
            <a:off x="2493819" y="1539073"/>
            <a:ext cx="1149494" cy="442128"/>
          </a:xfrm>
          <a:prstGeom prst="straightConnector1">
            <a:avLst/>
          </a:prstGeom>
          <a:solidFill>
            <a:schemeClr val="accent1"/>
          </a:solidFill>
          <a:ln w="25400" cap="flat" cmpd="sng" algn="ctr">
            <a:solidFill>
              <a:srgbClr val="0000FF"/>
            </a:solidFill>
            <a:prstDash val="solid"/>
            <a:round/>
            <a:headEnd type="none" w="med" len="med"/>
            <a:tailEnd type="triangle"/>
          </a:ln>
          <a:effectLst/>
        </p:spPr>
      </p:cxnSp>
    </p:spTree>
    <p:extLst>
      <p:ext uri="{BB962C8B-B14F-4D97-AF65-F5344CB8AC3E}">
        <p14:creationId xmlns:p14="http://schemas.microsoft.com/office/powerpoint/2010/main" val="1381986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SRAM Tradeoffs</a:t>
            </a:r>
          </a:p>
        </p:txBody>
      </p:sp>
      <p:sp>
        <p:nvSpPr>
          <p:cNvPr id="3" name="Content Placeholder 2"/>
          <p:cNvSpPr>
            <a:spLocks noGrp="1"/>
          </p:cNvSpPr>
          <p:nvPr>
            <p:ph idx="1"/>
          </p:nvPr>
        </p:nvSpPr>
        <p:spPr/>
        <p:txBody>
          <a:bodyPr/>
          <a:lstStyle/>
          <a:p>
            <a:r>
              <a:rPr lang="en-CA" dirty="0"/>
              <a:t>Small SRAM is very fast</a:t>
            </a:r>
          </a:p>
          <a:p>
            <a:pPr>
              <a:buNone/>
            </a:pPr>
            <a:r>
              <a:rPr lang="en-CA" dirty="0"/>
              <a:t>	~200 </a:t>
            </a:r>
            <a:r>
              <a:rPr lang="en-CA" dirty="0" err="1"/>
              <a:t>picosecond</a:t>
            </a:r>
            <a:r>
              <a:rPr lang="en-CA" dirty="0"/>
              <a:t> access time for 4096 byte SRAM at 32 nm (single cycle access 5GHz)</a:t>
            </a:r>
          </a:p>
          <a:p>
            <a:pPr>
              <a:buNone/>
            </a:pPr>
            <a:endParaRPr lang="en-CA" dirty="0"/>
          </a:p>
          <a:p>
            <a:r>
              <a:rPr lang="en-CA" dirty="0"/>
              <a:t> Large SRAM much slower</a:t>
            </a:r>
          </a:p>
          <a:p>
            <a:pPr>
              <a:buNone/>
            </a:pPr>
            <a:r>
              <a:rPr lang="en-CA" dirty="0"/>
              <a:t>	~5 nanosecond access time for 32 MB SRAM at 32 nm (25 cycle access at 5 GHz)</a:t>
            </a:r>
          </a:p>
          <a:p>
            <a:pPr>
              <a:buNone/>
            </a:pPr>
            <a:endParaRPr lang="en-CA" dirty="0"/>
          </a:p>
          <a:p>
            <a:pPr>
              <a:buNone/>
            </a:pPr>
            <a:endParaRPr lang="en-CA" dirty="0"/>
          </a:p>
          <a:p>
            <a:pPr>
              <a:buNone/>
            </a:pPr>
            <a:endParaRPr lang="en-CA" dirty="0"/>
          </a:p>
        </p:txBody>
      </p:sp>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8</a:t>
            </a:fld>
            <a:r>
              <a:rPr lang="en-US"/>
              <a:t>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0"/>
            <a:ext cx="7772400" cy="939800"/>
          </a:xfrm>
        </p:spPr>
        <p:txBody>
          <a:bodyPr/>
          <a:lstStyle/>
          <a:p>
            <a:pPr eaLnBrk="1" hangingPunct="1"/>
            <a:r>
              <a:rPr lang="en-US" altLang="en-US">
                <a:latin typeface="Arial  " charset="0"/>
                <a:cs typeface="Arial  " charset="0"/>
              </a:rPr>
              <a:t>Virtual Memory</a:t>
            </a:r>
          </a:p>
        </p:txBody>
      </p:sp>
      <p:sp>
        <p:nvSpPr>
          <p:cNvPr id="11267" name="Rectangle 3"/>
          <p:cNvSpPr>
            <a:spLocks noGrp="1" noChangeArrowheads="1"/>
          </p:cNvSpPr>
          <p:nvPr>
            <p:ph type="body" idx="1"/>
          </p:nvPr>
        </p:nvSpPr>
        <p:spPr>
          <a:xfrm>
            <a:off x="685800" y="965200"/>
            <a:ext cx="7772400" cy="5130800"/>
          </a:xfrm>
        </p:spPr>
        <p:txBody>
          <a:bodyPr/>
          <a:lstStyle/>
          <a:p>
            <a:pPr eaLnBrk="1" hangingPunct="1">
              <a:lnSpc>
                <a:spcPct val="80000"/>
              </a:lnSpc>
            </a:pPr>
            <a:r>
              <a:rPr lang="en-US" altLang="en-US" sz="2000" dirty="0">
                <a:latin typeface="Arial  " charset="0"/>
                <a:cs typeface="Arial  " charset="0"/>
              </a:rPr>
              <a:t>Program Viewpoint</a:t>
            </a:r>
          </a:p>
          <a:p>
            <a:pPr lvl="1" eaLnBrk="1" hangingPunct="1">
              <a:lnSpc>
                <a:spcPct val="80000"/>
              </a:lnSpc>
            </a:pPr>
            <a:r>
              <a:rPr lang="en-US" altLang="en-US" sz="1800" dirty="0">
                <a:latin typeface="Arial  " charset="0"/>
                <a:cs typeface="Arial  " charset="0"/>
              </a:rPr>
              <a:t>Addresses start at 0</a:t>
            </a:r>
          </a:p>
          <a:p>
            <a:pPr lvl="1" eaLnBrk="1" hangingPunct="1">
              <a:lnSpc>
                <a:spcPct val="80000"/>
              </a:lnSpc>
            </a:pPr>
            <a:r>
              <a:rPr lang="en-US" altLang="en-US" sz="1800" dirty="0" err="1">
                <a:latin typeface="Arial  " charset="0"/>
                <a:cs typeface="Arial  " charset="0"/>
              </a:rPr>
              <a:t>Malloc</a:t>
            </a:r>
            <a:r>
              <a:rPr lang="en-US" altLang="en-US" sz="1800" dirty="0">
                <a:latin typeface="Arial  " charset="0"/>
                <a:cs typeface="Arial  " charset="0"/>
              </a:rPr>
              <a:t>() gives program </a:t>
            </a:r>
            <a:r>
              <a:rPr lang="en-US" altLang="en-US" sz="1800" b="1" u="sng" dirty="0">
                <a:latin typeface="Arial  " charset="0"/>
                <a:cs typeface="Arial  " charset="0"/>
              </a:rPr>
              <a:t>contiguous</a:t>
            </a:r>
            <a:r>
              <a:rPr lang="en-US" altLang="en-US" sz="1800" dirty="0">
                <a:latin typeface="Arial  " charset="0"/>
                <a:cs typeface="Arial  " charset="0"/>
              </a:rPr>
              <a:t> memory (consecutive addresses)</a:t>
            </a:r>
          </a:p>
          <a:p>
            <a:pPr lvl="1" eaLnBrk="1" hangingPunct="1">
              <a:lnSpc>
                <a:spcPct val="80000"/>
              </a:lnSpc>
            </a:pPr>
            <a:r>
              <a:rPr lang="en-US" altLang="en-US" sz="1800" dirty="0" err="1">
                <a:latin typeface="Arial  " charset="0"/>
                <a:cs typeface="Arial  " charset="0"/>
              </a:rPr>
              <a:t>Malloc</a:t>
            </a:r>
            <a:r>
              <a:rPr lang="en-US" altLang="en-US" sz="1800" dirty="0">
                <a:latin typeface="Arial  " charset="0"/>
                <a:cs typeface="Arial  " charset="0"/>
              </a:rPr>
              <a:t>(), Free(), </a:t>
            </a:r>
            <a:r>
              <a:rPr lang="en-US" altLang="en-US" sz="1800" dirty="0" err="1">
                <a:latin typeface="Arial  " charset="0"/>
                <a:cs typeface="Arial  " charset="0"/>
              </a:rPr>
              <a:t>Malloc</a:t>
            </a:r>
            <a:r>
              <a:rPr lang="en-US" altLang="en-US" sz="1800" dirty="0">
                <a:latin typeface="Arial  " charset="0"/>
                <a:cs typeface="Arial  " charset="0"/>
              </a:rPr>
              <a:t>(), Free() </a:t>
            </a:r>
          </a:p>
          <a:p>
            <a:pPr lvl="2" eaLnBrk="1" hangingPunct="1">
              <a:lnSpc>
                <a:spcPct val="80000"/>
              </a:lnSpc>
            </a:pPr>
            <a:r>
              <a:rPr lang="en-US" altLang="en-US" sz="1600" dirty="0">
                <a:latin typeface="Arial  " charset="0"/>
                <a:cs typeface="Arial  " charset="0"/>
              </a:rPr>
              <a:t>Can </a:t>
            </a:r>
            <a:r>
              <a:rPr lang="en-US" altLang="en-US" sz="1600" dirty="0" err="1">
                <a:latin typeface="Arial  " charset="0"/>
                <a:cs typeface="Arial  " charset="0"/>
              </a:rPr>
              <a:t>malloc</a:t>
            </a:r>
            <a:r>
              <a:rPr lang="en-US" altLang="en-US" sz="1600" dirty="0">
                <a:latin typeface="Arial  " charset="0"/>
                <a:cs typeface="Arial  " charset="0"/>
              </a:rPr>
              <a:t>() re-use parts that are freed?</a:t>
            </a:r>
          </a:p>
          <a:p>
            <a:pPr lvl="2" eaLnBrk="1" hangingPunct="1">
              <a:lnSpc>
                <a:spcPct val="80000"/>
              </a:lnSpc>
            </a:pPr>
            <a:r>
              <a:rPr lang="en-US" altLang="en-US" sz="1600" dirty="0">
                <a:latin typeface="Arial  " charset="0"/>
                <a:cs typeface="Arial  " charset="0"/>
              </a:rPr>
              <a:t>Causes </a:t>
            </a:r>
            <a:r>
              <a:rPr lang="en-US" altLang="en-US" sz="1600" b="1" u="sng" dirty="0">
                <a:latin typeface="Arial  " charset="0"/>
                <a:cs typeface="Arial  " charset="0"/>
              </a:rPr>
              <a:t>internal fragmentation</a:t>
            </a:r>
            <a:r>
              <a:rPr lang="en-US" altLang="en-US" sz="1600" dirty="0">
                <a:latin typeface="Arial  " charset="0"/>
                <a:cs typeface="Arial  " charset="0"/>
              </a:rPr>
              <a:t> within one program</a:t>
            </a:r>
          </a:p>
          <a:p>
            <a:pPr lvl="1" eaLnBrk="1" hangingPunct="1">
              <a:lnSpc>
                <a:spcPct val="80000"/>
              </a:lnSpc>
            </a:pPr>
            <a:r>
              <a:rPr lang="en-US" altLang="en-US" sz="1800" dirty="0">
                <a:latin typeface="Arial  " charset="0"/>
                <a:cs typeface="Arial  " charset="0"/>
              </a:rPr>
              <a:t>There is lots of free memory available</a:t>
            </a:r>
          </a:p>
          <a:p>
            <a:pPr eaLnBrk="1" hangingPunct="1">
              <a:lnSpc>
                <a:spcPct val="80000"/>
              </a:lnSpc>
            </a:pPr>
            <a:r>
              <a:rPr lang="en-US" altLang="en-US" sz="2000" dirty="0">
                <a:latin typeface="Arial  " charset="0"/>
                <a:cs typeface="Arial  " charset="0"/>
              </a:rPr>
              <a:t>CPU/OS Viewpoint</a:t>
            </a:r>
          </a:p>
          <a:p>
            <a:pPr lvl="1" eaLnBrk="1" hangingPunct="1">
              <a:lnSpc>
                <a:spcPct val="80000"/>
              </a:lnSpc>
            </a:pPr>
            <a:r>
              <a:rPr lang="en-US" altLang="en-US" sz="1800" dirty="0">
                <a:latin typeface="Arial  " charset="0"/>
                <a:cs typeface="Arial  " charset="0"/>
              </a:rPr>
              <a:t>Keep all programs separate</a:t>
            </a:r>
          </a:p>
          <a:p>
            <a:pPr lvl="2" eaLnBrk="1" hangingPunct="1">
              <a:lnSpc>
                <a:spcPct val="80000"/>
              </a:lnSpc>
            </a:pPr>
            <a:r>
              <a:rPr lang="en-US" altLang="en-US" sz="1600" dirty="0">
                <a:latin typeface="Arial  " charset="0"/>
                <a:cs typeface="Arial  " charset="0"/>
              </a:rPr>
              <a:t>Don’t all start at 0</a:t>
            </a:r>
          </a:p>
          <a:p>
            <a:pPr lvl="2" eaLnBrk="1" hangingPunct="1">
              <a:lnSpc>
                <a:spcPct val="80000"/>
              </a:lnSpc>
            </a:pPr>
            <a:r>
              <a:rPr lang="en-US" altLang="en-US" sz="1600" dirty="0">
                <a:latin typeface="Arial  " charset="0"/>
                <a:cs typeface="Arial  " charset="0"/>
              </a:rPr>
              <a:t>Security implications…. programs should not read each other’s data!</a:t>
            </a:r>
          </a:p>
          <a:p>
            <a:pPr lvl="1" eaLnBrk="1" hangingPunct="1">
              <a:lnSpc>
                <a:spcPct val="80000"/>
              </a:lnSpc>
            </a:pPr>
            <a:r>
              <a:rPr lang="en-US" altLang="en-US" sz="1800" dirty="0">
                <a:latin typeface="Arial  " charset="0"/>
                <a:cs typeface="Arial  " charset="0"/>
              </a:rPr>
              <a:t>Dynamic program behavior causes memory fragmentation</a:t>
            </a:r>
          </a:p>
          <a:p>
            <a:pPr lvl="2" eaLnBrk="1" hangingPunct="1">
              <a:lnSpc>
                <a:spcPct val="80000"/>
              </a:lnSpc>
            </a:pPr>
            <a:r>
              <a:rPr lang="en-US" altLang="en-US" sz="1600" dirty="0">
                <a:latin typeface="Arial  " charset="0"/>
                <a:cs typeface="Arial  " charset="0"/>
              </a:rPr>
              <a:t>Starting &amp; ending programs, swapping to disk</a:t>
            </a:r>
          </a:p>
          <a:p>
            <a:pPr lvl="2" eaLnBrk="1" hangingPunct="1">
              <a:lnSpc>
                <a:spcPct val="80000"/>
              </a:lnSpc>
            </a:pPr>
            <a:r>
              <a:rPr lang="en-US" altLang="en-US" sz="1600" dirty="0">
                <a:latin typeface="Arial  " charset="0"/>
                <a:cs typeface="Arial  " charset="0"/>
              </a:rPr>
              <a:t>Causes </a:t>
            </a:r>
            <a:r>
              <a:rPr lang="en-US" altLang="en-US" sz="1600" b="1" u="sng" dirty="0">
                <a:latin typeface="Arial  " charset="0"/>
                <a:cs typeface="Arial  " charset="0"/>
              </a:rPr>
              <a:t>external fragmentation</a:t>
            </a:r>
            <a:r>
              <a:rPr lang="en-US" altLang="en-US" sz="1600" dirty="0">
                <a:latin typeface="Arial  " charset="0"/>
                <a:cs typeface="Arial  " charset="0"/>
              </a:rPr>
              <a:t> between programs</a:t>
            </a:r>
          </a:p>
          <a:p>
            <a:pPr lvl="2" eaLnBrk="1" hangingPunct="1">
              <a:lnSpc>
                <a:spcPct val="80000"/>
              </a:lnSpc>
            </a:pPr>
            <a:r>
              <a:rPr lang="en-US" altLang="en-US" sz="1600" dirty="0">
                <a:latin typeface="Arial  " charset="0"/>
                <a:cs typeface="Arial  " charset="0"/>
              </a:rPr>
              <a:t>Mitigated by virtual memory.</a:t>
            </a:r>
          </a:p>
          <a:p>
            <a:pPr lvl="1" eaLnBrk="1" hangingPunct="1">
              <a:lnSpc>
                <a:spcPct val="80000"/>
              </a:lnSpc>
            </a:pPr>
            <a:r>
              <a:rPr lang="en-US" altLang="en-US" sz="1800" dirty="0">
                <a:latin typeface="Arial  " charset="0"/>
                <a:cs typeface="Arial  " charset="0"/>
              </a:rPr>
              <a:t>Limited memory available</a:t>
            </a:r>
          </a:p>
          <a:p>
            <a:pPr lvl="2" eaLnBrk="1" hangingPunct="1">
              <a:lnSpc>
                <a:spcPct val="80000"/>
              </a:lnSpc>
            </a:pPr>
            <a:r>
              <a:rPr lang="en-US" altLang="en-US" sz="1600" dirty="0">
                <a:latin typeface="Arial  " charset="0"/>
                <a:cs typeface="Arial  " charset="0"/>
              </a:rPr>
              <a:t>Use Disk to hold extra data</a:t>
            </a:r>
          </a:p>
          <a:p>
            <a:pPr lvl="2" eaLnBrk="1" hangingPunct="1">
              <a:lnSpc>
                <a:spcPct val="80000"/>
              </a:lnSpc>
            </a:pPr>
            <a:r>
              <a:rPr lang="en-US" altLang="en-US" sz="1600" dirty="0">
                <a:latin typeface="Arial  " charset="0"/>
                <a:cs typeface="Arial  " charset="0"/>
              </a:rPr>
              <a:t>Use Main Memory like a cache for the program data stored on disk</a:t>
            </a:r>
          </a:p>
          <a:p>
            <a:pPr eaLnBrk="1" hangingPunct="1">
              <a:lnSpc>
                <a:spcPct val="80000"/>
              </a:lnSpc>
            </a:pPr>
            <a:r>
              <a:rPr lang="en-US" altLang="en-US" sz="2000" dirty="0">
                <a:latin typeface="Arial  " charset="0"/>
                <a:cs typeface="Arial  " charset="0"/>
              </a:rPr>
              <a:t>New structure: Page Table</a:t>
            </a:r>
            <a:endParaRPr lang="en-US" altLang="en-US" sz="1400" dirty="0">
              <a:latin typeface="Arial  " charset="0"/>
              <a:cs typeface="Arial  " charset="0"/>
            </a:endParaRPr>
          </a:p>
          <a:p>
            <a:pPr lvl="1" eaLnBrk="1" hangingPunct="1">
              <a:lnSpc>
                <a:spcPct val="80000"/>
              </a:lnSpc>
            </a:pPr>
            <a:endParaRPr lang="en-US" altLang="en-US" sz="1000" dirty="0">
              <a:latin typeface="Arial  " charset="0"/>
              <a:cs typeface="Arial  " charset="0"/>
            </a:endParaRPr>
          </a:p>
        </p:txBody>
      </p:sp>
      <p:sp>
        <p:nvSpPr>
          <p:cNvPr id="1126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6145703-3144-4C8B-908A-ACCFBBB294AF}" type="slidenum">
              <a:rPr lang="en-US" altLang="en-US" sz="1400">
                <a:latin typeface="Arial  " charset="0"/>
              </a:rPr>
              <a:pPr/>
              <a:t>80</a:t>
            </a:fld>
            <a:endParaRPr lang="en-US" altLang="en-US" sz="1400">
              <a:latin typeface="Arial  " charset="0"/>
            </a:endParaRPr>
          </a:p>
        </p:txBody>
      </p:sp>
    </p:spTree>
    <p:extLst>
      <p:ext uri="{BB962C8B-B14F-4D97-AF65-F5344CB8AC3E}">
        <p14:creationId xmlns:p14="http://schemas.microsoft.com/office/powerpoint/2010/main" val="20153456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reeform 2"/>
          <p:cNvSpPr>
            <a:spLocks/>
          </p:cNvSpPr>
          <p:nvPr/>
        </p:nvSpPr>
        <p:spPr bwMode="auto">
          <a:xfrm>
            <a:off x="1709738" y="3990975"/>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2147483647 w 1113"/>
              <a:gd name="T13" fmla="*/ 2147483647 h 186"/>
              <a:gd name="T14" fmla="*/ 0 60000 65536"/>
              <a:gd name="T15" fmla="*/ 0 60000 65536"/>
              <a:gd name="T16" fmla="*/ 0 60000 65536"/>
              <a:gd name="T17" fmla="*/ 0 60000 65536"/>
              <a:gd name="T18" fmla="*/ 0 60000 65536"/>
              <a:gd name="T19" fmla="*/ 0 60000 65536"/>
              <a:gd name="T20" fmla="*/ 0 60000 65536"/>
              <a:gd name="T21" fmla="*/ 0 w 1113"/>
              <a:gd name="T22" fmla="*/ 0 h 186"/>
              <a:gd name="T23" fmla="*/ 1113 w 1113"/>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3" h="186">
                <a:moveTo>
                  <a:pt x="1113" y="182"/>
                </a:moveTo>
                <a:lnTo>
                  <a:pt x="1113" y="0"/>
                </a:lnTo>
                <a:lnTo>
                  <a:pt x="0" y="0"/>
                </a:lnTo>
                <a:lnTo>
                  <a:pt x="0" y="186"/>
                </a:lnTo>
                <a:lnTo>
                  <a:pt x="1113" y="186"/>
                </a:lnTo>
                <a:lnTo>
                  <a:pt x="1113" y="182"/>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1" name="Rectangle 3"/>
          <p:cNvSpPr>
            <a:spLocks noGrp="1" noChangeArrowheads="1"/>
          </p:cNvSpPr>
          <p:nvPr>
            <p:ph type="title"/>
          </p:nvPr>
        </p:nvSpPr>
        <p:spPr>
          <a:xfrm>
            <a:off x="685800" y="0"/>
            <a:ext cx="7772400" cy="787400"/>
          </a:xfrm>
        </p:spPr>
        <p:txBody>
          <a:bodyPr/>
          <a:lstStyle/>
          <a:p>
            <a:pPr eaLnBrk="1" hangingPunct="1"/>
            <a:r>
              <a:rPr lang="en-US" altLang="en-US">
                <a:latin typeface="Arial  " charset="0"/>
                <a:cs typeface="Arial  " charset="0"/>
              </a:rPr>
              <a:t>Page Table:  Big Lookup Table</a:t>
            </a:r>
          </a:p>
        </p:txBody>
      </p:sp>
      <p:sp>
        <p:nvSpPr>
          <p:cNvPr id="12292" name="Freeform 4"/>
          <p:cNvSpPr>
            <a:spLocks/>
          </p:cNvSpPr>
          <p:nvPr/>
        </p:nvSpPr>
        <p:spPr bwMode="auto">
          <a:xfrm>
            <a:off x="1706563" y="1924050"/>
            <a:ext cx="1766887" cy="293688"/>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2"/>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3" name="Freeform 5"/>
          <p:cNvSpPr>
            <a:spLocks/>
          </p:cNvSpPr>
          <p:nvPr/>
        </p:nvSpPr>
        <p:spPr bwMode="auto">
          <a:xfrm>
            <a:off x="1706563" y="2513013"/>
            <a:ext cx="1766887" cy="293687"/>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2"/>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4" name="Freeform 6"/>
          <p:cNvSpPr>
            <a:spLocks/>
          </p:cNvSpPr>
          <p:nvPr/>
        </p:nvSpPr>
        <p:spPr bwMode="auto">
          <a:xfrm>
            <a:off x="1706563" y="3101975"/>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5" name="Freeform 7"/>
          <p:cNvSpPr>
            <a:spLocks/>
          </p:cNvSpPr>
          <p:nvPr/>
        </p:nvSpPr>
        <p:spPr bwMode="auto">
          <a:xfrm>
            <a:off x="1706563" y="3690938"/>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2147483647 w 1113"/>
              <a:gd name="T13" fmla="*/ 2147483647 h 186"/>
              <a:gd name="T14" fmla="*/ 0 60000 65536"/>
              <a:gd name="T15" fmla="*/ 0 60000 65536"/>
              <a:gd name="T16" fmla="*/ 0 60000 65536"/>
              <a:gd name="T17" fmla="*/ 0 60000 65536"/>
              <a:gd name="T18" fmla="*/ 0 60000 65536"/>
              <a:gd name="T19" fmla="*/ 0 60000 65536"/>
              <a:gd name="T20" fmla="*/ 0 60000 65536"/>
              <a:gd name="T21" fmla="*/ 0 w 1113"/>
              <a:gd name="T22" fmla="*/ 0 h 186"/>
              <a:gd name="T23" fmla="*/ 1113 w 1113"/>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3" h="186">
                <a:moveTo>
                  <a:pt x="1113" y="182"/>
                </a:moveTo>
                <a:lnTo>
                  <a:pt x="1113" y="0"/>
                </a:lnTo>
                <a:lnTo>
                  <a:pt x="0" y="0"/>
                </a:lnTo>
                <a:lnTo>
                  <a:pt x="0" y="186"/>
                </a:lnTo>
                <a:lnTo>
                  <a:pt x="1113" y="186"/>
                </a:lnTo>
                <a:lnTo>
                  <a:pt x="1113" y="182"/>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6" name="Freeform 8"/>
          <p:cNvSpPr>
            <a:spLocks/>
          </p:cNvSpPr>
          <p:nvPr/>
        </p:nvSpPr>
        <p:spPr bwMode="auto">
          <a:xfrm>
            <a:off x="1706563" y="3690938"/>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7" name="Freeform 9"/>
          <p:cNvSpPr>
            <a:spLocks/>
          </p:cNvSpPr>
          <p:nvPr/>
        </p:nvSpPr>
        <p:spPr bwMode="auto">
          <a:xfrm>
            <a:off x="1706563" y="4279900"/>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2147483647 w 1113"/>
              <a:gd name="T13" fmla="*/ 2147483647 h 186"/>
              <a:gd name="T14" fmla="*/ 0 60000 65536"/>
              <a:gd name="T15" fmla="*/ 0 60000 65536"/>
              <a:gd name="T16" fmla="*/ 0 60000 65536"/>
              <a:gd name="T17" fmla="*/ 0 60000 65536"/>
              <a:gd name="T18" fmla="*/ 0 60000 65536"/>
              <a:gd name="T19" fmla="*/ 0 60000 65536"/>
              <a:gd name="T20" fmla="*/ 0 60000 65536"/>
              <a:gd name="T21" fmla="*/ 0 w 1113"/>
              <a:gd name="T22" fmla="*/ 0 h 186"/>
              <a:gd name="T23" fmla="*/ 1113 w 1113"/>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3" h="186">
                <a:moveTo>
                  <a:pt x="1113" y="182"/>
                </a:moveTo>
                <a:lnTo>
                  <a:pt x="1113" y="0"/>
                </a:lnTo>
                <a:lnTo>
                  <a:pt x="0" y="0"/>
                </a:lnTo>
                <a:lnTo>
                  <a:pt x="0" y="186"/>
                </a:lnTo>
                <a:lnTo>
                  <a:pt x="1113" y="186"/>
                </a:lnTo>
                <a:lnTo>
                  <a:pt x="1113" y="182"/>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8" name="Freeform 10"/>
          <p:cNvSpPr>
            <a:spLocks/>
          </p:cNvSpPr>
          <p:nvPr/>
        </p:nvSpPr>
        <p:spPr bwMode="auto">
          <a:xfrm>
            <a:off x="1706563" y="4279900"/>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9" name="Freeform 11"/>
          <p:cNvSpPr>
            <a:spLocks/>
          </p:cNvSpPr>
          <p:nvPr/>
        </p:nvSpPr>
        <p:spPr bwMode="auto">
          <a:xfrm>
            <a:off x="1706563" y="4870450"/>
            <a:ext cx="1766887" cy="293688"/>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1"/>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00" name="Freeform 12"/>
          <p:cNvSpPr>
            <a:spLocks/>
          </p:cNvSpPr>
          <p:nvPr/>
        </p:nvSpPr>
        <p:spPr bwMode="auto">
          <a:xfrm>
            <a:off x="4062413" y="4870450"/>
            <a:ext cx="1766887" cy="1130300"/>
          </a:xfrm>
          <a:custGeom>
            <a:avLst/>
            <a:gdLst>
              <a:gd name="T0" fmla="*/ 2147483647 w 1113"/>
              <a:gd name="T1" fmla="*/ 2147483647 h 712"/>
              <a:gd name="T2" fmla="*/ 2147483647 w 1113"/>
              <a:gd name="T3" fmla="*/ 2147483647 h 712"/>
              <a:gd name="T4" fmla="*/ 2147483647 w 1113"/>
              <a:gd name="T5" fmla="*/ 2147483647 h 712"/>
              <a:gd name="T6" fmla="*/ 2147483647 w 1113"/>
              <a:gd name="T7" fmla="*/ 2147483647 h 712"/>
              <a:gd name="T8" fmla="*/ 2147483647 w 1113"/>
              <a:gd name="T9" fmla="*/ 2147483647 h 712"/>
              <a:gd name="T10" fmla="*/ 2147483647 w 1113"/>
              <a:gd name="T11" fmla="*/ 2147483647 h 712"/>
              <a:gd name="T12" fmla="*/ 2147483647 w 1113"/>
              <a:gd name="T13" fmla="*/ 2147483647 h 712"/>
              <a:gd name="T14" fmla="*/ 2147483647 w 1113"/>
              <a:gd name="T15" fmla="*/ 2147483647 h 712"/>
              <a:gd name="T16" fmla="*/ 2147483647 w 1113"/>
              <a:gd name="T17" fmla="*/ 2147483647 h 712"/>
              <a:gd name="T18" fmla="*/ 2147483647 w 1113"/>
              <a:gd name="T19" fmla="*/ 2147483647 h 712"/>
              <a:gd name="T20" fmla="*/ 2147483647 w 1113"/>
              <a:gd name="T21" fmla="*/ 0 h 712"/>
              <a:gd name="T22" fmla="*/ 2147483647 w 1113"/>
              <a:gd name="T23" fmla="*/ 2147483647 h 712"/>
              <a:gd name="T24" fmla="*/ 2147483647 w 1113"/>
              <a:gd name="T25" fmla="*/ 2147483647 h 712"/>
              <a:gd name="T26" fmla="*/ 2147483647 w 1113"/>
              <a:gd name="T27" fmla="*/ 2147483647 h 712"/>
              <a:gd name="T28" fmla="*/ 2147483647 w 1113"/>
              <a:gd name="T29" fmla="*/ 2147483647 h 712"/>
              <a:gd name="T30" fmla="*/ 2147483647 w 1113"/>
              <a:gd name="T31" fmla="*/ 2147483647 h 712"/>
              <a:gd name="T32" fmla="*/ 2147483647 w 1113"/>
              <a:gd name="T33" fmla="*/ 2147483647 h 712"/>
              <a:gd name="T34" fmla="*/ 2147483647 w 1113"/>
              <a:gd name="T35" fmla="*/ 2147483647 h 712"/>
              <a:gd name="T36" fmla="*/ 2147483647 w 1113"/>
              <a:gd name="T37" fmla="*/ 2147483647 h 712"/>
              <a:gd name="T38" fmla="*/ 2147483647 w 1113"/>
              <a:gd name="T39" fmla="*/ 2147483647 h 712"/>
              <a:gd name="T40" fmla="*/ 0 w 1113"/>
              <a:gd name="T41" fmla="*/ 2147483647 h 712"/>
              <a:gd name="T42" fmla="*/ 0 w 1113"/>
              <a:gd name="T43" fmla="*/ 2147483647 h 712"/>
              <a:gd name="T44" fmla="*/ 2147483647 w 1113"/>
              <a:gd name="T45" fmla="*/ 2147483647 h 712"/>
              <a:gd name="T46" fmla="*/ 2147483647 w 1113"/>
              <a:gd name="T47" fmla="*/ 2147483647 h 712"/>
              <a:gd name="T48" fmla="*/ 2147483647 w 1113"/>
              <a:gd name="T49" fmla="*/ 2147483647 h 712"/>
              <a:gd name="T50" fmla="*/ 2147483647 w 1113"/>
              <a:gd name="T51" fmla="*/ 2147483647 h 712"/>
              <a:gd name="T52" fmla="*/ 2147483647 w 1113"/>
              <a:gd name="T53" fmla="*/ 2147483647 h 712"/>
              <a:gd name="T54" fmla="*/ 2147483647 w 1113"/>
              <a:gd name="T55" fmla="*/ 2147483647 h 712"/>
              <a:gd name="T56" fmla="*/ 2147483647 w 1113"/>
              <a:gd name="T57" fmla="*/ 2147483647 h 712"/>
              <a:gd name="T58" fmla="*/ 2147483647 w 1113"/>
              <a:gd name="T59" fmla="*/ 2147483647 h 712"/>
              <a:gd name="T60" fmla="*/ 2147483647 w 1113"/>
              <a:gd name="T61" fmla="*/ 2147483647 h 712"/>
              <a:gd name="T62" fmla="*/ 2147483647 w 1113"/>
              <a:gd name="T63" fmla="*/ 2147483647 h 712"/>
              <a:gd name="T64" fmla="*/ 2147483647 w 1113"/>
              <a:gd name="T65" fmla="*/ 2147483647 h 712"/>
              <a:gd name="T66" fmla="*/ 2147483647 w 1113"/>
              <a:gd name="T67" fmla="*/ 2147483647 h 712"/>
              <a:gd name="T68" fmla="*/ 2147483647 w 1113"/>
              <a:gd name="T69" fmla="*/ 2147483647 h 712"/>
              <a:gd name="T70" fmla="*/ 2147483647 w 1113"/>
              <a:gd name="T71" fmla="*/ 2147483647 h 712"/>
              <a:gd name="T72" fmla="*/ 2147483647 w 1113"/>
              <a:gd name="T73" fmla="*/ 2147483647 h 712"/>
              <a:gd name="T74" fmla="*/ 2147483647 w 1113"/>
              <a:gd name="T75" fmla="*/ 2147483647 h 712"/>
              <a:gd name="T76" fmla="*/ 2147483647 w 1113"/>
              <a:gd name="T77" fmla="*/ 2147483647 h 712"/>
              <a:gd name="T78" fmla="*/ 2147483647 w 1113"/>
              <a:gd name="T79" fmla="*/ 2147483647 h 712"/>
              <a:gd name="T80" fmla="*/ 2147483647 w 1113"/>
              <a:gd name="T81" fmla="*/ 2147483647 h 712"/>
              <a:gd name="T82" fmla="*/ 2147483647 w 1113"/>
              <a:gd name="T83" fmla="*/ 2147483647 h 712"/>
              <a:gd name="T84" fmla="*/ 2147483647 w 1113"/>
              <a:gd name="T85" fmla="*/ 2147483647 h 712"/>
              <a:gd name="T86" fmla="*/ 2147483647 w 1113"/>
              <a:gd name="T87" fmla="*/ 2147483647 h 712"/>
              <a:gd name="T88" fmla="*/ 2147483647 w 1113"/>
              <a:gd name="T89" fmla="*/ 2147483647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13"/>
              <a:gd name="T136" fmla="*/ 0 h 712"/>
              <a:gd name="T137" fmla="*/ 1113 w 1113"/>
              <a:gd name="T138" fmla="*/ 712 h 7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13" h="712">
                <a:moveTo>
                  <a:pt x="1113" y="155"/>
                </a:moveTo>
                <a:lnTo>
                  <a:pt x="1106" y="133"/>
                </a:lnTo>
                <a:lnTo>
                  <a:pt x="1087" y="107"/>
                </a:lnTo>
                <a:lnTo>
                  <a:pt x="1054" y="85"/>
                </a:lnTo>
                <a:lnTo>
                  <a:pt x="1005" y="66"/>
                </a:lnTo>
                <a:lnTo>
                  <a:pt x="950" y="48"/>
                </a:lnTo>
                <a:lnTo>
                  <a:pt x="887" y="29"/>
                </a:lnTo>
                <a:lnTo>
                  <a:pt x="812" y="18"/>
                </a:lnTo>
                <a:lnTo>
                  <a:pt x="734" y="7"/>
                </a:lnTo>
                <a:lnTo>
                  <a:pt x="649" y="3"/>
                </a:lnTo>
                <a:lnTo>
                  <a:pt x="556" y="0"/>
                </a:lnTo>
                <a:lnTo>
                  <a:pt x="467" y="3"/>
                </a:lnTo>
                <a:lnTo>
                  <a:pt x="382" y="7"/>
                </a:lnTo>
                <a:lnTo>
                  <a:pt x="300" y="18"/>
                </a:lnTo>
                <a:lnTo>
                  <a:pt x="230" y="29"/>
                </a:lnTo>
                <a:lnTo>
                  <a:pt x="163" y="48"/>
                </a:lnTo>
                <a:lnTo>
                  <a:pt x="107" y="66"/>
                </a:lnTo>
                <a:lnTo>
                  <a:pt x="63" y="85"/>
                </a:lnTo>
                <a:lnTo>
                  <a:pt x="29" y="107"/>
                </a:lnTo>
                <a:lnTo>
                  <a:pt x="7" y="133"/>
                </a:lnTo>
                <a:lnTo>
                  <a:pt x="0" y="159"/>
                </a:lnTo>
                <a:lnTo>
                  <a:pt x="0" y="556"/>
                </a:lnTo>
                <a:lnTo>
                  <a:pt x="7" y="582"/>
                </a:lnTo>
                <a:lnTo>
                  <a:pt x="29" y="605"/>
                </a:lnTo>
                <a:lnTo>
                  <a:pt x="63" y="627"/>
                </a:lnTo>
                <a:lnTo>
                  <a:pt x="107" y="649"/>
                </a:lnTo>
                <a:lnTo>
                  <a:pt x="163" y="668"/>
                </a:lnTo>
                <a:lnTo>
                  <a:pt x="230" y="682"/>
                </a:lnTo>
                <a:lnTo>
                  <a:pt x="300" y="697"/>
                </a:lnTo>
                <a:lnTo>
                  <a:pt x="382" y="705"/>
                </a:lnTo>
                <a:lnTo>
                  <a:pt x="467" y="712"/>
                </a:lnTo>
                <a:lnTo>
                  <a:pt x="556" y="712"/>
                </a:lnTo>
                <a:lnTo>
                  <a:pt x="649" y="712"/>
                </a:lnTo>
                <a:lnTo>
                  <a:pt x="734" y="705"/>
                </a:lnTo>
                <a:lnTo>
                  <a:pt x="812" y="697"/>
                </a:lnTo>
                <a:lnTo>
                  <a:pt x="887" y="682"/>
                </a:lnTo>
                <a:lnTo>
                  <a:pt x="950" y="668"/>
                </a:lnTo>
                <a:lnTo>
                  <a:pt x="1005" y="649"/>
                </a:lnTo>
                <a:lnTo>
                  <a:pt x="1054" y="627"/>
                </a:lnTo>
                <a:lnTo>
                  <a:pt x="1087" y="605"/>
                </a:lnTo>
                <a:lnTo>
                  <a:pt x="1106" y="582"/>
                </a:lnTo>
                <a:lnTo>
                  <a:pt x="1113" y="556"/>
                </a:lnTo>
                <a:lnTo>
                  <a:pt x="1113" y="159"/>
                </a:lnTo>
                <a:lnTo>
                  <a:pt x="1113" y="15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01" name="Freeform 13"/>
          <p:cNvSpPr>
            <a:spLocks/>
          </p:cNvSpPr>
          <p:nvPr/>
        </p:nvSpPr>
        <p:spPr bwMode="auto">
          <a:xfrm>
            <a:off x="4062413" y="4870450"/>
            <a:ext cx="1766887" cy="1130300"/>
          </a:xfrm>
          <a:custGeom>
            <a:avLst/>
            <a:gdLst>
              <a:gd name="T0" fmla="*/ 2147483647 w 1113"/>
              <a:gd name="T1" fmla="*/ 2147483647 h 712"/>
              <a:gd name="T2" fmla="*/ 2147483647 w 1113"/>
              <a:gd name="T3" fmla="*/ 2147483647 h 712"/>
              <a:gd name="T4" fmla="*/ 2147483647 w 1113"/>
              <a:gd name="T5" fmla="*/ 2147483647 h 712"/>
              <a:gd name="T6" fmla="*/ 2147483647 w 1113"/>
              <a:gd name="T7" fmla="*/ 2147483647 h 712"/>
              <a:gd name="T8" fmla="*/ 2147483647 w 1113"/>
              <a:gd name="T9" fmla="*/ 2147483647 h 712"/>
              <a:gd name="T10" fmla="*/ 2147483647 w 1113"/>
              <a:gd name="T11" fmla="*/ 2147483647 h 712"/>
              <a:gd name="T12" fmla="*/ 2147483647 w 1113"/>
              <a:gd name="T13" fmla="*/ 2147483647 h 712"/>
              <a:gd name="T14" fmla="*/ 2147483647 w 1113"/>
              <a:gd name="T15" fmla="*/ 2147483647 h 712"/>
              <a:gd name="T16" fmla="*/ 2147483647 w 1113"/>
              <a:gd name="T17" fmla="*/ 2147483647 h 712"/>
              <a:gd name="T18" fmla="*/ 2147483647 w 1113"/>
              <a:gd name="T19" fmla="*/ 2147483647 h 712"/>
              <a:gd name="T20" fmla="*/ 2147483647 w 1113"/>
              <a:gd name="T21" fmla="*/ 0 h 712"/>
              <a:gd name="T22" fmla="*/ 2147483647 w 1113"/>
              <a:gd name="T23" fmla="*/ 2147483647 h 712"/>
              <a:gd name="T24" fmla="*/ 2147483647 w 1113"/>
              <a:gd name="T25" fmla="*/ 2147483647 h 712"/>
              <a:gd name="T26" fmla="*/ 2147483647 w 1113"/>
              <a:gd name="T27" fmla="*/ 2147483647 h 712"/>
              <a:gd name="T28" fmla="*/ 2147483647 w 1113"/>
              <a:gd name="T29" fmla="*/ 2147483647 h 712"/>
              <a:gd name="T30" fmla="*/ 2147483647 w 1113"/>
              <a:gd name="T31" fmla="*/ 2147483647 h 712"/>
              <a:gd name="T32" fmla="*/ 2147483647 w 1113"/>
              <a:gd name="T33" fmla="*/ 2147483647 h 712"/>
              <a:gd name="T34" fmla="*/ 2147483647 w 1113"/>
              <a:gd name="T35" fmla="*/ 2147483647 h 712"/>
              <a:gd name="T36" fmla="*/ 2147483647 w 1113"/>
              <a:gd name="T37" fmla="*/ 2147483647 h 712"/>
              <a:gd name="T38" fmla="*/ 2147483647 w 1113"/>
              <a:gd name="T39" fmla="*/ 2147483647 h 712"/>
              <a:gd name="T40" fmla="*/ 0 w 1113"/>
              <a:gd name="T41" fmla="*/ 2147483647 h 712"/>
              <a:gd name="T42" fmla="*/ 0 w 1113"/>
              <a:gd name="T43" fmla="*/ 2147483647 h 712"/>
              <a:gd name="T44" fmla="*/ 2147483647 w 1113"/>
              <a:gd name="T45" fmla="*/ 2147483647 h 712"/>
              <a:gd name="T46" fmla="*/ 2147483647 w 1113"/>
              <a:gd name="T47" fmla="*/ 2147483647 h 712"/>
              <a:gd name="T48" fmla="*/ 2147483647 w 1113"/>
              <a:gd name="T49" fmla="*/ 2147483647 h 712"/>
              <a:gd name="T50" fmla="*/ 2147483647 w 1113"/>
              <a:gd name="T51" fmla="*/ 2147483647 h 712"/>
              <a:gd name="T52" fmla="*/ 2147483647 w 1113"/>
              <a:gd name="T53" fmla="*/ 2147483647 h 712"/>
              <a:gd name="T54" fmla="*/ 2147483647 w 1113"/>
              <a:gd name="T55" fmla="*/ 2147483647 h 712"/>
              <a:gd name="T56" fmla="*/ 2147483647 w 1113"/>
              <a:gd name="T57" fmla="*/ 2147483647 h 712"/>
              <a:gd name="T58" fmla="*/ 2147483647 w 1113"/>
              <a:gd name="T59" fmla="*/ 2147483647 h 712"/>
              <a:gd name="T60" fmla="*/ 2147483647 w 1113"/>
              <a:gd name="T61" fmla="*/ 2147483647 h 712"/>
              <a:gd name="T62" fmla="*/ 2147483647 w 1113"/>
              <a:gd name="T63" fmla="*/ 2147483647 h 712"/>
              <a:gd name="T64" fmla="*/ 2147483647 w 1113"/>
              <a:gd name="T65" fmla="*/ 2147483647 h 712"/>
              <a:gd name="T66" fmla="*/ 2147483647 w 1113"/>
              <a:gd name="T67" fmla="*/ 2147483647 h 712"/>
              <a:gd name="T68" fmla="*/ 2147483647 w 1113"/>
              <a:gd name="T69" fmla="*/ 2147483647 h 712"/>
              <a:gd name="T70" fmla="*/ 2147483647 w 1113"/>
              <a:gd name="T71" fmla="*/ 2147483647 h 712"/>
              <a:gd name="T72" fmla="*/ 2147483647 w 1113"/>
              <a:gd name="T73" fmla="*/ 2147483647 h 712"/>
              <a:gd name="T74" fmla="*/ 2147483647 w 1113"/>
              <a:gd name="T75" fmla="*/ 2147483647 h 712"/>
              <a:gd name="T76" fmla="*/ 2147483647 w 1113"/>
              <a:gd name="T77" fmla="*/ 2147483647 h 712"/>
              <a:gd name="T78" fmla="*/ 2147483647 w 1113"/>
              <a:gd name="T79" fmla="*/ 2147483647 h 712"/>
              <a:gd name="T80" fmla="*/ 2147483647 w 1113"/>
              <a:gd name="T81" fmla="*/ 2147483647 h 712"/>
              <a:gd name="T82" fmla="*/ 2147483647 w 1113"/>
              <a:gd name="T83" fmla="*/ 2147483647 h 712"/>
              <a:gd name="T84" fmla="*/ 2147483647 w 1113"/>
              <a:gd name="T85" fmla="*/ 2147483647 h 712"/>
              <a:gd name="T86" fmla="*/ 2147483647 w 1113"/>
              <a:gd name="T87" fmla="*/ 2147483647 h 71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3"/>
              <a:gd name="T133" fmla="*/ 0 h 712"/>
              <a:gd name="T134" fmla="*/ 1113 w 1113"/>
              <a:gd name="T135" fmla="*/ 712 h 71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3" h="712">
                <a:moveTo>
                  <a:pt x="1113" y="155"/>
                </a:moveTo>
                <a:lnTo>
                  <a:pt x="1106" y="133"/>
                </a:lnTo>
                <a:lnTo>
                  <a:pt x="1087" y="107"/>
                </a:lnTo>
                <a:lnTo>
                  <a:pt x="1054" y="85"/>
                </a:lnTo>
                <a:lnTo>
                  <a:pt x="1005" y="66"/>
                </a:lnTo>
                <a:lnTo>
                  <a:pt x="950" y="48"/>
                </a:lnTo>
                <a:lnTo>
                  <a:pt x="887" y="29"/>
                </a:lnTo>
                <a:lnTo>
                  <a:pt x="812" y="18"/>
                </a:lnTo>
                <a:lnTo>
                  <a:pt x="734" y="7"/>
                </a:lnTo>
                <a:lnTo>
                  <a:pt x="649" y="3"/>
                </a:lnTo>
                <a:lnTo>
                  <a:pt x="556" y="0"/>
                </a:lnTo>
                <a:lnTo>
                  <a:pt x="467" y="3"/>
                </a:lnTo>
                <a:lnTo>
                  <a:pt x="382" y="7"/>
                </a:lnTo>
                <a:lnTo>
                  <a:pt x="300" y="18"/>
                </a:lnTo>
                <a:lnTo>
                  <a:pt x="230" y="29"/>
                </a:lnTo>
                <a:lnTo>
                  <a:pt x="163" y="48"/>
                </a:lnTo>
                <a:lnTo>
                  <a:pt x="107" y="66"/>
                </a:lnTo>
                <a:lnTo>
                  <a:pt x="63" y="85"/>
                </a:lnTo>
                <a:lnTo>
                  <a:pt x="29" y="107"/>
                </a:lnTo>
                <a:lnTo>
                  <a:pt x="7" y="133"/>
                </a:lnTo>
                <a:lnTo>
                  <a:pt x="0" y="159"/>
                </a:lnTo>
                <a:lnTo>
                  <a:pt x="0" y="556"/>
                </a:lnTo>
                <a:lnTo>
                  <a:pt x="7" y="582"/>
                </a:lnTo>
                <a:lnTo>
                  <a:pt x="29" y="605"/>
                </a:lnTo>
                <a:lnTo>
                  <a:pt x="63" y="627"/>
                </a:lnTo>
                <a:lnTo>
                  <a:pt x="107" y="649"/>
                </a:lnTo>
                <a:lnTo>
                  <a:pt x="163" y="668"/>
                </a:lnTo>
                <a:lnTo>
                  <a:pt x="230" y="682"/>
                </a:lnTo>
                <a:lnTo>
                  <a:pt x="300" y="697"/>
                </a:lnTo>
                <a:lnTo>
                  <a:pt x="382" y="705"/>
                </a:lnTo>
                <a:lnTo>
                  <a:pt x="467" y="712"/>
                </a:lnTo>
                <a:lnTo>
                  <a:pt x="556" y="712"/>
                </a:lnTo>
                <a:lnTo>
                  <a:pt x="649" y="712"/>
                </a:lnTo>
                <a:lnTo>
                  <a:pt x="734" y="705"/>
                </a:lnTo>
                <a:lnTo>
                  <a:pt x="812" y="697"/>
                </a:lnTo>
                <a:lnTo>
                  <a:pt x="887" y="682"/>
                </a:lnTo>
                <a:lnTo>
                  <a:pt x="950" y="668"/>
                </a:lnTo>
                <a:lnTo>
                  <a:pt x="1005" y="649"/>
                </a:lnTo>
                <a:lnTo>
                  <a:pt x="1054" y="627"/>
                </a:lnTo>
                <a:lnTo>
                  <a:pt x="1087" y="605"/>
                </a:lnTo>
                <a:lnTo>
                  <a:pt x="1106" y="582"/>
                </a:lnTo>
                <a:lnTo>
                  <a:pt x="1113" y="556"/>
                </a:lnTo>
                <a:lnTo>
                  <a:pt x="1113" y="159"/>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02" name="Freeform 14"/>
          <p:cNvSpPr>
            <a:spLocks/>
          </p:cNvSpPr>
          <p:nvPr/>
        </p:nvSpPr>
        <p:spPr bwMode="auto">
          <a:xfrm>
            <a:off x="5829300" y="1924050"/>
            <a:ext cx="1766888" cy="293688"/>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2"/>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03" name="Freeform 15"/>
          <p:cNvSpPr>
            <a:spLocks/>
          </p:cNvSpPr>
          <p:nvPr/>
        </p:nvSpPr>
        <p:spPr bwMode="auto">
          <a:xfrm>
            <a:off x="5829300" y="2217738"/>
            <a:ext cx="1766888"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04" name="Freeform 16"/>
          <p:cNvSpPr>
            <a:spLocks/>
          </p:cNvSpPr>
          <p:nvPr/>
        </p:nvSpPr>
        <p:spPr bwMode="auto">
          <a:xfrm>
            <a:off x="5829300" y="2513013"/>
            <a:ext cx="1766888" cy="293687"/>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2"/>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05" name="Freeform 17"/>
          <p:cNvSpPr>
            <a:spLocks/>
          </p:cNvSpPr>
          <p:nvPr/>
        </p:nvSpPr>
        <p:spPr bwMode="auto">
          <a:xfrm>
            <a:off x="5829300" y="2806700"/>
            <a:ext cx="1766888"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06" name="Freeform 18"/>
          <p:cNvSpPr>
            <a:spLocks/>
          </p:cNvSpPr>
          <p:nvPr/>
        </p:nvSpPr>
        <p:spPr bwMode="auto">
          <a:xfrm>
            <a:off x="5829300" y="3101975"/>
            <a:ext cx="1766888"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07" name="Freeform 19"/>
          <p:cNvSpPr>
            <a:spLocks/>
          </p:cNvSpPr>
          <p:nvPr/>
        </p:nvSpPr>
        <p:spPr bwMode="auto">
          <a:xfrm>
            <a:off x="5829300" y="3397250"/>
            <a:ext cx="1766888" cy="293688"/>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1"/>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08" name="Freeform 20"/>
          <p:cNvSpPr>
            <a:spLocks/>
          </p:cNvSpPr>
          <p:nvPr/>
        </p:nvSpPr>
        <p:spPr bwMode="auto">
          <a:xfrm>
            <a:off x="5829300" y="3690938"/>
            <a:ext cx="1766888"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09" name="Freeform 21"/>
          <p:cNvSpPr>
            <a:spLocks/>
          </p:cNvSpPr>
          <p:nvPr/>
        </p:nvSpPr>
        <p:spPr bwMode="auto">
          <a:xfrm>
            <a:off x="5829300" y="3986213"/>
            <a:ext cx="1766888" cy="293687"/>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2"/>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0" name="Freeform 22"/>
          <p:cNvSpPr>
            <a:spLocks/>
          </p:cNvSpPr>
          <p:nvPr/>
        </p:nvSpPr>
        <p:spPr bwMode="auto">
          <a:xfrm>
            <a:off x="5829300" y="4279900"/>
            <a:ext cx="1766888"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1" name="Freeform 23"/>
          <p:cNvSpPr>
            <a:spLocks/>
          </p:cNvSpPr>
          <p:nvPr/>
        </p:nvSpPr>
        <p:spPr bwMode="auto">
          <a:xfrm>
            <a:off x="4062413" y="5116513"/>
            <a:ext cx="1766887" cy="260350"/>
          </a:xfrm>
          <a:custGeom>
            <a:avLst/>
            <a:gdLst>
              <a:gd name="T0" fmla="*/ 0 w 1113"/>
              <a:gd name="T1" fmla="*/ 0 h 164"/>
              <a:gd name="T2" fmla="*/ 2147483647 w 1113"/>
              <a:gd name="T3" fmla="*/ 2147483647 h 164"/>
              <a:gd name="T4" fmla="*/ 2147483647 w 1113"/>
              <a:gd name="T5" fmla="*/ 2147483647 h 164"/>
              <a:gd name="T6" fmla="*/ 2147483647 w 1113"/>
              <a:gd name="T7" fmla="*/ 2147483647 h 164"/>
              <a:gd name="T8" fmla="*/ 2147483647 w 1113"/>
              <a:gd name="T9" fmla="*/ 2147483647 h 164"/>
              <a:gd name="T10" fmla="*/ 2147483647 w 1113"/>
              <a:gd name="T11" fmla="*/ 2147483647 h 164"/>
              <a:gd name="T12" fmla="*/ 2147483647 w 1113"/>
              <a:gd name="T13" fmla="*/ 2147483647 h 164"/>
              <a:gd name="T14" fmla="*/ 2147483647 w 1113"/>
              <a:gd name="T15" fmla="*/ 2147483647 h 164"/>
              <a:gd name="T16" fmla="*/ 2147483647 w 1113"/>
              <a:gd name="T17" fmla="*/ 2147483647 h 164"/>
              <a:gd name="T18" fmla="*/ 2147483647 w 1113"/>
              <a:gd name="T19" fmla="*/ 2147483647 h 164"/>
              <a:gd name="T20" fmla="*/ 2147483647 w 1113"/>
              <a:gd name="T21" fmla="*/ 2147483647 h 164"/>
              <a:gd name="T22" fmla="*/ 2147483647 w 1113"/>
              <a:gd name="T23" fmla="*/ 2147483647 h 164"/>
              <a:gd name="T24" fmla="*/ 2147483647 w 1113"/>
              <a:gd name="T25" fmla="*/ 2147483647 h 164"/>
              <a:gd name="T26" fmla="*/ 2147483647 w 1113"/>
              <a:gd name="T27" fmla="*/ 2147483647 h 164"/>
              <a:gd name="T28" fmla="*/ 2147483647 w 1113"/>
              <a:gd name="T29" fmla="*/ 2147483647 h 164"/>
              <a:gd name="T30" fmla="*/ 2147483647 w 1113"/>
              <a:gd name="T31" fmla="*/ 2147483647 h 164"/>
              <a:gd name="T32" fmla="*/ 2147483647 w 1113"/>
              <a:gd name="T33" fmla="*/ 2147483647 h 164"/>
              <a:gd name="T34" fmla="*/ 2147483647 w 1113"/>
              <a:gd name="T35" fmla="*/ 2147483647 h 164"/>
              <a:gd name="T36" fmla="*/ 2147483647 w 1113"/>
              <a:gd name="T37" fmla="*/ 2147483647 h 164"/>
              <a:gd name="T38" fmla="*/ 2147483647 w 1113"/>
              <a:gd name="T39" fmla="*/ 2147483647 h 164"/>
              <a:gd name="T40" fmla="*/ 2147483647 w 1113"/>
              <a:gd name="T41" fmla="*/ 2147483647 h 1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13"/>
              <a:gd name="T64" fmla="*/ 0 h 164"/>
              <a:gd name="T65" fmla="*/ 1113 w 1113"/>
              <a:gd name="T66" fmla="*/ 164 h 1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13" h="164">
                <a:moveTo>
                  <a:pt x="0" y="0"/>
                </a:moveTo>
                <a:lnTo>
                  <a:pt x="7" y="30"/>
                </a:lnTo>
                <a:lnTo>
                  <a:pt x="29" y="52"/>
                </a:lnTo>
                <a:lnTo>
                  <a:pt x="63" y="78"/>
                </a:lnTo>
                <a:lnTo>
                  <a:pt x="107" y="97"/>
                </a:lnTo>
                <a:lnTo>
                  <a:pt x="163" y="115"/>
                </a:lnTo>
                <a:lnTo>
                  <a:pt x="230" y="130"/>
                </a:lnTo>
                <a:lnTo>
                  <a:pt x="300" y="145"/>
                </a:lnTo>
                <a:lnTo>
                  <a:pt x="382" y="156"/>
                </a:lnTo>
                <a:lnTo>
                  <a:pt x="467" y="160"/>
                </a:lnTo>
                <a:lnTo>
                  <a:pt x="556" y="164"/>
                </a:lnTo>
                <a:lnTo>
                  <a:pt x="649" y="160"/>
                </a:lnTo>
                <a:lnTo>
                  <a:pt x="734" y="156"/>
                </a:lnTo>
                <a:lnTo>
                  <a:pt x="812" y="145"/>
                </a:lnTo>
                <a:lnTo>
                  <a:pt x="887" y="130"/>
                </a:lnTo>
                <a:lnTo>
                  <a:pt x="950" y="115"/>
                </a:lnTo>
                <a:lnTo>
                  <a:pt x="1005" y="97"/>
                </a:lnTo>
                <a:lnTo>
                  <a:pt x="1054" y="78"/>
                </a:lnTo>
                <a:lnTo>
                  <a:pt x="1087" y="52"/>
                </a:lnTo>
                <a:lnTo>
                  <a:pt x="1106" y="30"/>
                </a:lnTo>
                <a:lnTo>
                  <a:pt x="1113" y="4"/>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2" name="Rectangle 24"/>
          <p:cNvSpPr>
            <a:spLocks noChangeArrowheads="1"/>
          </p:cNvSpPr>
          <p:nvPr/>
        </p:nvSpPr>
        <p:spPr bwMode="auto">
          <a:xfrm>
            <a:off x="4267200" y="6096000"/>
            <a:ext cx="1397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cs typeface="Arial" panose="020B0604020202020204" pitchFamily="34" charset="0"/>
              </a:rPr>
              <a:t>D</a:t>
            </a:r>
            <a:endParaRPr lang="en-US" altLang="en-US" b="1">
              <a:cs typeface="Arial" panose="020B0604020202020204" pitchFamily="34" charset="0"/>
            </a:endParaRPr>
          </a:p>
        </p:txBody>
      </p:sp>
      <p:sp>
        <p:nvSpPr>
          <p:cNvPr id="12313" name="Rectangle 25"/>
          <p:cNvSpPr>
            <a:spLocks noChangeArrowheads="1"/>
          </p:cNvSpPr>
          <p:nvPr/>
        </p:nvSpPr>
        <p:spPr bwMode="auto">
          <a:xfrm>
            <a:off x="4408488" y="6096000"/>
            <a:ext cx="428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cs typeface="Arial" panose="020B0604020202020204" pitchFamily="34" charset="0"/>
              </a:rPr>
              <a:t>i</a:t>
            </a:r>
            <a:endParaRPr lang="en-US" altLang="en-US" b="1">
              <a:cs typeface="Arial" panose="020B0604020202020204" pitchFamily="34" charset="0"/>
            </a:endParaRPr>
          </a:p>
        </p:txBody>
      </p:sp>
      <p:sp>
        <p:nvSpPr>
          <p:cNvPr id="12314" name="Rectangle 26"/>
          <p:cNvSpPr>
            <a:spLocks noChangeArrowheads="1"/>
          </p:cNvSpPr>
          <p:nvPr/>
        </p:nvSpPr>
        <p:spPr bwMode="auto">
          <a:xfrm>
            <a:off x="4449763" y="6096000"/>
            <a:ext cx="968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cs typeface="Arial" panose="020B0604020202020204" pitchFamily="34" charset="0"/>
              </a:rPr>
              <a:t>s</a:t>
            </a:r>
            <a:endParaRPr lang="en-US" altLang="en-US" b="1">
              <a:cs typeface="Arial" panose="020B0604020202020204" pitchFamily="34" charset="0"/>
            </a:endParaRPr>
          </a:p>
        </p:txBody>
      </p:sp>
      <p:sp>
        <p:nvSpPr>
          <p:cNvPr id="12315" name="Rectangle 27"/>
          <p:cNvSpPr>
            <a:spLocks noChangeArrowheads="1"/>
          </p:cNvSpPr>
          <p:nvPr/>
        </p:nvSpPr>
        <p:spPr bwMode="auto">
          <a:xfrm>
            <a:off x="4549775" y="6096000"/>
            <a:ext cx="968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cs typeface="Arial" panose="020B0604020202020204" pitchFamily="34" charset="0"/>
              </a:rPr>
              <a:t>k</a:t>
            </a:r>
            <a:endParaRPr lang="en-US" altLang="en-US" b="1">
              <a:cs typeface="Arial" panose="020B0604020202020204" pitchFamily="34" charset="0"/>
            </a:endParaRPr>
          </a:p>
        </p:txBody>
      </p:sp>
      <p:sp>
        <p:nvSpPr>
          <p:cNvPr id="12316" name="Rectangle 28"/>
          <p:cNvSpPr>
            <a:spLocks noChangeArrowheads="1"/>
          </p:cNvSpPr>
          <p:nvPr/>
        </p:nvSpPr>
        <p:spPr bwMode="auto">
          <a:xfrm>
            <a:off x="4649788" y="6096000"/>
            <a:ext cx="5238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cs typeface="Arial" panose="020B0604020202020204" pitchFamily="34" charset="0"/>
              </a:rPr>
              <a:t> </a:t>
            </a:r>
            <a:endParaRPr lang="en-US" altLang="en-US" b="1">
              <a:cs typeface="Arial" panose="020B0604020202020204" pitchFamily="34" charset="0"/>
            </a:endParaRPr>
          </a:p>
        </p:txBody>
      </p:sp>
      <p:sp>
        <p:nvSpPr>
          <p:cNvPr id="12317" name="Rectangle 29"/>
          <p:cNvSpPr>
            <a:spLocks noChangeArrowheads="1"/>
          </p:cNvSpPr>
          <p:nvPr/>
        </p:nvSpPr>
        <p:spPr bwMode="auto">
          <a:xfrm>
            <a:off x="4702175" y="6096000"/>
            <a:ext cx="1079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cs typeface="Arial" panose="020B0604020202020204" pitchFamily="34" charset="0"/>
              </a:rPr>
              <a:t>a</a:t>
            </a:r>
            <a:endParaRPr lang="en-US" altLang="en-US" b="1">
              <a:cs typeface="Arial" panose="020B0604020202020204" pitchFamily="34" charset="0"/>
            </a:endParaRPr>
          </a:p>
        </p:txBody>
      </p:sp>
      <p:sp>
        <p:nvSpPr>
          <p:cNvPr id="12318" name="Rectangle 30"/>
          <p:cNvSpPr>
            <a:spLocks noChangeArrowheads="1"/>
          </p:cNvSpPr>
          <p:nvPr/>
        </p:nvSpPr>
        <p:spPr bwMode="auto">
          <a:xfrm>
            <a:off x="4808538" y="6096000"/>
            <a:ext cx="1079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cs typeface="Arial" panose="020B0604020202020204" pitchFamily="34" charset="0"/>
              </a:rPr>
              <a:t>d</a:t>
            </a:r>
            <a:endParaRPr lang="en-US" altLang="en-US" b="1">
              <a:cs typeface="Arial" panose="020B0604020202020204" pitchFamily="34" charset="0"/>
            </a:endParaRPr>
          </a:p>
        </p:txBody>
      </p:sp>
      <p:sp>
        <p:nvSpPr>
          <p:cNvPr id="12319" name="Rectangle 31"/>
          <p:cNvSpPr>
            <a:spLocks noChangeArrowheads="1"/>
          </p:cNvSpPr>
          <p:nvPr/>
        </p:nvSpPr>
        <p:spPr bwMode="auto">
          <a:xfrm>
            <a:off x="4921250" y="6096000"/>
            <a:ext cx="1079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cs typeface="Arial" panose="020B0604020202020204" pitchFamily="34" charset="0"/>
              </a:rPr>
              <a:t>d</a:t>
            </a:r>
            <a:endParaRPr lang="en-US" altLang="en-US" b="1">
              <a:cs typeface="Arial" panose="020B0604020202020204" pitchFamily="34" charset="0"/>
            </a:endParaRPr>
          </a:p>
        </p:txBody>
      </p:sp>
      <p:sp>
        <p:nvSpPr>
          <p:cNvPr id="12320" name="Rectangle 32"/>
          <p:cNvSpPr>
            <a:spLocks noChangeArrowheads="1"/>
          </p:cNvSpPr>
          <p:nvPr/>
        </p:nvSpPr>
        <p:spPr bwMode="auto">
          <a:xfrm>
            <a:off x="5032375" y="6096000"/>
            <a:ext cx="635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cs typeface="Arial" panose="020B0604020202020204" pitchFamily="34" charset="0"/>
              </a:rPr>
              <a:t>r</a:t>
            </a:r>
            <a:endParaRPr lang="en-US" altLang="en-US" b="1">
              <a:cs typeface="Arial" panose="020B0604020202020204" pitchFamily="34" charset="0"/>
            </a:endParaRPr>
          </a:p>
        </p:txBody>
      </p:sp>
      <p:sp>
        <p:nvSpPr>
          <p:cNvPr id="12321" name="Rectangle 33"/>
          <p:cNvSpPr>
            <a:spLocks noChangeArrowheads="1"/>
          </p:cNvSpPr>
          <p:nvPr/>
        </p:nvSpPr>
        <p:spPr bwMode="auto">
          <a:xfrm>
            <a:off x="5097463" y="6096000"/>
            <a:ext cx="1079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cs typeface="Arial" panose="020B0604020202020204" pitchFamily="34" charset="0"/>
              </a:rPr>
              <a:t>e</a:t>
            </a:r>
            <a:endParaRPr lang="en-US" altLang="en-US" b="1">
              <a:cs typeface="Arial" panose="020B0604020202020204" pitchFamily="34" charset="0"/>
            </a:endParaRPr>
          </a:p>
        </p:txBody>
      </p:sp>
      <p:sp>
        <p:nvSpPr>
          <p:cNvPr id="12322" name="Rectangle 34"/>
          <p:cNvSpPr>
            <a:spLocks noChangeArrowheads="1"/>
          </p:cNvSpPr>
          <p:nvPr/>
        </p:nvSpPr>
        <p:spPr bwMode="auto">
          <a:xfrm>
            <a:off x="5203825" y="6096000"/>
            <a:ext cx="968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cs typeface="Arial" panose="020B0604020202020204" pitchFamily="34" charset="0"/>
              </a:rPr>
              <a:t>s</a:t>
            </a:r>
            <a:endParaRPr lang="en-US" altLang="en-US" b="1">
              <a:cs typeface="Arial" panose="020B0604020202020204" pitchFamily="34" charset="0"/>
            </a:endParaRPr>
          </a:p>
        </p:txBody>
      </p:sp>
      <p:sp>
        <p:nvSpPr>
          <p:cNvPr id="12323" name="Rectangle 35"/>
          <p:cNvSpPr>
            <a:spLocks noChangeArrowheads="1"/>
          </p:cNvSpPr>
          <p:nvPr/>
        </p:nvSpPr>
        <p:spPr bwMode="auto">
          <a:xfrm>
            <a:off x="5303838" y="6096000"/>
            <a:ext cx="968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cs typeface="Arial" panose="020B0604020202020204" pitchFamily="34" charset="0"/>
              </a:rPr>
              <a:t>s</a:t>
            </a:r>
            <a:endParaRPr lang="en-US" altLang="en-US" b="1">
              <a:cs typeface="Arial" panose="020B0604020202020204" pitchFamily="34" charset="0"/>
            </a:endParaRPr>
          </a:p>
        </p:txBody>
      </p:sp>
      <p:sp>
        <p:nvSpPr>
          <p:cNvPr id="12324" name="Rectangle 36"/>
          <p:cNvSpPr>
            <a:spLocks noChangeArrowheads="1"/>
          </p:cNvSpPr>
          <p:nvPr/>
        </p:nvSpPr>
        <p:spPr bwMode="auto">
          <a:xfrm>
            <a:off x="5403850" y="6096000"/>
            <a:ext cx="1079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cs typeface="Arial" panose="020B0604020202020204" pitchFamily="34" charset="0"/>
              </a:rPr>
              <a:t>e</a:t>
            </a:r>
            <a:endParaRPr lang="en-US" altLang="en-US" b="1">
              <a:cs typeface="Arial" panose="020B0604020202020204" pitchFamily="34" charset="0"/>
            </a:endParaRPr>
          </a:p>
        </p:txBody>
      </p:sp>
      <p:sp>
        <p:nvSpPr>
          <p:cNvPr id="12325" name="Rectangle 37"/>
          <p:cNvSpPr>
            <a:spLocks noChangeArrowheads="1"/>
          </p:cNvSpPr>
          <p:nvPr/>
        </p:nvSpPr>
        <p:spPr bwMode="auto">
          <a:xfrm>
            <a:off x="5510213" y="6096000"/>
            <a:ext cx="968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rgbClr val="000000"/>
                </a:solidFill>
                <a:cs typeface="Arial" panose="020B0604020202020204" pitchFamily="34" charset="0"/>
              </a:rPr>
              <a:t>s</a:t>
            </a:r>
            <a:endParaRPr lang="en-US" altLang="en-US" b="1">
              <a:cs typeface="Arial" panose="020B0604020202020204" pitchFamily="34" charset="0"/>
            </a:endParaRPr>
          </a:p>
        </p:txBody>
      </p:sp>
      <p:sp>
        <p:nvSpPr>
          <p:cNvPr id="12326" name="Freeform 38"/>
          <p:cNvSpPr>
            <a:spLocks/>
          </p:cNvSpPr>
          <p:nvPr/>
        </p:nvSpPr>
        <p:spPr bwMode="auto">
          <a:xfrm>
            <a:off x="1706563" y="2217738"/>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27" name="Freeform 39"/>
          <p:cNvSpPr>
            <a:spLocks/>
          </p:cNvSpPr>
          <p:nvPr/>
        </p:nvSpPr>
        <p:spPr bwMode="auto">
          <a:xfrm>
            <a:off x="1706563" y="2806700"/>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28" name="Freeform 40"/>
          <p:cNvSpPr>
            <a:spLocks/>
          </p:cNvSpPr>
          <p:nvPr/>
        </p:nvSpPr>
        <p:spPr bwMode="auto">
          <a:xfrm>
            <a:off x="1706563" y="3397250"/>
            <a:ext cx="1766887" cy="293688"/>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1"/>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29" name="Freeform 41"/>
          <p:cNvSpPr>
            <a:spLocks/>
          </p:cNvSpPr>
          <p:nvPr/>
        </p:nvSpPr>
        <p:spPr bwMode="auto">
          <a:xfrm>
            <a:off x="1706563" y="3986213"/>
            <a:ext cx="1766887" cy="293687"/>
          </a:xfrm>
          <a:custGeom>
            <a:avLst/>
            <a:gdLst>
              <a:gd name="T0" fmla="*/ 2147483647 w 1113"/>
              <a:gd name="T1" fmla="*/ 2147483647 h 185"/>
              <a:gd name="T2" fmla="*/ 2147483647 w 1113"/>
              <a:gd name="T3" fmla="*/ 0 h 185"/>
              <a:gd name="T4" fmla="*/ 0 w 1113"/>
              <a:gd name="T5" fmla="*/ 0 h 185"/>
              <a:gd name="T6" fmla="*/ 0 w 1113"/>
              <a:gd name="T7" fmla="*/ 2147483647 h 185"/>
              <a:gd name="T8" fmla="*/ 2147483647 w 1113"/>
              <a:gd name="T9" fmla="*/ 2147483647 h 185"/>
              <a:gd name="T10" fmla="*/ 2147483647 w 1113"/>
              <a:gd name="T11" fmla="*/ 2147483647 h 185"/>
              <a:gd name="T12" fmla="*/ 0 60000 65536"/>
              <a:gd name="T13" fmla="*/ 0 60000 65536"/>
              <a:gd name="T14" fmla="*/ 0 60000 65536"/>
              <a:gd name="T15" fmla="*/ 0 60000 65536"/>
              <a:gd name="T16" fmla="*/ 0 60000 65536"/>
              <a:gd name="T17" fmla="*/ 0 60000 65536"/>
              <a:gd name="T18" fmla="*/ 0 w 1113"/>
              <a:gd name="T19" fmla="*/ 0 h 185"/>
              <a:gd name="T20" fmla="*/ 1113 w 1113"/>
              <a:gd name="T21" fmla="*/ 185 h 185"/>
            </a:gdLst>
            <a:ahLst/>
            <a:cxnLst>
              <a:cxn ang="T12">
                <a:pos x="T0" y="T1"/>
              </a:cxn>
              <a:cxn ang="T13">
                <a:pos x="T2" y="T3"/>
              </a:cxn>
              <a:cxn ang="T14">
                <a:pos x="T4" y="T5"/>
              </a:cxn>
              <a:cxn ang="T15">
                <a:pos x="T6" y="T7"/>
              </a:cxn>
              <a:cxn ang="T16">
                <a:pos x="T8" y="T9"/>
              </a:cxn>
              <a:cxn ang="T17">
                <a:pos x="T10" y="T11"/>
              </a:cxn>
            </a:cxnLst>
            <a:rect l="T18" t="T19" r="T20" b="T21"/>
            <a:pathLst>
              <a:path w="1113" h="185">
                <a:moveTo>
                  <a:pt x="1113" y="182"/>
                </a:moveTo>
                <a:lnTo>
                  <a:pt x="1113" y="0"/>
                </a:lnTo>
                <a:lnTo>
                  <a:pt x="0" y="0"/>
                </a:lnTo>
                <a:lnTo>
                  <a:pt x="0" y="185"/>
                </a:lnTo>
                <a:lnTo>
                  <a:pt x="1113" y="185"/>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30" name="Freeform 42"/>
          <p:cNvSpPr>
            <a:spLocks/>
          </p:cNvSpPr>
          <p:nvPr/>
        </p:nvSpPr>
        <p:spPr bwMode="auto">
          <a:xfrm>
            <a:off x="1706563" y="4575175"/>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31" name="Freeform 43"/>
          <p:cNvSpPr>
            <a:spLocks/>
          </p:cNvSpPr>
          <p:nvPr/>
        </p:nvSpPr>
        <p:spPr bwMode="auto">
          <a:xfrm>
            <a:off x="1706563" y="5164138"/>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2147483647 w 1113"/>
              <a:gd name="T13" fmla="*/ 2147483647 h 186"/>
              <a:gd name="T14" fmla="*/ 0 60000 65536"/>
              <a:gd name="T15" fmla="*/ 0 60000 65536"/>
              <a:gd name="T16" fmla="*/ 0 60000 65536"/>
              <a:gd name="T17" fmla="*/ 0 60000 65536"/>
              <a:gd name="T18" fmla="*/ 0 60000 65536"/>
              <a:gd name="T19" fmla="*/ 0 60000 65536"/>
              <a:gd name="T20" fmla="*/ 0 60000 65536"/>
              <a:gd name="T21" fmla="*/ 0 w 1113"/>
              <a:gd name="T22" fmla="*/ 0 h 186"/>
              <a:gd name="T23" fmla="*/ 1113 w 1113"/>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3" h="186">
                <a:moveTo>
                  <a:pt x="1113" y="182"/>
                </a:moveTo>
                <a:lnTo>
                  <a:pt x="1113" y="0"/>
                </a:lnTo>
                <a:lnTo>
                  <a:pt x="0" y="0"/>
                </a:lnTo>
                <a:lnTo>
                  <a:pt x="0" y="186"/>
                </a:lnTo>
                <a:lnTo>
                  <a:pt x="1113" y="186"/>
                </a:lnTo>
                <a:lnTo>
                  <a:pt x="1113" y="182"/>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32" name="Freeform 44"/>
          <p:cNvSpPr>
            <a:spLocks/>
          </p:cNvSpPr>
          <p:nvPr/>
        </p:nvSpPr>
        <p:spPr bwMode="auto">
          <a:xfrm>
            <a:off x="1706563" y="5164138"/>
            <a:ext cx="1766887" cy="295275"/>
          </a:xfrm>
          <a:custGeom>
            <a:avLst/>
            <a:gdLst>
              <a:gd name="T0" fmla="*/ 2147483647 w 1113"/>
              <a:gd name="T1" fmla="*/ 2147483647 h 186"/>
              <a:gd name="T2" fmla="*/ 2147483647 w 1113"/>
              <a:gd name="T3" fmla="*/ 0 h 186"/>
              <a:gd name="T4" fmla="*/ 0 w 1113"/>
              <a:gd name="T5" fmla="*/ 0 h 186"/>
              <a:gd name="T6" fmla="*/ 0 w 1113"/>
              <a:gd name="T7" fmla="*/ 2147483647 h 186"/>
              <a:gd name="T8" fmla="*/ 2147483647 w 1113"/>
              <a:gd name="T9" fmla="*/ 2147483647 h 186"/>
              <a:gd name="T10" fmla="*/ 2147483647 w 1113"/>
              <a:gd name="T11" fmla="*/ 2147483647 h 186"/>
              <a:gd name="T12" fmla="*/ 0 60000 65536"/>
              <a:gd name="T13" fmla="*/ 0 60000 65536"/>
              <a:gd name="T14" fmla="*/ 0 60000 65536"/>
              <a:gd name="T15" fmla="*/ 0 60000 65536"/>
              <a:gd name="T16" fmla="*/ 0 60000 65536"/>
              <a:gd name="T17" fmla="*/ 0 60000 65536"/>
              <a:gd name="T18" fmla="*/ 0 w 1113"/>
              <a:gd name="T19" fmla="*/ 0 h 186"/>
              <a:gd name="T20" fmla="*/ 1113 w 1113"/>
              <a:gd name="T21" fmla="*/ 186 h 186"/>
            </a:gdLst>
            <a:ahLst/>
            <a:cxnLst>
              <a:cxn ang="T12">
                <a:pos x="T0" y="T1"/>
              </a:cxn>
              <a:cxn ang="T13">
                <a:pos x="T2" y="T3"/>
              </a:cxn>
              <a:cxn ang="T14">
                <a:pos x="T4" y="T5"/>
              </a:cxn>
              <a:cxn ang="T15">
                <a:pos x="T6" y="T7"/>
              </a:cxn>
              <a:cxn ang="T16">
                <a:pos x="T8" y="T9"/>
              </a:cxn>
              <a:cxn ang="T17">
                <a:pos x="T10" y="T11"/>
              </a:cxn>
            </a:cxnLst>
            <a:rect l="T18" t="T19" r="T20" b="T21"/>
            <a:pathLst>
              <a:path w="1113" h="186">
                <a:moveTo>
                  <a:pt x="1113" y="182"/>
                </a:moveTo>
                <a:lnTo>
                  <a:pt x="1113" y="0"/>
                </a:lnTo>
                <a:lnTo>
                  <a:pt x="0" y="0"/>
                </a:lnTo>
                <a:lnTo>
                  <a:pt x="0" y="186"/>
                </a:lnTo>
                <a:lnTo>
                  <a:pt x="1113" y="186"/>
                </a:lnTo>
              </a:path>
            </a:pathLst>
          </a:custGeom>
          <a:noFill/>
          <a:ln w="238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33" name="Freeform 45"/>
          <p:cNvSpPr>
            <a:spLocks/>
          </p:cNvSpPr>
          <p:nvPr/>
        </p:nvSpPr>
        <p:spPr bwMode="auto">
          <a:xfrm>
            <a:off x="2541588" y="2017713"/>
            <a:ext cx="101600" cy="100012"/>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59"/>
                </a:lnTo>
                <a:lnTo>
                  <a:pt x="45" y="59"/>
                </a:lnTo>
                <a:lnTo>
                  <a:pt x="49" y="56"/>
                </a:lnTo>
                <a:lnTo>
                  <a:pt x="52" y="52"/>
                </a:lnTo>
                <a:lnTo>
                  <a:pt x="56" y="48"/>
                </a:lnTo>
                <a:lnTo>
                  <a:pt x="60" y="45"/>
                </a:lnTo>
                <a:lnTo>
                  <a:pt x="60" y="41"/>
                </a:lnTo>
                <a:lnTo>
                  <a:pt x="64" y="37"/>
                </a:lnTo>
                <a:lnTo>
                  <a:pt x="64" y="33"/>
                </a:lnTo>
                <a:lnTo>
                  <a:pt x="64" y="26"/>
                </a:lnTo>
                <a:lnTo>
                  <a:pt x="60" y="22"/>
                </a:lnTo>
                <a:lnTo>
                  <a:pt x="60" y="19"/>
                </a:lnTo>
                <a:lnTo>
                  <a:pt x="56" y="15"/>
                </a:lnTo>
                <a:lnTo>
                  <a:pt x="52" y="11"/>
                </a:lnTo>
                <a:lnTo>
                  <a:pt x="49" y="7"/>
                </a:lnTo>
                <a:lnTo>
                  <a:pt x="45" y="4"/>
                </a:lnTo>
                <a:lnTo>
                  <a:pt x="41" y="4"/>
                </a:lnTo>
                <a:lnTo>
                  <a:pt x="38" y="0"/>
                </a:lnTo>
                <a:lnTo>
                  <a:pt x="30" y="0"/>
                </a:lnTo>
                <a:lnTo>
                  <a:pt x="26" y="0"/>
                </a:lnTo>
                <a:lnTo>
                  <a:pt x="23" y="4"/>
                </a:lnTo>
                <a:lnTo>
                  <a:pt x="15" y="4"/>
                </a:lnTo>
                <a:lnTo>
                  <a:pt x="12" y="7"/>
                </a:lnTo>
                <a:lnTo>
                  <a:pt x="8" y="11"/>
                </a:lnTo>
                <a:lnTo>
                  <a:pt x="8" y="15"/>
                </a:lnTo>
                <a:lnTo>
                  <a:pt x="4" y="19"/>
                </a:lnTo>
                <a:lnTo>
                  <a:pt x="0" y="22"/>
                </a:lnTo>
                <a:lnTo>
                  <a:pt x="0" y="26"/>
                </a:lnTo>
                <a:lnTo>
                  <a:pt x="0" y="33"/>
                </a:lnTo>
                <a:lnTo>
                  <a:pt x="0" y="37"/>
                </a:lnTo>
                <a:lnTo>
                  <a:pt x="0" y="41"/>
                </a:lnTo>
                <a:lnTo>
                  <a:pt x="4" y="45"/>
                </a:lnTo>
                <a:lnTo>
                  <a:pt x="8" y="48"/>
                </a:lnTo>
                <a:lnTo>
                  <a:pt x="8" y="52"/>
                </a:lnTo>
                <a:lnTo>
                  <a:pt x="12" y="56"/>
                </a:lnTo>
                <a:lnTo>
                  <a:pt x="15" y="59"/>
                </a:lnTo>
                <a:lnTo>
                  <a:pt x="23" y="59"/>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34" name="Freeform 46"/>
          <p:cNvSpPr>
            <a:spLocks/>
          </p:cNvSpPr>
          <p:nvPr/>
        </p:nvSpPr>
        <p:spPr bwMode="auto">
          <a:xfrm>
            <a:off x="2541588" y="2312988"/>
            <a:ext cx="101600" cy="100012"/>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59"/>
                </a:lnTo>
                <a:lnTo>
                  <a:pt x="45" y="59"/>
                </a:lnTo>
                <a:lnTo>
                  <a:pt x="49" y="55"/>
                </a:lnTo>
                <a:lnTo>
                  <a:pt x="52" y="52"/>
                </a:lnTo>
                <a:lnTo>
                  <a:pt x="56" y="48"/>
                </a:lnTo>
                <a:lnTo>
                  <a:pt x="60" y="44"/>
                </a:lnTo>
                <a:lnTo>
                  <a:pt x="60" y="40"/>
                </a:lnTo>
                <a:lnTo>
                  <a:pt x="64" y="37"/>
                </a:lnTo>
                <a:lnTo>
                  <a:pt x="64" y="33"/>
                </a:lnTo>
                <a:lnTo>
                  <a:pt x="64" y="26"/>
                </a:lnTo>
                <a:lnTo>
                  <a:pt x="60" y="22"/>
                </a:lnTo>
                <a:lnTo>
                  <a:pt x="60" y="18"/>
                </a:lnTo>
                <a:lnTo>
                  <a:pt x="56" y="14"/>
                </a:lnTo>
                <a:lnTo>
                  <a:pt x="52" y="11"/>
                </a:lnTo>
                <a:lnTo>
                  <a:pt x="49" y="7"/>
                </a:lnTo>
                <a:lnTo>
                  <a:pt x="45" y="3"/>
                </a:lnTo>
                <a:lnTo>
                  <a:pt x="41" y="3"/>
                </a:lnTo>
                <a:lnTo>
                  <a:pt x="38" y="0"/>
                </a:lnTo>
                <a:lnTo>
                  <a:pt x="30" y="0"/>
                </a:lnTo>
                <a:lnTo>
                  <a:pt x="26" y="0"/>
                </a:lnTo>
                <a:lnTo>
                  <a:pt x="23" y="3"/>
                </a:lnTo>
                <a:lnTo>
                  <a:pt x="15" y="3"/>
                </a:lnTo>
                <a:lnTo>
                  <a:pt x="12" y="7"/>
                </a:lnTo>
                <a:lnTo>
                  <a:pt x="8" y="11"/>
                </a:lnTo>
                <a:lnTo>
                  <a:pt x="8" y="14"/>
                </a:lnTo>
                <a:lnTo>
                  <a:pt x="4" y="18"/>
                </a:lnTo>
                <a:lnTo>
                  <a:pt x="0" y="22"/>
                </a:lnTo>
                <a:lnTo>
                  <a:pt x="0" y="26"/>
                </a:lnTo>
                <a:lnTo>
                  <a:pt x="0" y="33"/>
                </a:lnTo>
                <a:lnTo>
                  <a:pt x="0" y="37"/>
                </a:lnTo>
                <a:lnTo>
                  <a:pt x="0" y="40"/>
                </a:lnTo>
                <a:lnTo>
                  <a:pt x="4" y="44"/>
                </a:lnTo>
                <a:lnTo>
                  <a:pt x="8" y="48"/>
                </a:lnTo>
                <a:lnTo>
                  <a:pt x="8" y="52"/>
                </a:lnTo>
                <a:lnTo>
                  <a:pt x="12" y="55"/>
                </a:lnTo>
                <a:lnTo>
                  <a:pt x="15" y="59"/>
                </a:lnTo>
                <a:lnTo>
                  <a:pt x="23" y="59"/>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35" name="Freeform 47"/>
          <p:cNvSpPr>
            <a:spLocks/>
          </p:cNvSpPr>
          <p:nvPr/>
        </p:nvSpPr>
        <p:spPr bwMode="auto">
          <a:xfrm>
            <a:off x="2541588" y="2606675"/>
            <a:ext cx="101600" cy="100013"/>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60"/>
                </a:lnTo>
                <a:lnTo>
                  <a:pt x="45" y="60"/>
                </a:lnTo>
                <a:lnTo>
                  <a:pt x="49" y="56"/>
                </a:lnTo>
                <a:lnTo>
                  <a:pt x="52" y="52"/>
                </a:lnTo>
                <a:lnTo>
                  <a:pt x="56" y="48"/>
                </a:lnTo>
                <a:lnTo>
                  <a:pt x="60" y="45"/>
                </a:lnTo>
                <a:lnTo>
                  <a:pt x="60" y="41"/>
                </a:lnTo>
                <a:lnTo>
                  <a:pt x="64" y="37"/>
                </a:lnTo>
                <a:lnTo>
                  <a:pt x="64" y="34"/>
                </a:lnTo>
                <a:lnTo>
                  <a:pt x="64" y="26"/>
                </a:lnTo>
                <a:lnTo>
                  <a:pt x="60" y="22"/>
                </a:lnTo>
                <a:lnTo>
                  <a:pt x="60" y="19"/>
                </a:lnTo>
                <a:lnTo>
                  <a:pt x="56" y="15"/>
                </a:lnTo>
                <a:lnTo>
                  <a:pt x="52" y="11"/>
                </a:lnTo>
                <a:lnTo>
                  <a:pt x="49" y="8"/>
                </a:lnTo>
                <a:lnTo>
                  <a:pt x="45" y="4"/>
                </a:lnTo>
                <a:lnTo>
                  <a:pt x="41" y="4"/>
                </a:lnTo>
                <a:lnTo>
                  <a:pt x="38" y="0"/>
                </a:lnTo>
                <a:lnTo>
                  <a:pt x="30" y="0"/>
                </a:lnTo>
                <a:lnTo>
                  <a:pt x="26" y="0"/>
                </a:lnTo>
                <a:lnTo>
                  <a:pt x="23" y="4"/>
                </a:lnTo>
                <a:lnTo>
                  <a:pt x="15" y="4"/>
                </a:lnTo>
                <a:lnTo>
                  <a:pt x="12" y="8"/>
                </a:lnTo>
                <a:lnTo>
                  <a:pt x="8" y="11"/>
                </a:lnTo>
                <a:lnTo>
                  <a:pt x="8" y="15"/>
                </a:lnTo>
                <a:lnTo>
                  <a:pt x="4" y="19"/>
                </a:lnTo>
                <a:lnTo>
                  <a:pt x="0" y="22"/>
                </a:lnTo>
                <a:lnTo>
                  <a:pt x="0" y="26"/>
                </a:lnTo>
                <a:lnTo>
                  <a:pt x="0" y="34"/>
                </a:lnTo>
                <a:lnTo>
                  <a:pt x="0" y="37"/>
                </a:lnTo>
                <a:lnTo>
                  <a:pt x="0" y="41"/>
                </a:lnTo>
                <a:lnTo>
                  <a:pt x="4" y="45"/>
                </a:lnTo>
                <a:lnTo>
                  <a:pt x="8" y="48"/>
                </a:lnTo>
                <a:lnTo>
                  <a:pt x="8" y="52"/>
                </a:lnTo>
                <a:lnTo>
                  <a:pt x="12" y="56"/>
                </a:lnTo>
                <a:lnTo>
                  <a:pt x="15" y="60"/>
                </a:lnTo>
                <a:lnTo>
                  <a:pt x="23" y="60"/>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36" name="Freeform 48"/>
          <p:cNvSpPr>
            <a:spLocks/>
          </p:cNvSpPr>
          <p:nvPr/>
        </p:nvSpPr>
        <p:spPr bwMode="auto">
          <a:xfrm>
            <a:off x="2541588" y="3195638"/>
            <a:ext cx="101600" cy="100012"/>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60"/>
                </a:lnTo>
                <a:lnTo>
                  <a:pt x="45" y="60"/>
                </a:lnTo>
                <a:lnTo>
                  <a:pt x="49" y="56"/>
                </a:lnTo>
                <a:lnTo>
                  <a:pt x="52" y="52"/>
                </a:lnTo>
                <a:lnTo>
                  <a:pt x="56" y="49"/>
                </a:lnTo>
                <a:lnTo>
                  <a:pt x="60" y="45"/>
                </a:lnTo>
                <a:lnTo>
                  <a:pt x="60" y="41"/>
                </a:lnTo>
                <a:lnTo>
                  <a:pt x="64" y="37"/>
                </a:lnTo>
                <a:lnTo>
                  <a:pt x="64" y="34"/>
                </a:lnTo>
                <a:lnTo>
                  <a:pt x="64" y="26"/>
                </a:lnTo>
                <a:lnTo>
                  <a:pt x="60" y="23"/>
                </a:lnTo>
                <a:lnTo>
                  <a:pt x="60" y="19"/>
                </a:lnTo>
                <a:lnTo>
                  <a:pt x="56" y="15"/>
                </a:lnTo>
                <a:lnTo>
                  <a:pt x="52" y="12"/>
                </a:lnTo>
                <a:lnTo>
                  <a:pt x="49" y="8"/>
                </a:lnTo>
                <a:lnTo>
                  <a:pt x="45" y="4"/>
                </a:lnTo>
                <a:lnTo>
                  <a:pt x="41" y="4"/>
                </a:lnTo>
                <a:lnTo>
                  <a:pt x="38" y="0"/>
                </a:lnTo>
                <a:lnTo>
                  <a:pt x="30" y="0"/>
                </a:lnTo>
                <a:lnTo>
                  <a:pt x="26" y="0"/>
                </a:lnTo>
                <a:lnTo>
                  <a:pt x="23" y="4"/>
                </a:lnTo>
                <a:lnTo>
                  <a:pt x="15" y="4"/>
                </a:lnTo>
                <a:lnTo>
                  <a:pt x="12" y="8"/>
                </a:lnTo>
                <a:lnTo>
                  <a:pt x="8" y="12"/>
                </a:lnTo>
                <a:lnTo>
                  <a:pt x="8" y="15"/>
                </a:lnTo>
                <a:lnTo>
                  <a:pt x="4" y="19"/>
                </a:lnTo>
                <a:lnTo>
                  <a:pt x="0" y="23"/>
                </a:lnTo>
                <a:lnTo>
                  <a:pt x="0" y="26"/>
                </a:lnTo>
                <a:lnTo>
                  <a:pt x="0" y="34"/>
                </a:lnTo>
                <a:lnTo>
                  <a:pt x="0" y="37"/>
                </a:lnTo>
                <a:lnTo>
                  <a:pt x="0" y="41"/>
                </a:lnTo>
                <a:lnTo>
                  <a:pt x="4" y="45"/>
                </a:lnTo>
                <a:lnTo>
                  <a:pt x="8" y="49"/>
                </a:lnTo>
                <a:lnTo>
                  <a:pt x="8" y="52"/>
                </a:lnTo>
                <a:lnTo>
                  <a:pt x="12" y="56"/>
                </a:lnTo>
                <a:lnTo>
                  <a:pt x="15" y="60"/>
                </a:lnTo>
                <a:lnTo>
                  <a:pt x="23" y="60"/>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37" name="Freeform 49"/>
          <p:cNvSpPr>
            <a:spLocks/>
          </p:cNvSpPr>
          <p:nvPr/>
        </p:nvSpPr>
        <p:spPr bwMode="auto">
          <a:xfrm>
            <a:off x="2541588" y="3490913"/>
            <a:ext cx="101600" cy="100012"/>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59"/>
                </a:lnTo>
                <a:lnTo>
                  <a:pt x="45" y="59"/>
                </a:lnTo>
                <a:lnTo>
                  <a:pt x="49" y="56"/>
                </a:lnTo>
                <a:lnTo>
                  <a:pt x="52" y="52"/>
                </a:lnTo>
                <a:lnTo>
                  <a:pt x="56" y="48"/>
                </a:lnTo>
                <a:lnTo>
                  <a:pt x="60" y="44"/>
                </a:lnTo>
                <a:lnTo>
                  <a:pt x="60" y="41"/>
                </a:lnTo>
                <a:lnTo>
                  <a:pt x="64" y="37"/>
                </a:lnTo>
                <a:lnTo>
                  <a:pt x="64" y="33"/>
                </a:lnTo>
                <a:lnTo>
                  <a:pt x="64" y="26"/>
                </a:lnTo>
                <a:lnTo>
                  <a:pt x="60" y="22"/>
                </a:lnTo>
                <a:lnTo>
                  <a:pt x="60" y="19"/>
                </a:lnTo>
                <a:lnTo>
                  <a:pt x="56" y="15"/>
                </a:lnTo>
                <a:lnTo>
                  <a:pt x="52" y="11"/>
                </a:lnTo>
                <a:lnTo>
                  <a:pt x="49" y="7"/>
                </a:lnTo>
                <a:lnTo>
                  <a:pt x="45" y="4"/>
                </a:lnTo>
                <a:lnTo>
                  <a:pt x="41" y="4"/>
                </a:lnTo>
                <a:lnTo>
                  <a:pt x="38" y="0"/>
                </a:lnTo>
                <a:lnTo>
                  <a:pt x="30" y="0"/>
                </a:lnTo>
                <a:lnTo>
                  <a:pt x="26" y="0"/>
                </a:lnTo>
                <a:lnTo>
                  <a:pt x="23" y="4"/>
                </a:lnTo>
                <a:lnTo>
                  <a:pt x="15" y="4"/>
                </a:lnTo>
                <a:lnTo>
                  <a:pt x="12" y="7"/>
                </a:lnTo>
                <a:lnTo>
                  <a:pt x="8" y="11"/>
                </a:lnTo>
                <a:lnTo>
                  <a:pt x="8" y="15"/>
                </a:lnTo>
                <a:lnTo>
                  <a:pt x="4" y="19"/>
                </a:lnTo>
                <a:lnTo>
                  <a:pt x="0" y="22"/>
                </a:lnTo>
                <a:lnTo>
                  <a:pt x="0" y="26"/>
                </a:lnTo>
                <a:lnTo>
                  <a:pt x="0" y="33"/>
                </a:lnTo>
                <a:lnTo>
                  <a:pt x="0" y="37"/>
                </a:lnTo>
                <a:lnTo>
                  <a:pt x="0" y="41"/>
                </a:lnTo>
                <a:lnTo>
                  <a:pt x="4" y="44"/>
                </a:lnTo>
                <a:lnTo>
                  <a:pt x="8" y="48"/>
                </a:lnTo>
                <a:lnTo>
                  <a:pt x="8" y="52"/>
                </a:lnTo>
                <a:lnTo>
                  <a:pt x="12" y="56"/>
                </a:lnTo>
                <a:lnTo>
                  <a:pt x="15" y="59"/>
                </a:lnTo>
                <a:lnTo>
                  <a:pt x="23" y="59"/>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38" name="Freeform 50"/>
          <p:cNvSpPr>
            <a:spLocks/>
          </p:cNvSpPr>
          <p:nvPr/>
        </p:nvSpPr>
        <p:spPr bwMode="auto">
          <a:xfrm>
            <a:off x="2541588" y="3786188"/>
            <a:ext cx="101600" cy="100012"/>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59"/>
                </a:lnTo>
                <a:lnTo>
                  <a:pt x="45" y="59"/>
                </a:lnTo>
                <a:lnTo>
                  <a:pt x="49" y="55"/>
                </a:lnTo>
                <a:lnTo>
                  <a:pt x="52" y="52"/>
                </a:lnTo>
                <a:lnTo>
                  <a:pt x="56" y="48"/>
                </a:lnTo>
                <a:lnTo>
                  <a:pt x="60" y="44"/>
                </a:lnTo>
                <a:lnTo>
                  <a:pt x="60" y="40"/>
                </a:lnTo>
                <a:lnTo>
                  <a:pt x="64" y="37"/>
                </a:lnTo>
                <a:lnTo>
                  <a:pt x="64" y="33"/>
                </a:lnTo>
                <a:lnTo>
                  <a:pt x="64" y="26"/>
                </a:lnTo>
                <a:lnTo>
                  <a:pt x="60" y="22"/>
                </a:lnTo>
                <a:lnTo>
                  <a:pt x="60" y="18"/>
                </a:lnTo>
                <a:lnTo>
                  <a:pt x="56" y="14"/>
                </a:lnTo>
                <a:lnTo>
                  <a:pt x="52" y="11"/>
                </a:lnTo>
                <a:lnTo>
                  <a:pt x="49" y="7"/>
                </a:lnTo>
                <a:lnTo>
                  <a:pt x="45" y="3"/>
                </a:lnTo>
                <a:lnTo>
                  <a:pt x="41" y="3"/>
                </a:lnTo>
                <a:lnTo>
                  <a:pt x="38" y="0"/>
                </a:lnTo>
                <a:lnTo>
                  <a:pt x="30" y="0"/>
                </a:lnTo>
                <a:lnTo>
                  <a:pt x="26" y="0"/>
                </a:lnTo>
                <a:lnTo>
                  <a:pt x="23" y="3"/>
                </a:lnTo>
                <a:lnTo>
                  <a:pt x="15" y="3"/>
                </a:lnTo>
                <a:lnTo>
                  <a:pt x="12" y="7"/>
                </a:lnTo>
                <a:lnTo>
                  <a:pt x="8" y="11"/>
                </a:lnTo>
                <a:lnTo>
                  <a:pt x="8" y="14"/>
                </a:lnTo>
                <a:lnTo>
                  <a:pt x="4" y="18"/>
                </a:lnTo>
                <a:lnTo>
                  <a:pt x="0" y="22"/>
                </a:lnTo>
                <a:lnTo>
                  <a:pt x="0" y="26"/>
                </a:lnTo>
                <a:lnTo>
                  <a:pt x="0" y="33"/>
                </a:lnTo>
                <a:lnTo>
                  <a:pt x="0" y="37"/>
                </a:lnTo>
                <a:lnTo>
                  <a:pt x="0" y="40"/>
                </a:lnTo>
                <a:lnTo>
                  <a:pt x="4" y="44"/>
                </a:lnTo>
                <a:lnTo>
                  <a:pt x="8" y="48"/>
                </a:lnTo>
                <a:lnTo>
                  <a:pt x="8" y="52"/>
                </a:lnTo>
                <a:lnTo>
                  <a:pt x="12" y="55"/>
                </a:lnTo>
                <a:lnTo>
                  <a:pt x="15" y="59"/>
                </a:lnTo>
                <a:lnTo>
                  <a:pt x="23" y="59"/>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39" name="Freeform 51"/>
          <p:cNvSpPr>
            <a:spLocks/>
          </p:cNvSpPr>
          <p:nvPr/>
        </p:nvSpPr>
        <p:spPr bwMode="auto">
          <a:xfrm>
            <a:off x="2541588" y="4079875"/>
            <a:ext cx="101600" cy="100013"/>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60"/>
                </a:lnTo>
                <a:lnTo>
                  <a:pt x="45" y="60"/>
                </a:lnTo>
                <a:lnTo>
                  <a:pt x="49" y="56"/>
                </a:lnTo>
                <a:lnTo>
                  <a:pt x="52" y="52"/>
                </a:lnTo>
                <a:lnTo>
                  <a:pt x="56" y="48"/>
                </a:lnTo>
                <a:lnTo>
                  <a:pt x="60" y="45"/>
                </a:lnTo>
                <a:lnTo>
                  <a:pt x="60" y="41"/>
                </a:lnTo>
                <a:lnTo>
                  <a:pt x="64" y="37"/>
                </a:lnTo>
                <a:lnTo>
                  <a:pt x="64" y="34"/>
                </a:lnTo>
                <a:lnTo>
                  <a:pt x="64" y="26"/>
                </a:lnTo>
                <a:lnTo>
                  <a:pt x="60" y="22"/>
                </a:lnTo>
                <a:lnTo>
                  <a:pt x="60" y="19"/>
                </a:lnTo>
                <a:lnTo>
                  <a:pt x="56" y="15"/>
                </a:lnTo>
                <a:lnTo>
                  <a:pt x="52" y="11"/>
                </a:lnTo>
                <a:lnTo>
                  <a:pt x="49" y="8"/>
                </a:lnTo>
                <a:lnTo>
                  <a:pt x="45" y="4"/>
                </a:lnTo>
                <a:lnTo>
                  <a:pt x="41" y="4"/>
                </a:lnTo>
                <a:lnTo>
                  <a:pt x="38" y="0"/>
                </a:lnTo>
                <a:lnTo>
                  <a:pt x="30" y="0"/>
                </a:lnTo>
                <a:lnTo>
                  <a:pt x="26" y="0"/>
                </a:lnTo>
                <a:lnTo>
                  <a:pt x="23" y="4"/>
                </a:lnTo>
                <a:lnTo>
                  <a:pt x="15" y="4"/>
                </a:lnTo>
                <a:lnTo>
                  <a:pt x="12" y="8"/>
                </a:lnTo>
                <a:lnTo>
                  <a:pt x="8" y="11"/>
                </a:lnTo>
                <a:lnTo>
                  <a:pt x="8" y="15"/>
                </a:lnTo>
                <a:lnTo>
                  <a:pt x="4" y="19"/>
                </a:lnTo>
                <a:lnTo>
                  <a:pt x="0" y="22"/>
                </a:lnTo>
                <a:lnTo>
                  <a:pt x="0" y="26"/>
                </a:lnTo>
                <a:lnTo>
                  <a:pt x="0" y="34"/>
                </a:lnTo>
                <a:lnTo>
                  <a:pt x="0" y="37"/>
                </a:lnTo>
                <a:lnTo>
                  <a:pt x="0" y="41"/>
                </a:lnTo>
                <a:lnTo>
                  <a:pt x="4" y="45"/>
                </a:lnTo>
                <a:lnTo>
                  <a:pt x="8" y="48"/>
                </a:lnTo>
                <a:lnTo>
                  <a:pt x="8" y="52"/>
                </a:lnTo>
                <a:lnTo>
                  <a:pt x="12" y="56"/>
                </a:lnTo>
                <a:lnTo>
                  <a:pt x="15" y="60"/>
                </a:lnTo>
                <a:lnTo>
                  <a:pt x="23" y="60"/>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40" name="Freeform 52"/>
          <p:cNvSpPr>
            <a:spLocks/>
          </p:cNvSpPr>
          <p:nvPr/>
        </p:nvSpPr>
        <p:spPr bwMode="auto">
          <a:xfrm>
            <a:off x="2541588" y="4375150"/>
            <a:ext cx="101600" cy="100013"/>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59"/>
                </a:lnTo>
                <a:lnTo>
                  <a:pt x="45" y="59"/>
                </a:lnTo>
                <a:lnTo>
                  <a:pt x="49" y="55"/>
                </a:lnTo>
                <a:lnTo>
                  <a:pt x="52" y="52"/>
                </a:lnTo>
                <a:lnTo>
                  <a:pt x="56" y="48"/>
                </a:lnTo>
                <a:lnTo>
                  <a:pt x="60" y="44"/>
                </a:lnTo>
                <a:lnTo>
                  <a:pt x="60" y="41"/>
                </a:lnTo>
                <a:lnTo>
                  <a:pt x="64" y="37"/>
                </a:lnTo>
                <a:lnTo>
                  <a:pt x="64" y="33"/>
                </a:lnTo>
                <a:lnTo>
                  <a:pt x="64" y="26"/>
                </a:lnTo>
                <a:lnTo>
                  <a:pt x="60" y="22"/>
                </a:lnTo>
                <a:lnTo>
                  <a:pt x="60" y="18"/>
                </a:lnTo>
                <a:lnTo>
                  <a:pt x="56" y="15"/>
                </a:lnTo>
                <a:lnTo>
                  <a:pt x="52" y="11"/>
                </a:lnTo>
                <a:lnTo>
                  <a:pt x="49" y="7"/>
                </a:lnTo>
                <a:lnTo>
                  <a:pt x="45" y="3"/>
                </a:lnTo>
                <a:lnTo>
                  <a:pt x="41" y="3"/>
                </a:lnTo>
                <a:lnTo>
                  <a:pt x="38" y="0"/>
                </a:lnTo>
                <a:lnTo>
                  <a:pt x="30" y="0"/>
                </a:lnTo>
                <a:lnTo>
                  <a:pt x="26" y="0"/>
                </a:lnTo>
                <a:lnTo>
                  <a:pt x="23" y="3"/>
                </a:lnTo>
                <a:lnTo>
                  <a:pt x="15" y="3"/>
                </a:lnTo>
                <a:lnTo>
                  <a:pt x="12" y="7"/>
                </a:lnTo>
                <a:lnTo>
                  <a:pt x="8" y="11"/>
                </a:lnTo>
                <a:lnTo>
                  <a:pt x="8" y="15"/>
                </a:lnTo>
                <a:lnTo>
                  <a:pt x="4" y="18"/>
                </a:lnTo>
                <a:lnTo>
                  <a:pt x="0" y="22"/>
                </a:lnTo>
                <a:lnTo>
                  <a:pt x="0" y="26"/>
                </a:lnTo>
                <a:lnTo>
                  <a:pt x="0" y="33"/>
                </a:lnTo>
                <a:lnTo>
                  <a:pt x="0" y="37"/>
                </a:lnTo>
                <a:lnTo>
                  <a:pt x="0" y="41"/>
                </a:lnTo>
                <a:lnTo>
                  <a:pt x="4" y="44"/>
                </a:lnTo>
                <a:lnTo>
                  <a:pt x="8" y="48"/>
                </a:lnTo>
                <a:lnTo>
                  <a:pt x="8" y="52"/>
                </a:lnTo>
                <a:lnTo>
                  <a:pt x="12" y="55"/>
                </a:lnTo>
                <a:lnTo>
                  <a:pt x="15" y="59"/>
                </a:lnTo>
                <a:lnTo>
                  <a:pt x="23" y="59"/>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41" name="Freeform 53"/>
          <p:cNvSpPr>
            <a:spLocks/>
          </p:cNvSpPr>
          <p:nvPr/>
        </p:nvSpPr>
        <p:spPr bwMode="auto">
          <a:xfrm>
            <a:off x="2541588" y="4668838"/>
            <a:ext cx="101600" cy="100012"/>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60"/>
                </a:lnTo>
                <a:lnTo>
                  <a:pt x="45" y="60"/>
                </a:lnTo>
                <a:lnTo>
                  <a:pt x="49" y="56"/>
                </a:lnTo>
                <a:lnTo>
                  <a:pt x="52" y="52"/>
                </a:lnTo>
                <a:lnTo>
                  <a:pt x="56" y="49"/>
                </a:lnTo>
                <a:lnTo>
                  <a:pt x="60" y="45"/>
                </a:lnTo>
                <a:lnTo>
                  <a:pt x="60" y="41"/>
                </a:lnTo>
                <a:lnTo>
                  <a:pt x="64" y="37"/>
                </a:lnTo>
                <a:lnTo>
                  <a:pt x="64" y="34"/>
                </a:lnTo>
                <a:lnTo>
                  <a:pt x="64" y="26"/>
                </a:lnTo>
                <a:lnTo>
                  <a:pt x="60" y="23"/>
                </a:lnTo>
                <a:lnTo>
                  <a:pt x="60" y="19"/>
                </a:lnTo>
                <a:lnTo>
                  <a:pt x="56" y="15"/>
                </a:lnTo>
                <a:lnTo>
                  <a:pt x="52" y="11"/>
                </a:lnTo>
                <a:lnTo>
                  <a:pt x="49" y="8"/>
                </a:lnTo>
                <a:lnTo>
                  <a:pt x="45" y="4"/>
                </a:lnTo>
                <a:lnTo>
                  <a:pt x="41" y="4"/>
                </a:lnTo>
                <a:lnTo>
                  <a:pt x="38" y="0"/>
                </a:lnTo>
                <a:lnTo>
                  <a:pt x="30" y="0"/>
                </a:lnTo>
                <a:lnTo>
                  <a:pt x="26" y="0"/>
                </a:lnTo>
                <a:lnTo>
                  <a:pt x="23" y="4"/>
                </a:lnTo>
                <a:lnTo>
                  <a:pt x="15" y="4"/>
                </a:lnTo>
                <a:lnTo>
                  <a:pt x="12" y="8"/>
                </a:lnTo>
                <a:lnTo>
                  <a:pt x="8" y="11"/>
                </a:lnTo>
                <a:lnTo>
                  <a:pt x="8" y="15"/>
                </a:lnTo>
                <a:lnTo>
                  <a:pt x="4" y="19"/>
                </a:lnTo>
                <a:lnTo>
                  <a:pt x="0" y="23"/>
                </a:lnTo>
                <a:lnTo>
                  <a:pt x="0" y="26"/>
                </a:lnTo>
                <a:lnTo>
                  <a:pt x="0" y="34"/>
                </a:lnTo>
                <a:lnTo>
                  <a:pt x="0" y="37"/>
                </a:lnTo>
                <a:lnTo>
                  <a:pt x="0" y="41"/>
                </a:lnTo>
                <a:lnTo>
                  <a:pt x="4" y="45"/>
                </a:lnTo>
                <a:lnTo>
                  <a:pt x="8" y="49"/>
                </a:lnTo>
                <a:lnTo>
                  <a:pt x="8" y="52"/>
                </a:lnTo>
                <a:lnTo>
                  <a:pt x="12" y="56"/>
                </a:lnTo>
                <a:lnTo>
                  <a:pt x="15" y="60"/>
                </a:lnTo>
                <a:lnTo>
                  <a:pt x="23" y="60"/>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42" name="Freeform 54"/>
          <p:cNvSpPr>
            <a:spLocks/>
          </p:cNvSpPr>
          <p:nvPr/>
        </p:nvSpPr>
        <p:spPr bwMode="auto">
          <a:xfrm>
            <a:off x="2541588" y="4964113"/>
            <a:ext cx="101600" cy="100012"/>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59"/>
                </a:lnTo>
                <a:lnTo>
                  <a:pt x="45" y="59"/>
                </a:lnTo>
                <a:lnTo>
                  <a:pt x="49" y="56"/>
                </a:lnTo>
                <a:lnTo>
                  <a:pt x="52" y="52"/>
                </a:lnTo>
                <a:lnTo>
                  <a:pt x="56" y="48"/>
                </a:lnTo>
                <a:lnTo>
                  <a:pt x="60" y="44"/>
                </a:lnTo>
                <a:lnTo>
                  <a:pt x="60" y="41"/>
                </a:lnTo>
                <a:lnTo>
                  <a:pt x="64" y="37"/>
                </a:lnTo>
                <a:lnTo>
                  <a:pt x="64" y="33"/>
                </a:lnTo>
                <a:lnTo>
                  <a:pt x="64" y="26"/>
                </a:lnTo>
                <a:lnTo>
                  <a:pt x="60" y="22"/>
                </a:lnTo>
                <a:lnTo>
                  <a:pt x="60" y="18"/>
                </a:lnTo>
                <a:lnTo>
                  <a:pt x="56" y="15"/>
                </a:lnTo>
                <a:lnTo>
                  <a:pt x="52" y="11"/>
                </a:lnTo>
                <a:lnTo>
                  <a:pt x="49" y="7"/>
                </a:lnTo>
                <a:lnTo>
                  <a:pt x="45" y="4"/>
                </a:lnTo>
                <a:lnTo>
                  <a:pt x="41" y="4"/>
                </a:lnTo>
                <a:lnTo>
                  <a:pt x="38" y="0"/>
                </a:lnTo>
                <a:lnTo>
                  <a:pt x="30" y="0"/>
                </a:lnTo>
                <a:lnTo>
                  <a:pt x="26" y="0"/>
                </a:lnTo>
                <a:lnTo>
                  <a:pt x="23" y="4"/>
                </a:lnTo>
                <a:lnTo>
                  <a:pt x="15" y="4"/>
                </a:lnTo>
                <a:lnTo>
                  <a:pt x="12" y="7"/>
                </a:lnTo>
                <a:lnTo>
                  <a:pt x="8" y="11"/>
                </a:lnTo>
                <a:lnTo>
                  <a:pt x="8" y="15"/>
                </a:lnTo>
                <a:lnTo>
                  <a:pt x="4" y="18"/>
                </a:lnTo>
                <a:lnTo>
                  <a:pt x="0" y="22"/>
                </a:lnTo>
                <a:lnTo>
                  <a:pt x="0" y="26"/>
                </a:lnTo>
                <a:lnTo>
                  <a:pt x="0" y="33"/>
                </a:lnTo>
                <a:lnTo>
                  <a:pt x="0" y="37"/>
                </a:lnTo>
                <a:lnTo>
                  <a:pt x="0" y="41"/>
                </a:lnTo>
                <a:lnTo>
                  <a:pt x="4" y="44"/>
                </a:lnTo>
                <a:lnTo>
                  <a:pt x="8" y="48"/>
                </a:lnTo>
                <a:lnTo>
                  <a:pt x="8" y="52"/>
                </a:lnTo>
                <a:lnTo>
                  <a:pt x="12" y="56"/>
                </a:lnTo>
                <a:lnTo>
                  <a:pt x="15" y="59"/>
                </a:lnTo>
                <a:lnTo>
                  <a:pt x="23" y="59"/>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43" name="Freeform 55"/>
          <p:cNvSpPr>
            <a:spLocks/>
          </p:cNvSpPr>
          <p:nvPr/>
        </p:nvSpPr>
        <p:spPr bwMode="auto">
          <a:xfrm>
            <a:off x="2541588" y="5257800"/>
            <a:ext cx="101600" cy="101600"/>
          </a:xfrm>
          <a:custGeom>
            <a:avLst/>
            <a:gdLst>
              <a:gd name="T0" fmla="*/ 2147483647 w 64"/>
              <a:gd name="T1" fmla="*/ 2147483647 h 64"/>
              <a:gd name="T2" fmla="*/ 2147483647 w 64"/>
              <a:gd name="T3" fmla="*/ 2147483647 h 64"/>
              <a:gd name="T4" fmla="*/ 2147483647 w 64"/>
              <a:gd name="T5" fmla="*/ 2147483647 h 64"/>
              <a:gd name="T6" fmla="*/ 2147483647 w 64"/>
              <a:gd name="T7" fmla="*/ 2147483647 h 64"/>
              <a:gd name="T8" fmla="*/ 2147483647 w 64"/>
              <a:gd name="T9" fmla="*/ 2147483647 h 64"/>
              <a:gd name="T10" fmla="*/ 2147483647 w 64"/>
              <a:gd name="T11" fmla="*/ 2147483647 h 64"/>
              <a:gd name="T12" fmla="*/ 2147483647 w 64"/>
              <a:gd name="T13" fmla="*/ 2147483647 h 64"/>
              <a:gd name="T14" fmla="*/ 2147483647 w 64"/>
              <a:gd name="T15" fmla="*/ 2147483647 h 64"/>
              <a:gd name="T16" fmla="*/ 2147483647 w 64"/>
              <a:gd name="T17" fmla="*/ 2147483647 h 64"/>
              <a:gd name="T18" fmla="*/ 2147483647 w 64"/>
              <a:gd name="T19" fmla="*/ 2147483647 h 64"/>
              <a:gd name="T20" fmla="*/ 2147483647 w 64"/>
              <a:gd name="T21" fmla="*/ 2147483647 h 64"/>
              <a:gd name="T22" fmla="*/ 2147483647 w 64"/>
              <a:gd name="T23" fmla="*/ 2147483647 h 64"/>
              <a:gd name="T24" fmla="*/ 2147483647 w 64"/>
              <a:gd name="T25" fmla="*/ 2147483647 h 64"/>
              <a:gd name="T26" fmla="*/ 2147483647 w 64"/>
              <a:gd name="T27" fmla="*/ 2147483647 h 64"/>
              <a:gd name="T28" fmla="*/ 2147483647 w 64"/>
              <a:gd name="T29" fmla="*/ 2147483647 h 64"/>
              <a:gd name="T30" fmla="*/ 2147483647 w 64"/>
              <a:gd name="T31" fmla="*/ 2147483647 h 64"/>
              <a:gd name="T32" fmla="*/ 2147483647 w 64"/>
              <a:gd name="T33" fmla="*/ 2147483647 h 64"/>
              <a:gd name="T34" fmla="*/ 2147483647 w 64"/>
              <a:gd name="T35" fmla="*/ 2147483647 h 64"/>
              <a:gd name="T36" fmla="*/ 2147483647 w 64"/>
              <a:gd name="T37" fmla="*/ 2147483647 h 64"/>
              <a:gd name="T38" fmla="*/ 2147483647 w 64"/>
              <a:gd name="T39" fmla="*/ 0 h 64"/>
              <a:gd name="T40" fmla="*/ 2147483647 w 64"/>
              <a:gd name="T41" fmla="*/ 0 h 64"/>
              <a:gd name="T42" fmla="*/ 2147483647 w 64"/>
              <a:gd name="T43" fmla="*/ 0 h 64"/>
              <a:gd name="T44" fmla="*/ 2147483647 w 64"/>
              <a:gd name="T45" fmla="*/ 2147483647 h 64"/>
              <a:gd name="T46" fmla="*/ 2147483647 w 64"/>
              <a:gd name="T47" fmla="*/ 2147483647 h 64"/>
              <a:gd name="T48" fmla="*/ 2147483647 w 64"/>
              <a:gd name="T49" fmla="*/ 2147483647 h 64"/>
              <a:gd name="T50" fmla="*/ 2147483647 w 64"/>
              <a:gd name="T51" fmla="*/ 2147483647 h 64"/>
              <a:gd name="T52" fmla="*/ 2147483647 w 64"/>
              <a:gd name="T53" fmla="*/ 2147483647 h 64"/>
              <a:gd name="T54" fmla="*/ 2147483647 w 64"/>
              <a:gd name="T55" fmla="*/ 2147483647 h 64"/>
              <a:gd name="T56" fmla="*/ 0 w 64"/>
              <a:gd name="T57" fmla="*/ 2147483647 h 64"/>
              <a:gd name="T58" fmla="*/ 0 w 64"/>
              <a:gd name="T59" fmla="*/ 2147483647 h 64"/>
              <a:gd name="T60" fmla="*/ 0 w 64"/>
              <a:gd name="T61" fmla="*/ 2147483647 h 64"/>
              <a:gd name="T62" fmla="*/ 0 w 64"/>
              <a:gd name="T63" fmla="*/ 2147483647 h 64"/>
              <a:gd name="T64" fmla="*/ 0 w 64"/>
              <a:gd name="T65" fmla="*/ 2147483647 h 64"/>
              <a:gd name="T66" fmla="*/ 2147483647 w 64"/>
              <a:gd name="T67" fmla="*/ 2147483647 h 64"/>
              <a:gd name="T68" fmla="*/ 2147483647 w 64"/>
              <a:gd name="T69" fmla="*/ 2147483647 h 64"/>
              <a:gd name="T70" fmla="*/ 2147483647 w 64"/>
              <a:gd name="T71" fmla="*/ 2147483647 h 64"/>
              <a:gd name="T72" fmla="*/ 2147483647 w 64"/>
              <a:gd name="T73" fmla="*/ 2147483647 h 64"/>
              <a:gd name="T74" fmla="*/ 2147483647 w 64"/>
              <a:gd name="T75" fmla="*/ 2147483647 h 64"/>
              <a:gd name="T76" fmla="*/ 2147483647 w 64"/>
              <a:gd name="T77" fmla="*/ 2147483647 h 64"/>
              <a:gd name="T78" fmla="*/ 2147483647 w 64"/>
              <a:gd name="T79" fmla="*/ 2147483647 h 64"/>
              <a:gd name="T80" fmla="*/ 2147483647 w 64"/>
              <a:gd name="T81" fmla="*/ 2147483647 h 64"/>
              <a:gd name="T82" fmla="*/ 2147483647 w 64"/>
              <a:gd name="T83" fmla="*/ 2147483647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4"/>
              <a:gd name="T128" fmla="*/ 64 w 64"/>
              <a:gd name="T129" fmla="*/ 64 h 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4">
                <a:moveTo>
                  <a:pt x="30" y="64"/>
                </a:moveTo>
                <a:lnTo>
                  <a:pt x="38" y="64"/>
                </a:lnTo>
                <a:lnTo>
                  <a:pt x="41" y="60"/>
                </a:lnTo>
                <a:lnTo>
                  <a:pt x="45" y="60"/>
                </a:lnTo>
                <a:lnTo>
                  <a:pt x="49" y="56"/>
                </a:lnTo>
                <a:lnTo>
                  <a:pt x="52" y="52"/>
                </a:lnTo>
                <a:lnTo>
                  <a:pt x="56" y="49"/>
                </a:lnTo>
                <a:lnTo>
                  <a:pt x="60" y="45"/>
                </a:lnTo>
                <a:lnTo>
                  <a:pt x="60" y="41"/>
                </a:lnTo>
                <a:lnTo>
                  <a:pt x="64" y="38"/>
                </a:lnTo>
                <a:lnTo>
                  <a:pt x="64" y="34"/>
                </a:lnTo>
                <a:lnTo>
                  <a:pt x="64" y="26"/>
                </a:lnTo>
                <a:lnTo>
                  <a:pt x="60" y="23"/>
                </a:lnTo>
                <a:lnTo>
                  <a:pt x="60" y="19"/>
                </a:lnTo>
                <a:lnTo>
                  <a:pt x="56" y="15"/>
                </a:lnTo>
                <a:lnTo>
                  <a:pt x="52" y="12"/>
                </a:lnTo>
                <a:lnTo>
                  <a:pt x="49" y="8"/>
                </a:lnTo>
                <a:lnTo>
                  <a:pt x="45" y="4"/>
                </a:lnTo>
                <a:lnTo>
                  <a:pt x="41" y="4"/>
                </a:lnTo>
                <a:lnTo>
                  <a:pt x="38" y="0"/>
                </a:lnTo>
                <a:lnTo>
                  <a:pt x="30" y="0"/>
                </a:lnTo>
                <a:lnTo>
                  <a:pt x="26" y="0"/>
                </a:lnTo>
                <a:lnTo>
                  <a:pt x="23" y="4"/>
                </a:lnTo>
                <a:lnTo>
                  <a:pt x="15" y="4"/>
                </a:lnTo>
                <a:lnTo>
                  <a:pt x="12" y="8"/>
                </a:lnTo>
                <a:lnTo>
                  <a:pt x="8" y="12"/>
                </a:lnTo>
                <a:lnTo>
                  <a:pt x="8" y="15"/>
                </a:lnTo>
                <a:lnTo>
                  <a:pt x="4" y="19"/>
                </a:lnTo>
                <a:lnTo>
                  <a:pt x="0" y="23"/>
                </a:lnTo>
                <a:lnTo>
                  <a:pt x="0" y="26"/>
                </a:lnTo>
                <a:lnTo>
                  <a:pt x="0" y="34"/>
                </a:lnTo>
                <a:lnTo>
                  <a:pt x="0" y="38"/>
                </a:lnTo>
                <a:lnTo>
                  <a:pt x="0" y="41"/>
                </a:lnTo>
                <a:lnTo>
                  <a:pt x="4" y="45"/>
                </a:lnTo>
                <a:lnTo>
                  <a:pt x="8" y="49"/>
                </a:lnTo>
                <a:lnTo>
                  <a:pt x="8" y="52"/>
                </a:lnTo>
                <a:lnTo>
                  <a:pt x="12" y="56"/>
                </a:lnTo>
                <a:lnTo>
                  <a:pt x="15" y="60"/>
                </a:lnTo>
                <a:lnTo>
                  <a:pt x="23" y="60"/>
                </a:lnTo>
                <a:lnTo>
                  <a:pt x="26" y="64"/>
                </a:lnTo>
                <a:lnTo>
                  <a:pt x="30"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44" name="Freeform 56"/>
          <p:cNvSpPr>
            <a:spLocks/>
          </p:cNvSpPr>
          <p:nvPr/>
        </p:nvSpPr>
        <p:spPr bwMode="auto">
          <a:xfrm>
            <a:off x="5705475" y="2089150"/>
            <a:ext cx="106363" cy="104775"/>
          </a:xfrm>
          <a:custGeom>
            <a:avLst/>
            <a:gdLst>
              <a:gd name="T0" fmla="*/ 0 w 67"/>
              <a:gd name="T1" fmla="*/ 2147483647 h 66"/>
              <a:gd name="T2" fmla="*/ 2147483647 w 67"/>
              <a:gd name="T3" fmla="*/ 2147483647 h 66"/>
              <a:gd name="T4" fmla="*/ 2147483647 w 67"/>
              <a:gd name="T5" fmla="*/ 0 h 66"/>
              <a:gd name="T6" fmla="*/ 0 w 67"/>
              <a:gd name="T7" fmla="*/ 2147483647 h 66"/>
              <a:gd name="T8" fmla="*/ 0 w 67"/>
              <a:gd name="T9" fmla="*/ 2147483647 h 66"/>
              <a:gd name="T10" fmla="*/ 0 60000 65536"/>
              <a:gd name="T11" fmla="*/ 0 60000 65536"/>
              <a:gd name="T12" fmla="*/ 0 60000 65536"/>
              <a:gd name="T13" fmla="*/ 0 60000 65536"/>
              <a:gd name="T14" fmla="*/ 0 60000 65536"/>
              <a:gd name="T15" fmla="*/ 0 w 67"/>
              <a:gd name="T16" fmla="*/ 0 h 66"/>
              <a:gd name="T17" fmla="*/ 67 w 67"/>
              <a:gd name="T18" fmla="*/ 66 h 66"/>
            </a:gdLst>
            <a:ahLst/>
            <a:cxnLst>
              <a:cxn ang="T10">
                <a:pos x="T0" y="T1"/>
              </a:cxn>
              <a:cxn ang="T11">
                <a:pos x="T2" y="T3"/>
              </a:cxn>
              <a:cxn ang="T12">
                <a:pos x="T4" y="T5"/>
              </a:cxn>
              <a:cxn ang="T13">
                <a:pos x="T6" y="T7"/>
              </a:cxn>
              <a:cxn ang="T14">
                <a:pos x="T8" y="T9"/>
              </a:cxn>
            </a:cxnLst>
            <a:rect l="T15" t="T16" r="T17" b="T18"/>
            <a:pathLst>
              <a:path w="67" h="66">
                <a:moveTo>
                  <a:pt x="0" y="18"/>
                </a:moveTo>
                <a:lnTo>
                  <a:pt x="41" y="66"/>
                </a:lnTo>
                <a:lnTo>
                  <a:pt x="67" y="0"/>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45" name="Freeform 57"/>
          <p:cNvSpPr>
            <a:spLocks/>
          </p:cNvSpPr>
          <p:nvPr/>
        </p:nvSpPr>
        <p:spPr bwMode="auto">
          <a:xfrm>
            <a:off x="4679950" y="4940300"/>
            <a:ext cx="106363" cy="93663"/>
          </a:xfrm>
          <a:custGeom>
            <a:avLst/>
            <a:gdLst>
              <a:gd name="T0" fmla="*/ 2147483647 w 67"/>
              <a:gd name="T1" fmla="*/ 0 h 59"/>
              <a:gd name="T2" fmla="*/ 0 w 67"/>
              <a:gd name="T3" fmla="*/ 2147483647 h 59"/>
              <a:gd name="T4" fmla="*/ 2147483647 w 67"/>
              <a:gd name="T5" fmla="*/ 2147483647 h 59"/>
              <a:gd name="T6" fmla="*/ 2147483647 w 67"/>
              <a:gd name="T7" fmla="*/ 0 h 59"/>
              <a:gd name="T8" fmla="*/ 2147483647 w 67"/>
              <a:gd name="T9" fmla="*/ 0 h 59"/>
              <a:gd name="T10" fmla="*/ 2147483647 w 67"/>
              <a:gd name="T11" fmla="*/ 0 h 59"/>
              <a:gd name="T12" fmla="*/ 0 60000 65536"/>
              <a:gd name="T13" fmla="*/ 0 60000 65536"/>
              <a:gd name="T14" fmla="*/ 0 60000 65536"/>
              <a:gd name="T15" fmla="*/ 0 60000 65536"/>
              <a:gd name="T16" fmla="*/ 0 60000 65536"/>
              <a:gd name="T17" fmla="*/ 0 60000 65536"/>
              <a:gd name="T18" fmla="*/ 0 w 67"/>
              <a:gd name="T19" fmla="*/ 0 h 59"/>
              <a:gd name="T20" fmla="*/ 67 w 67"/>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67" h="59">
                <a:moveTo>
                  <a:pt x="26" y="0"/>
                </a:moveTo>
                <a:lnTo>
                  <a:pt x="0" y="56"/>
                </a:lnTo>
                <a:lnTo>
                  <a:pt x="67" y="59"/>
                </a:lnTo>
                <a:lnTo>
                  <a:pt x="30" y="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46" name="Freeform 58"/>
          <p:cNvSpPr>
            <a:spLocks/>
          </p:cNvSpPr>
          <p:nvPr/>
        </p:nvSpPr>
        <p:spPr bwMode="auto">
          <a:xfrm>
            <a:off x="4445000" y="4987925"/>
            <a:ext cx="106363" cy="100013"/>
          </a:xfrm>
          <a:custGeom>
            <a:avLst/>
            <a:gdLst>
              <a:gd name="T0" fmla="*/ 2147483647 w 67"/>
              <a:gd name="T1" fmla="*/ 0 h 63"/>
              <a:gd name="T2" fmla="*/ 0 w 67"/>
              <a:gd name="T3" fmla="*/ 2147483647 h 63"/>
              <a:gd name="T4" fmla="*/ 2147483647 w 67"/>
              <a:gd name="T5" fmla="*/ 2147483647 h 63"/>
              <a:gd name="T6" fmla="*/ 2147483647 w 67"/>
              <a:gd name="T7" fmla="*/ 2147483647 h 63"/>
              <a:gd name="T8" fmla="*/ 2147483647 w 67"/>
              <a:gd name="T9" fmla="*/ 2147483647 h 63"/>
              <a:gd name="T10" fmla="*/ 2147483647 w 67"/>
              <a:gd name="T11" fmla="*/ 0 h 63"/>
              <a:gd name="T12" fmla="*/ 0 60000 65536"/>
              <a:gd name="T13" fmla="*/ 0 60000 65536"/>
              <a:gd name="T14" fmla="*/ 0 60000 65536"/>
              <a:gd name="T15" fmla="*/ 0 60000 65536"/>
              <a:gd name="T16" fmla="*/ 0 60000 65536"/>
              <a:gd name="T17" fmla="*/ 0 60000 65536"/>
              <a:gd name="T18" fmla="*/ 0 w 67"/>
              <a:gd name="T19" fmla="*/ 0 h 63"/>
              <a:gd name="T20" fmla="*/ 67 w 6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7" h="63">
                <a:moveTo>
                  <a:pt x="15" y="0"/>
                </a:moveTo>
                <a:lnTo>
                  <a:pt x="0" y="63"/>
                </a:lnTo>
                <a:lnTo>
                  <a:pt x="67" y="52"/>
                </a:lnTo>
                <a:lnTo>
                  <a:pt x="19" y="3"/>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47" name="Freeform 59"/>
          <p:cNvSpPr>
            <a:spLocks/>
          </p:cNvSpPr>
          <p:nvPr/>
        </p:nvSpPr>
        <p:spPr bwMode="auto">
          <a:xfrm>
            <a:off x="4332288" y="5116513"/>
            <a:ext cx="106362" cy="100012"/>
          </a:xfrm>
          <a:custGeom>
            <a:avLst/>
            <a:gdLst>
              <a:gd name="T0" fmla="*/ 0 w 67"/>
              <a:gd name="T1" fmla="*/ 0 h 63"/>
              <a:gd name="T2" fmla="*/ 2147483647 w 67"/>
              <a:gd name="T3" fmla="*/ 2147483647 h 63"/>
              <a:gd name="T4" fmla="*/ 2147483647 w 67"/>
              <a:gd name="T5" fmla="*/ 2147483647 h 63"/>
              <a:gd name="T6" fmla="*/ 0 w 67"/>
              <a:gd name="T7" fmla="*/ 2147483647 h 63"/>
              <a:gd name="T8" fmla="*/ 0 w 67"/>
              <a:gd name="T9" fmla="*/ 2147483647 h 63"/>
              <a:gd name="T10" fmla="*/ 0 w 67"/>
              <a:gd name="T11" fmla="*/ 0 h 63"/>
              <a:gd name="T12" fmla="*/ 0 60000 65536"/>
              <a:gd name="T13" fmla="*/ 0 60000 65536"/>
              <a:gd name="T14" fmla="*/ 0 60000 65536"/>
              <a:gd name="T15" fmla="*/ 0 60000 65536"/>
              <a:gd name="T16" fmla="*/ 0 60000 65536"/>
              <a:gd name="T17" fmla="*/ 0 60000 65536"/>
              <a:gd name="T18" fmla="*/ 0 w 67"/>
              <a:gd name="T19" fmla="*/ 0 h 63"/>
              <a:gd name="T20" fmla="*/ 67 w 6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7" h="63">
                <a:moveTo>
                  <a:pt x="0" y="0"/>
                </a:moveTo>
                <a:lnTo>
                  <a:pt x="8" y="63"/>
                </a:lnTo>
                <a:lnTo>
                  <a:pt x="67" y="30"/>
                </a:lnTo>
                <a:lnTo>
                  <a:pt x="0" y="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48" name="Line 60"/>
          <p:cNvSpPr>
            <a:spLocks noChangeShapeType="1"/>
          </p:cNvSpPr>
          <p:nvPr/>
        </p:nvSpPr>
        <p:spPr bwMode="auto">
          <a:xfrm flipV="1">
            <a:off x="2589213" y="5170488"/>
            <a:ext cx="1779587" cy="13493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9" name="Line 61"/>
          <p:cNvSpPr>
            <a:spLocks noChangeShapeType="1"/>
          </p:cNvSpPr>
          <p:nvPr/>
        </p:nvSpPr>
        <p:spPr bwMode="auto">
          <a:xfrm flipH="1" flipV="1">
            <a:off x="2589213" y="3838575"/>
            <a:ext cx="2138362" cy="116046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0" name="Line 62"/>
          <p:cNvSpPr>
            <a:spLocks noChangeShapeType="1"/>
          </p:cNvSpPr>
          <p:nvPr/>
        </p:nvSpPr>
        <p:spPr bwMode="auto">
          <a:xfrm>
            <a:off x="2589213" y="4421188"/>
            <a:ext cx="1890712" cy="62547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1" name="Line 63"/>
          <p:cNvSpPr>
            <a:spLocks noChangeShapeType="1"/>
          </p:cNvSpPr>
          <p:nvPr/>
        </p:nvSpPr>
        <p:spPr bwMode="auto">
          <a:xfrm flipV="1">
            <a:off x="2589213" y="2141538"/>
            <a:ext cx="3163887" cy="28702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2" name="Freeform 64"/>
          <p:cNvSpPr>
            <a:spLocks/>
          </p:cNvSpPr>
          <p:nvPr/>
        </p:nvSpPr>
        <p:spPr bwMode="auto">
          <a:xfrm>
            <a:off x="5711825" y="2595563"/>
            <a:ext cx="100013" cy="100012"/>
          </a:xfrm>
          <a:custGeom>
            <a:avLst/>
            <a:gdLst>
              <a:gd name="T0" fmla="*/ 2147483647 w 63"/>
              <a:gd name="T1" fmla="*/ 0 h 63"/>
              <a:gd name="T2" fmla="*/ 0 w 63"/>
              <a:gd name="T3" fmla="*/ 2147483647 h 63"/>
              <a:gd name="T4" fmla="*/ 2147483647 w 63"/>
              <a:gd name="T5" fmla="*/ 2147483647 h 63"/>
              <a:gd name="T6" fmla="*/ 2147483647 w 63"/>
              <a:gd name="T7" fmla="*/ 2147483647 h 63"/>
              <a:gd name="T8" fmla="*/ 2147483647 w 63"/>
              <a:gd name="T9" fmla="*/ 2147483647 h 63"/>
              <a:gd name="T10" fmla="*/ 2147483647 w 63"/>
              <a:gd name="T11" fmla="*/ 0 h 63"/>
              <a:gd name="T12" fmla="*/ 0 60000 65536"/>
              <a:gd name="T13" fmla="*/ 0 60000 65536"/>
              <a:gd name="T14" fmla="*/ 0 60000 65536"/>
              <a:gd name="T15" fmla="*/ 0 60000 65536"/>
              <a:gd name="T16" fmla="*/ 0 60000 65536"/>
              <a:gd name="T17" fmla="*/ 0 60000 65536"/>
              <a:gd name="T18" fmla="*/ 0 w 63"/>
              <a:gd name="T19" fmla="*/ 0 h 63"/>
              <a:gd name="T20" fmla="*/ 63 w 63"/>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3" h="63">
                <a:moveTo>
                  <a:pt x="3" y="0"/>
                </a:moveTo>
                <a:lnTo>
                  <a:pt x="0" y="63"/>
                </a:lnTo>
                <a:lnTo>
                  <a:pt x="63" y="37"/>
                </a:lnTo>
                <a:lnTo>
                  <a:pt x="3" y="3"/>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53" name="Line 65"/>
          <p:cNvSpPr>
            <a:spLocks noChangeShapeType="1"/>
          </p:cNvSpPr>
          <p:nvPr/>
        </p:nvSpPr>
        <p:spPr bwMode="auto">
          <a:xfrm>
            <a:off x="2589213" y="2359025"/>
            <a:ext cx="3151187" cy="28892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4" name="Freeform 66"/>
          <p:cNvSpPr>
            <a:spLocks/>
          </p:cNvSpPr>
          <p:nvPr/>
        </p:nvSpPr>
        <p:spPr bwMode="auto">
          <a:xfrm>
            <a:off x="5705475" y="3173413"/>
            <a:ext cx="106363" cy="100012"/>
          </a:xfrm>
          <a:custGeom>
            <a:avLst/>
            <a:gdLst>
              <a:gd name="T0" fmla="*/ 2147483647 w 67"/>
              <a:gd name="T1" fmla="*/ 0 h 63"/>
              <a:gd name="T2" fmla="*/ 0 w 67"/>
              <a:gd name="T3" fmla="*/ 2147483647 h 63"/>
              <a:gd name="T4" fmla="*/ 2147483647 w 67"/>
              <a:gd name="T5" fmla="*/ 2147483647 h 63"/>
              <a:gd name="T6" fmla="*/ 2147483647 w 67"/>
              <a:gd name="T7" fmla="*/ 2147483647 h 63"/>
              <a:gd name="T8" fmla="*/ 2147483647 w 67"/>
              <a:gd name="T9" fmla="*/ 2147483647 h 63"/>
              <a:gd name="T10" fmla="*/ 2147483647 w 67"/>
              <a:gd name="T11" fmla="*/ 0 h 63"/>
              <a:gd name="T12" fmla="*/ 0 60000 65536"/>
              <a:gd name="T13" fmla="*/ 0 60000 65536"/>
              <a:gd name="T14" fmla="*/ 0 60000 65536"/>
              <a:gd name="T15" fmla="*/ 0 60000 65536"/>
              <a:gd name="T16" fmla="*/ 0 60000 65536"/>
              <a:gd name="T17" fmla="*/ 0 60000 65536"/>
              <a:gd name="T18" fmla="*/ 0 w 67"/>
              <a:gd name="T19" fmla="*/ 0 h 63"/>
              <a:gd name="T20" fmla="*/ 67 w 6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7" h="63">
                <a:moveTo>
                  <a:pt x="11" y="0"/>
                </a:moveTo>
                <a:lnTo>
                  <a:pt x="0" y="63"/>
                </a:lnTo>
                <a:lnTo>
                  <a:pt x="67" y="44"/>
                </a:lnTo>
                <a:lnTo>
                  <a:pt x="11" y="3"/>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55" name="Line 67"/>
          <p:cNvSpPr>
            <a:spLocks noChangeShapeType="1"/>
          </p:cNvSpPr>
          <p:nvPr/>
        </p:nvSpPr>
        <p:spPr bwMode="auto">
          <a:xfrm>
            <a:off x="2589213" y="2654300"/>
            <a:ext cx="3151187" cy="57785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6" name="Freeform 68"/>
          <p:cNvSpPr>
            <a:spLocks/>
          </p:cNvSpPr>
          <p:nvPr/>
        </p:nvSpPr>
        <p:spPr bwMode="auto">
          <a:xfrm>
            <a:off x="5705475" y="3432175"/>
            <a:ext cx="106363" cy="100013"/>
          </a:xfrm>
          <a:custGeom>
            <a:avLst/>
            <a:gdLst>
              <a:gd name="T0" fmla="*/ 2147483647 w 67"/>
              <a:gd name="T1" fmla="*/ 0 h 63"/>
              <a:gd name="T2" fmla="*/ 0 w 67"/>
              <a:gd name="T3" fmla="*/ 2147483647 h 63"/>
              <a:gd name="T4" fmla="*/ 2147483647 w 67"/>
              <a:gd name="T5" fmla="*/ 2147483647 h 63"/>
              <a:gd name="T6" fmla="*/ 2147483647 w 67"/>
              <a:gd name="T7" fmla="*/ 2147483647 h 63"/>
              <a:gd name="T8" fmla="*/ 2147483647 w 67"/>
              <a:gd name="T9" fmla="*/ 2147483647 h 63"/>
              <a:gd name="T10" fmla="*/ 2147483647 w 67"/>
              <a:gd name="T11" fmla="*/ 0 h 63"/>
              <a:gd name="T12" fmla="*/ 0 60000 65536"/>
              <a:gd name="T13" fmla="*/ 0 60000 65536"/>
              <a:gd name="T14" fmla="*/ 0 60000 65536"/>
              <a:gd name="T15" fmla="*/ 0 60000 65536"/>
              <a:gd name="T16" fmla="*/ 0 60000 65536"/>
              <a:gd name="T17" fmla="*/ 0 60000 65536"/>
              <a:gd name="T18" fmla="*/ 0 w 67"/>
              <a:gd name="T19" fmla="*/ 0 h 63"/>
              <a:gd name="T20" fmla="*/ 67 w 6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7" h="63">
                <a:moveTo>
                  <a:pt x="7" y="0"/>
                </a:moveTo>
                <a:lnTo>
                  <a:pt x="0" y="63"/>
                </a:lnTo>
                <a:lnTo>
                  <a:pt x="67" y="41"/>
                </a:lnTo>
                <a:lnTo>
                  <a:pt x="7" y="4"/>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57" name="Freeform 69"/>
          <p:cNvSpPr>
            <a:spLocks/>
          </p:cNvSpPr>
          <p:nvPr/>
        </p:nvSpPr>
        <p:spPr bwMode="auto">
          <a:xfrm rot="1944879">
            <a:off x="4530725" y="4987925"/>
            <a:ext cx="106363" cy="95250"/>
          </a:xfrm>
          <a:custGeom>
            <a:avLst/>
            <a:gdLst>
              <a:gd name="T0" fmla="*/ 0 w 67"/>
              <a:gd name="T1" fmla="*/ 0 h 60"/>
              <a:gd name="T2" fmla="*/ 2147483647 w 67"/>
              <a:gd name="T3" fmla="*/ 2147483647 h 60"/>
              <a:gd name="T4" fmla="*/ 2147483647 w 67"/>
              <a:gd name="T5" fmla="*/ 2147483647 h 60"/>
              <a:gd name="T6" fmla="*/ 0 w 67"/>
              <a:gd name="T7" fmla="*/ 0 h 60"/>
              <a:gd name="T8" fmla="*/ 0 w 67"/>
              <a:gd name="T9" fmla="*/ 0 h 60"/>
              <a:gd name="T10" fmla="*/ 0 60000 65536"/>
              <a:gd name="T11" fmla="*/ 0 60000 65536"/>
              <a:gd name="T12" fmla="*/ 0 60000 65536"/>
              <a:gd name="T13" fmla="*/ 0 60000 65536"/>
              <a:gd name="T14" fmla="*/ 0 60000 65536"/>
              <a:gd name="T15" fmla="*/ 0 w 67"/>
              <a:gd name="T16" fmla="*/ 0 h 60"/>
              <a:gd name="T17" fmla="*/ 67 w 67"/>
              <a:gd name="T18" fmla="*/ 60 h 60"/>
            </a:gdLst>
            <a:ahLst/>
            <a:cxnLst>
              <a:cxn ang="T10">
                <a:pos x="T0" y="T1"/>
              </a:cxn>
              <a:cxn ang="T11">
                <a:pos x="T2" y="T3"/>
              </a:cxn>
              <a:cxn ang="T12">
                <a:pos x="T4" y="T5"/>
              </a:cxn>
              <a:cxn ang="T13">
                <a:pos x="T6" y="T7"/>
              </a:cxn>
              <a:cxn ang="T14">
                <a:pos x="T8" y="T9"/>
              </a:cxn>
            </a:cxnLst>
            <a:rect l="T15" t="T16" r="T17" b="T18"/>
            <a:pathLst>
              <a:path w="67" h="60">
                <a:moveTo>
                  <a:pt x="0" y="0"/>
                </a:moveTo>
                <a:lnTo>
                  <a:pt x="11" y="60"/>
                </a:lnTo>
                <a:lnTo>
                  <a:pt x="67" y="2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58" name="Freeform 70"/>
          <p:cNvSpPr>
            <a:spLocks/>
          </p:cNvSpPr>
          <p:nvPr/>
        </p:nvSpPr>
        <p:spPr bwMode="auto">
          <a:xfrm>
            <a:off x="5699125" y="3732213"/>
            <a:ext cx="112713" cy="88900"/>
          </a:xfrm>
          <a:custGeom>
            <a:avLst/>
            <a:gdLst>
              <a:gd name="T0" fmla="*/ 2147483647 w 71"/>
              <a:gd name="T1" fmla="*/ 0 h 56"/>
              <a:gd name="T2" fmla="*/ 0 w 71"/>
              <a:gd name="T3" fmla="*/ 2147483647 h 56"/>
              <a:gd name="T4" fmla="*/ 2147483647 w 71"/>
              <a:gd name="T5" fmla="*/ 2147483647 h 56"/>
              <a:gd name="T6" fmla="*/ 2147483647 w 71"/>
              <a:gd name="T7" fmla="*/ 0 h 56"/>
              <a:gd name="T8" fmla="*/ 2147483647 w 71"/>
              <a:gd name="T9" fmla="*/ 0 h 56"/>
              <a:gd name="T10" fmla="*/ 0 60000 65536"/>
              <a:gd name="T11" fmla="*/ 0 60000 65536"/>
              <a:gd name="T12" fmla="*/ 0 60000 65536"/>
              <a:gd name="T13" fmla="*/ 0 60000 65536"/>
              <a:gd name="T14" fmla="*/ 0 60000 65536"/>
              <a:gd name="T15" fmla="*/ 0 w 71"/>
              <a:gd name="T16" fmla="*/ 0 h 56"/>
              <a:gd name="T17" fmla="*/ 71 w 71"/>
              <a:gd name="T18" fmla="*/ 56 h 56"/>
            </a:gdLst>
            <a:ahLst/>
            <a:cxnLst>
              <a:cxn ang="T10">
                <a:pos x="T0" y="T1"/>
              </a:cxn>
              <a:cxn ang="T11">
                <a:pos x="T2" y="T3"/>
              </a:cxn>
              <a:cxn ang="T12">
                <a:pos x="T4" y="T5"/>
              </a:cxn>
              <a:cxn ang="T13">
                <a:pos x="T6" y="T7"/>
              </a:cxn>
              <a:cxn ang="T14">
                <a:pos x="T8" y="T9"/>
              </a:cxn>
            </a:cxnLst>
            <a:rect l="T15" t="T16" r="T17" b="T18"/>
            <a:pathLst>
              <a:path w="71" h="56">
                <a:moveTo>
                  <a:pt x="30" y="0"/>
                </a:moveTo>
                <a:lnTo>
                  <a:pt x="0" y="56"/>
                </a:lnTo>
                <a:lnTo>
                  <a:pt x="71" y="56"/>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59" name="Line 71"/>
          <p:cNvSpPr>
            <a:spLocks noChangeShapeType="1"/>
          </p:cNvSpPr>
          <p:nvPr/>
        </p:nvSpPr>
        <p:spPr bwMode="auto">
          <a:xfrm>
            <a:off x="2589213" y="2065338"/>
            <a:ext cx="3157537" cy="1725612"/>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60" name="Freeform 72"/>
          <p:cNvSpPr>
            <a:spLocks/>
          </p:cNvSpPr>
          <p:nvPr/>
        </p:nvSpPr>
        <p:spPr bwMode="auto">
          <a:xfrm>
            <a:off x="5705475" y="4056063"/>
            <a:ext cx="106363" cy="100012"/>
          </a:xfrm>
          <a:custGeom>
            <a:avLst/>
            <a:gdLst>
              <a:gd name="T0" fmla="*/ 2147483647 w 67"/>
              <a:gd name="T1" fmla="*/ 0 h 63"/>
              <a:gd name="T2" fmla="*/ 0 w 67"/>
              <a:gd name="T3" fmla="*/ 2147483647 h 63"/>
              <a:gd name="T4" fmla="*/ 2147483647 w 67"/>
              <a:gd name="T5" fmla="*/ 2147483647 h 63"/>
              <a:gd name="T6" fmla="*/ 2147483647 w 67"/>
              <a:gd name="T7" fmla="*/ 2147483647 h 63"/>
              <a:gd name="T8" fmla="*/ 2147483647 w 67"/>
              <a:gd name="T9" fmla="*/ 2147483647 h 63"/>
              <a:gd name="T10" fmla="*/ 2147483647 w 67"/>
              <a:gd name="T11" fmla="*/ 0 h 63"/>
              <a:gd name="T12" fmla="*/ 0 60000 65536"/>
              <a:gd name="T13" fmla="*/ 0 60000 65536"/>
              <a:gd name="T14" fmla="*/ 0 60000 65536"/>
              <a:gd name="T15" fmla="*/ 0 60000 65536"/>
              <a:gd name="T16" fmla="*/ 0 60000 65536"/>
              <a:gd name="T17" fmla="*/ 0 60000 65536"/>
              <a:gd name="T18" fmla="*/ 0 w 67"/>
              <a:gd name="T19" fmla="*/ 0 h 63"/>
              <a:gd name="T20" fmla="*/ 67 w 6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7" h="63">
                <a:moveTo>
                  <a:pt x="11" y="0"/>
                </a:moveTo>
                <a:lnTo>
                  <a:pt x="0" y="63"/>
                </a:lnTo>
                <a:lnTo>
                  <a:pt x="67" y="45"/>
                </a:lnTo>
                <a:lnTo>
                  <a:pt x="11" y="4"/>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61" name="Line 73"/>
          <p:cNvSpPr>
            <a:spLocks noChangeShapeType="1"/>
          </p:cNvSpPr>
          <p:nvPr/>
        </p:nvSpPr>
        <p:spPr bwMode="auto">
          <a:xfrm>
            <a:off x="2589213" y="3538538"/>
            <a:ext cx="3151187" cy="576262"/>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62" name="Freeform 74"/>
          <p:cNvSpPr>
            <a:spLocks/>
          </p:cNvSpPr>
          <p:nvPr/>
        </p:nvSpPr>
        <p:spPr bwMode="auto">
          <a:xfrm>
            <a:off x="5705475" y="4386263"/>
            <a:ext cx="106363" cy="100012"/>
          </a:xfrm>
          <a:custGeom>
            <a:avLst/>
            <a:gdLst>
              <a:gd name="T0" fmla="*/ 0 w 67"/>
              <a:gd name="T1" fmla="*/ 0 h 63"/>
              <a:gd name="T2" fmla="*/ 2147483647 w 67"/>
              <a:gd name="T3" fmla="*/ 2147483647 h 63"/>
              <a:gd name="T4" fmla="*/ 2147483647 w 67"/>
              <a:gd name="T5" fmla="*/ 2147483647 h 63"/>
              <a:gd name="T6" fmla="*/ 2147483647 w 67"/>
              <a:gd name="T7" fmla="*/ 0 h 63"/>
              <a:gd name="T8" fmla="*/ 2147483647 w 67"/>
              <a:gd name="T9" fmla="*/ 0 h 63"/>
              <a:gd name="T10" fmla="*/ 0 w 67"/>
              <a:gd name="T11" fmla="*/ 0 h 63"/>
              <a:gd name="T12" fmla="*/ 0 60000 65536"/>
              <a:gd name="T13" fmla="*/ 0 60000 65536"/>
              <a:gd name="T14" fmla="*/ 0 60000 65536"/>
              <a:gd name="T15" fmla="*/ 0 60000 65536"/>
              <a:gd name="T16" fmla="*/ 0 60000 65536"/>
              <a:gd name="T17" fmla="*/ 0 60000 65536"/>
              <a:gd name="T18" fmla="*/ 0 w 67"/>
              <a:gd name="T19" fmla="*/ 0 h 63"/>
              <a:gd name="T20" fmla="*/ 67 w 67"/>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7" h="63">
                <a:moveTo>
                  <a:pt x="0" y="0"/>
                </a:moveTo>
                <a:lnTo>
                  <a:pt x="7" y="63"/>
                </a:lnTo>
                <a:lnTo>
                  <a:pt x="67" y="26"/>
                </a:lnTo>
                <a:lnTo>
                  <a:pt x="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63" name="Line 75"/>
          <p:cNvSpPr>
            <a:spLocks noChangeShapeType="1"/>
          </p:cNvSpPr>
          <p:nvPr/>
        </p:nvSpPr>
        <p:spPr bwMode="auto">
          <a:xfrm flipV="1">
            <a:off x="2589213" y="4433888"/>
            <a:ext cx="3157537" cy="282575"/>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64" name="Line 76"/>
          <p:cNvSpPr>
            <a:spLocks noChangeShapeType="1"/>
          </p:cNvSpPr>
          <p:nvPr/>
        </p:nvSpPr>
        <p:spPr bwMode="auto">
          <a:xfrm>
            <a:off x="2589213" y="4127500"/>
            <a:ext cx="1982787" cy="9017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65" name="Line 77"/>
          <p:cNvSpPr>
            <a:spLocks noChangeShapeType="1"/>
          </p:cNvSpPr>
          <p:nvPr/>
        </p:nvSpPr>
        <p:spPr bwMode="auto">
          <a:xfrm>
            <a:off x="2589213" y="3243263"/>
            <a:ext cx="3146425" cy="2413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66" name="Freeform 78"/>
          <p:cNvSpPr>
            <a:spLocks/>
          </p:cNvSpPr>
          <p:nvPr/>
        </p:nvSpPr>
        <p:spPr bwMode="auto">
          <a:xfrm>
            <a:off x="2541588" y="2901950"/>
            <a:ext cx="101600" cy="100013"/>
          </a:xfrm>
          <a:custGeom>
            <a:avLst/>
            <a:gdLst>
              <a:gd name="T0" fmla="*/ 2147483647 w 64"/>
              <a:gd name="T1" fmla="*/ 2147483647 h 63"/>
              <a:gd name="T2" fmla="*/ 2147483647 w 64"/>
              <a:gd name="T3" fmla="*/ 2147483647 h 63"/>
              <a:gd name="T4" fmla="*/ 2147483647 w 64"/>
              <a:gd name="T5" fmla="*/ 2147483647 h 63"/>
              <a:gd name="T6" fmla="*/ 2147483647 w 64"/>
              <a:gd name="T7" fmla="*/ 2147483647 h 63"/>
              <a:gd name="T8" fmla="*/ 2147483647 w 64"/>
              <a:gd name="T9" fmla="*/ 2147483647 h 63"/>
              <a:gd name="T10" fmla="*/ 2147483647 w 64"/>
              <a:gd name="T11" fmla="*/ 2147483647 h 63"/>
              <a:gd name="T12" fmla="*/ 2147483647 w 64"/>
              <a:gd name="T13" fmla="*/ 2147483647 h 63"/>
              <a:gd name="T14" fmla="*/ 2147483647 w 64"/>
              <a:gd name="T15" fmla="*/ 2147483647 h 63"/>
              <a:gd name="T16" fmla="*/ 2147483647 w 64"/>
              <a:gd name="T17" fmla="*/ 2147483647 h 63"/>
              <a:gd name="T18" fmla="*/ 2147483647 w 64"/>
              <a:gd name="T19" fmla="*/ 2147483647 h 63"/>
              <a:gd name="T20" fmla="*/ 2147483647 w 64"/>
              <a:gd name="T21" fmla="*/ 2147483647 h 63"/>
              <a:gd name="T22" fmla="*/ 2147483647 w 64"/>
              <a:gd name="T23" fmla="*/ 2147483647 h 63"/>
              <a:gd name="T24" fmla="*/ 2147483647 w 64"/>
              <a:gd name="T25" fmla="*/ 2147483647 h 63"/>
              <a:gd name="T26" fmla="*/ 2147483647 w 64"/>
              <a:gd name="T27" fmla="*/ 2147483647 h 63"/>
              <a:gd name="T28" fmla="*/ 2147483647 w 64"/>
              <a:gd name="T29" fmla="*/ 2147483647 h 63"/>
              <a:gd name="T30" fmla="*/ 2147483647 w 64"/>
              <a:gd name="T31" fmla="*/ 2147483647 h 63"/>
              <a:gd name="T32" fmla="*/ 2147483647 w 64"/>
              <a:gd name="T33" fmla="*/ 2147483647 h 63"/>
              <a:gd name="T34" fmla="*/ 2147483647 w 64"/>
              <a:gd name="T35" fmla="*/ 2147483647 h 63"/>
              <a:gd name="T36" fmla="*/ 2147483647 w 64"/>
              <a:gd name="T37" fmla="*/ 2147483647 h 63"/>
              <a:gd name="T38" fmla="*/ 2147483647 w 64"/>
              <a:gd name="T39" fmla="*/ 0 h 63"/>
              <a:gd name="T40" fmla="*/ 2147483647 w 64"/>
              <a:gd name="T41" fmla="*/ 0 h 63"/>
              <a:gd name="T42" fmla="*/ 2147483647 w 64"/>
              <a:gd name="T43" fmla="*/ 0 h 63"/>
              <a:gd name="T44" fmla="*/ 2147483647 w 64"/>
              <a:gd name="T45" fmla="*/ 2147483647 h 63"/>
              <a:gd name="T46" fmla="*/ 2147483647 w 64"/>
              <a:gd name="T47" fmla="*/ 2147483647 h 63"/>
              <a:gd name="T48" fmla="*/ 2147483647 w 64"/>
              <a:gd name="T49" fmla="*/ 2147483647 h 63"/>
              <a:gd name="T50" fmla="*/ 2147483647 w 64"/>
              <a:gd name="T51" fmla="*/ 2147483647 h 63"/>
              <a:gd name="T52" fmla="*/ 2147483647 w 64"/>
              <a:gd name="T53" fmla="*/ 2147483647 h 63"/>
              <a:gd name="T54" fmla="*/ 2147483647 w 64"/>
              <a:gd name="T55" fmla="*/ 2147483647 h 63"/>
              <a:gd name="T56" fmla="*/ 0 w 64"/>
              <a:gd name="T57" fmla="*/ 2147483647 h 63"/>
              <a:gd name="T58" fmla="*/ 0 w 64"/>
              <a:gd name="T59" fmla="*/ 2147483647 h 63"/>
              <a:gd name="T60" fmla="*/ 0 w 64"/>
              <a:gd name="T61" fmla="*/ 2147483647 h 63"/>
              <a:gd name="T62" fmla="*/ 0 w 64"/>
              <a:gd name="T63" fmla="*/ 2147483647 h 63"/>
              <a:gd name="T64" fmla="*/ 0 w 64"/>
              <a:gd name="T65" fmla="*/ 2147483647 h 63"/>
              <a:gd name="T66" fmla="*/ 2147483647 w 64"/>
              <a:gd name="T67" fmla="*/ 2147483647 h 63"/>
              <a:gd name="T68" fmla="*/ 2147483647 w 64"/>
              <a:gd name="T69" fmla="*/ 2147483647 h 63"/>
              <a:gd name="T70" fmla="*/ 2147483647 w 64"/>
              <a:gd name="T71" fmla="*/ 2147483647 h 63"/>
              <a:gd name="T72" fmla="*/ 2147483647 w 64"/>
              <a:gd name="T73" fmla="*/ 2147483647 h 63"/>
              <a:gd name="T74" fmla="*/ 2147483647 w 64"/>
              <a:gd name="T75" fmla="*/ 2147483647 h 63"/>
              <a:gd name="T76" fmla="*/ 2147483647 w 64"/>
              <a:gd name="T77" fmla="*/ 2147483647 h 63"/>
              <a:gd name="T78" fmla="*/ 2147483647 w 64"/>
              <a:gd name="T79" fmla="*/ 2147483647 h 63"/>
              <a:gd name="T80" fmla="*/ 2147483647 w 64"/>
              <a:gd name="T81" fmla="*/ 2147483647 h 63"/>
              <a:gd name="T82" fmla="*/ 2147483647 w 64"/>
              <a:gd name="T83" fmla="*/ 2147483647 h 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
              <a:gd name="T127" fmla="*/ 0 h 63"/>
              <a:gd name="T128" fmla="*/ 64 w 64"/>
              <a:gd name="T129" fmla="*/ 63 h 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 h="63">
                <a:moveTo>
                  <a:pt x="30" y="63"/>
                </a:moveTo>
                <a:lnTo>
                  <a:pt x="38" y="63"/>
                </a:lnTo>
                <a:lnTo>
                  <a:pt x="41" y="59"/>
                </a:lnTo>
                <a:lnTo>
                  <a:pt x="45" y="59"/>
                </a:lnTo>
                <a:lnTo>
                  <a:pt x="49" y="55"/>
                </a:lnTo>
                <a:lnTo>
                  <a:pt x="52" y="52"/>
                </a:lnTo>
                <a:lnTo>
                  <a:pt x="56" y="48"/>
                </a:lnTo>
                <a:lnTo>
                  <a:pt x="60" y="44"/>
                </a:lnTo>
                <a:lnTo>
                  <a:pt x="60" y="41"/>
                </a:lnTo>
                <a:lnTo>
                  <a:pt x="64" y="37"/>
                </a:lnTo>
                <a:lnTo>
                  <a:pt x="64" y="33"/>
                </a:lnTo>
                <a:lnTo>
                  <a:pt x="64" y="26"/>
                </a:lnTo>
                <a:lnTo>
                  <a:pt x="60" y="22"/>
                </a:lnTo>
                <a:lnTo>
                  <a:pt x="60" y="18"/>
                </a:lnTo>
                <a:lnTo>
                  <a:pt x="56" y="15"/>
                </a:lnTo>
                <a:lnTo>
                  <a:pt x="52" y="11"/>
                </a:lnTo>
                <a:lnTo>
                  <a:pt x="49" y="7"/>
                </a:lnTo>
                <a:lnTo>
                  <a:pt x="45" y="3"/>
                </a:lnTo>
                <a:lnTo>
                  <a:pt x="41" y="3"/>
                </a:lnTo>
                <a:lnTo>
                  <a:pt x="38" y="0"/>
                </a:lnTo>
                <a:lnTo>
                  <a:pt x="30" y="0"/>
                </a:lnTo>
                <a:lnTo>
                  <a:pt x="26" y="0"/>
                </a:lnTo>
                <a:lnTo>
                  <a:pt x="23" y="3"/>
                </a:lnTo>
                <a:lnTo>
                  <a:pt x="15" y="3"/>
                </a:lnTo>
                <a:lnTo>
                  <a:pt x="12" y="7"/>
                </a:lnTo>
                <a:lnTo>
                  <a:pt x="8" y="11"/>
                </a:lnTo>
                <a:lnTo>
                  <a:pt x="8" y="15"/>
                </a:lnTo>
                <a:lnTo>
                  <a:pt x="4" y="18"/>
                </a:lnTo>
                <a:lnTo>
                  <a:pt x="0" y="22"/>
                </a:lnTo>
                <a:lnTo>
                  <a:pt x="0" y="26"/>
                </a:lnTo>
                <a:lnTo>
                  <a:pt x="0" y="33"/>
                </a:lnTo>
                <a:lnTo>
                  <a:pt x="0" y="37"/>
                </a:lnTo>
                <a:lnTo>
                  <a:pt x="0" y="41"/>
                </a:lnTo>
                <a:lnTo>
                  <a:pt x="4" y="44"/>
                </a:lnTo>
                <a:lnTo>
                  <a:pt x="8" y="48"/>
                </a:lnTo>
                <a:lnTo>
                  <a:pt x="8" y="52"/>
                </a:lnTo>
                <a:lnTo>
                  <a:pt x="12" y="55"/>
                </a:lnTo>
                <a:lnTo>
                  <a:pt x="15" y="59"/>
                </a:lnTo>
                <a:lnTo>
                  <a:pt x="23" y="59"/>
                </a:lnTo>
                <a:lnTo>
                  <a:pt x="26" y="63"/>
                </a:lnTo>
                <a:lnTo>
                  <a:pt x="3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67" name="Line 79"/>
          <p:cNvSpPr>
            <a:spLocks noChangeShapeType="1"/>
          </p:cNvSpPr>
          <p:nvPr/>
        </p:nvSpPr>
        <p:spPr bwMode="auto">
          <a:xfrm>
            <a:off x="2589213" y="2947988"/>
            <a:ext cx="3151187" cy="635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68" name="Freeform 80"/>
          <p:cNvSpPr>
            <a:spLocks/>
          </p:cNvSpPr>
          <p:nvPr/>
        </p:nvSpPr>
        <p:spPr bwMode="auto">
          <a:xfrm>
            <a:off x="5711825" y="2901950"/>
            <a:ext cx="100013" cy="100013"/>
          </a:xfrm>
          <a:custGeom>
            <a:avLst/>
            <a:gdLst>
              <a:gd name="T0" fmla="*/ 0 w 63"/>
              <a:gd name="T1" fmla="*/ 0 h 63"/>
              <a:gd name="T2" fmla="*/ 0 w 63"/>
              <a:gd name="T3" fmla="*/ 2147483647 h 63"/>
              <a:gd name="T4" fmla="*/ 2147483647 w 63"/>
              <a:gd name="T5" fmla="*/ 2147483647 h 63"/>
              <a:gd name="T6" fmla="*/ 0 w 63"/>
              <a:gd name="T7" fmla="*/ 0 h 63"/>
              <a:gd name="T8" fmla="*/ 0 w 63"/>
              <a:gd name="T9" fmla="*/ 0 h 63"/>
              <a:gd name="T10" fmla="*/ 0 60000 65536"/>
              <a:gd name="T11" fmla="*/ 0 60000 65536"/>
              <a:gd name="T12" fmla="*/ 0 60000 65536"/>
              <a:gd name="T13" fmla="*/ 0 60000 65536"/>
              <a:gd name="T14" fmla="*/ 0 60000 65536"/>
              <a:gd name="T15" fmla="*/ 0 w 63"/>
              <a:gd name="T16" fmla="*/ 0 h 63"/>
              <a:gd name="T17" fmla="*/ 63 w 63"/>
              <a:gd name="T18" fmla="*/ 63 h 63"/>
            </a:gdLst>
            <a:ahLst/>
            <a:cxnLst>
              <a:cxn ang="T10">
                <a:pos x="T0" y="T1"/>
              </a:cxn>
              <a:cxn ang="T11">
                <a:pos x="T2" y="T3"/>
              </a:cxn>
              <a:cxn ang="T12">
                <a:pos x="T4" y="T5"/>
              </a:cxn>
              <a:cxn ang="T13">
                <a:pos x="T6" y="T7"/>
              </a:cxn>
              <a:cxn ang="T14">
                <a:pos x="T8" y="T9"/>
              </a:cxn>
            </a:cxnLst>
            <a:rect l="T15" t="T16" r="T17" b="T18"/>
            <a:pathLst>
              <a:path w="63" h="63">
                <a:moveTo>
                  <a:pt x="0" y="0"/>
                </a:moveTo>
                <a:lnTo>
                  <a:pt x="0" y="63"/>
                </a:lnTo>
                <a:lnTo>
                  <a:pt x="63" y="3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69" name="Rectangle 81"/>
          <p:cNvSpPr>
            <a:spLocks noChangeArrowheads="1"/>
          </p:cNvSpPr>
          <p:nvPr/>
        </p:nvSpPr>
        <p:spPr bwMode="auto">
          <a:xfrm>
            <a:off x="533400" y="1905000"/>
            <a:ext cx="838200" cy="35814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b="1">
              <a:cs typeface="Arial" panose="020B0604020202020204" pitchFamily="34" charset="0"/>
            </a:endParaRPr>
          </a:p>
        </p:txBody>
      </p:sp>
      <p:sp>
        <p:nvSpPr>
          <p:cNvPr id="12370" name="Rectangle 82"/>
          <p:cNvSpPr>
            <a:spLocks noChangeArrowheads="1"/>
          </p:cNvSpPr>
          <p:nvPr/>
        </p:nvSpPr>
        <p:spPr bwMode="auto">
          <a:xfrm>
            <a:off x="5840413" y="1914525"/>
            <a:ext cx="1752600" cy="304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cs typeface="Arial" panose="020B0604020202020204" pitchFamily="34" charset="0"/>
              </a:rPr>
              <a:t>IE</a:t>
            </a:r>
          </a:p>
        </p:txBody>
      </p:sp>
      <p:sp>
        <p:nvSpPr>
          <p:cNvPr id="12371" name="Rectangle 83"/>
          <p:cNvSpPr>
            <a:spLocks noChangeArrowheads="1"/>
          </p:cNvSpPr>
          <p:nvPr/>
        </p:nvSpPr>
        <p:spPr bwMode="auto">
          <a:xfrm>
            <a:off x="5830888" y="2514600"/>
            <a:ext cx="1752600" cy="304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cs typeface="Arial" panose="020B0604020202020204" pitchFamily="34" charset="0"/>
              </a:rPr>
              <a:t>IE</a:t>
            </a:r>
          </a:p>
        </p:txBody>
      </p:sp>
      <p:sp>
        <p:nvSpPr>
          <p:cNvPr id="12372" name="Rectangle 84"/>
          <p:cNvSpPr>
            <a:spLocks noChangeArrowheads="1"/>
          </p:cNvSpPr>
          <p:nvPr/>
        </p:nvSpPr>
        <p:spPr bwMode="auto">
          <a:xfrm>
            <a:off x="5830888" y="2819400"/>
            <a:ext cx="1752600" cy="304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cs typeface="Arial" panose="020B0604020202020204" pitchFamily="34" charset="0"/>
              </a:rPr>
              <a:t>IE</a:t>
            </a:r>
          </a:p>
        </p:txBody>
      </p:sp>
      <p:sp>
        <p:nvSpPr>
          <p:cNvPr id="12373" name="Rectangle 85"/>
          <p:cNvSpPr>
            <a:spLocks noChangeArrowheads="1"/>
          </p:cNvSpPr>
          <p:nvPr/>
        </p:nvSpPr>
        <p:spPr bwMode="auto">
          <a:xfrm>
            <a:off x="5835650" y="3124200"/>
            <a:ext cx="1752600" cy="304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cs typeface="Arial" panose="020B0604020202020204" pitchFamily="34" charset="0"/>
              </a:rPr>
              <a:t>IE</a:t>
            </a:r>
          </a:p>
        </p:txBody>
      </p:sp>
      <p:sp>
        <p:nvSpPr>
          <p:cNvPr id="12374" name="Rectangle 86"/>
          <p:cNvSpPr>
            <a:spLocks noChangeArrowheads="1"/>
          </p:cNvSpPr>
          <p:nvPr/>
        </p:nvSpPr>
        <p:spPr bwMode="auto">
          <a:xfrm>
            <a:off x="5842000" y="3421063"/>
            <a:ext cx="1752600" cy="304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cs typeface="Arial" panose="020B0604020202020204" pitchFamily="34" charset="0"/>
              </a:rPr>
              <a:t>IE</a:t>
            </a:r>
          </a:p>
        </p:txBody>
      </p:sp>
      <p:sp>
        <p:nvSpPr>
          <p:cNvPr id="12375" name="Rectangle 87"/>
          <p:cNvSpPr>
            <a:spLocks noChangeArrowheads="1"/>
          </p:cNvSpPr>
          <p:nvPr/>
        </p:nvSpPr>
        <p:spPr bwMode="auto">
          <a:xfrm>
            <a:off x="5838825" y="3673475"/>
            <a:ext cx="1752600" cy="304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cs typeface="Arial" panose="020B0604020202020204" pitchFamily="34" charset="0"/>
              </a:rPr>
              <a:t>IE</a:t>
            </a:r>
          </a:p>
        </p:txBody>
      </p:sp>
      <p:sp>
        <p:nvSpPr>
          <p:cNvPr id="12376" name="Rectangle 88"/>
          <p:cNvSpPr>
            <a:spLocks noChangeArrowheads="1"/>
          </p:cNvSpPr>
          <p:nvPr/>
        </p:nvSpPr>
        <p:spPr bwMode="auto">
          <a:xfrm>
            <a:off x="5838825" y="3970338"/>
            <a:ext cx="1752600" cy="304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cs typeface="Arial" panose="020B0604020202020204" pitchFamily="34" charset="0"/>
              </a:rPr>
              <a:t>IE</a:t>
            </a:r>
          </a:p>
        </p:txBody>
      </p:sp>
      <p:sp>
        <p:nvSpPr>
          <p:cNvPr id="12377" name="Rectangle 89"/>
          <p:cNvSpPr>
            <a:spLocks noChangeArrowheads="1"/>
          </p:cNvSpPr>
          <p:nvPr/>
        </p:nvSpPr>
        <p:spPr bwMode="auto">
          <a:xfrm>
            <a:off x="5840413" y="4267200"/>
            <a:ext cx="1752600" cy="304800"/>
          </a:xfrm>
          <a:prstGeom prst="rect">
            <a:avLst/>
          </a:prstGeom>
          <a:solidFill>
            <a:srgbClr val="00FF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b="1">
                <a:cs typeface="Arial" panose="020B0604020202020204" pitchFamily="34" charset="0"/>
              </a:rPr>
              <a:t>IE</a:t>
            </a:r>
          </a:p>
        </p:txBody>
      </p:sp>
      <p:sp>
        <p:nvSpPr>
          <p:cNvPr id="12378" name="Text Box 90"/>
          <p:cNvSpPr txBox="1">
            <a:spLocks noChangeArrowheads="1"/>
          </p:cNvSpPr>
          <p:nvPr/>
        </p:nvSpPr>
        <p:spPr bwMode="auto">
          <a:xfrm>
            <a:off x="546100" y="1003300"/>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cs typeface="Arial" panose="020B0604020202020204" pitchFamily="34" charset="0"/>
              </a:rPr>
              <a:t>Firefox sees this</a:t>
            </a:r>
          </a:p>
        </p:txBody>
      </p:sp>
      <p:sp>
        <p:nvSpPr>
          <p:cNvPr id="12379" name="Text Box 91"/>
          <p:cNvSpPr txBox="1">
            <a:spLocks noChangeArrowheads="1"/>
          </p:cNvSpPr>
          <p:nvPr/>
        </p:nvSpPr>
        <p:spPr bwMode="auto">
          <a:xfrm>
            <a:off x="5092700" y="1003300"/>
            <a:ext cx="4051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cs typeface="Arial" panose="020B0604020202020204" pitchFamily="34" charset="0"/>
              </a:rPr>
              <a:t>Main Memory sees this</a:t>
            </a:r>
          </a:p>
        </p:txBody>
      </p:sp>
      <p:sp>
        <p:nvSpPr>
          <p:cNvPr id="12380" name="Text Box 92"/>
          <p:cNvSpPr txBox="1">
            <a:spLocks noChangeArrowheads="1"/>
          </p:cNvSpPr>
          <p:nvPr/>
        </p:nvSpPr>
        <p:spPr bwMode="auto">
          <a:xfrm>
            <a:off x="5969000" y="4724400"/>
            <a:ext cx="295910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50000"/>
              </a:spcBef>
            </a:pPr>
            <a:r>
              <a:rPr lang="en-US" altLang="en-US" sz="2000" b="1">
                <a:cs typeface="Arial" panose="020B0604020202020204" pitchFamily="34" charset="0"/>
              </a:rPr>
              <a:t>Fragmented:</a:t>
            </a:r>
          </a:p>
          <a:p>
            <a:pPr eaLnBrk="1" hangingPunct="1">
              <a:lnSpc>
                <a:spcPct val="80000"/>
              </a:lnSpc>
              <a:spcBef>
                <a:spcPct val="50000"/>
              </a:spcBef>
            </a:pPr>
            <a:r>
              <a:rPr lang="en-US" altLang="en-US" sz="1800" b="1">
                <a:cs typeface="Arial" panose="020B0604020202020204" pitchFamily="34" charset="0"/>
              </a:rPr>
              <a:t>Non-contiguous (holes),</a:t>
            </a:r>
            <a:br>
              <a:rPr lang="en-US" altLang="en-US" sz="1800" b="1">
                <a:cs typeface="Arial" panose="020B0604020202020204" pitchFamily="34" charset="0"/>
              </a:rPr>
            </a:br>
            <a:r>
              <a:rPr lang="en-US" altLang="en-US" sz="1800" b="1">
                <a:cs typeface="Arial" panose="020B0604020202020204" pitchFamily="34" charset="0"/>
              </a:rPr>
              <a:t>out-of-order,</a:t>
            </a:r>
            <a:br>
              <a:rPr lang="en-US" altLang="en-US" sz="1800" b="1">
                <a:cs typeface="Arial" panose="020B0604020202020204" pitchFamily="34" charset="0"/>
              </a:rPr>
            </a:br>
            <a:r>
              <a:rPr lang="en-US" altLang="en-US" sz="1800" b="1">
                <a:cs typeface="Arial" panose="020B0604020202020204" pitchFamily="34" charset="0"/>
              </a:rPr>
              <a:t>some on disk</a:t>
            </a:r>
            <a:endParaRPr lang="en-US" altLang="en-US" sz="2000" b="1">
              <a:cs typeface="Arial" panose="020B0604020202020204" pitchFamily="34" charset="0"/>
            </a:endParaRPr>
          </a:p>
        </p:txBody>
      </p:sp>
      <p:sp>
        <p:nvSpPr>
          <p:cNvPr id="12381" name="Text Box 93"/>
          <p:cNvSpPr txBox="1">
            <a:spLocks noChangeArrowheads="1"/>
          </p:cNvSpPr>
          <p:nvPr/>
        </p:nvSpPr>
        <p:spPr bwMode="auto">
          <a:xfrm>
            <a:off x="1600200" y="5715000"/>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cs typeface="Arial" panose="020B0604020202020204" pitchFamily="34" charset="0"/>
              </a:rPr>
              <a:t>Page Table</a:t>
            </a:r>
          </a:p>
        </p:txBody>
      </p:sp>
      <p:sp>
        <p:nvSpPr>
          <p:cNvPr id="12382" name="Rectangle 94"/>
          <p:cNvSpPr>
            <a:spLocks noChangeArrowheads="1"/>
          </p:cNvSpPr>
          <p:nvPr/>
        </p:nvSpPr>
        <p:spPr bwMode="auto">
          <a:xfrm>
            <a:off x="1524000" y="1828800"/>
            <a:ext cx="2133600" cy="4381500"/>
          </a:xfrm>
          <a:prstGeom prst="rect">
            <a:avLst/>
          </a:prstGeom>
          <a:noFill/>
          <a:ln w="762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cs typeface="Arial" panose="020B0604020202020204" pitchFamily="34" charset="0"/>
            </a:endParaRPr>
          </a:p>
        </p:txBody>
      </p:sp>
      <p:sp>
        <p:nvSpPr>
          <p:cNvPr id="12383" name="Text Box 95"/>
          <p:cNvSpPr txBox="1">
            <a:spLocks noChangeArrowheads="1"/>
          </p:cNvSpPr>
          <p:nvPr/>
        </p:nvSpPr>
        <p:spPr bwMode="auto">
          <a:xfrm>
            <a:off x="1219200" y="1384300"/>
            <a:ext cx="304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solidFill>
                  <a:srgbClr val="FF0000"/>
                </a:solidFill>
                <a:cs typeface="Arial" panose="020B0604020202020204" pitchFamily="34" charset="0"/>
              </a:rPr>
              <a:t>Virtual Addresses</a:t>
            </a:r>
          </a:p>
        </p:txBody>
      </p:sp>
      <p:sp>
        <p:nvSpPr>
          <p:cNvPr id="12384" name="Text Box 96"/>
          <p:cNvSpPr txBox="1">
            <a:spLocks noChangeArrowheads="1"/>
          </p:cNvSpPr>
          <p:nvPr/>
        </p:nvSpPr>
        <p:spPr bwMode="auto">
          <a:xfrm>
            <a:off x="5346700" y="14097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solidFill>
                  <a:srgbClr val="FF0000"/>
                </a:solidFill>
                <a:cs typeface="Arial" panose="020B0604020202020204" pitchFamily="34" charset="0"/>
              </a:rPr>
              <a:t>Physical Addresses</a:t>
            </a:r>
          </a:p>
        </p:txBody>
      </p:sp>
      <p:sp>
        <p:nvSpPr>
          <p:cNvPr id="12385" name="Text Box 97"/>
          <p:cNvSpPr txBox="1">
            <a:spLocks noChangeArrowheads="1"/>
          </p:cNvSpPr>
          <p:nvPr/>
        </p:nvSpPr>
        <p:spPr bwMode="auto">
          <a:xfrm>
            <a:off x="3822700" y="1679575"/>
            <a:ext cx="1828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solidFill>
                  <a:srgbClr val="FF0000"/>
                </a:solidFill>
                <a:cs typeface="Arial" panose="020B0604020202020204" pitchFamily="34" charset="0"/>
              </a:rPr>
              <a:t>Address</a:t>
            </a:r>
            <a:br>
              <a:rPr lang="en-US" altLang="en-US" b="1">
                <a:solidFill>
                  <a:srgbClr val="FF0000"/>
                </a:solidFill>
                <a:cs typeface="Arial" panose="020B0604020202020204" pitchFamily="34" charset="0"/>
              </a:rPr>
            </a:br>
            <a:r>
              <a:rPr lang="en-US" altLang="en-US" b="1">
                <a:solidFill>
                  <a:srgbClr val="FF0000"/>
                </a:solidFill>
                <a:cs typeface="Arial" panose="020B0604020202020204" pitchFamily="34" charset="0"/>
              </a:rPr>
              <a:t>Translation</a:t>
            </a:r>
          </a:p>
        </p:txBody>
      </p:sp>
      <p:sp>
        <p:nvSpPr>
          <p:cNvPr id="12386" name="Text Box 99"/>
          <p:cNvSpPr txBox="1">
            <a:spLocks noChangeArrowheads="1"/>
          </p:cNvSpPr>
          <p:nvPr/>
        </p:nvSpPr>
        <p:spPr bwMode="auto">
          <a:xfrm rot="-5400000">
            <a:off x="601663" y="3290888"/>
            <a:ext cx="523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cs typeface="Arial" panose="020B0604020202020204" pitchFamily="34" charset="0"/>
              </a:rPr>
              <a:t>IE</a:t>
            </a:r>
          </a:p>
        </p:txBody>
      </p:sp>
      <p:sp>
        <p:nvSpPr>
          <p:cNvPr id="12387" name="Text Box 100"/>
          <p:cNvSpPr txBox="1">
            <a:spLocks noChangeArrowheads="1"/>
          </p:cNvSpPr>
          <p:nvPr/>
        </p:nvSpPr>
        <p:spPr bwMode="auto">
          <a:xfrm>
            <a:off x="7658100" y="26797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solidFill>
                  <a:srgbClr val="FF0000"/>
                </a:solidFill>
                <a:cs typeface="Arial" panose="020B0604020202020204" pitchFamily="34" charset="0"/>
              </a:rPr>
              <a:t>Pages</a:t>
            </a:r>
          </a:p>
        </p:txBody>
      </p:sp>
      <p:sp>
        <p:nvSpPr>
          <p:cNvPr id="12388" name="Line 101"/>
          <p:cNvSpPr>
            <a:spLocks noChangeShapeType="1"/>
          </p:cNvSpPr>
          <p:nvPr/>
        </p:nvSpPr>
        <p:spPr bwMode="auto">
          <a:xfrm flipH="1" flipV="1">
            <a:off x="7658100" y="2070100"/>
            <a:ext cx="381000" cy="533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89" name="Line 102"/>
          <p:cNvSpPr>
            <a:spLocks noChangeShapeType="1"/>
          </p:cNvSpPr>
          <p:nvPr/>
        </p:nvSpPr>
        <p:spPr bwMode="auto">
          <a:xfrm flipH="1">
            <a:off x="7658100" y="3213100"/>
            <a:ext cx="304800" cy="3048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0" name="Line 103"/>
          <p:cNvSpPr>
            <a:spLocks noChangeShapeType="1"/>
          </p:cNvSpPr>
          <p:nvPr/>
        </p:nvSpPr>
        <p:spPr bwMode="auto">
          <a:xfrm flipH="1">
            <a:off x="7658100" y="3213100"/>
            <a:ext cx="68580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1" name="Slide Number Placeholder 10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7C5E42-0768-40A4-AA6B-9A89211BA3E8}" type="slidenum">
              <a:rPr lang="en-US" altLang="en-US" sz="1400">
                <a:cs typeface="Arial" panose="020B0604020202020204" pitchFamily="34" charset="0"/>
              </a:rPr>
              <a:pPr/>
              <a:t>81</a:t>
            </a:fld>
            <a:endParaRPr lang="en-US" altLang="en-US" sz="1400">
              <a:cs typeface="Arial" panose="020B0604020202020204" pitchFamily="34" charset="0"/>
            </a:endParaRPr>
          </a:p>
        </p:txBody>
      </p:sp>
    </p:spTree>
    <p:extLst>
      <p:ext uri="{BB962C8B-B14F-4D97-AF65-F5344CB8AC3E}">
        <p14:creationId xmlns:p14="http://schemas.microsoft.com/office/powerpoint/2010/main" val="18016204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a:latin typeface="Arial  " charset="0"/>
                <a:cs typeface="Arial  " charset="0"/>
              </a:rPr>
              <a:t>Page Table</a:t>
            </a:r>
          </a:p>
        </p:txBody>
      </p:sp>
      <p:sp>
        <p:nvSpPr>
          <p:cNvPr id="13315" name="Rectangle 3"/>
          <p:cNvSpPr>
            <a:spLocks noGrp="1" noChangeArrowheads="1"/>
          </p:cNvSpPr>
          <p:nvPr>
            <p:ph type="body" idx="1"/>
          </p:nvPr>
        </p:nvSpPr>
        <p:spPr/>
        <p:txBody>
          <a:bodyPr/>
          <a:lstStyle/>
          <a:p>
            <a:pPr eaLnBrk="1" hangingPunct="1">
              <a:lnSpc>
                <a:spcPct val="90000"/>
              </a:lnSpc>
            </a:pPr>
            <a:r>
              <a:rPr lang="en-US" altLang="en-US" sz="2400">
                <a:latin typeface="Arial  " charset="0"/>
                <a:cs typeface="Arial  " charset="0"/>
              </a:rPr>
              <a:t>Holds virtual-to-physical address translations</a:t>
            </a:r>
          </a:p>
          <a:p>
            <a:pPr eaLnBrk="1" hangingPunct="1">
              <a:lnSpc>
                <a:spcPct val="90000"/>
              </a:lnSpc>
            </a:pPr>
            <a:r>
              <a:rPr lang="en-US" altLang="en-US" sz="2400">
                <a:latin typeface="Arial  " charset="0"/>
                <a:cs typeface="Arial  " charset="0"/>
              </a:rPr>
              <a:t>Access like a memory</a:t>
            </a:r>
          </a:p>
          <a:p>
            <a:pPr lvl="1" eaLnBrk="1" hangingPunct="1">
              <a:lnSpc>
                <a:spcPct val="90000"/>
              </a:lnSpc>
            </a:pPr>
            <a:r>
              <a:rPr lang="en-US" altLang="en-US" sz="2000">
                <a:latin typeface="Arial  " charset="0"/>
                <a:cs typeface="Arial  " charset="0"/>
              </a:rPr>
              <a:t>Input: Virtual Address</a:t>
            </a:r>
          </a:p>
          <a:p>
            <a:pPr lvl="2" eaLnBrk="1" hangingPunct="1">
              <a:lnSpc>
                <a:spcPct val="90000"/>
              </a:lnSpc>
            </a:pPr>
            <a:r>
              <a:rPr lang="en-US" altLang="en-US" sz="1800">
                <a:latin typeface="Arial  " charset="0"/>
                <a:cs typeface="Arial  " charset="0"/>
              </a:rPr>
              <a:t>Only need Virtual PageNumber portion (upper bits)</a:t>
            </a:r>
          </a:p>
          <a:p>
            <a:pPr lvl="2" eaLnBrk="1" hangingPunct="1">
              <a:lnSpc>
                <a:spcPct val="90000"/>
              </a:lnSpc>
            </a:pPr>
            <a:r>
              <a:rPr lang="en-US" altLang="en-US" sz="1800">
                <a:latin typeface="Arial  " charset="0"/>
                <a:cs typeface="Arial  " charset="0"/>
              </a:rPr>
              <a:t>Lower bits are PageOffset, ie which byte inside the page</a:t>
            </a:r>
          </a:p>
          <a:p>
            <a:pPr lvl="1" eaLnBrk="1" hangingPunct="1">
              <a:lnSpc>
                <a:spcPct val="90000"/>
              </a:lnSpc>
            </a:pPr>
            <a:r>
              <a:rPr lang="en-US" altLang="en-US" sz="2000">
                <a:latin typeface="Arial  " charset="0"/>
                <a:cs typeface="Arial  " charset="0"/>
              </a:rPr>
              <a:t>Output:  Physical Address</a:t>
            </a:r>
          </a:p>
          <a:p>
            <a:pPr lvl="2" eaLnBrk="1" hangingPunct="1">
              <a:lnSpc>
                <a:spcPct val="90000"/>
              </a:lnSpc>
            </a:pPr>
            <a:r>
              <a:rPr lang="en-US" altLang="en-US" sz="1800">
                <a:latin typeface="Arial  " charset="0"/>
                <a:cs typeface="Arial  " charset="0"/>
              </a:rPr>
              <a:t>Lookup gives a Physical PageNumber</a:t>
            </a:r>
          </a:p>
          <a:p>
            <a:pPr lvl="2" eaLnBrk="1" hangingPunct="1">
              <a:lnSpc>
                <a:spcPct val="90000"/>
              </a:lnSpc>
            </a:pPr>
            <a:r>
              <a:rPr lang="en-US" altLang="en-US" sz="1800">
                <a:latin typeface="Arial  " charset="0"/>
                <a:cs typeface="Arial  " charset="0"/>
              </a:rPr>
              <a:t>Combine with PageOffset to form entire Physical Address</a:t>
            </a:r>
          </a:p>
          <a:p>
            <a:pPr eaLnBrk="1" hangingPunct="1">
              <a:lnSpc>
                <a:spcPct val="90000"/>
              </a:lnSpc>
            </a:pPr>
            <a:r>
              <a:rPr lang="en-US" altLang="en-US" sz="2400">
                <a:latin typeface="Arial  " charset="0"/>
                <a:cs typeface="Arial  " charset="0"/>
              </a:rPr>
              <a:t>Where to hold the PageTable for a program?</a:t>
            </a:r>
          </a:p>
          <a:p>
            <a:pPr lvl="1" eaLnBrk="1" hangingPunct="1">
              <a:lnSpc>
                <a:spcPct val="90000"/>
              </a:lnSpc>
            </a:pPr>
            <a:r>
              <a:rPr lang="en-US" altLang="en-US" sz="2000">
                <a:latin typeface="Arial  " charset="0"/>
                <a:cs typeface="Arial  " charset="0"/>
              </a:rPr>
              <a:t>Dedicated memory inside CPU?  Too big!  not done!</a:t>
            </a:r>
          </a:p>
          <a:p>
            <a:pPr lvl="1" eaLnBrk="1" hangingPunct="1">
              <a:lnSpc>
                <a:spcPct val="90000"/>
              </a:lnSpc>
            </a:pPr>
            <a:r>
              <a:rPr lang="en-US" altLang="en-US" sz="2000">
                <a:latin typeface="Arial  " charset="0"/>
                <a:cs typeface="Arial  " charset="0"/>
              </a:rPr>
              <a:t>Instead, store it in main memory</a:t>
            </a:r>
          </a:p>
        </p:txBody>
      </p:sp>
      <p:sp>
        <p:nvSpPr>
          <p:cNvPr id="1331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16FA028-A063-4980-9D1D-E8DD58278436}" type="slidenum">
              <a:rPr lang="en-US" altLang="en-US" sz="1400">
                <a:latin typeface="Arial  " charset="0"/>
              </a:rPr>
              <a:pPr/>
              <a:t>82</a:t>
            </a:fld>
            <a:endParaRPr lang="en-US" altLang="en-US" sz="1400">
              <a:latin typeface="Arial  " charset="0"/>
            </a:endParaRPr>
          </a:p>
        </p:txBody>
      </p:sp>
    </p:spTree>
    <p:extLst>
      <p:ext uri="{BB962C8B-B14F-4D97-AF65-F5344CB8AC3E}">
        <p14:creationId xmlns:p14="http://schemas.microsoft.com/office/powerpoint/2010/main" val="3146401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z="3600">
                <a:latin typeface="Arial  " charset="0"/>
                <a:cs typeface="Arial  " charset="0"/>
              </a:rPr>
              <a:t>Page Table Translation Structure</a:t>
            </a:r>
          </a:p>
        </p:txBody>
      </p:sp>
      <p:sp>
        <p:nvSpPr>
          <p:cNvPr id="14339" name="Text Box 3"/>
          <p:cNvSpPr txBox="1">
            <a:spLocks noChangeArrowheads="1"/>
          </p:cNvSpPr>
          <p:nvPr/>
        </p:nvSpPr>
        <p:spPr bwMode="auto">
          <a:xfrm>
            <a:off x="190500" y="1612900"/>
            <a:ext cx="2209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1">
                <a:cs typeface="Arial" panose="020B0604020202020204" pitchFamily="34" charset="0"/>
              </a:rPr>
              <a:t>Size of</a:t>
            </a:r>
            <a:br>
              <a:rPr lang="en-US" altLang="en-US" b="1">
                <a:cs typeface="Arial" panose="020B0604020202020204" pitchFamily="34" charset="0"/>
              </a:rPr>
            </a:br>
            <a:r>
              <a:rPr lang="en-US" altLang="en-US" b="1">
                <a:cs typeface="Arial" panose="020B0604020202020204" pitchFamily="34" charset="0"/>
              </a:rPr>
              <a:t>Page Table?</a:t>
            </a:r>
          </a:p>
          <a:p>
            <a:pPr eaLnBrk="1" hangingPunct="1">
              <a:spcBef>
                <a:spcPct val="50000"/>
              </a:spcBef>
            </a:pPr>
            <a:r>
              <a:rPr lang="en-US" altLang="en-US" b="1">
                <a:cs typeface="Arial" panose="020B0604020202020204" pitchFamily="34" charset="0"/>
              </a:rPr>
              <a:t>2^20 or</a:t>
            </a:r>
            <a:br>
              <a:rPr lang="en-US" altLang="en-US" b="1">
                <a:cs typeface="Arial" panose="020B0604020202020204" pitchFamily="34" charset="0"/>
              </a:rPr>
            </a:br>
            <a:r>
              <a:rPr lang="en-US" altLang="en-US" b="1">
                <a:cs typeface="Arial" panose="020B0604020202020204" pitchFamily="34" charset="0"/>
              </a:rPr>
              <a:t>~1 million</a:t>
            </a:r>
            <a:br>
              <a:rPr lang="en-US" altLang="en-US" b="1">
                <a:cs typeface="Arial" panose="020B0604020202020204" pitchFamily="34" charset="0"/>
              </a:rPr>
            </a:br>
            <a:r>
              <a:rPr lang="en-US" altLang="en-US" b="1">
                <a:cs typeface="Arial" panose="020B0604020202020204" pitchFamily="34" charset="0"/>
              </a:rPr>
              <a:t>entries</a:t>
            </a:r>
          </a:p>
          <a:p>
            <a:pPr eaLnBrk="1" hangingPunct="1">
              <a:spcBef>
                <a:spcPct val="50000"/>
              </a:spcBef>
            </a:pPr>
            <a:endParaRPr lang="en-US" altLang="en-US" b="1">
              <a:cs typeface="Arial" panose="020B0604020202020204" pitchFamily="34" charset="0"/>
            </a:endParaRPr>
          </a:p>
          <a:p>
            <a:pPr eaLnBrk="1" hangingPunct="1">
              <a:spcBef>
                <a:spcPct val="50000"/>
              </a:spcBef>
            </a:pPr>
            <a:r>
              <a:rPr lang="en-US" altLang="en-US" b="1">
                <a:cs typeface="Arial" panose="020B0604020202020204" pitchFamily="34" charset="0"/>
              </a:rPr>
              <a:t>1 Page Table</a:t>
            </a:r>
            <a:br>
              <a:rPr lang="en-US" altLang="en-US" b="1">
                <a:cs typeface="Arial" panose="020B0604020202020204" pitchFamily="34" charset="0"/>
              </a:rPr>
            </a:br>
            <a:r>
              <a:rPr lang="en-US" altLang="en-US" b="1">
                <a:cs typeface="Arial" panose="020B0604020202020204" pitchFamily="34" charset="0"/>
              </a:rPr>
              <a:t>Per Program</a:t>
            </a:r>
          </a:p>
        </p:txBody>
      </p:sp>
      <p:sp>
        <p:nvSpPr>
          <p:cNvPr id="14340" name="Text Box 4"/>
          <p:cNvSpPr txBox="1">
            <a:spLocks noChangeArrowheads="1"/>
          </p:cNvSpPr>
          <p:nvPr/>
        </p:nvSpPr>
        <p:spPr bwMode="auto">
          <a:xfrm>
            <a:off x="3565525" y="993775"/>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cs typeface="Arial" panose="020B0604020202020204" pitchFamily="34" charset="0"/>
              </a:rPr>
              <a:t>Page Table Register</a:t>
            </a:r>
          </a:p>
        </p:txBody>
      </p:sp>
      <p:sp>
        <p:nvSpPr>
          <p:cNvPr id="14341" name="Line 5"/>
          <p:cNvSpPr>
            <a:spLocks noChangeShapeType="1"/>
          </p:cNvSpPr>
          <p:nvPr/>
        </p:nvSpPr>
        <p:spPr bwMode="auto">
          <a:xfrm flipV="1">
            <a:off x="6265863" y="1878013"/>
            <a:ext cx="1587" cy="38100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 name="Freeform 6"/>
          <p:cNvSpPr>
            <a:spLocks/>
          </p:cNvSpPr>
          <p:nvPr/>
        </p:nvSpPr>
        <p:spPr bwMode="auto">
          <a:xfrm>
            <a:off x="2900363" y="1874838"/>
            <a:ext cx="5091112" cy="398462"/>
          </a:xfrm>
          <a:custGeom>
            <a:avLst/>
            <a:gdLst>
              <a:gd name="T0" fmla="*/ 0 w 3207"/>
              <a:gd name="T1" fmla="*/ 2147483647 h 251"/>
              <a:gd name="T2" fmla="*/ 0 w 3207"/>
              <a:gd name="T3" fmla="*/ 0 h 251"/>
              <a:gd name="T4" fmla="*/ 2147483647 w 3207"/>
              <a:gd name="T5" fmla="*/ 0 h 251"/>
              <a:gd name="T6" fmla="*/ 2147483647 w 3207"/>
              <a:gd name="T7" fmla="*/ 2147483647 h 251"/>
              <a:gd name="T8" fmla="*/ 0 w 3207"/>
              <a:gd name="T9" fmla="*/ 2147483647 h 251"/>
              <a:gd name="T10" fmla="*/ 0 w 3207"/>
              <a:gd name="T11" fmla="*/ 2147483647 h 251"/>
              <a:gd name="T12" fmla="*/ 0 60000 65536"/>
              <a:gd name="T13" fmla="*/ 0 60000 65536"/>
              <a:gd name="T14" fmla="*/ 0 60000 65536"/>
              <a:gd name="T15" fmla="*/ 0 60000 65536"/>
              <a:gd name="T16" fmla="*/ 0 60000 65536"/>
              <a:gd name="T17" fmla="*/ 0 60000 65536"/>
              <a:gd name="T18" fmla="*/ 0 w 3207"/>
              <a:gd name="T19" fmla="*/ 0 h 251"/>
              <a:gd name="T20" fmla="*/ 3207 w 3207"/>
              <a:gd name="T21" fmla="*/ 251 h 251"/>
            </a:gdLst>
            <a:ahLst/>
            <a:cxnLst>
              <a:cxn ang="T12">
                <a:pos x="T0" y="T1"/>
              </a:cxn>
              <a:cxn ang="T13">
                <a:pos x="T2" y="T3"/>
              </a:cxn>
              <a:cxn ang="T14">
                <a:pos x="T4" y="T5"/>
              </a:cxn>
              <a:cxn ang="T15">
                <a:pos x="T6" y="T7"/>
              </a:cxn>
              <a:cxn ang="T16">
                <a:pos x="T8" y="T9"/>
              </a:cxn>
              <a:cxn ang="T17">
                <a:pos x="T10" y="T11"/>
              </a:cxn>
            </a:cxnLst>
            <a:rect l="T18" t="T19" r="T20" b="T21"/>
            <a:pathLst>
              <a:path w="3207" h="251">
                <a:moveTo>
                  <a:pt x="0" y="251"/>
                </a:moveTo>
                <a:lnTo>
                  <a:pt x="0" y="0"/>
                </a:lnTo>
                <a:lnTo>
                  <a:pt x="3207" y="0"/>
                </a:lnTo>
                <a:lnTo>
                  <a:pt x="3207" y="251"/>
                </a:lnTo>
                <a:lnTo>
                  <a:pt x="0" y="251"/>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3" name="Line 7"/>
          <p:cNvSpPr>
            <a:spLocks noChangeShapeType="1"/>
          </p:cNvSpPr>
          <p:nvPr/>
        </p:nvSpPr>
        <p:spPr bwMode="auto">
          <a:xfrm flipV="1">
            <a:off x="6265863" y="5556250"/>
            <a:ext cx="1587" cy="3857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4" name="Freeform 8"/>
          <p:cNvSpPr>
            <a:spLocks/>
          </p:cNvSpPr>
          <p:nvPr/>
        </p:nvSpPr>
        <p:spPr bwMode="auto">
          <a:xfrm>
            <a:off x="3046413" y="5556250"/>
            <a:ext cx="4938712" cy="385763"/>
          </a:xfrm>
          <a:custGeom>
            <a:avLst/>
            <a:gdLst>
              <a:gd name="T0" fmla="*/ 0 w 3111"/>
              <a:gd name="T1" fmla="*/ 2147483647 h 243"/>
              <a:gd name="T2" fmla="*/ 0 w 3111"/>
              <a:gd name="T3" fmla="*/ 0 h 243"/>
              <a:gd name="T4" fmla="*/ 2147483647 w 3111"/>
              <a:gd name="T5" fmla="*/ 0 h 243"/>
              <a:gd name="T6" fmla="*/ 2147483647 w 3111"/>
              <a:gd name="T7" fmla="*/ 2147483647 h 243"/>
              <a:gd name="T8" fmla="*/ 0 w 3111"/>
              <a:gd name="T9" fmla="*/ 2147483647 h 243"/>
              <a:gd name="T10" fmla="*/ 0 w 3111"/>
              <a:gd name="T11" fmla="*/ 2147483647 h 243"/>
              <a:gd name="T12" fmla="*/ 0 60000 65536"/>
              <a:gd name="T13" fmla="*/ 0 60000 65536"/>
              <a:gd name="T14" fmla="*/ 0 60000 65536"/>
              <a:gd name="T15" fmla="*/ 0 60000 65536"/>
              <a:gd name="T16" fmla="*/ 0 60000 65536"/>
              <a:gd name="T17" fmla="*/ 0 60000 65536"/>
              <a:gd name="T18" fmla="*/ 0 w 3111"/>
              <a:gd name="T19" fmla="*/ 0 h 243"/>
              <a:gd name="T20" fmla="*/ 3111 w 3111"/>
              <a:gd name="T21" fmla="*/ 243 h 243"/>
            </a:gdLst>
            <a:ahLst/>
            <a:cxnLst>
              <a:cxn ang="T12">
                <a:pos x="T0" y="T1"/>
              </a:cxn>
              <a:cxn ang="T13">
                <a:pos x="T2" y="T3"/>
              </a:cxn>
              <a:cxn ang="T14">
                <a:pos x="T4" y="T5"/>
              </a:cxn>
              <a:cxn ang="T15">
                <a:pos x="T6" y="T7"/>
              </a:cxn>
              <a:cxn ang="T16">
                <a:pos x="T8" y="T9"/>
              </a:cxn>
              <a:cxn ang="T17">
                <a:pos x="T10" y="T11"/>
              </a:cxn>
            </a:cxnLst>
            <a:rect l="T18" t="T19" r="T20" b="T21"/>
            <a:pathLst>
              <a:path w="3111" h="243">
                <a:moveTo>
                  <a:pt x="0" y="243"/>
                </a:moveTo>
                <a:lnTo>
                  <a:pt x="0" y="0"/>
                </a:lnTo>
                <a:lnTo>
                  <a:pt x="3111" y="0"/>
                </a:lnTo>
                <a:lnTo>
                  <a:pt x="3111" y="243"/>
                </a:lnTo>
                <a:lnTo>
                  <a:pt x="0" y="243"/>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5" name="Freeform 9"/>
          <p:cNvSpPr>
            <a:spLocks/>
          </p:cNvSpPr>
          <p:nvPr/>
        </p:nvSpPr>
        <p:spPr bwMode="auto">
          <a:xfrm>
            <a:off x="4983163" y="5483225"/>
            <a:ext cx="61912" cy="66675"/>
          </a:xfrm>
          <a:custGeom>
            <a:avLst/>
            <a:gdLst>
              <a:gd name="T0" fmla="*/ 2147483647 w 39"/>
              <a:gd name="T1" fmla="*/ 0 h 42"/>
              <a:gd name="T2" fmla="*/ 0 w 39"/>
              <a:gd name="T3" fmla="*/ 0 h 42"/>
              <a:gd name="T4" fmla="*/ 2147483647 w 39"/>
              <a:gd name="T5" fmla="*/ 2147483647 h 42"/>
              <a:gd name="T6" fmla="*/ 2147483647 w 39"/>
              <a:gd name="T7" fmla="*/ 0 h 42"/>
              <a:gd name="T8" fmla="*/ 2147483647 w 39"/>
              <a:gd name="T9" fmla="*/ 0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39" y="0"/>
                </a:moveTo>
                <a:lnTo>
                  <a:pt x="0" y="0"/>
                </a:lnTo>
                <a:lnTo>
                  <a:pt x="20" y="42"/>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6" name="Freeform 10"/>
          <p:cNvSpPr>
            <a:spLocks/>
          </p:cNvSpPr>
          <p:nvPr/>
        </p:nvSpPr>
        <p:spPr bwMode="auto">
          <a:xfrm>
            <a:off x="7112000" y="5483225"/>
            <a:ext cx="61913" cy="66675"/>
          </a:xfrm>
          <a:custGeom>
            <a:avLst/>
            <a:gdLst>
              <a:gd name="T0" fmla="*/ 2147483647 w 39"/>
              <a:gd name="T1" fmla="*/ 0 h 42"/>
              <a:gd name="T2" fmla="*/ 0 w 39"/>
              <a:gd name="T3" fmla="*/ 0 h 42"/>
              <a:gd name="T4" fmla="*/ 2147483647 w 39"/>
              <a:gd name="T5" fmla="*/ 2147483647 h 42"/>
              <a:gd name="T6" fmla="*/ 2147483647 w 39"/>
              <a:gd name="T7" fmla="*/ 0 h 42"/>
              <a:gd name="T8" fmla="*/ 2147483647 w 39"/>
              <a:gd name="T9" fmla="*/ 0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39" y="0"/>
                </a:moveTo>
                <a:lnTo>
                  <a:pt x="0" y="0"/>
                </a:lnTo>
                <a:lnTo>
                  <a:pt x="21" y="42"/>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7" name="Line 11"/>
          <p:cNvSpPr>
            <a:spLocks noChangeShapeType="1"/>
          </p:cNvSpPr>
          <p:nvPr/>
        </p:nvSpPr>
        <p:spPr bwMode="auto">
          <a:xfrm>
            <a:off x="7140575" y="2270125"/>
            <a:ext cx="4763" cy="32273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 name="Freeform 12"/>
          <p:cNvSpPr>
            <a:spLocks/>
          </p:cNvSpPr>
          <p:nvPr/>
        </p:nvSpPr>
        <p:spPr bwMode="auto">
          <a:xfrm>
            <a:off x="4070350" y="3438525"/>
            <a:ext cx="61913" cy="66675"/>
          </a:xfrm>
          <a:custGeom>
            <a:avLst/>
            <a:gdLst>
              <a:gd name="T0" fmla="*/ 2147483647 w 39"/>
              <a:gd name="T1" fmla="*/ 0 h 42"/>
              <a:gd name="T2" fmla="*/ 0 w 39"/>
              <a:gd name="T3" fmla="*/ 0 h 42"/>
              <a:gd name="T4" fmla="*/ 2147483647 w 39"/>
              <a:gd name="T5" fmla="*/ 2147483647 h 42"/>
              <a:gd name="T6" fmla="*/ 2147483647 w 39"/>
              <a:gd name="T7" fmla="*/ 0 h 42"/>
              <a:gd name="T8" fmla="*/ 2147483647 w 39"/>
              <a:gd name="T9" fmla="*/ 0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39" y="0"/>
                </a:moveTo>
                <a:lnTo>
                  <a:pt x="0" y="0"/>
                </a:lnTo>
                <a:lnTo>
                  <a:pt x="18" y="42"/>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49" name="Line 13"/>
          <p:cNvSpPr>
            <a:spLocks noChangeShapeType="1"/>
          </p:cNvSpPr>
          <p:nvPr/>
        </p:nvSpPr>
        <p:spPr bwMode="auto">
          <a:xfrm>
            <a:off x="4098925" y="2270125"/>
            <a:ext cx="1588" cy="11874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0" name="Freeform 14"/>
          <p:cNvSpPr>
            <a:spLocks/>
          </p:cNvSpPr>
          <p:nvPr/>
        </p:nvSpPr>
        <p:spPr bwMode="auto">
          <a:xfrm>
            <a:off x="3381375" y="2743200"/>
            <a:ext cx="3386138" cy="190500"/>
          </a:xfrm>
          <a:custGeom>
            <a:avLst/>
            <a:gdLst>
              <a:gd name="T0" fmla="*/ 2147483647 w 2133"/>
              <a:gd name="T1" fmla="*/ 2147483647 h 120"/>
              <a:gd name="T2" fmla="*/ 2147483647 w 2133"/>
              <a:gd name="T3" fmla="*/ 0 h 120"/>
              <a:gd name="T4" fmla="*/ 0 w 2133"/>
              <a:gd name="T5" fmla="*/ 0 h 120"/>
              <a:gd name="T6" fmla="*/ 0 w 2133"/>
              <a:gd name="T7" fmla="*/ 2147483647 h 120"/>
              <a:gd name="T8" fmla="*/ 2147483647 w 2133"/>
              <a:gd name="T9" fmla="*/ 2147483647 h 120"/>
              <a:gd name="T10" fmla="*/ 2147483647 w 2133"/>
              <a:gd name="T11" fmla="*/ 2147483647 h 120"/>
              <a:gd name="T12" fmla="*/ 0 60000 65536"/>
              <a:gd name="T13" fmla="*/ 0 60000 65536"/>
              <a:gd name="T14" fmla="*/ 0 60000 65536"/>
              <a:gd name="T15" fmla="*/ 0 60000 65536"/>
              <a:gd name="T16" fmla="*/ 0 60000 65536"/>
              <a:gd name="T17" fmla="*/ 0 60000 65536"/>
              <a:gd name="T18" fmla="*/ 0 w 2133"/>
              <a:gd name="T19" fmla="*/ 0 h 120"/>
              <a:gd name="T20" fmla="*/ 2133 w 2133"/>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2133" h="120">
                <a:moveTo>
                  <a:pt x="2131" y="120"/>
                </a:moveTo>
                <a:lnTo>
                  <a:pt x="2133" y="0"/>
                </a:lnTo>
                <a:lnTo>
                  <a:pt x="0" y="0"/>
                </a:lnTo>
                <a:lnTo>
                  <a:pt x="0" y="120"/>
                </a:lnTo>
                <a:lnTo>
                  <a:pt x="2133" y="120"/>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1" name="Line 15"/>
          <p:cNvSpPr>
            <a:spLocks noChangeShapeType="1"/>
          </p:cNvSpPr>
          <p:nvPr/>
        </p:nvSpPr>
        <p:spPr bwMode="auto">
          <a:xfrm>
            <a:off x="3571875" y="2740025"/>
            <a:ext cx="3175" cy="1936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2" name="Freeform 16"/>
          <p:cNvSpPr>
            <a:spLocks/>
          </p:cNvSpPr>
          <p:nvPr/>
        </p:nvSpPr>
        <p:spPr bwMode="auto">
          <a:xfrm>
            <a:off x="3381375" y="2933700"/>
            <a:ext cx="3386138" cy="193675"/>
          </a:xfrm>
          <a:custGeom>
            <a:avLst/>
            <a:gdLst>
              <a:gd name="T0" fmla="*/ 2147483647 w 2133"/>
              <a:gd name="T1" fmla="*/ 2147483647 h 122"/>
              <a:gd name="T2" fmla="*/ 2147483647 w 2133"/>
              <a:gd name="T3" fmla="*/ 0 h 122"/>
              <a:gd name="T4" fmla="*/ 0 w 2133"/>
              <a:gd name="T5" fmla="*/ 0 h 122"/>
              <a:gd name="T6" fmla="*/ 0 w 2133"/>
              <a:gd name="T7" fmla="*/ 2147483647 h 122"/>
              <a:gd name="T8" fmla="*/ 2147483647 w 2133"/>
              <a:gd name="T9" fmla="*/ 2147483647 h 122"/>
              <a:gd name="T10" fmla="*/ 2147483647 w 2133"/>
              <a:gd name="T11" fmla="*/ 2147483647 h 122"/>
              <a:gd name="T12" fmla="*/ 0 60000 65536"/>
              <a:gd name="T13" fmla="*/ 0 60000 65536"/>
              <a:gd name="T14" fmla="*/ 0 60000 65536"/>
              <a:gd name="T15" fmla="*/ 0 60000 65536"/>
              <a:gd name="T16" fmla="*/ 0 60000 65536"/>
              <a:gd name="T17" fmla="*/ 0 60000 65536"/>
              <a:gd name="T18" fmla="*/ 0 w 2133"/>
              <a:gd name="T19" fmla="*/ 0 h 122"/>
              <a:gd name="T20" fmla="*/ 2133 w 2133"/>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2133" h="122">
                <a:moveTo>
                  <a:pt x="2131" y="120"/>
                </a:moveTo>
                <a:lnTo>
                  <a:pt x="2133" y="0"/>
                </a:lnTo>
                <a:lnTo>
                  <a:pt x="0" y="0"/>
                </a:lnTo>
                <a:lnTo>
                  <a:pt x="0" y="122"/>
                </a:lnTo>
                <a:lnTo>
                  <a:pt x="2133" y="122"/>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3" name="Line 17"/>
          <p:cNvSpPr>
            <a:spLocks noChangeShapeType="1"/>
          </p:cNvSpPr>
          <p:nvPr/>
        </p:nvSpPr>
        <p:spPr bwMode="auto">
          <a:xfrm>
            <a:off x="3571875" y="2933700"/>
            <a:ext cx="3175" cy="1936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 name="Freeform 18"/>
          <p:cNvSpPr>
            <a:spLocks/>
          </p:cNvSpPr>
          <p:nvPr/>
        </p:nvSpPr>
        <p:spPr bwMode="auto">
          <a:xfrm>
            <a:off x="3381375" y="3127375"/>
            <a:ext cx="3386138" cy="190500"/>
          </a:xfrm>
          <a:custGeom>
            <a:avLst/>
            <a:gdLst>
              <a:gd name="T0" fmla="*/ 2147483647 w 2133"/>
              <a:gd name="T1" fmla="*/ 2147483647 h 120"/>
              <a:gd name="T2" fmla="*/ 2147483647 w 2133"/>
              <a:gd name="T3" fmla="*/ 0 h 120"/>
              <a:gd name="T4" fmla="*/ 0 w 2133"/>
              <a:gd name="T5" fmla="*/ 0 h 120"/>
              <a:gd name="T6" fmla="*/ 0 w 2133"/>
              <a:gd name="T7" fmla="*/ 2147483647 h 120"/>
              <a:gd name="T8" fmla="*/ 2147483647 w 2133"/>
              <a:gd name="T9" fmla="*/ 2147483647 h 120"/>
              <a:gd name="T10" fmla="*/ 2147483647 w 2133"/>
              <a:gd name="T11" fmla="*/ 2147483647 h 120"/>
              <a:gd name="T12" fmla="*/ 0 60000 65536"/>
              <a:gd name="T13" fmla="*/ 0 60000 65536"/>
              <a:gd name="T14" fmla="*/ 0 60000 65536"/>
              <a:gd name="T15" fmla="*/ 0 60000 65536"/>
              <a:gd name="T16" fmla="*/ 0 60000 65536"/>
              <a:gd name="T17" fmla="*/ 0 60000 65536"/>
              <a:gd name="T18" fmla="*/ 0 w 2133"/>
              <a:gd name="T19" fmla="*/ 0 h 120"/>
              <a:gd name="T20" fmla="*/ 2133 w 2133"/>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2133" h="120">
                <a:moveTo>
                  <a:pt x="2131" y="120"/>
                </a:moveTo>
                <a:lnTo>
                  <a:pt x="2133" y="0"/>
                </a:lnTo>
                <a:lnTo>
                  <a:pt x="0" y="0"/>
                </a:lnTo>
                <a:lnTo>
                  <a:pt x="0" y="120"/>
                </a:lnTo>
                <a:lnTo>
                  <a:pt x="2133" y="120"/>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5" name="Line 19"/>
          <p:cNvSpPr>
            <a:spLocks noChangeShapeType="1"/>
          </p:cNvSpPr>
          <p:nvPr/>
        </p:nvSpPr>
        <p:spPr bwMode="auto">
          <a:xfrm>
            <a:off x="3571875" y="3124200"/>
            <a:ext cx="3175" cy="1936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 name="Freeform 20"/>
          <p:cNvSpPr>
            <a:spLocks/>
          </p:cNvSpPr>
          <p:nvPr/>
        </p:nvSpPr>
        <p:spPr bwMode="auto">
          <a:xfrm>
            <a:off x="3381375" y="3317875"/>
            <a:ext cx="3386138" cy="195263"/>
          </a:xfrm>
          <a:custGeom>
            <a:avLst/>
            <a:gdLst>
              <a:gd name="T0" fmla="*/ 2147483647 w 2133"/>
              <a:gd name="T1" fmla="*/ 2147483647 h 123"/>
              <a:gd name="T2" fmla="*/ 2147483647 w 2133"/>
              <a:gd name="T3" fmla="*/ 0 h 123"/>
              <a:gd name="T4" fmla="*/ 0 w 2133"/>
              <a:gd name="T5" fmla="*/ 0 h 123"/>
              <a:gd name="T6" fmla="*/ 0 w 2133"/>
              <a:gd name="T7" fmla="*/ 2147483647 h 123"/>
              <a:gd name="T8" fmla="*/ 2147483647 w 2133"/>
              <a:gd name="T9" fmla="*/ 2147483647 h 123"/>
              <a:gd name="T10" fmla="*/ 2147483647 w 2133"/>
              <a:gd name="T11" fmla="*/ 2147483647 h 123"/>
              <a:gd name="T12" fmla="*/ 0 60000 65536"/>
              <a:gd name="T13" fmla="*/ 0 60000 65536"/>
              <a:gd name="T14" fmla="*/ 0 60000 65536"/>
              <a:gd name="T15" fmla="*/ 0 60000 65536"/>
              <a:gd name="T16" fmla="*/ 0 60000 65536"/>
              <a:gd name="T17" fmla="*/ 0 60000 65536"/>
              <a:gd name="T18" fmla="*/ 0 w 2133"/>
              <a:gd name="T19" fmla="*/ 0 h 123"/>
              <a:gd name="T20" fmla="*/ 2133 w 2133"/>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2133" h="123">
                <a:moveTo>
                  <a:pt x="2131" y="120"/>
                </a:moveTo>
                <a:lnTo>
                  <a:pt x="2133" y="0"/>
                </a:lnTo>
                <a:lnTo>
                  <a:pt x="0" y="0"/>
                </a:lnTo>
                <a:lnTo>
                  <a:pt x="0" y="123"/>
                </a:lnTo>
                <a:lnTo>
                  <a:pt x="2133" y="123"/>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57" name="Line 21"/>
          <p:cNvSpPr>
            <a:spLocks noChangeShapeType="1"/>
          </p:cNvSpPr>
          <p:nvPr/>
        </p:nvSpPr>
        <p:spPr bwMode="auto">
          <a:xfrm>
            <a:off x="3571875" y="3317875"/>
            <a:ext cx="3175" cy="1952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 name="Freeform 22"/>
          <p:cNvSpPr>
            <a:spLocks/>
          </p:cNvSpPr>
          <p:nvPr/>
        </p:nvSpPr>
        <p:spPr bwMode="auto">
          <a:xfrm>
            <a:off x="3381375" y="3513138"/>
            <a:ext cx="3386138" cy="190500"/>
          </a:xfrm>
          <a:custGeom>
            <a:avLst/>
            <a:gdLst>
              <a:gd name="T0" fmla="*/ 2147483647 w 2133"/>
              <a:gd name="T1" fmla="*/ 2147483647 h 120"/>
              <a:gd name="T2" fmla="*/ 2147483647 w 2133"/>
              <a:gd name="T3" fmla="*/ 0 h 120"/>
              <a:gd name="T4" fmla="*/ 0 w 2133"/>
              <a:gd name="T5" fmla="*/ 0 h 120"/>
              <a:gd name="T6" fmla="*/ 0 w 2133"/>
              <a:gd name="T7" fmla="*/ 2147483647 h 120"/>
              <a:gd name="T8" fmla="*/ 2147483647 w 2133"/>
              <a:gd name="T9" fmla="*/ 2147483647 h 120"/>
              <a:gd name="T10" fmla="*/ 2147483647 w 2133"/>
              <a:gd name="T11" fmla="*/ 2147483647 h 120"/>
              <a:gd name="T12" fmla="*/ 2147483647 w 2133"/>
              <a:gd name="T13" fmla="*/ 2147483647 h 120"/>
              <a:gd name="T14" fmla="*/ 0 60000 65536"/>
              <a:gd name="T15" fmla="*/ 0 60000 65536"/>
              <a:gd name="T16" fmla="*/ 0 60000 65536"/>
              <a:gd name="T17" fmla="*/ 0 60000 65536"/>
              <a:gd name="T18" fmla="*/ 0 60000 65536"/>
              <a:gd name="T19" fmla="*/ 0 60000 65536"/>
              <a:gd name="T20" fmla="*/ 0 60000 65536"/>
              <a:gd name="T21" fmla="*/ 0 w 2133"/>
              <a:gd name="T22" fmla="*/ 0 h 120"/>
              <a:gd name="T23" fmla="*/ 2133 w 2133"/>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33" h="120">
                <a:moveTo>
                  <a:pt x="2131" y="120"/>
                </a:moveTo>
                <a:lnTo>
                  <a:pt x="2133" y="0"/>
                </a:lnTo>
                <a:lnTo>
                  <a:pt x="0" y="0"/>
                </a:lnTo>
                <a:lnTo>
                  <a:pt x="0" y="120"/>
                </a:lnTo>
                <a:lnTo>
                  <a:pt x="2133" y="120"/>
                </a:lnTo>
                <a:lnTo>
                  <a:pt x="2131" y="120"/>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59" name="Freeform 23"/>
          <p:cNvSpPr>
            <a:spLocks/>
          </p:cNvSpPr>
          <p:nvPr/>
        </p:nvSpPr>
        <p:spPr bwMode="auto">
          <a:xfrm>
            <a:off x="3381375" y="3513138"/>
            <a:ext cx="3386138" cy="190500"/>
          </a:xfrm>
          <a:custGeom>
            <a:avLst/>
            <a:gdLst>
              <a:gd name="T0" fmla="*/ 2147483647 w 2133"/>
              <a:gd name="T1" fmla="*/ 2147483647 h 120"/>
              <a:gd name="T2" fmla="*/ 2147483647 w 2133"/>
              <a:gd name="T3" fmla="*/ 0 h 120"/>
              <a:gd name="T4" fmla="*/ 0 w 2133"/>
              <a:gd name="T5" fmla="*/ 0 h 120"/>
              <a:gd name="T6" fmla="*/ 0 w 2133"/>
              <a:gd name="T7" fmla="*/ 2147483647 h 120"/>
              <a:gd name="T8" fmla="*/ 2147483647 w 2133"/>
              <a:gd name="T9" fmla="*/ 2147483647 h 120"/>
              <a:gd name="T10" fmla="*/ 2147483647 w 2133"/>
              <a:gd name="T11" fmla="*/ 2147483647 h 120"/>
              <a:gd name="T12" fmla="*/ 0 60000 65536"/>
              <a:gd name="T13" fmla="*/ 0 60000 65536"/>
              <a:gd name="T14" fmla="*/ 0 60000 65536"/>
              <a:gd name="T15" fmla="*/ 0 60000 65536"/>
              <a:gd name="T16" fmla="*/ 0 60000 65536"/>
              <a:gd name="T17" fmla="*/ 0 60000 65536"/>
              <a:gd name="T18" fmla="*/ 0 w 2133"/>
              <a:gd name="T19" fmla="*/ 0 h 120"/>
              <a:gd name="T20" fmla="*/ 2133 w 2133"/>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2133" h="120">
                <a:moveTo>
                  <a:pt x="2131" y="120"/>
                </a:moveTo>
                <a:lnTo>
                  <a:pt x="2133" y="0"/>
                </a:lnTo>
                <a:lnTo>
                  <a:pt x="0" y="0"/>
                </a:lnTo>
                <a:lnTo>
                  <a:pt x="0" y="120"/>
                </a:lnTo>
                <a:lnTo>
                  <a:pt x="2133" y="120"/>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0" name="Line 24"/>
          <p:cNvSpPr>
            <a:spLocks noChangeShapeType="1"/>
          </p:cNvSpPr>
          <p:nvPr/>
        </p:nvSpPr>
        <p:spPr bwMode="auto">
          <a:xfrm>
            <a:off x="3571875" y="3508375"/>
            <a:ext cx="3175" cy="1952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 name="Freeform 25"/>
          <p:cNvSpPr>
            <a:spLocks/>
          </p:cNvSpPr>
          <p:nvPr/>
        </p:nvSpPr>
        <p:spPr bwMode="auto">
          <a:xfrm>
            <a:off x="3381375" y="3703638"/>
            <a:ext cx="3386138" cy="193675"/>
          </a:xfrm>
          <a:custGeom>
            <a:avLst/>
            <a:gdLst>
              <a:gd name="T0" fmla="*/ 2147483647 w 2133"/>
              <a:gd name="T1" fmla="*/ 2147483647 h 122"/>
              <a:gd name="T2" fmla="*/ 2147483647 w 2133"/>
              <a:gd name="T3" fmla="*/ 0 h 122"/>
              <a:gd name="T4" fmla="*/ 0 w 2133"/>
              <a:gd name="T5" fmla="*/ 0 h 122"/>
              <a:gd name="T6" fmla="*/ 0 w 2133"/>
              <a:gd name="T7" fmla="*/ 2147483647 h 122"/>
              <a:gd name="T8" fmla="*/ 2147483647 w 2133"/>
              <a:gd name="T9" fmla="*/ 2147483647 h 122"/>
              <a:gd name="T10" fmla="*/ 2147483647 w 2133"/>
              <a:gd name="T11" fmla="*/ 2147483647 h 122"/>
              <a:gd name="T12" fmla="*/ 0 60000 65536"/>
              <a:gd name="T13" fmla="*/ 0 60000 65536"/>
              <a:gd name="T14" fmla="*/ 0 60000 65536"/>
              <a:gd name="T15" fmla="*/ 0 60000 65536"/>
              <a:gd name="T16" fmla="*/ 0 60000 65536"/>
              <a:gd name="T17" fmla="*/ 0 60000 65536"/>
              <a:gd name="T18" fmla="*/ 0 w 2133"/>
              <a:gd name="T19" fmla="*/ 0 h 122"/>
              <a:gd name="T20" fmla="*/ 2133 w 2133"/>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2133" h="122">
                <a:moveTo>
                  <a:pt x="2131" y="120"/>
                </a:moveTo>
                <a:lnTo>
                  <a:pt x="2133" y="0"/>
                </a:lnTo>
                <a:lnTo>
                  <a:pt x="0" y="0"/>
                </a:lnTo>
                <a:lnTo>
                  <a:pt x="0" y="122"/>
                </a:lnTo>
                <a:lnTo>
                  <a:pt x="2133" y="122"/>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2" name="Line 26"/>
          <p:cNvSpPr>
            <a:spLocks noChangeShapeType="1"/>
          </p:cNvSpPr>
          <p:nvPr/>
        </p:nvSpPr>
        <p:spPr bwMode="auto">
          <a:xfrm>
            <a:off x="3571875" y="3703638"/>
            <a:ext cx="3175" cy="1936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 name="Freeform 27"/>
          <p:cNvSpPr>
            <a:spLocks/>
          </p:cNvSpPr>
          <p:nvPr/>
        </p:nvSpPr>
        <p:spPr bwMode="auto">
          <a:xfrm>
            <a:off x="3381375" y="3897313"/>
            <a:ext cx="3386138" cy="190500"/>
          </a:xfrm>
          <a:custGeom>
            <a:avLst/>
            <a:gdLst>
              <a:gd name="T0" fmla="*/ 2147483647 w 2133"/>
              <a:gd name="T1" fmla="*/ 2147483647 h 120"/>
              <a:gd name="T2" fmla="*/ 2147483647 w 2133"/>
              <a:gd name="T3" fmla="*/ 0 h 120"/>
              <a:gd name="T4" fmla="*/ 0 w 2133"/>
              <a:gd name="T5" fmla="*/ 0 h 120"/>
              <a:gd name="T6" fmla="*/ 0 w 2133"/>
              <a:gd name="T7" fmla="*/ 2147483647 h 120"/>
              <a:gd name="T8" fmla="*/ 2147483647 w 2133"/>
              <a:gd name="T9" fmla="*/ 2147483647 h 120"/>
              <a:gd name="T10" fmla="*/ 2147483647 w 2133"/>
              <a:gd name="T11" fmla="*/ 2147483647 h 120"/>
              <a:gd name="T12" fmla="*/ 0 60000 65536"/>
              <a:gd name="T13" fmla="*/ 0 60000 65536"/>
              <a:gd name="T14" fmla="*/ 0 60000 65536"/>
              <a:gd name="T15" fmla="*/ 0 60000 65536"/>
              <a:gd name="T16" fmla="*/ 0 60000 65536"/>
              <a:gd name="T17" fmla="*/ 0 60000 65536"/>
              <a:gd name="T18" fmla="*/ 0 w 2133"/>
              <a:gd name="T19" fmla="*/ 0 h 120"/>
              <a:gd name="T20" fmla="*/ 2133 w 2133"/>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2133" h="120">
                <a:moveTo>
                  <a:pt x="2131" y="120"/>
                </a:moveTo>
                <a:lnTo>
                  <a:pt x="2133" y="0"/>
                </a:lnTo>
                <a:lnTo>
                  <a:pt x="0" y="0"/>
                </a:lnTo>
                <a:lnTo>
                  <a:pt x="0" y="120"/>
                </a:lnTo>
                <a:lnTo>
                  <a:pt x="2133" y="120"/>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4" name="Line 28"/>
          <p:cNvSpPr>
            <a:spLocks noChangeShapeType="1"/>
          </p:cNvSpPr>
          <p:nvPr/>
        </p:nvSpPr>
        <p:spPr bwMode="auto">
          <a:xfrm>
            <a:off x="3571875" y="3894138"/>
            <a:ext cx="3175" cy="1936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 name="Freeform 29"/>
          <p:cNvSpPr>
            <a:spLocks/>
          </p:cNvSpPr>
          <p:nvPr/>
        </p:nvSpPr>
        <p:spPr bwMode="auto">
          <a:xfrm>
            <a:off x="3381375" y="4087813"/>
            <a:ext cx="3386138" cy="193675"/>
          </a:xfrm>
          <a:custGeom>
            <a:avLst/>
            <a:gdLst>
              <a:gd name="T0" fmla="*/ 2147483647 w 2133"/>
              <a:gd name="T1" fmla="*/ 2147483647 h 122"/>
              <a:gd name="T2" fmla="*/ 2147483647 w 2133"/>
              <a:gd name="T3" fmla="*/ 0 h 122"/>
              <a:gd name="T4" fmla="*/ 0 w 2133"/>
              <a:gd name="T5" fmla="*/ 0 h 122"/>
              <a:gd name="T6" fmla="*/ 0 w 2133"/>
              <a:gd name="T7" fmla="*/ 2147483647 h 122"/>
              <a:gd name="T8" fmla="*/ 2147483647 w 2133"/>
              <a:gd name="T9" fmla="*/ 2147483647 h 122"/>
              <a:gd name="T10" fmla="*/ 2147483647 w 2133"/>
              <a:gd name="T11" fmla="*/ 2147483647 h 122"/>
              <a:gd name="T12" fmla="*/ 0 60000 65536"/>
              <a:gd name="T13" fmla="*/ 0 60000 65536"/>
              <a:gd name="T14" fmla="*/ 0 60000 65536"/>
              <a:gd name="T15" fmla="*/ 0 60000 65536"/>
              <a:gd name="T16" fmla="*/ 0 60000 65536"/>
              <a:gd name="T17" fmla="*/ 0 60000 65536"/>
              <a:gd name="T18" fmla="*/ 0 w 2133"/>
              <a:gd name="T19" fmla="*/ 0 h 122"/>
              <a:gd name="T20" fmla="*/ 2133 w 2133"/>
              <a:gd name="T21" fmla="*/ 122 h 122"/>
            </a:gdLst>
            <a:ahLst/>
            <a:cxnLst>
              <a:cxn ang="T12">
                <a:pos x="T0" y="T1"/>
              </a:cxn>
              <a:cxn ang="T13">
                <a:pos x="T2" y="T3"/>
              </a:cxn>
              <a:cxn ang="T14">
                <a:pos x="T4" y="T5"/>
              </a:cxn>
              <a:cxn ang="T15">
                <a:pos x="T6" y="T7"/>
              </a:cxn>
              <a:cxn ang="T16">
                <a:pos x="T8" y="T9"/>
              </a:cxn>
              <a:cxn ang="T17">
                <a:pos x="T10" y="T11"/>
              </a:cxn>
            </a:cxnLst>
            <a:rect l="T18" t="T19" r="T20" b="T21"/>
            <a:pathLst>
              <a:path w="2133" h="122">
                <a:moveTo>
                  <a:pt x="2131" y="120"/>
                </a:moveTo>
                <a:lnTo>
                  <a:pt x="2133" y="0"/>
                </a:lnTo>
                <a:lnTo>
                  <a:pt x="0" y="0"/>
                </a:lnTo>
                <a:lnTo>
                  <a:pt x="0" y="122"/>
                </a:lnTo>
                <a:lnTo>
                  <a:pt x="2133" y="122"/>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6" name="Line 30"/>
          <p:cNvSpPr>
            <a:spLocks noChangeShapeType="1"/>
          </p:cNvSpPr>
          <p:nvPr/>
        </p:nvSpPr>
        <p:spPr bwMode="auto">
          <a:xfrm>
            <a:off x="3571875" y="4087813"/>
            <a:ext cx="3175" cy="1936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7" name="Freeform 31"/>
          <p:cNvSpPr>
            <a:spLocks/>
          </p:cNvSpPr>
          <p:nvPr/>
        </p:nvSpPr>
        <p:spPr bwMode="auto">
          <a:xfrm>
            <a:off x="3381375" y="4281488"/>
            <a:ext cx="3386138" cy="190500"/>
          </a:xfrm>
          <a:custGeom>
            <a:avLst/>
            <a:gdLst>
              <a:gd name="T0" fmla="*/ 2147483647 w 2133"/>
              <a:gd name="T1" fmla="*/ 2147483647 h 120"/>
              <a:gd name="T2" fmla="*/ 2147483647 w 2133"/>
              <a:gd name="T3" fmla="*/ 0 h 120"/>
              <a:gd name="T4" fmla="*/ 0 w 2133"/>
              <a:gd name="T5" fmla="*/ 0 h 120"/>
              <a:gd name="T6" fmla="*/ 0 w 2133"/>
              <a:gd name="T7" fmla="*/ 2147483647 h 120"/>
              <a:gd name="T8" fmla="*/ 2147483647 w 2133"/>
              <a:gd name="T9" fmla="*/ 2147483647 h 120"/>
              <a:gd name="T10" fmla="*/ 2147483647 w 2133"/>
              <a:gd name="T11" fmla="*/ 2147483647 h 120"/>
              <a:gd name="T12" fmla="*/ 0 60000 65536"/>
              <a:gd name="T13" fmla="*/ 0 60000 65536"/>
              <a:gd name="T14" fmla="*/ 0 60000 65536"/>
              <a:gd name="T15" fmla="*/ 0 60000 65536"/>
              <a:gd name="T16" fmla="*/ 0 60000 65536"/>
              <a:gd name="T17" fmla="*/ 0 60000 65536"/>
              <a:gd name="T18" fmla="*/ 0 w 2133"/>
              <a:gd name="T19" fmla="*/ 0 h 120"/>
              <a:gd name="T20" fmla="*/ 2133 w 2133"/>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2133" h="120">
                <a:moveTo>
                  <a:pt x="2131" y="120"/>
                </a:moveTo>
                <a:lnTo>
                  <a:pt x="2133" y="0"/>
                </a:lnTo>
                <a:lnTo>
                  <a:pt x="0" y="0"/>
                </a:lnTo>
                <a:lnTo>
                  <a:pt x="0" y="120"/>
                </a:lnTo>
                <a:lnTo>
                  <a:pt x="2133" y="120"/>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68" name="Line 32"/>
          <p:cNvSpPr>
            <a:spLocks noChangeShapeType="1"/>
          </p:cNvSpPr>
          <p:nvPr/>
        </p:nvSpPr>
        <p:spPr bwMode="auto">
          <a:xfrm>
            <a:off x="3571875" y="4278313"/>
            <a:ext cx="3175" cy="1936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9" name="Freeform 33"/>
          <p:cNvSpPr>
            <a:spLocks/>
          </p:cNvSpPr>
          <p:nvPr/>
        </p:nvSpPr>
        <p:spPr bwMode="auto">
          <a:xfrm>
            <a:off x="3381375" y="4471988"/>
            <a:ext cx="3386138" cy="195262"/>
          </a:xfrm>
          <a:custGeom>
            <a:avLst/>
            <a:gdLst>
              <a:gd name="T0" fmla="*/ 2147483647 w 2133"/>
              <a:gd name="T1" fmla="*/ 2147483647 h 123"/>
              <a:gd name="T2" fmla="*/ 2147483647 w 2133"/>
              <a:gd name="T3" fmla="*/ 0 h 123"/>
              <a:gd name="T4" fmla="*/ 0 w 2133"/>
              <a:gd name="T5" fmla="*/ 0 h 123"/>
              <a:gd name="T6" fmla="*/ 0 w 2133"/>
              <a:gd name="T7" fmla="*/ 2147483647 h 123"/>
              <a:gd name="T8" fmla="*/ 2147483647 w 2133"/>
              <a:gd name="T9" fmla="*/ 2147483647 h 123"/>
              <a:gd name="T10" fmla="*/ 2147483647 w 2133"/>
              <a:gd name="T11" fmla="*/ 2147483647 h 123"/>
              <a:gd name="T12" fmla="*/ 0 60000 65536"/>
              <a:gd name="T13" fmla="*/ 0 60000 65536"/>
              <a:gd name="T14" fmla="*/ 0 60000 65536"/>
              <a:gd name="T15" fmla="*/ 0 60000 65536"/>
              <a:gd name="T16" fmla="*/ 0 60000 65536"/>
              <a:gd name="T17" fmla="*/ 0 60000 65536"/>
              <a:gd name="T18" fmla="*/ 0 w 2133"/>
              <a:gd name="T19" fmla="*/ 0 h 123"/>
              <a:gd name="T20" fmla="*/ 2133 w 2133"/>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2133" h="123">
                <a:moveTo>
                  <a:pt x="2131" y="120"/>
                </a:moveTo>
                <a:lnTo>
                  <a:pt x="2133" y="0"/>
                </a:lnTo>
                <a:lnTo>
                  <a:pt x="0" y="0"/>
                </a:lnTo>
                <a:lnTo>
                  <a:pt x="0" y="123"/>
                </a:lnTo>
                <a:lnTo>
                  <a:pt x="2133" y="123"/>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0" name="Line 34"/>
          <p:cNvSpPr>
            <a:spLocks noChangeShapeType="1"/>
          </p:cNvSpPr>
          <p:nvPr/>
        </p:nvSpPr>
        <p:spPr bwMode="auto">
          <a:xfrm>
            <a:off x="3571875" y="4471988"/>
            <a:ext cx="3175" cy="19526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 name="Line 35"/>
          <p:cNvSpPr>
            <a:spLocks noChangeShapeType="1"/>
          </p:cNvSpPr>
          <p:nvPr/>
        </p:nvSpPr>
        <p:spPr bwMode="auto">
          <a:xfrm>
            <a:off x="5011738" y="3608388"/>
            <a:ext cx="3175" cy="18859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 name="Freeform 36"/>
          <p:cNvSpPr>
            <a:spLocks/>
          </p:cNvSpPr>
          <p:nvPr/>
        </p:nvSpPr>
        <p:spPr bwMode="auto">
          <a:xfrm>
            <a:off x="4983163" y="3575050"/>
            <a:ext cx="61912" cy="65088"/>
          </a:xfrm>
          <a:custGeom>
            <a:avLst/>
            <a:gdLst>
              <a:gd name="T0" fmla="*/ 2147483647 w 39"/>
              <a:gd name="T1" fmla="*/ 2147483647 h 41"/>
              <a:gd name="T2" fmla="*/ 2147483647 w 39"/>
              <a:gd name="T3" fmla="*/ 2147483647 h 41"/>
              <a:gd name="T4" fmla="*/ 2147483647 w 39"/>
              <a:gd name="T5" fmla="*/ 2147483647 h 41"/>
              <a:gd name="T6" fmla="*/ 2147483647 w 39"/>
              <a:gd name="T7" fmla="*/ 2147483647 h 41"/>
              <a:gd name="T8" fmla="*/ 2147483647 w 39"/>
              <a:gd name="T9" fmla="*/ 2147483647 h 41"/>
              <a:gd name="T10" fmla="*/ 2147483647 w 39"/>
              <a:gd name="T11" fmla="*/ 2147483647 h 41"/>
              <a:gd name="T12" fmla="*/ 2147483647 w 39"/>
              <a:gd name="T13" fmla="*/ 2147483647 h 41"/>
              <a:gd name="T14" fmla="*/ 2147483647 w 39"/>
              <a:gd name="T15" fmla="*/ 2147483647 h 41"/>
              <a:gd name="T16" fmla="*/ 2147483647 w 39"/>
              <a:gd name="T17" fmla="*/ 2147483647 h 41"/>
              <a:gd name="T18" fmla="*/ 2147483647 w 39"/>
              <a:gd name="T19" fmla="*/ 2147483647 h 41"/>
              <a:gd name="T20" fmla="*/ 2147483647 w 39"/>
              <a:gd name="T21" fmla="*/ 2147483647 h 41"/>
              <a:gd name="T22" fmla="*/ 2147483647 w 39"/>
              <a:gd name="T23" fmla="*/ 2147483647 h 41"/>
              <a:gd name="T24" fmla="*/ 2147483647 w 39"/>
              <a:gd name="T25" fmla="*/ 2147483647 h 41"/>
              <a:gd name="T26" fmla="*/ 2147483647 w 39"/>
              <a:gd name="T27" fmla="*/ 2147483647 h 41"/>
              <a:gd name="T28" fmla="*/ 2147483647 w 39"/>
              <a:gd name="T29" fmla="*/ 2147483647 h 41"/>
              <a:gd name="T30" fmla="*/ 2147483647 w 39"/>
              <a:gd name="T31" fmla="*/ 2147483647 h 41"/>
              <a:gd name="T32" fmla="*/ 2147483647 w 39"/>
              <a:gd name="T33" fmla="*/ 2147483647 h 41"/>
              <a:gd name="T34" fmla="*/ 2147483647 w 39"/>
              <a:gd name="T35" fmla="*/ 2147483647 h 41"/>
              <a:gd name="T36" fmla="*/ 2147483647 w 39"/>
              <a:gd name="T37" fmla="*/ 2147483647 h 41"/>
              <a:gd name="T38" fmla="*/ 2147483647 w 39"/>
              <a:gd name="T39" fmla="*/ 0 h 41"/>
              <a:gd name="T40" fmla="*/ 2147483647 w 39"/>
              <a:gd name="T41" fmla="*/ 0 h 41"/>
              <a:gd name="T42" fmla="*/ 2147483647 w 39"/>
              <a:gd name="T43" fmla="*/ 0 h 41"/>
              <a:gd name="T44" fmla="*/ 2147483647 w 39"/>
              <a:gd name="T45" fmla="*/ 2147483647 h 41"/>
              <a:gd name="T46" fmla="*/ 2147483647 w 39"/>
              <a:gd name="T47" fmla="*/ 2147483647 h 41"/>
              <a:gd name="T48" fmla="*/ 2147483647 w 39"/>
              <a:gd name="T49" fmla="*/ 2147483647 h 41"/>
              <a:gd name="T50" fmla="*/ 2147483647 w 39"/>
              <a:gd name="T51" fmla="*/ 2147483647 h 41"/>
              <a:gd name="T52" fmla="*/ 2147483647 w 39"/>
              <a:gd name="T53" fmla="*/ 2147483647 h 41"/>
              <a:gd name="T54" fmla="*/ 2147483647 w 39"/>
              <a:gd name="T55" fmla="*/ 2147483647 h 41"/>
              <a:gd name="T56" fmla="*/ 0 w 39"/>
              <a:gd name="T57" fmla="*/ 2147483647 h 41"/>
              <a:gd name="T58" fmla="*/ 0 w 39"/>
              <a:gd name="T59" fmla="*/ 2147483647 h 41"/>
              <a:gd name="T60" fmla="*/ 0 w 39"/>
              <a:gd name="T61" fmla="*/ 2147483647 h 41"/>
              <a:gd name="T62" fmla="*/ 0 w 39"/>
              <a:gd name="T63" fmla="*/ 2147483647 h 41"/>
              <a:gd name="T64" fmla="*/ 0 w 39"/>
              <a:gd name="T65" fmla="*/ 2147483647 h 41"/>
              <a:gd name="T66" fmla="*/ 2147483647 w 39"/>
              <a:gd name="T67" fmla="*/ 2147483647 h 41"/>
              <a:gd name="T68" fmla="*/ 2147483647 w 39"/>
              <a:gd name="T69" fmla="*/ 2147483647 h 41"/>
              <a:gd name="T70" fmla="*/ 2147483647 w 39"/>
              <a:gd name="T71" fmla="*/ 2147483647 h 41"/>
              <a:gd name="T72" fmla="*/ 2147483647 w 39"/>
              <a:gd name="T73" fmla="*/ 2147483647 h 41"/>
              <a:gd name="T74" fmla="*/ 2147483647 w 39"/>
              <a:gd name="T75" fmla="*/ 2147483647 h 41"/>
              <a:gd name="T76" fmla="*/ 2147483647 w 39"/>
              <a:gd name="T77" fmla="*/ 2147483647 h 41"/>
              <a:gd name="T78" fmla="*/ 2147483647 w 39"/>
              <a:gd name="T79" fmla="*/ 2147483647 h 41"/>
              <a:gd name="T80" fmla="*/ 2147483647 w 39"/>
              <a:gd name="T81" fmla="*/ 2147483647 h 41"/>
              <a:gd name="T82" fmla="*/ 2147483647 w 39"/>
              <a:gd name="T83" fmla="*/ 2147483647 h 41"/>
              <a:gd name="T84" fmla="*/ 2147483647 w 39"/>
              <a:gd name="T85" fmla="*/ 2147483647 h 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
              <a:gd name="T130" fmla="*/ 0 h 41"/>
              <a:gd name="T131" fmla="*/ 39 w 39"/>
              <a:gd name="T132" fmla="*/ 41 h 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 h="41">
                <a:moveTo>
                  <a:pt x="18" y="39"/>
                </a:moveTo>
                <a:lnTo>
                  <a:pt x="23" y="41"/>
                </a:lnTo>
                <a:lnTo>
                  <a:pt x="27" y="39"/>
                </a:lnTo>
                <a:lnTo>
                  <a:pt x="30" y="39"/>
                </a:lnTo>
                <a:lnTo>
                  <a:pt x="32" y="37"/>
                </a:lnTo>
                <a:lnTo>
                  <a:pt x="34" y="34"/>
                </a:lnTo>
                <a:lnTo>
                  <a:pt x="37" y="32"/>
                </a:lnTo>
                <a:lnTo>
                  <a:pt x="39" y="30"/>
                </a:lnTo>
                <a:lnTo>
                  <a:pt x="39" y="27"/>
                </a:lnTo>
                <a:lnTo>
                  <a:pt x="39" y="25"/>
                </a:lnTo>
                <a:lnTo>
                  <a:pt x="39" y="21"/>
                </a:lnTo>
                <a:lnTo>
                  <a:pt x="39" y="18"/>
                </a:lnTo>
                <a:lnTo>
                  <a:pt x="39" y="14"/>
                </a:lnTo>
                <a:lnTo>
                  <a:pt x="39" y="11"/>
                </a:lnTo>
                <a:lnTo>
                  <a:pt x="37" y="9"/>
                </a:lnTo>
                <a:lnTo>
                  <a:pt x="34" y="7"/>
                </a:lnTo>
                <a:lnTo>
                  <a:pt x="32" y="4"/>
                </a:lnTo>
                <a:lnTo>
                  <a:pt x="30" y="2"/>
                </a:lnTo>
                <a:lnTo>
                  <a:pt x="27" y="2"/>
                </a:lnTo>
                <a:lnTo>
                  <a:pt x="23" y="0"/>
                </a:lnTo>
                <a:lnTo>
                  <a:pt x="20" y="0"/>
                </a:lnTo>
                <a:lnTo>
                  <a:pt x="16" y="0"/>
                </a:lnTo>
                <a:lnTo>
                  <a:pt x="13" y="2"/>
                </a:lnTo>
                <a:lnTo>
                  <a:pt x="11" y="2"/>
                </a:lnTo>
                <a:lnTo>
                  <a:pt x="9" y="4"/>
                </a:lnTo>
                <a:lnTo>
                  <a:pt x="6" y="7"/>
                </a:lnTo>
                <a:lnTo>
                  <a:pt x="4" y="9"/>
                </a:lnTo>
                <a:lnTo>
                  <a:pt x="2" y="11"/>
                </a:lnTo>
                <a:lnTo>
                  <a:pt x="0" y="14"/>
                </a:lnTo>
                <a:lnTo>
                  <a:pt x="0" y="18"/>
                </a:lnTo>
                <a:lnTo>
                  <a:pt x="0" y="21"/>
                </a:lnTo>
                <a:lnTo>
                  <a:pt x="0" y="25"/>
                </a:lnTo>
                <a:lnTo>
                  <a:pt x="0" y="27"/>
                </a:lnTo>
                <a:lnTo>
                  <a:pt x="2" y="30"/>
                </a:lnTo>
                <a:lnTo>
                  <a:pt x="4" y="32"/>
                </a:lnTo>
                <a:lnTo>
                  <a:pt x="6" y="34"/>
                </a:lnTo>
                <a:lnTo>
                  <a:pt x="9" y="37"/>
                </a:lnTo>
                <a:lnTo>
                  <a:pt x="11" y="39"/>
                </a:lnTo>
                <a:lnTo>
                  <a:pt x="13" y="39"/>
                </a:lnTo>
                <a:lnTo>
                  <a:pt x="16" y="41"/>
                </a:lnTo>
                <a:lnTo>
                  <a:pt x="20" y="41"/>
                </a:lnTo>
                <a:lnTo>
                  <a:pt x="18"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3" name="Freeform 37"/>
          <p:cNvSpPr>
            <a:spLocks/>
          </p:cNvSpPr>
          <p:nvPr/>
        </p:nvSpPr>
        <p:spPr bwMode="auto">
          <a:xfrm>
            <a:off x="3440113" y="4791075"/>
            <a:ext cx="65087" cy="66675"/>
          </a:xfrm>
          <a:custGeom>
            <a:avLst/>
            <a:gdLst>
              <a:gd name="T0" fmla="*/ 2147483647 w 41"/>
              <a:gd name="T1" fmla="*/ 0 h 42"/>
              <a:gd name="T2" fmla="*/ 0 w 41"/>
              <a:gd name="T3" fmla="*/ 2147483647 h 42"/>
              <a:gd name="T4" fmla="*/ 2147483647 w 41"/>
              <a:gd name="T5" fmla="*/ 2147483647 h 42"/>
              <a:gd name="T6" fmla="*/ 2147483647 w 41"/>
              <a:gd name="T7" fmla="*/ 2147483647 h 42"/>
              <a:gd name="T8" fmla="*/ 2147483647 w 41"/>
              <a:gd name="T9" fmla="*/ 2147483647 h 42"/>
              <a:gd name="T10" fmla="*/ 2147483647 w 41"/>
              <a:gd name="T11" fmla="*/ 0 h 42"/>
              <a:gd name="T12" fmla="*/ 0 60000 65536"/>
              <a:gd name="T13" fmla="*/ 0 60000 65536"/>
              <a:gd name="T14" fmla="*/ 0 60000 65536"/>
              <a:gd name="T15" fmla="*/ 0 60000 65536"/>
              <a:gd name="T16" fmla="*/ 0 60000 65536"/>
              <a:gd name="T17" fmla="*/ 0 60000 65536"/>
              <a:gd name="T18" fmla="*/ 0 w 41"/>
              <a:gd name="T19" fmla="*/ 0 h 42"/>
              <a:gd name="T20" fmla="*/ 41 w 41"/>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41" h="42">
                <a:moveTo>
                  <a:pt x="41" y="0"/>
                </a:moveTo>
                <a:lnTo>
                  <a:pt x="0" y="2"/>
                </a:lnTo>
                <a:lnTo>
                  <a:pt x="20" y="42"/>
                </a:lnTo>
                <a:lnTo>
                  <a:pt x="41" y="2"/>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4" name="Line 38"/>
          <p:cNvSpPr>
            <a:spLocks noChangeShapeType="1"/>
          </p:cNvSpPr>
          <p:nvPr/>
        </p:nvSpPr>
        <p:spPr bwMode="auto">
          <a:xfrm>
            <a:off x="3471863" y="3608388"/>
            <a:ext cx="1587" cy="11969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5" name="Freeform 39"/>
          <p:cNvSpPr>
            <a:spLocks/>
          </p:cNvSpPr>
          <p:nvPr/>
        </p:nvSpPr>
        <p:spPr bwMode="auto">
          <a:xfrm>
            <a:off x="3443288" y="3575050"/>
            <a:ext cx="61912" cy="65088"/>
          </a:xfrm>
          <a:custGeom>
            <a:avLst/>
            <a:gdLst>
              <a:gd name="T0" fmla="*/ 2147483647 w 39"/>
              <a:gd name="T1" fmla="*/ 2147483647 h 41"/>
              <a:gd name="T2" fmla="*/ 2147483647 w 39"/>
              <a:gd name="T3" fmla="*/ 2147483647 h 41"/>
              <a:gd name="T4" fmla="*/ 2147483647 w 39"/>
              <a:gd name="T5" fmla="*/ 2147483647 h 41"/>
              <a:gd name="T6" fmla="*/ 2147483647 w 39"/>
              <a:gd name="T7" fmla="*/ 2147483647 h 41"/>
              <a:gd name="T8" fmla="*/ 2147483647 w 39"/>
              <a:gd name="T9" fmla="*/ 2147483647 h 41"/>
              <a:gd name="T10" fmla="*/ 2147483647 w 39"/>
              <a:gd name="T11" fmla="*/ 2147483647 h 41"/>
              <a:gd name="T12" fmla="*/ 2147483647 w 39"/>
              <a:gd name="T13" fmla="*/ 2147483647 h 41"/>
              <a:gd name="T14" fmla="*/ 2147483647 w 39"/>
              <a:gd name="T15" fmla="*/ 2147483647 h 41"/>
              <a:gd name="T16" fmla="*/ 2147483647 w 39"/>
              <a:gd name="T17" fmla="*/ 2147483647 h 41"/>
              <a:gd name="T18" fmla="*/ 2147483647 w 39"/>
              <a:gd name="T19" fmla="*/ 2147483647 h 41"/>
              <a:gd name="T20" fmla="*/ 2147483647 w 39"/>
              <a:gd name="T21" fmla="*/ 2147483647 h 41"/>
              <a:gd name="T22" fmla="*/ 2147483647 w 39"/>
              <a:gd name="T23" fmla="*/ 2147483647 h 41"/>
              <a:gd name="T24" fmla="*/ 2147483647 w 39"/>
              <a:gd name="T25" fmla="*/ 2147483647 h 41"/>
              <a:gd name="T26" fmla="*/ 2147483647 w 39"/>
              <a:gd name="T27" fmla="*/ 2147483647 h 41"/>
              <a:gd name="T28" fmla="*/ 2147483647 w 39"/>
              <a:gd name="T29" fmla="*/ 2147483647 h 41"/>
              <a:gd name="T30" fmla="*/ 2147483647 w 39"/>
              <a:gd name="T31" fmla="*/ 2147483647 h 41"/>
              <a:gd name="T32" fmla="*/ 2147483647 w 39"/>
              <a:gd name="T33" fmla="*/ 2147483647 h 41"/>
              <a:gd name="T34" fmla="*/ 2147483647 w 39"/>
              <a:gd name="T35" fmla="*/ 2147483647 h 41"/>
              <a:gd name="T36" fmla="*/ 2147483647 w 39"/>
              <a:gd name="T37" fmla="*/ 2147483647 h 41"/>
              <a:gd name="T38" fmla="*/ 2147483647 w 39"/>
              <a:gd name="T39" fmla="*/ 0 h 41"/>
              <a:gd name="T40" fmla="*/ 2147483647 w 39"/>
              <a:gd name="T41" fmla="*/ 0 h 41"/>
              <a:gd name="T42" fmla="*/ 2147483647 w 39"/>
              <a:gd name="T43" fmla="*/ 0 h 41"/>
              <a:gd name="T44" fmla="*/ 2147483647 w 39"/>
              <a:gd name="T45" fmla="*/ 2147483647 h 41"/>
              <a:gd name="T46" fmla="*/ 2147483647 w 39"/>
              <a:gd name="T47" fmla="*/ 2147483647 h 41"/>
              <a:gd name="T48" fmla="*/ 2147483647 w 39"/>
              <a:gd name="T49" fmla="*/ 2147483647 h 41"/>
              <a:gd name="T50" fmla="*/ 2147483647 w 39"/>
              <a:gd name="T51" fmla="*/ 2147483647 h 41"/>
              <a:gd name="T52" fmla="*/ 2147483647 w 39"/>
              <a:gd name="T53" fmla="*/ 2147483647 h 41"/>
              <a:gd name="T54" fmla="*/ 2147483647 w 39"/>
              <a:gd name="T55" fmla="*/ 2147483647 h 41"/>
              <a:gd name="T56" fmla="*/ 0 w 39"/>
              <a:gd name="T57" fmla="*/ 2147483647 h 41"/>
              <a:gd name="T58" fmla="*/ 0 w 39"/>
              <a:gd name="T59" fmla="*/ 2147483647 h 41"/>
              <a:gd name="T60" fmla="*/ 0 w 39"/>
              <a:gd name="T61" fmla="*/ 2147483647 h 41"/>
              <a:gd name="T62" fmla="*/ 0 w 39"/>
              <a:gd name="T63" fmla="*/ 2147483647 h 41"/>
              <a:gd name="T64" fmla="*/ 0 w 39"/>
              <a:gd name="T65" fmla="*/ 2147483647 h 41"/>
              <a:gd name="T66" fmla="*/ 2147483647 w 39"/>
              <a:gd name="T67" fmla="*/ 2147483647 h 41"/>
              <a:gd name="T68" fmla="*/ 2147483647 w 39"/>
              <a:gd name="T69" fmla="*/ 2147483647 h 41"/>
              <a:gd name="T70" fmla="*/ 2147483647 w 39"/>
              <a:gd name="T71" fmla="*/ 2147483647 h 41"/>
              <a:gd name="T72" fmla="*/ 2147483647 w 39"/>
              <a:gd name="T73" fmla="*/ 2147483647 h 41"/>
              <a:gd name="T74" fmla="*/ 2147483647 w 39"/>
              <a:gd name="T75" fmla="*/ 2147483647 h 41"/>
              <a:gd name="T76" fmla="*/ 2147483647 w 39"/>
              <a:gd name="T77" fmla="*/ 2147483647 h 41"/>
              <a:gd name="T78" fmla="*/ 2147483647 w 39"/>
              <a:gd name="T79" fmla="*/ 2147483647 h 41"/>
              <a:gd name="T80" fmla="*/ 2147483647 w 39"/>
              <a:gd name="T81" fmla="*/ 2147483647 h 41"/>
              <a:gd name="T82" fmla="*/ 2147483647 w 39"/>
              <a:gd name="T83" fmla="*/ 2147483647 h 41"/>
              <a:gd name="T84" fmla="*/ 2147483647 w 39"/>
              <a:gd name="T85" fmla="*/ 2147483647 h 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
              <a:gd name="T130" fmla="*/ 0 h 41"/>
              <a:gd name="T131" fmla="*/ 39 w 39"/>
              <a:gd name="T132" fmla="*/ 41 h 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 h="41">
                <a:moveTo>
                  <a:pt x="18" y="39"/>
                </a:moveTo>
                <a:lnTo>
                  <a:pt x="23" y="41"/>
                </a:lnTo>
                <a:lnTo>
                  <a:pt x="25" y="39"/>
                </a:lnTo>
                <a:lnTo>
                  <a:pt x="28" y="39"/>
                </a:lnTo>
                <a:lnTo>
                  <a:pt x="32" y="37"/>
                </a:lnTo>
                <a:lnTo>
                  <a:pt x="34" y="34"/>
                </a:lnTo>
                <a:lnTo>
                  <a:pt x="37" y="32"/>
                </a:lnTo>
                <a:lnTo>
                  <a:pt x="37" y="30"/>
                </a:lnTo>
                <a:lnTo>
                  <a:pt x="39" y="27"/>
                </a:lnTo>
                <a:lnTo>
                  <a:pt x="39" y="25"/>
                </a:lnTo>
                <a:lnTo>
                  <a:pt x="39" y="21"/>
                </a:lnTo>
                <a:lnTo>
                  <a:pt x="39" y="18"/>
                </a:lnTo>
                <a:lnTo>
                  <a:pt x="39" y="14"/>
                </a:lnTo>
                <a:lnTo>
                  <a:pt x="37" y="11"/>
                </a:lnTo>
                <a:lnTo>
                  <a:pt x="37" y="9"/>
                </a:lnTo>
                <a:lnTo>
                  <a:pt x="34" y="7"/>
                </a:lnTo>
                <a:lnTo>
                  <a:pt x="32" y="4"/>
                </a:lnTo>
                <a:lnTo>
                  <a:pt x="28" y="2"/>
                </a:lnTo>
                <a:lnTo>
                  <a:pt x="25" y="2"/>
                </a:lnTo>
                <a:lnTo>
                  <a:pt x="23" y="0"/>
                </a:lnTo>
                <a:lnTo>
                  <a:pt x="18" y="0"/>
                </a:lnTo>
                <a:lnTo>
                  <a:pt x="16" y="0"/>
                </a:lnTo>
                <a:lnTo>
                  <a:pt x="14" y="2"/>
                </a:lnTo>
                <a:lnTo>
                  <a:pt x="9" y="2"/>
                </a:lnTo>
                <a:lnTo>
                  <a:pt x="7" y="4"/>
                </a:lnTo>
                <a:lnTo>
                  <a:pt x="4" y="7"/>
                </a:lnTo>
                <a:lnTo>
                  <a:pt x="2" y="9"/>
                </a:lnTo>
                <a:lnTo>
                  <a:pt x="2" y="11"/>
                </a:lnTo>
                <a:lnTo>
                  <a:pt x="0" y="14"/>
                </a:lnTo>
                <a:lnTo>
                  <a:pt x="0" y="18"/>
                </a:lnTo>
                <a:lnTo>
                  <a:pt x="0" y="21"/>
                </a:lnTo>
                <a:lnTo>
                  <a:pt x="0" y="25"/>
                </a:lnTo>
                <a:lnTo>
                  <a:pt x="0" y="27"/>
                </a:lnTo>
                <a:lnTo>
                  <a:pt x="2" y="30"/>
                </a:lnTo>
                <a:lnTo>
                  <a:pt x="2" y="32"/>
                </a:lnTo>
                <a:lnTo>
                  <a:pt x="4" y="34"/>
                </a:lnTo>
                <a:lnTo>
                  <a:pt x="7" y="37"/>
                </a:lnTo>
                <a:lnTo>
                  <a:pt x="9" y="39"/>
                </a:lnTo>
                <a:lnTo>
                  <a:pt x="14" y="39"/>
                </a:lnTo>
                <a:lnTo>
                  <a:pt x="16" y="41"/>
                </a:lnTo>
                <a:lnTo>
                  <a:pt x="18" y="41"/>
                </a:lnTo>
                <a:lnTo>
                  <a:pt x="18"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6" name="Rectangle 40"/>
          <p:cNvSpPr>
            <a:spLocks noChangeArrowheads="1"/>
          </p:cNvSpPr>
          <p:nvPr/>
        </p:nvSpPr>
        <p:spPr bwMode="auto">
          <a:xfrm>
            <a:off x="4070350" y="4903788"/>
            <a:ext cx="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a:cs typeface="Arial" panose="020B0604020202020204" pitchFamily="34" charset="0"/>
            </a:endParaRPr>
          </a:p>
        </p:txBody>
      </p:sp>
      <p:sp>
        <p:nvSpPr>
          <p:cNvPr id="14377" name="Freeform 41"/>
          <p:cNvSpPr>
            <a:spLocks/>
          </p:cNvSpPr>
          <p:nvPr/>
        </p:nvSpPr>
        <p:spPr bwMode="auto">
          <a:xfrm>
            <a:off x="2230438" y="1046163"/>
            <a:ext cx="5083175" cy="242887"/>
          </a:xfrm>
          <a:custGeom>
            <a:avLst/>
            <a:gdLst>
              <a:gd name="T0" fmla="*/ 2147483647 w 3202"/>
              <a:gd name="T1" fmla="*/ 2147483647 h 153"/>
              <a:gd name="T2" fmla="*/ 2147483647 w 3202"/>
              <a:gd name="T3" fmla="*/ 0 h 153"/>
              <a:gd name="T4" fmla="*/ 0 w 3202"/>
              <a:gd name="T5" fmla="*/ 0 h 153"/>
              <a:gd name="T6" fmla="*/ 0 w 3202"/>
              <a:gd name="T7" fmla="*/ 2147483647 h 153"/>
              <a:gd name="T8" fmla="*/ 2147483647 w 3202"/>
              <a:gd name="T9" fmla="*/ 2147483647 h 153"/>
              <a:gd name="T10" fmla="*/ 2147483647 w 3202"/>
              <a:gd name="T11" fmla="*/ 2147483647 h 153"/>
              <a:gd name="T12" fmla="*/ 0 60000 65536"/>
              <a:gd name="T13" fmla="*/ 0 60000 65536"/>
              <a:gd name="T14" fmla="*/ 0 60000 65536"/>
              <a:gd name="T15" fmla="*/ 0 60000 65536"/>
              <a:gd name="T16" fmla="*/ 0 60000 65536"/>
              <a:gd name="T17" fmla="*/ 0 60000 65536"/>
              <a:gd name="T18" fmla="*/ 0 w 3202"/>
              <a:gd name="T19" fmla="*/ 0 h 153"/>
              <a:gd name="T20" fmla="*/ 3202 w 3202"/>
              <a:gd name="T21" fmla="*/ 153 h 153"/>
            </a:gdLst>
            <a:ahLst/>
            <a:cxnLst>
              <a:cxn ang="T12">
                <a:pos x="T0" y="T1"/>
              </a:cxn>
              <a:cxn ang="T13">
                <a:pos x="T2" y="T3"/>
              </a:cxn>
              <a:cxn ang="T14">
                <a:pos x="T4" y="T5"/>
              </a:cxn>
              <a:cxn ang="T15">
                <a:pos x="T6" y="T7"/>
              </a:cxn>
              <a:cxn ang="T16">
                <a:pos x="T8" y="T9"/>
              </a:cxn>
              <a:cxn ang="T17">
                <a:pos x="T10" y="T11"/>
              </a:cxn>
            </a:cxnLst>
            <a:rect l="T18" t="T19" r="T20" b="T21"/>
            <a:pathLst>
              <a:path w="3202" h="153">
                <a:moveTo>
                  <a:pt x="3202" y="150"/>
                </a:moveTo>
                <a:lnTo>
                  <a:pt x="3202" y="0"/>
                </a:lnTo>
                <a:lnTo>
                  <a:pt x="0" y="0"/>
                </a:lnTo>
                <a:lnTo>
                  <a:pt x="0" y="153"/>
                </a:lnTo>
                <a:lnTo>
                  <a:pt x="3202" y="153"/>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78" name="Freeform 42"/>
          <p:cNvSpPr>
            <a:spLocks/>
          </p:cNvSpPr>
          <p:nvPr/>
        </p:nvSpPr>
        <p:spPr bwMode="auto">
          <a:xfrm>
            <a:off x="3303588" y="2709863"/>
            <a:ext cx="61912" cy="66675"/>
          </a:xfrm>
          <a:custGeom>
            <a:avLst/>
            <a:gdLst>
              <a:gd name="T0" fmla="*/ 0 w 39"/>
              <a:gd name="T1" fmla="*/ 0 h 42"/>
              <a:gd name="T2" fmla="*/ 0 w 39"/>
              <a:gd name="T3" fmla="*/ 2147483647 h 42"/>
              <a:gd name="T4" fmla="*/ 2147483647 w 39"/>
              <a:gd name="T5" fmla="*/ 2147483647 h 42"/>
              <a:gd name="T6" fmla="*/ 0 w 39"/>
              <a:gd name="T7" fmla="*/ 0 h 42"/>
              <a:gd name="T8" fmla="*/ 0 w 39"/>
              <a:gd name="T9" fmla="*/ 0 h 42"/>
              <a:gd name="T10" fmla="*/ 0 60000 65536"/>
              <a:gd name="T11" fmla="*/ 0 60000 65536"/>
              <a:gd name="T12" fmla="*/ 0 60000 65536"/>
              <a:gd name="T13" fmla="*/ 0 60000 65536"/>
              <a:gd name="T14" fmla="*/ 0 60000 65536"/>
              <a:gd name="T15" fmla="*/ 0 w 39"/>
              <a:gd name="T16" fmla="*/ 0 h 42"/>
              <a:gd name="T17" fmla="*/ 39 w 39"/>
              <a:gd name="T18" fmla="*/ 42 h 42"/>
            </a:gdLst>
            <a:ahLst/>
            <a:cxnLst>
              <a:cxn ang="T10">
                <a:pos x="T0" y="T1"/>
              </a:cxn>
              <a:cxn ang="T11">
                <a:pos x="T2" y="T3"/>
              </a:cxn>
              <a:cxn ang="T12">
                <a:pos x="T4" y="T5"/>
              </a:cxn>
              <a:cxn ang="T13">
                <a:pos x="T6" y="T7"/>
              </a:cxn>
              <a:cxn ang="T14">
                <a:pos x="T8" y="T9"/>
              </a:cxn>
            </a:cxnLst>
            <a:rect l="T15" t="T16" r="T17" b="T18"/>
            <a:pathLst>
              <a:path w="39" h="42">
                <a:moveTo>
                  <a:pt x="0" y="0"/>
                </a:moveTo>
                <a:lnTo>
                  <a:pt x="0" y="42"/>
                </a:lnTo>
                <a:lnTo>
                  <a:pt x="39" y="2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79" name="Freeform 43"/>
          <p:cNvSpPr>
            <a:spLocks/>
          </p:cNvSpPr>
          <p:nvPr/>
        </p:nvSpPr>
        <p:spPr bwMode="auto">
          <a:xfrm>
            <a:off x="2384425" y="1295400"/>
            <a:ext cx="938213" cy="1447800"/>
          </a:xfrm>
          <a:custGeom>
            <a:avLst/>
            <a:gdLst>
              <a:gd name="T0" fmla="*/ 2147483647 w 591"/>
              <a:gd name="T1" fmla="*/ 2147483647 h 912"/>
              <a:gd name="T2" fmla="*/ 0 w 591"/>
              <a:gd name="T3" fmla="*/ 2147483647 h 912"/>
              <a:gd name="T4" fmla="*/ 0 w 591"/>
              <a:gd name="T5" fmla="*/ 0 h 912"/>
              <a:gd name="T6" fmla="*/ 0 60000 65536"/>
              <a:gd name="T7" fmla="*/ 0 60000 65536"/>
              <a:gd name="T8" fmla="*/ 0 60000 65536"/>
              <a:gd name="T9" fmla="*/ 0 w 591"/>
              <a:gd name="T10" fmla="*/ 0 h 912"/>
              <a:gd name="T11" fmla="*/ 591 w 591"/>
              <a:gd name="T12" fmla="*/ 912 h 912"/>
            </a:gdLst>
            <a:ahLst/>
            <a:cxnLst>
              <a:cxn ang="T6">
                <a:pos x="T0" y="T1"/>
              </a:cxn>
              <a:cxn ang="T7">
                <a:pos x="T2" y="T3"/>
              </a:cxn>
              <a:cxn ang="T8">
                <a:pos x="T4" y="T5"/>
              </a:cxn>
            </a:cxnLst>
            <a:rect l="T9" t="T10" r="T11" b="T12"/>
            <a:pathLst>
              <a:path w="591" h="912">
                <a:moveTo>
                  <a:pt x="591" y="910"/>
                </a:moveTo>
                <a:lnTo>
                  <a:pt x="0" y="912"/>
                </a:lnTo>
                <a:lnTo>
                  <a:pt x="0" y="0"/>
                </a:lnTo>
              </a:path>
            </a:pathLst>
          </a:custGeom>
          <a:noFill/>
          <a:ln w="142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80" name="Line 44"/>
          <p:cNvSpPr>
            <a:spLocks noChangeShapeType="1"/>
          </p:cNvSpPr>
          <p:nvPr/>
        </p:nvSpPr>
        <p:spPr bwMode="auto">
          <a:xfrm>
            <a:off x="4014788" y="2398713"/>
            <a:ext cx="168275" cy="984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1" name="Rectangle 45"/>
          <p:cNvSpPr>
            <a:spLocks noChangeArrowheads="1"/>
          </p:cNvSpPr>
          <p:nvPr/>
        </p:nvSpPr>
        <p:spPr bwMode="auto">
          <a:xfrm>
            <a:off x="4160838" y="2303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2</a:t>
            </a:r>
            <a:endParaRPr lang="en-US" altLang="en-US" b="1">
              <a:cs typeface="Arial" panose="020B0604020202020204" pitchFamily="34" charset="0"/>
            </a:endParaRPr>
          </a:p>
        </p:txBody>
      </p:sp>
      <p:sp>
        <p:nvSpPr>
          <p:cNvPr id="14382" name="Rectangle 46"/>
          <p:cNvSpPr>
            <a:spLocks noChangeArrowheads="1"/>
          </p:cNvSpPr>
          <p:nvPr/>
        </p:nvSpPr>
        <p:spPr bwMode="auto">
          <a:xfrm>
            <a:off x="4235450" y="2303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0</a:t>
            </a:r>
            <a:endParaRPr lang="en-US" altLang="en-US" b="1">
              <a:cs typeface="Arial" panose="020B0604020202020204" pitchFamily="34" charset="0"/>
            </a:endParaRPr>
          </a:p>
        </p:txBody>
      </p:sp>
      <p:sp>
        <p:nvSpPr>
          <p:cNvPr id="14383" name="Line 47"/>
          <p:cNvSpPr>
            <a:spLocks noChangeShapeType="1"/>
          </p:cNvSpPr>
          <p:nvPr/>
        </p:nvSpPr>
        <p:spPr bwMode="auto">
          <a:xfrm>
            <a:off x="7061200" y="2398713"/>
            <a:ext cx="165100" cy="984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4" name="Rectangle 48"/>
          <p:cNvSpPr>
            <a:spLocks noChangeArrowheads="1"/>
          </p:cNvSpPr>
          <p:nvPr/>
        </p:nvSpPr>
        <p:spPr bwMode="auto">
          <a:xfrm>
            <a:off x="7207250" y="2306638"/>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385" name="Rectangle 49"/>
          <p:cNvSpPr>
            <a:spLocks noChangeArrowheads="1"/>
          </p:cNvSpPr>
          <p:nvPr/>
        </p:nvSpPr>
        <p:spPr bwMode="auto">
          <a:xfrm>
            <a:off x="7273925" y="2306638"/>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2</a:t>
            </a:r>
            <a:endParaRPr lang="en-US" altLang="en-US" b="1">
              <a:cs typeface="Arial" panose="020B0604020202020204" pitchFamily="34" charset="0"/>
            </a:endParaRPr>
          </a:p>
        </p:txBody>
      </p:sp>
      <p:sp>
        <p:nvSpPr>
          <p:cNvPr id="14386" name="Line 50"/>
          <p:cNvSpPr>
            <a:spLocks noChangeShapeType="1"/>
          </p:cNvSpPr>
          <p:nvPr/>
        </p:nvSpPr>
        <p:spPr bwMode="auto">
          <a:xfrm>
            <a:off x="4930775" y="4802188"/>
            <a:ext cx="165100" cy="9842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7" name="Rectangle 51"/>
          <p:cNvSpPr>
            <a:spLocks noChangeArrowheads="1"/>
          </p:cNvSpPr>
          <p:nvPr/>
        </p:nvSpPr>
        <p:spPr bwMode="auto">
          <a:xfrm>
            <a:off x="5078413" y="471011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388" name="Rectangle 52"/>
          <p:cNvSpPr>
            <a:spLocks noChangeArrowheads="1"/>
          </p:cNvSpPr>
          <p:nvPr/>
        </p:nvSpPr>
        <p:spPr bwMode="auto">
          <a:xfrm>
            <a:off x="5143500" y="471011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8</a:t>
            </a:r>
            <a:endParaRPr lang="en-US" altLang="en-US" b="1">
              <a:cs typeface="Arial" panose="020B0604020202020204" pitchFamily="34" charset="0"/>
            </a:endParaRPr>
          </a:p>
        </p:txBody>
      </p:sp>
      <p:sp>
        <p:nvSpPr>
          <p:cNvPr id="14389" name="Rectangle 53"/>
          <p:cNvSpPr>
            <a:spLocks noChangeArrowheads="1"/>
          </p:cNvSpPr>
          <p:nvPr/>
        </p:nvSpPr>
        <p:spPr bwMode="auto">
          <a:xfrm>
            <a:off x="2908300"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3</a:t>
            </a:r>
            <a:endParaRPr lang="en-US" altLang="en-US" b="1">
              <a:cs typeface="Arial" panose="020B0604020202020204" pitchFamily="34" charset="0"/>
            </a:endParaRPr>
          </a:p>
        </p:txBody>
      </p:sp>
      <p:sp>
        <p:nvSpPr>
          <p:cNvPr id="14390" name="Rectangle 54"/>
          <p:cNvSpPr>
            <a:spLocks noChangeArrowheads="1"/>
          </p:cNvSpPr>
          <p:nvPr/>
        </p:nvSpPr>
        <p:spPr bwMode="auto">
          <a:xfrm>
            <a:off x="2978150"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391" name="Rectangle 55"/>
          <p:cNvSpPr>
            <a:spLocks noChangeArrowheads="1"/>
          </p:cNvSpPr>
          <p:nvPr/>
        </p:nvSpPr>
        <p:spPr bwMode="auto">
          <a:xfrm>
            <a:off x="3043238"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392" name="Rectangle 56"/>
          <p:cNvSpPr>
            <a:spLocks noChangeArrowheads="1"/>
          </p:cNvSpPr>
          <p:nvPr/>
        </p:nvSpPr>
        <p:spPr bwMode="auto">
          <a:xfrm>
            <a:off x="3076575"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393" name="Rectangle 57"/>
          <p:cNvSpPr>
            <a:spLocks noChangeArrowheads="1"/>
          </p:cNvSpPr>
          <p:nvPr/>
        </p:nvSpPr>
        <p:spPr bwMode="auto">
          <a:xfrm>
            <a:off x="3113088"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3</a:t>
            </a:r>
            <a:endParaRPr lang="en-US" altLang="en-US" b="1">
              <a:cs typeface="Arial" panose="020B0604020202020204" pitchFamily="34" charset="0"/>
            </a:endParaRPr>
          </a:p>
        </p:txBody>
      </p:sp>
      <p:sp>
        <p:nvSpPr>
          <p:cNvPr id="14394" name="Rectangle 58"/>
          <p:cNvSpPr>
            <a:spLocks noChangeArrowheads="1"/>
          </p:cNvSpPr>
          <p:nvPr/>
        </p:nvSpPr>
        <p:spPr bwMode="auto">
          <a:xfrm>
            <a:off x="3179763"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0</a:t>
            </a:r>
            <a:endParaRPr lang="en-US" altLang="en-US" b="1">
              <a:cs typeface="Arial" panose="020B0604020202020204" pitchFamily="34" charset="0"/>
            </a:endParaRPr>
          </a:p>
        </p:txBody>
      </p:sp>
      <p:sp>
        <p:nvSpPr>
          <p:cNvPr id="14395" name="Rectangle 59"/>
          <p:cNvSpPr>
            <a:spLocks noChangeArrowheads="1"/>
          </p:cNvSpPr>
          <p:nvPr/>
        </p:nvSpPr>
        <p:spPr bwMode="auto">
          <a:xfrm>
            <a:off x="3248025"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396" name="Rectangle 60"/>
          <p:cNvSpPr>
            <a:spLocks noChangeArrowheads="1"/>
          </p:cNvSpPr>
          <p:nvPr/>
        </p:nvSpPr>
        <p:spPr bwMode="auto">
          <a:xfrm>
            <a:off x="3281363"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397" name="Rectangle 61"/>
          <p:cNvSpPr>
            <a:spLocks noChangeArrowheads="1"/>
          </p:cNvSpPr>
          <p:nvPr/>
        </p:nvSpPr>
        <p:spPr bwMode="auto">
          <a:xfrm>
            <a:off x="3314700"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2</a:t>
            </a:r>
            <a:endParaRPr lang="en-US" altLang="en-US" b="1">
              <a:cs typeface="Arial" panose="020B0604020202020204" pitchFamily="34" charset="0"/>
            </a:endParaRPr>
          </a:p>
        </p:txBody>
      </p:sp>
      <p:sp>
        <p:nvSpPr>
          <p:cNvPr id="14398" name="Rectangle 62"/>
          <p:cNvSpPr>
            <a:spLocks noChangeArrowheads="1"/>
          </p:cNvSpPr>
          <p:nvPr/>
        </p:nvSpPr>
        <p:spPr bwMode="auto">
          <a:xfrm>
            <a:off x="3384550"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9</a:t>
            </a:r>
            <a:endParaRPr lang="en-US" altLang="en-US" b="1">
              <a:cs typeface="Arial" panose="020B0604020202020204" pitchFamily="34" charset="0"/>
            </a:endParaRPr>
          </a:p>
        </p:txBody>
      </p:sp>
      <p:sp>
        <p:nvSpPr>
          <p:cNvPr id="14399" name="Rectangle 63"/>
          <p:cNvSpPr>
            <a:spLocks noChangeArrowheads="1"/>
          </p:cNvSpPr>
          <p:nvPr/>
        </p:nvSpPr>
        <p:spPr bwMode="auto">
          <a:xfrm>
            <a:off x="3449638"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00" name="Rectangle 64"/>
          <p:cNvSpPr>
            <a:spLocks noChangeArrowheads="1"/>
          </p:cNvSpPr>
          <p:nvPr/>
        </p:nvSpPr>
        <p:spPr bwMode="auto">
          <a:xfrm>
            <a:off x="3482975"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01" name="Rectangle 65"/>
          <p:cNvSpPr>
            <a:spLocks noChangeArrowheads="1"/>
          </p:cNvSpPr>
          <p:nvPr/>
        </p:nvSpPr>
        <p:spPr bwMode="auto">
          <a:xfrm>
            <a:off x="3519488"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2</a:t>
            </a:r>
            <a:endParaRPr lang="en-US" altLang="en-US" b="1">
              <a:cs typeface="Arial" panose="020B0604020202020204" pitchFamily="34" charset="0"/>
            </a:endParaRPr>
          </a:p>
        </p:txBody>
      </p:sp>
      <p:sp>
        <p:nvSpPr>
          <p:cNvPr id="14402" name="Rectangle 66"/>
          <p:cNvSpPr>
            <a:spLocks noChangeArrowheads="1"/>
          </p:cNvSpPr>
          <p:nvPr/>
        </p:nvSpPr>
        <p:spPr bwMode="auto">
          <a:xfrm>
            <a:off x="3586163"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8</a:t>
            </a:r>
            <a:endParaRPr lang="en-US" altLang="en-US" b="1">
              <a:cs typeface="Arial" panose="020B0604020202020204" pitchFamily="34" charset="0"/>
            </a:endParaRPr>
          </a:p>
        </p:txBody>
      </p:sp>
      <p:sp>
        <p:nvSpPr>
          <p:cNvPr id="14403" name="Rectangle 67"/>
          <p:cNvSpPr>
            <a:spLocks noChangeArrowheads="1"/>
          </p:cNvSpPr>
          <p:nvPr/>
        </p:nvSpPr>
        <p:spPr bwMode="auto">
          <a:xfrm>
            <a:off x="3656013"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04" name="Rectangle 68"/>
          <p:cNvSpPr>
            <a:spLocks noChangeArrowheads="1"/>
          </p:cNvSpPr>
          <p:nvPr/>
        </p:nvSpPr>
        <p:spPr bwMode="auto">
          <a:xfrm>
            <a:off x="3689350"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05" name="Rectangle 69"/>
          <p:cNvSpPr>
            <a:spLocks noChangeArrowheads="1"/>
          </p:cNvSpPr>
          <p:nvPr/>
        </p:nvSpPr>
        <p:spPr bwMode="auto">
          <a:xfrm>
            <a:off x="3721100"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2</a:t>
            </a:r>
            <a:endParaRPr lang="en-US" altLang="en-US" b="1">
              <a:cs typeface="Arial" panose="020B0604020202020204" pitchFamily="34" charset="0"/>
            </a:endParaRPr>
          </a:p>
        </p:txBody>
      </p:sp>
      <p:sp>
        <p:nvSpPr>
          <p:cNvPr id="14406" name="Rectangle 70"/>
          <p:cNvSpPr>
            <a:spLocks noChangeArrowheads="1"/>
          </p:cNvSpPr>
          <p:nvPr/>
        </p:nvSpPr>
        <p:spPr bwMode="auto">
          <a:xfrm>
            <a:off x="3790950"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7</a:t>
            </a:r>
            <a:endParaRPr lang="en-US" altLang="en-US" b="1">
              <a:cs typeface="Arial" panose="020B0604020202020204" pitchFamily="34" charset="0"/>
            </a:endParaRPr>
          </a:p>
        </p:txBody>
      </p:sp>
      <p:sp>
        <p:nvSpPr>
          <p:cNvPr id="14407" name="Rectangle 71"/>
          <p:cNvSpPr>
            <a:spLocks noChangeArrowheads="1"/>
          </p:cNvSpPr>
          <p:nvPr/>
        </p:nvSpPr>
        <p:spPr bwMode="auto">
          <a:xfrm>
            <a:off x="3857625"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08" name="Rectangle 72"/>
          <p:cNvSpPr>
            <a:spLocks noChangeArrowheads="1"/>
          </p:cNvSpPr>
          <p:nvPr/>
        </p:nvSpPr>
        <p:spPr bwMode="auto">
          <a:xfrm>
            <a:off x="5429250"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09" name="Rectangle 73"/>
          <p:cNvSpPr>
            <a:spLocks noChangeArrowheads="1"/>
          </p:cNvSpPr>
          <p:nvPr/>
        </p:nvSpPr>
        <p:spPr bwMode="auto">
          <a:xfrm>
            <a:off x="5481638"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410" name="Rectangle 74"/>
          <p:cNvSpPr>
            <a:spLocks noChangeArrowheads="1"/>
          </p:cNvSpPr>
          <p:nvPr/>
        </p:nvSpPr>
        <p:spPr bwMode="auto">
          <a:xfrm>
            <a:off x="5549900"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5</a:t>
            </a:r>
            <a:endParaRPr lang="en-US" altLang="en-US" b="1">
              <a:cs typeface="Arial" panose="020B0604020202020204" pitchFamily="34" charset="0"/>
            </a:endParaRPr>
          </a:p>
        </p:txBody>
      </p:sp>
      <p:sp>
        <p:nvSpPr>
          <p:cNvPr id="14411" name="Rectangle 75"/>
          <p:cNvSpPr>
            <a:spLocks noChangeArrowheads="1"/>
          </p:cNvSpPr>
          <p:nvPr/>
        </p:nvSpPr>
        <p:spPr bwMode="auto">
          <a:xfrm>
            <a:off x="5616575"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12" name="Rectangle 76"/>
          <p:cNvSpPr>
            <a:spLocks noChangeArrowheads="1"/>
          </p:cNvSpPr>
          <p:nvPr/>
        </p:nvSpPr>
        <p:spPr bwMode="auto">
          <a:xfrm>
            <a:off x="5653088"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13" name="Rectangle 77"/>
          <p:cNvSpPr>
            <a:spLocks noChangeArrowheads="1"/>
          </p:cNvSpPr>
          <p:nvPr/>
        </p:nvSpPr>
        <p:spPr bwMode="auto">
          <a:xfrm>
            <a:off x="5686425"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414" name="Rectangle 78"/>
          <p:cNvSpPr>
            <a:spLocks noChangeArrowheads="1"/>
          </p:cNvSpPr>
          <p:nvPr/>
        </p:nvSpPr>
        <p:spPr bwMode="auto">
          <a:xfrm>
            <a:off x="5756275"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4</a:t>
            </a:r>
            <a:endParaRPr lang="en-US" altLang="en-US" b="1">
              <a:cs typeface="Arial" panose="020B0604020202020204" pitchFamily="34" charset="0"/>
            </a:endParaRPr>
          </a:p>
        </p:txBody>
      </p:sp>
      <p:sp>
        <p:nvSpPr>
          <p:cNvPr id="14415" name="Rectangle 79"/>
          <p:cNvSpPr>
            <a:spLocks noChangeArrowheads="1"/>
          </p:cNvSpPr>
          <p:nvPr/>
        </p:nvSpPr>
        <p:spPr bwMode="auto">
          <a:xfrm>
            <a:off x="5826125"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16" name="Rectangle 80"/>
          <p:cNvSpPr>
            <a:spLocks noChangeArrowheads="1"/>
          </p:cNvSpPr>
          <p:nvPr/>
        </p:nvSpPr>
        <p:spPr bwMode="auto">
          <a:xfrm>
            <a:off x="5857875"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17" name="Rectangle 81"/>
          <p:cNvSpPr>
            <a:spLocks noChangeArrowheads="1"/>
          </p:cNvSpPr>
          <p:nvPr/>
        </p:nvSpPr>
        <p:spPr bwMode="auto">
          <a:xfrm>
            <a:off x="5891213"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418" name="Rectangle 82"/>
          <p:cNvSpPr>
            <a:spLocks noChangeArrowheads="1"/>
          </p:cNvSpPr>
          <p:nvPr/>
        </p:nvSpPr>
        <p:spPr bwMode="auto">
          <a:xfrm>
            <a:off x="5961063"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3</a:t>
            </a:r>
            <a:endParaRPr lang="en-US" altLang="en-US" b="1">
              <a:cs typeface="Arial" panose="020B0604020202020204" pitchFamily="34" charset="0"/>
            </a:endParaRPr>
          </a:p>
        </p:txBody>
      </p:sp>
      <p:sp>
        <p:nvSpPr>
          <p:cNvPr id="14419" name="Rectangle 83"/>
          <p:cNvSpPr>
            <a:spLocks noChangeArrowheads="1"/>
          </p:cNvSpPr>
          <p:nvPr/>
        </p:nvSpPr>
        <p:spPr bwMode="auto">
          <a:xfrm>
            <a:off x="6030913"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20" name="Rectangle 84"/>
          <p:cNvSpPr>
            <a:spLocks noChangeArrowheads="1"/>
          </p:cNvSpPr>
          <p:nvPr/>
        </p:nvSpPr>
        <p:spPr bwMode="auto">
          <a:xfrm>
            <a:off x="6064250"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21" name="Rectangle 85"/>
          <p:cNvSpPr>
            <a:spLocks noChangeArrowheads="1"/>
          </p:cNvSpPr>
          <p:nvPr/>
        </p:nvSpPr>
        <p:spPr bwMode="auto">
          <a:xfrm>
            <a:off x="6100763"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422" name="Rectangle 86"/>
          <p:cNvSpPr>
            <a:spLocks noChangeArrowheads="1"/>
          </p:cNvSpPr>
          <p:nvPr/>
        </p:nvSpPr>
        <p:spPr bwMode="auto">
          <a:xfrm>
            <a:off x="6165850"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2</a:t>
            </a:r>
            <a:endParaRPr lang="en-US" altLang="en-US" b="1">
              <a:cs typeface="Arial" panose="020B0604020202020204" pitchFamily="34" charset="0"/>
            </a:endParaRPr>
          </a:p>
        </p:txBody>
      </p:sp>
      <p:sp>
        <p:nvSpPr>
          <p:cNvPr id="14423" name="Rectangle 87"/>
          <p:cNvSpPr>
            <a:spLocks noChangeArrowheads="1"/>
          </p:cNvSpPr>
          <p:nvPr/>
        </p:nvSpPr>
        <p:spPr bwMode="auto">
          <a:xfrm>
            <a:off x="6235700"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24" name="Rectangle 88"/>
          <p:cNvSpPr>
            <a:spLocks noChangeArrowheads="1"/>
          </p:cNvSpPr>
          <p:nvPr/>
        </p:nvSpPr>
        <p:spPr bwMode="auto">
          <a:xfrm>
            <a:off x="6269038"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25" name="Rectangle 89"/>
          <p:cNvSpPr>
            <a:spLocks noChangeArrowheads="1"/>
          </p:cNvSpPr>
          <p:nvPr/>
        </p:nvSpPr>
        <p:spPr bwMode="auto">
          <a:xfrm>
            <a:off x="6305550"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426" name="Rectangle 90"/>
          <p:cNvSpPr>
            <a:spLocks noChangeArrowheads="1"/>
          </p:cNvSpPr>
          <p:nvPr/>
        </p:nvSpPr>
        <p:spPr bwMode="auto">
          <a:xfrm>
            <a:off x="6375400"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427" name="Rectangle 91"/>
          <p:cNvSpPr>
            <a:spLocks noChangeArrowheads="1"/>
          </p:cNvSpPr>
          <p:nvPr/>
        </p:nvSpPr>
        <p:spPr bwMode="auto">
          <a:xfrm>
            <a:off x="6440488"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28" name="Rectangle 92"/>
          <p:cNvSpPr>
            <a:spLocks noChangeArrowheads="1"/>
          </p:cNvSpPr>
          <p:nvPr/>
        </p:nvSpPr>
        <p:spPr bwMode="auto">
          <a:xfrm>
            <a:off x="6478588"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29" name="Rectangle 93"/>
          <p:cNvSpPr>
            <a:spLocks noChangeArrowheads="1"/>
          </p:cNvSpPr>
          <p:nvPr/>
        </p:nvSpPr>
        <p:spPr bwMode="auto">
          <a:xfrm>
            <a:off x="6510338"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430" name="Rectangle 94"/>
          <p:cNvSpPr>
            <a:spLocks noChangeArrowheads="1"/>
          </p:cNvSpPr>
          <p:nvPr/>
        </p:nvSpPr>
        <p:spPr bwMode="auto">
          <a:xfrm>
            <a:off x="6580188"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0</a:t>
            </a:r>
            <a:endParaRPr lang="en-US" altLang="en-US" b="1">
              <a:cs typeface="Arial" panose="020B0604020202020204" pitchFamily="34" charset="0"/>
            </a:endParaRPr>
          </a:p>
        </p:txBody>
      </p:sp>
      <p:sp>
        <p:nvSpPr>
          <p:cNvPr id="14431" name="Rectangle 95"/>
          <p:cNvSpPr>
            <a:spLocks noChangeArrowheads="1"/>
          </p:cNvSpPr>
          <p:nvPr/>
        </p:nvSpPr>
        <p:spPr bwMode="auto">
          <a:xfrm>
            <a:off x="6646863"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32" name="Rectangle 96"/>
          <p:cNvSpPr>
            <a:spLocks noChangeArrowheads="1"/>
          </p:cNvSpPr>
          <p:nvPr/>
        </p:nvSpPr>
        <p:spPr bwMode="auto">
          <a:xfrm>
            <a:off x="6683375"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33" name="Rectangle 97"/>
          <p:cNvSpPr>
            <a:spLocks noChangeArrowheads="1"/>
          </p:cNvSpPr>
          <p:nvPr/>
        </p:nvSpPr>
        <p:spPr bwMode="auto">
          <a:xfrm>
            <a:off x="6716713"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9</a:t>
            </a:r>
            <a:endParaRPr lang="en-US" altLang="en-US" b="1">
              <a:cs typeface="Arial" panose="020B0604020202020204" pitchFamily="34" charset="0"/>
            </a:endParaRPr>
          </a:p>
        </p:txBody>
      </p:sp>
      <p:sp>
        <p:nvSpPr>
          <p:cNvPr id="14434" name="Rectangle 98"/>
          <p:cNvSpPr>
            <a:spLocks noChangeArrowheads="1"/>
          </p:cNvSpPr>
          <p:nvPr/>
        </p:nvSpPr>
        <p:spPr bwMode="auto">
          <a:xfrm>
            <a:off x="6786563"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35" name="Rectangle 99"/>
          <p:cNvSpPr>
            <a:spLocks noChangeArrowheads="1"/>
          </p:cNvSpPr>
          <p:nvPr/>
        </p:nvSpPr>
        <p:spPr bwMode="auto">
          <a:xfrm>
            <a:off x="6818313"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36" name="Rectangle 100"/>
          <p:cNvSpPr>
            <a:spLocks noChangeArrowheads="1"/>
          </p:cNvSpPr>
          <p:nvPr/>
        </p:nvSpPr>
        <p:spPr bwMode="auto">
          <a:xfrm>
            <a:off x="6854825"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8</a:t>
            </a:r>
            <a:endParaRPr lang="en-US" altLang="en-US" b="1">
              <a:cs typeface="Arial" panose="020B0604020202020204" pitchFamily="34" charset="0"/>
            </a:endParaRPr>
          </a:p>
        </p:txBody>
      </p:sp>
      <p:sp>
        <p:nvSpPr>
          <p:cNvPr id="14437" name="Rectangle 101"/>
          <p:cNvSpPr>
            <a:spLocks noChangeArrowheads="1"/>
          </p:cNvSpPr>
          <p:nvPr/>
        </p:nvSpPr>
        <p:spPr bwMode="auto">
          <a:xfrm>
            <a:off x="6921500"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38" name="Rectangle 102"/>
          <p:cNvSpPr>
            <a:spLocks noChangeArrowheads="1"/>
          </p:cNvSpPr>
          <p:nvPr/>
        </p:nvSpPr>
        <p:spPr bwMode="auto">
          <a:xfrm>
            <a:off x="7493000"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3</a:t>
            </a:r>
            <a:endParaRPr lang="en-US" altLang="en-US" b="1">
              <a:cs typeface="Arial" panose="020B0604020202020204" pitchFamily="34" charset="0"/>
            </a:endParaRPr>
          </a:p>
        </p:txBody>
      </p:sp>
      <p:sp>
        <p:nvSpPr>
          <p:cNvPr id="14439" name="Rectangle 103"/>
          <p:cNvSpPr>
            <a:spLocks noChangeArrowheads="1"/>
          </p:cNvSpPr>
          <p:nvPr/>
        </p:nvSpPr>
        <p:spPr bwMode="auto">
          <a:xfrm>
            <a:off x="7559675"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40" name="Rectangle 104"/>
          <p:cNvSpPr>
            <a:spLocks noChangeArrowheads="1"/>
          </p:cNvSpPr>
          <p:nvPr/>
        </p:nvSpPr>
        <p:spPr bwMode="auto">
          <a:xfrm>
            <a:off x="7596188"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41" name="Rectangle 105"/>
          <p:cNvSpPr>
            <a:spLocks noChangeArrowheads="1"/>
          </p:cNvSpPr>
          <p:nvPr/>
        </p:nvSpPr>
        <p:spPr bwMode="auto">
          <a:xfrm>
            <a:off x="7629525"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2</a:t>
            </a:r>
            <a:endParaRPr lang="en-US" altLang="en-US" b="1">
              <a:cs typeface="Arial" panose="020B0604020202020204" pitchFamily="34" charset="0"/>
            </a:endParaRPr>
          </a:p>
        </p:txBody>
      </p:sp>
      <p:sp>
        <p:nvSpPr>
          <p:cNvPr id="14442" name="Rectangle 106"/>
          <p:cNvSpPr>
            <a:spLocks noChangeArrowheads="1"/>
          </p:cNvSpPr>
          <p:nvPr/>
        </p:nvSpPr>
        <p:spPr bwMode="auto">
          <a:xfrm>
            <a:off x="7694613"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43" name="Rectangle 107"/>
          <p:cNvSpPr>
            <a:spLocks noChangeArrowheads="1"/>
          </p:cNvSpPr>
          <p:nvPr/>
        </p:nvSpPr>
        <p:spPr bwMode="auto">
          <a:xfrm>
            <a:off x="7731125"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44" name="Rectangle 108"/>
          <p:cNvSpPr>
            <a:spLocks noChangeArrowheads="1"/>
          </p:cNvSpPr>
          <p:nvPr/>
        </p:nvSpPr>
        <p:spPr bwMode="auto">
          <a:xfrm>
            <a:off x="7764463"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445" name="Rectangle 109"/>
          <p:cNvSpPr>
            <a:spLocks noChangeArrowheads="1"/>
          </p:cNvSpPr>
          <p:nvPr/>
        </p:nvSpPr>
        <p:spPr bwMode="auto">
          <a:xfrm>
            <a:off x="7831138"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46" name="Rectangle 110"/>
          <p:cNvSpPr>
            <a:spLocks noChangeArrowheads="1"/>
          </p:cNvSpPr>
          <p:nvPr/>
        </p:nvSpPr>
        <p:spPr bwMode="auto">
          <a:xfrm>
            <a:off x="7867650" y="1676400"/>
            <a:ext cx="3492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47" name="Rectangle 111"/>
          <p:cNvSpPr>
            <a:spLocks noChangeArrowheads="1"/>
          </p:cNvSpPr>
          <p:nvPr/>
        </p:nvSpPr>
        <p:spPr bwMode="auto">
          <a:xfrm>
            <a:off x="7899400" y="167640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0</a:t>
            </a:r>
            <a:endParaRPr lang="en-US" altLang="en-US" b="1">
              <a:cs typeface="Arial" panose="020B0604020202020204" pitchFamily="34" charset="0"/>
            </a:endParaRPr>
          </a:p>
        </p:txBody>
      </p:sp>
      <p:sp>
        <p:nvSpPr>
          <p:cNvPr id="14448" name="Rectangle 112"/>
          <p:cNvSpPr>
            <a:spLocks noChangeArrowheads="1"/>
          </p:cNvSpPr>
          <p:nvPr/>
        </p:nvSpPr>
        <p:spPr bwMode="auto">
          <a:xfrm>
            <a:off x="3054350"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2</a:t>
            </a:r>
            <a:endParaRPr lang="en-US" altLang="en-US" b="1">
              <a:cs typeface="Arial" panose="020B0604020202020204" pitchFamily="34" charset="0"/>
            </a:endParaRPr>
          </a:p>
        </p:txBody>
      </p:sp>
      <p:sp>
        <p:nvSpPr>
          <p:cNvPr id="14449" name="Rectangle 113"/>
          <p:cNvSpPr>
            <a:spLocks noChangeArrowheads="1"/>
          </p:cNvSpPr>
          <p:nvPr/>
        </p:nvSpPr>
        <p:spPr bwMode="auto">
          <a:xfrm>
            <a:off x="3124200"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9</a:t>
            </a:r>
            <a:endParaRPr lang="en-US" altLang="en-US" b="1">
              <a:cs typeface="Arial" panose="020B0604020202020204" pitchFamily="34" charset="0"/>
            </a:endParaRPr>
          </a:p>
        </p:txBody>
      </p:sp>
      <p:sp>
        <p:nvSpPr>
          <p:cNvPr id="14450" name="Rectangle 114"/>
          <p:cNvSpPr>
            <a:spLocks noChangeArrowheads="1"/>
          </p:cNvSpPr>
          <p:nvPr/>
        </p:nvSpPr>
        <p:spPr bwMode="auto">
          <a:xfrm>
            <a:off x="3197225"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51" name="Rectangle 115"/>
          <p:cNvSpPr>
            <a:spLocks noChangeArrowheads="1"/>
          </p:cNvSpPr>
          <p:nvPr/>
        </p:nvSpPr>
        <p:spPr bwMode="auto">
          <a:xfrm>
            <a:off x="3233738"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52" name="Rectangle 116"/>
          <p:cNvSpPr>
            <a:spLocks noChangeArrowheads="1"/>
          </p:cNvSpPr>
          <p:nvPr/>
        </p:nvSpPr>
        <p:spPr bwMode="auto">
          <a:xfrm>
            <a:off x="3270250"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2</a:t>
            </a:r>
            <a:endParaRPr lang="en-US" altLang="en-US" b="1">
              <a:cs typeface="Arial" panose="020B0604020202020204" pitchFamily="34" charset="0"/>
            </a:endParaRPr>
          </a:p>
        </p:txBody>
      </p:sp>
      <p:sp>
        <p:nvSpPr>
          <p:cNvPr id="14453" name="Rectangle 117"/>
          <p:cNvSpPr>
            <a:spLocks noChangeArrowheads="1"/>
          </p:cNvSpPr>
          <p:nvPr/>
        </p:nvSpPr>
        <p:spPr bwMode="auto">
          <a:xfrm>
            <a:off x="3344863"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8</a:t>
            </a:r>
            <a:endParaRPr lang="en-US" altLang="en-US" b="1">
              <a:cs typeface="Arial" panose="020B0604020202020204" pitchFamily="34" charset="0"/>
            </a:endParaRPr>
          </a:p>
        </p:txBody>
      </p:sp>
      <p:sp>
        <p:nvSpPr>
          <p:cNvPr id="14454" name="Rectangle 118"/>
          <p:cNvSpPr>
            <a:spLocks noChangeArrowheads="1"/>
          </p:cNvSpPr>
          <p:nvPr/>
        </p:nvSpPr>
        <p:spPr bwMode="auto">
          <a:xfrm>
            <a:off x="3413125"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55" name="Rectangle 119"/>
          <p:cNvSpPr>
            <a:spLocks noChangeArrowheads="1"/>
          </p:cNvSpPr>
          <p:nvPr/>
        </p:nvSpPr>
        <p:spPr bwMode="auto">
          <a:xfrm>
            <a:off x="3449638"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56" name="Rectangle 120"/>
          <p:cNvSpPr>
            <a:spLocks noChangeArrowheads="1"/>
          </p:cNvSpPr>
          <p:nvPr/>
        </p:nvSpPr>
        <p:spPr bwMode="auto">
          <a:xfrm>
            <a:off x="3490913"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2</a:t>
            </a:r>
            <a:endParaRPr lang="en-US" altLang="en-US" b="1">
              <a:cs typeface="Arial" panose="020B0604020202020204" pitchFamily="34" charset="0"/>
            </a:endParaRPr>
          </a:p>
        </p:txBody>
      </p:sp>
      <p:sp>
        <p:nvSpPr>
          <p:cNvPr id="14457" name="Rectangle 121"/>
          <p:cNvSpPr>
            <a:spLocks noChangeArrowheads="1"/>
          </p:cNvSpPr>
          <p:nvPr/>
        </p:nvSpPr>
        <p:spPr bwMode="auto">
          <a:xfrm>
            <a:off x="3560763"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7</a:t>
            </a:r>
            <a:endParaRPr lang="en-US" altLang="en-US" b="1">
              <a:cs typeface="Arial" panose="020B0604020202020204" pitchFamily="34" charset="0"/>
            </a:endParaRPr>
          </a:p>
        </p:txBody>
      </p:sp>
      <p:sp>
        <p:nvSpPr>
          <p:cNvPr id="14458" name="Rectangle 122"/>
          <p:cNvSpPr>
            <a:spLocks noChangeArrowheads="1"/>
          </p:cNvSpPr>
          <p:nvPr/>
        </p:nvSpPr>
        <p:spPr bwMode="auto">
          <a:xfrm>
            <a:off x="5470525"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459" name="Rectangle 123"/>
          <p:cNvSpPr>
            <a:spLocks noChangeArrowheads="1"/>
          </p:cNvSpPr>
          <p:nvPr/>
        </p:nvSpPr>
        <p:spPr bwMode="auto">
          <a:xfrm>
            <a:off x="5540375"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5</a:t>
            </a:r>
            <a:endParaRPr lang="en-US" altLang="en-US" b="1">
              <a:cs typeface="Arial" panose="020B0604020202020204" pitchFamily="34" charset="0"/>
            </a:endParaRPr>
          </a:p>
        </p:txBody>
      </p:sp>
      <p:sp>
        <p:nvSpPr>
          <p:cNvPr id="14460" name="Rectangle 124"/>
          <p:cNvSpPr>
            <a:spLocks noChangeArrowheads="1"/>
          </p:cNvSpPr>
          <p:nvPr/>
        </p:nvSpPr>
        <p:spPr bwMode="auto">
          <a:xfrm>
            <a:off x="5613400"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61" name="Rectangle 125"/>
          <p:cNvSpPr>
            <a:spLocks noChangeArrowheads="1"/>
          </p:cNvSpPr>
          <p:nvPr/>
        </p:nvSpPr>
        <p:spPr bwMode="auto">
          <a:xfrm>
            <a:off x="5649913"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62" name="Rectangle 126"/>
          <p:cNvSpPr>
            <a:spLocks noChangeArrowheads="1"/>
          </p:cNvSpPr>
          <p:nvPr/>
        </p:nvSpPr>
        <p:spPr bwMode="auto">
          <a:xfrm>
            <a:off x="5686425"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463" name="Rectangle 127"/>
          <p:cNvSpPr>
            <a:spLocks noChangeArrowheads="1"/>
          </p:cNvSpPr>
          <p:nvPr/>
        </p:nvSpPr>
        <p:spPr bwMode="auto">
          <a:xfrm>
            <a:off x="5759450"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4</a:t>
            </a:r>
            <a:endParaRPr lang="en-US" altLang="en-US" b="1">
              <a:cs typeface="Arial" panose="020B0604020202020204" pitchFamily="34" charset="0"/>
            </a:endParaRPr>
          </a:p>
        </p:txBody>
      </p:sp>
      <p:sp>
        <p:nvSpPr>
          <p:cNvPr id="14464" name="Rectangle 128"/>
          <p:cNvSpPr>
            <a:spLocks noChangeArrowheads="1"/>
          </p:cNvSpPr>
          <p:nvPr/>
        </p:nvSpPr>
        <p:spPr bwMode="auto">
          <a:xfrm>
            <a:off x="5829300"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65" name="Rectangle 129"/>
          <p:cNvSpPr>
            <a:spLocks noChangeArrowheads="1"/>
          </p:cNvSpPr>
          <p:nvPr/>
        </p:nvSpPr>
        <p:spPr bwMode="auto">
          <a:xfrm>
            <a:off x="5868988"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66" name="Rectangle 130"/>
          <p:cNvSpPr>
            <a:spLocks noChangeArrowheads="1"/>
          </p:cNvSpPr>
          <p:nvPr/>
        </p:nvSpPr>
        <p:spPr bwMode="auto">
          <a:xfrm>
            <a:off x="5905500"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467" name="Rectangle 131"/>
          <p:cNvSpPr>
            <a:spLocks noChangeArrowheads="1"/>
          </p:cNvSpPr>
          <p:nvPr/>
        </p:nvSpPr>
        <p:spPr bwMode="auto">
          <a:xfrm>
            <a:off x="5975350"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3</a:t>
            </a:r>
            <a:endParaRPr lang="en-US" altLang="en-US" b="1">
              <a:cs typeface="Arial" panose="020B0604020202020204" pitchFamily="34" charset="0"/>
            </a:endParaRPr>
          </a:p>
        </p:txBody>
      </p:sp>
      <p:sp>
        <p:nvSpPr>
          <p:cNvPr id="14468" name="Rectangle 132"/>
          <p:cNvSpPr>
            <a:spLocks noChangeArrowheads="1"/>
          </p:cNvSpPr>
          <p:nvPr/>
        </p:nvSpPr>
        <p:spPr bwMode="auto">
          <a:xfrm>
            <a:off x="6048375"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69" name="Rectangle 133"/>
          <p:cNvSpPr>
            <a:spLocks noChangeArrowheads="1"/>
          </p:cNvSpPr>
          <p:nvPr/>
        </p:nvSpPr>
        <p:spPr bwMode="auto">
          <a:xfrm>
            <a:off x="6086475"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70" name="Rectangle 134"/>
          <p:cNvSpPr>
            <a:spLocks noChangeArrowheads="1"/>
          </p:cNvSpPr>
          <p:nvPr/>
        </p:nvSpPr>
        <p:spPr bwMode="auto">
          <a:xfrm>
            <a:off x="6122988"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471" name="Rectangle 135"/>
          <p:cNvSpPr>
            <a:spLocks noChangeArrowheads="1"/>
          </p:cNvSpPr>
          <p:nvPr/>
        </p:nvSpPr>
        <p:spPr bwMode="auto">
          <a:xfrm>
            <a:off x="6196013"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2</a:t>
            </a:r>
            <a:endParaRPr lang="en-US" altLang="en-US" b="1">
              <a:cs typeface="Arial" panose="020B0604020202020204" pitchFamily="34" charset="0"/>
            </a:endParaRPr>
          </a:p>
        </p:txBody>
      </p:sp>
      <p:sp>
        <p:nvSpPr>
          <p:cNvPr id="14472" name="Rectangle 136"/>
          <p:cNvSpPr>
            <a:spLocks noChangeArrowheads="1"/>
          </p:cNvSpPr>
          <p:nvPr/>
        </p:nvSpPr>
        <p:spPr bwMode="auto">
          <a:xfrm>
            <a:off x="6269038"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73" name="Rectangle 137"/>
          <p:cNvSpPr>
            <a:spLocks noChangeArrowheads="1"/>
          </p:cNvSpPr>
          <p:nvPr/>
        </p:nvSpPr>
        <p:spPr bwMode="auto">
          <a:xfrm>
            <a:off x="6305550"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74" name="Rectangle 138"/>
          <p:cNvSpPr>
            <a:spLocks noChangeArrowheads="1"/>
          </p:cNvSpPr>
          <p:nvPr/>
        </p:nvSpPr>
        <p:spPr bwMode="auto">
          <a:xfrm>
            <a:off x="6342063"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475" name="Rectangle 139"/>
          <p:cNvSpPr>
            <a:spLocks noChangeArrowheads="1"/>
          </p:cNvSpPr>
          <p:nvPr/>
        </p:nvSpPr>
        <p:spPr bwMode="auto">
          <a:xfrm>
            <a:off x="6411913"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476" name="Rectangle 140"/>
          <p:cNvSpPr>
            <a:spLocks noChangeArrowheads="1"/>
          </p:cNvSpPr>
          <p:nvPr/>
        </p:nvSpPr>
        <p:spPr bwMode="auto">
          <a:xfrm>
            <a:off x="6478588"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77" name="Rectangle 141"/>
          <p:cNvSpPr>
            <a:spLocks noChangeArrowheads="1"/>
          </p:cNvSpPr>
          <p:nvPr/>
        </p:nvSpPr>
        <p:spPr bwMode="auto">
          <a:xfrm>
            <a:off x="6510338"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78" name="Rectangle 142"/>
          <p:cNvSpPr>
            <a:spLocks noChangeArrowheads="1"/>
          </p:cNvSpPr>
          <p:nvPr/>
        </p:nvSpPr>
        <p:spPr bwMode="auto">
          <a:xfrm>
            <a:off x="6546850"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479" name="Rectangle 143"/>
          <p:cNvSpPr>
            <a:spLocks noChangeArrowheads="1"/>
          </p:cNvSpPr>
          <p:nvPr/>
        </p:nvSpPr>
        <p:spPr bwMode="auto">
          <a:xfrm>
            <a:off x="6613525"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0</a:t>
            </a:r>
            <a:endParaRPr lang="en-US" altLang="en-US" b="1">
              <a:cs typeface="Arial" panose="020B0604020202020204" pitchFamily="34" charset="0"/>
            </a:endParaRPr>
          </a:p>
        </p:txBody>
      </p:sp>
      <p:sp>
        <p:nvSpPr>
          <p:cNvPr id="14480" name="Rectangle 144"/>
          <p:cNvSpPr>
            <a:spLocks noChangeArrowheads="1"/>
          </p:cNvSpPr>
          <p:nvPr/>
        </p:nvSpPr>
        <p:spPr bwMode="auto">
          <a:xfrm>
            <a:off x="6683375"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81" name="Rectangle 145"/>
          <p:cNvSpPr>
            <a:spLocks noChangeArrowheads="1"/>
          </p:cNvSpPr>
          <p:nvPr/>
        </p:nvSpPr>
        <p:spPr bwMode="auto">
          <a:xfrm>
            <a:off x="6716713"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82" name="Rectangle 146"/>
          <p:cNvSpPr>
            <a:spLocks noChangeArrowheads="1"/>
          </p:cNvSpPr>
          <p:nvPr/>
        </p:nvSpPr>
        <p:spPr bwMode="auto">
          <a:xfrm>
            <a:off x="6748463"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9</a:t>
            </a:r>
            <a:endParaRPr lang="en-US" altLang="en-US" b="1">
              <a:cs typeface="Arial" panose="020B0604020202020204" pitchFamily="34" charset="0"/>
            </a:endParaRPr>
          </a:p>
        </p:txBody>
      </p:sp>
      <p:sp>
        <p:nvSpPr>
          <p:cNvPr id="14483" name="Rectangle 147"/>
          <p:cNvSpPr>
            <a:spLocks noChangeArrowheads="1"/>
          </p:cNvSpPr>
          <p:nvPr/>
        </p:nvSpPr>
        <p:spPr bwMode="auto">
          <a:xfrm>
            <a:off x="6818313"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84" name="Rectangle 148"/>
          <p:cNvSpPr>
            <a:spLocks noChangeArrowheads="1"/>
          </p:cNvSpPr>
          <p:nvPr/>
        </p:nvSpPr>
        <p:spPr bwMode="auto">
          <a:xfrm>
            <a:off x="6851650"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85" name="Rectangle 149"/>
          <p:cNvSpPr>
            <a:spLocks noChangeArrowheads="1"/>
          </p:cNvSpPr>
          <p:nvPr/>
        </p:nvSpPr>
        <p:spPr bwMode="auto">
          <a:xfrm>
            <a:off x="6884988"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8</a:t>
            </a:r>
            <a:endParaRPr lang="en-US" altLang="en-US" b="1">
              <a:cs typeface="Arial" panose="020B0604020202020204" pitchFamily="34" charset="0"/>
            </a:endParaRPr>
          </a:p>
        </p:txBody>
      </p:sp>
      <p:sp>
        <p:nvSpPr>
          <p:cNvPr id="14486" name="Rectangle 150"/>
          <p:cNvSpPr>
            <a:spLocks noChangeArrowheads="1"/>
          </p:cNvSpPr>
          <p:nvPr/>
        </p:nvSpPr>
        <p:spPr bwMode="auto">
          <a:xfrm>
            <a:off x="6954838"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87" name="Rectangle 151"/>
          <p:cNvSpPr>
            <a:spLocks noChangeArrowheads="1"/>
          </p:cNvSpPr>
          <p:nvPr/>
        </p:nvSpPr>
        <p:spPr bwMode="auto">
          <a:xfrm>
            <a:off x="7489825"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3</a:t>
            </a:r>
            <a:endParaRPr lang="en-US" altLang="en-US" b="1">
              <a:cs typeface="Arial" panose="020B0604020202020204" pitchFamily="34" charset="0"/>
            </a:endParaRPr>
          </a:p>
        </p:txBody>
      </p:sp>
      <p:sp>
        <p:nvSpPr>
          <p:cNvPr id="14488" name="Rectangle 152"/>
          <p:cNvSpPr>
            <a:spLocks noChangeArrowheads="1"/>
          </p:cNvSpPr>
          <p:nvPr/>
        </p:nvSpPr>
        <p:spPr bwMode="auto">
          <a:xfrm>
            <a:off x="7554913"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89" name="Rectangle 153"/>
          <p:cNvSpPr>
            <a:spLocks noChangeArrowheads="1"/>
          </p:cNvSpPr>
          <p:nvPr/>
        </p:nvSpPr>
        <p:spPr bwMode="auto">
          <a:xfrm>
            <a:off x="7591425"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90" name="Rectangle 154"/>
          <p:cNvSpPr>
            <a:spLocks noChangeArrowheads="1"/>
          </p:cNvSpPr>
          <p:nvPr/>
        </p:nvSpPr>
        <p:spPr bwMode="auto">
          <a:xfrm>
            <a:off x="7624763"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2</a:t>
            </a:r>
            <a:endParaRPr lang="en-US" altLang="en-US" b="1">
              <a:cs typeface="Arial" panose="020B0604020202020204" pitchFamily="34" charset="0"/>
            </a:endParaRPr>
          </a:p>
        </p:txBody>
      </p:sp>
      <p:sp>
        <p:nvSpPr>
          <p:cNvPr id="14491" name="Rectangle 155"/>
          <p:cNvSpPr>
            <a:spLocks noChangeArrowheads="1"/>
          </p:cNvSpPr>
          <p:nvPr/>
        </p:nvSpPr>
        <p:spPr bwMode="auto">
          <a:xfrm>
            <a:off x="7691438"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92" name="Rectangle 156"/>
          <p:cNvSpPr>
            <a:spLocks noChangeArrowheads="1"/>
          </p:cNvSpPr>
          <p:nvPr/>
        </p:nvSpPr>
        <p:spPr bwMode="auto">
          <a:xfrm>
            <a:off x="7727950"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93" name="Rectangle 157"/>
          <p:cNvSpPr>
            <a:spLocks noChangeArrowheads="1"/>
          </p:cNvSpPr>
          <p:nvPr/>
        </p:nvSpPr>
        <p:spPr bwMode="auto">
          <a:xfrm>
            <a:off x="7761288"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1</a:t>
            </a:r>
            <a:endParaRPr lang="en-US" altLang="en-US" b="1">
              <a:cs typeface="Arial" panose="020B0604020202020204" pitchFamily="34" charset="0"/>
            </a:endParaRPr>
          </a:p>
        </p:txBody>
      </p:sp>
      <p:sp>
        <p:nvSpPr>
          <p:cNvPr id="14494" name="Rectangle 158"/>
          <p:cNvSpPr>
            <a:spLocks noChangeArrowheads="1"/>
          </p:cNvSpPr>
          <p:nvPr/>
        </p:nvSpPr>
        <p:spPr bwMode="auto">
          <a:xfrm>
            <a:off x="7826375"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95" name="Rectangle 159"/>
          <p:cNvSpPr>
            <a:spLocks noChangeArrowheads="1"/>
          </p:cNvSpPr>
          <p:nvPr/>
        </p:nvSpPr>
        <p:spPr bwMode="auto">
          <a:xfrm>
            <a:off x="7862888" y="5351463"/>
            <a:ext cx="3492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 </a:t>
            </a:r>
            <a:endParaRPr lang="en-US" altLang="en-US" b="1">
              <a:cs typeface="Arial" panose="020B0604020202020204" pitchFamily="34" charset="0"/>
            </a:endParaRPr>
          </a:p>
        </p:txBody>
      </p:sp>
      <p:sp>
        <p:nvSpPr>
          <p:cNvPr id="14496" name="Rectangle 160"/>
          <p:cNvSpPr>
            <a:spLocks noChangeArrowheads="1"/>
          </p:cNvSpPr>
          <p:nvPr/>
        </p:nvSpPr>
        <p:spPr bwMode="auto">
          <a:xfrm>
            <a:off x="7896225" y="5351463"/>
            <a:ext cx="698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000">
                <a:solidFill>
                  <a:srgbClr val="000000"/>
                </a:solidFill>
                <a:cs typeface="Arial" panose="020B0604020202020204" pitchFamily="34" charset="0"/>
              </a:rPr>
              <a:t>0</a:t>
            </a:r>
            <a:endParaRPr lang="en-US" altLang="en-US" b="1">
              <a:cs typeface="Arial" panose="020B0604020202020204" pitchFamily="34" charset="0"/>
            </a:endParaRPr>
          </a:p>
        </p:txBody>
      </p:sp>
      <p:sp>
        <p:nvSpPr>
          <p:cNvPr id="14497" name="Freeform 161"/>
          <p:cNvSpPr>
            <a:spLocks/>
          </p:cNvSpPr>
          <p:nvPr/>
        </p:nvSpPr>
        <p:spPr bwMode="auto">
          <a:xfrm>
            <a:off x="4087813" y="1738313"/>
            <a:ext cx="22225" cy="26987"/>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2147483647 w 14"/>
              <a:gd name="T19" fmla="*/ 2147483647 h 17"/>
              <a:gd name="T20" fmla="*/ 2147483647 w 14"/>
              <a:gd name="T21" fmla="*/ 2147483647 h 17"/>
              <a:gd name="T22" fmla="*/ 2147483647 w 14"/>
              <a:gd name="T23" fmla="*/ 2147483647 h 17"/>
              <a:gd name="T24" fmla="*/ 2147483647 w 14"/>
              <a:gd name="T25" fmla="*/ 2147483647 h 17"/>
              <a:gd name="T26" fmla="*/ 2147483647 w 14"/>
              <a:gd name="T27" fmla="*/ 2147483647 h 17"/>
              <a:gd name="T28" fmla="*/ 2147483647 w 14"/>
              <a:gd name="T29" fmla="*/ 2147483647 h 17"/>
              <a:gd name="T30" fmla="*/ 2147483647 w 14"/>
              <a:gd name="T31" fmla="*/ 2147483647 h 17"/>
              <a:gd name="T32" fmla="*/ 2147483647 w 14"/>
              <a:gd name="T33" fmla="*/ 2147483647 h 17"/>
              <a:gd name="T34" fmla="*/ 2147483647 w 14"/>
              <a:gd name="T35" fmla="*/ 2147483647 h 17"/>
              <a:gd name="T36" fmla="*/ 2147483647 w 14"/>
              <a:gd name="T37" fmla="*/ 0 h 17"/>
              <a:gd name="T38" fmla="*/ 2147483647 w 14"/>
              <a:gd name="T39" fmla="*/ 0 h 17"/>
              <a:gd name="T40" fmla="*/ 2147483647 w 14"/>
              <a:gd name="T41" fmla="*/ 0 h 17"/>
              <a:gd name="T42" fmla="*/ 2147483647 w 14"/>
              <a:gd name="T43" fmla="*/ 0 h 17"/>
              <a:gd name="T44" fmla="*/ 2147483647 w 14"/>
              <a:gd name="T45" fmla="*/ 0 h 17"/>
              <a:gd name="T46" fmla="*/ 2147483647 w 14"/>
              <a:gd name="T47" fmla="*/ 2147483647 h 17"/>
              <a:gd name="T48" fmla="*/ 2147483647 w 14"/>
              <a:gd name="T49" fmla="*/ 2147483647 h 17"/>
              <a:gd name="T50" fmla="*/ 2147483647 w 14"/>
              <a:gd name="T51" fmla="*/ 2147483647 h 17"/>
              <a:gd name="T52" fmla="*/ 2147483647 w 14"/>
              <a:gd name="T53" fmla="*/ 2147483647 h 17"/>
              <a:gd name="T54" fmla="*/ 0 w 14"/>
              <a:gd name="T55" fmla="*/ 2147483647 h 17"/>
              <a:gd name="T56" fmla="*/ 0 w 14"/>
              <a:gd name="T57" fmla="*/ 2147483647 h 17"/>
              <a:gd name="T58" fmla="*/ 0 w 14"/>
              <a:gd name="T59" fmla="*/ 2147483647 h 17"/>
              <a:gd name="T60" fmla="*/ 0 w 14"/>
              <a:gd name="T61" fmla="*/ 2147483647 h 17"/>
              <a:gd name="T62" fmla="*/ 0 w 14"/>
              <a:gd name="T63" fmla="*/ 2147483647 h 17"/>
              <a:gd name="T64" fmla="*/ 0 w 14"/>
              <a:gd name="T65" fmla="*/ 2147483647 h 17"/>
              <a:gd name="T66" fmla="*/ 0 w 14"/>
              <a:gd name="T67" fmla="*/ 2147483647 h 17"/>
              <a:gd name="T68" fmla="*/ 2147483647 w 14"/>
              <a:gd name="T69" fmla="*/ 2147483647 h 17"/>
              <a:gd name="T70" fmla="*/ 2147483647 w 14"/>
              <a:gd name="T71" fmla="*/ 2147483647 h 17"/>
              <a:gd name="T72" fmla="*/ 2147483647 w 14"/>
              <a:gd name="T73" fmla="*/ 2147483647 h 17"/>
              <a:gd name="T74" fmla="*/ 2147483647 w 14"/>
              <a:gd name="T75" fmla="*/ 2147483647 h 17"/>
              <a:gd name="T76" fmla="*/ 2147483647 w 14"/>
              <a:gd name="T77" fmla="*/ 2147483647 h 17"/>
              <a:gd name="T78" fmla="*/ 2147483647 w 14"/>
              <a:gd name="T79" fmla="*/ 2147483647 h 17"/>
              <a:gd name="T80" fmla="*/ 2147483647 w 14"/>
              <a:gd name="T81" fmla="*/ 2147483647 h 17"/>
              <a:gd name="T82" fmla="*/ 2147483647 w 14"/>
              <a:gd name="T83" fmla="*/ 2147483647 h 17"/>
              <a:gd name="T84" fmla="*/ 2147483647 w 14"/>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7"/>
              <a:gd name="T131" fmla="*/ 14 w 14"/>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7">
                <a:moveTo>
                  <a:pt x="7" y="14"/>
                </a:moveTo>
                <a:lnTo>
                  <a:pt x="9" y="17"/>
                </a:lnTo>
                <a:lnTo>
                  <a:pt x="9" y="14"/>
                </a:lnTo>
                <a:lnTo>
                  <a:pt x="12" y="14"/>
                </a:lnTo>
                <a:lnTo>
                  <a:pt x="14" y="12"/>
                </a:lnTo>
                <a:lnTo>
                  <a:pt x="14" y="10"/>
                </a:lnTo>
                <a:lnTo>
                  <a:pt x="14" y="7"/>
                </a:lnTo>
                <a:lnTo>
                  <a:pt x="14" y="5"/>
                </a:lnTo>
                <a:lnTo>
                  <a:pt x="12" y="3"/>
                </a:lnTo>
                <a:lnTo>
                  <a:pt x="9" y="3"/>
                </a:lnTo>
                <a:lnTo>
                  <a:pt x="9" y="0"/>
                </a:lnTo>
                <a:lnTo>
                  <a:pt x="7" y="0"/>
                </a:lnTo>
                <a:lnTo>
                  <a:pt x="5" y="0"/>
                </a:lnTo>
                <a:lnTo>
                  <a:pt x="5" y="3"/>
                </a:lnTo>
                <a:lnTo>
                  <a:pt x="3" y="3"/>
                </a:lnTo>
                <a:lnTo>
                  <a:pt x="3" y="5"/>
                </a:lnTo>
                <a:lnTo>
                  <a:pt x="0" y="5"/>
                </a:lnTo>
                <a:lnTo>
                  <a:pt x="0" y="7"/>
                </a:lnTo>
                <a:lnTo>
                  <a:pt x="0" y="10"/>
                </a:lnTo>
                <a:lnTo>
                  <a:pt x="0" y="12"/>
                </a:lnTo>
                <a:lnTo>
                  <a:pt x="3" y="12"/>
                </a:lnTo>
                <a:lnTo>
                  <a:pt x="3" y="14"/>
                </a:lnTo>
                <a:lnTo>
                  <a:pt x="5" y="14"/>
                </a:lnTo>
                <a:lnTo>
                  <a:pt x="7" y="17"/>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98" name="Freeform 162"/>
          <p:cNvSpPr>
            <a:spLocks/>
          </p:cNvSpPr>
          <p:nvPr/>
        </p:nvSpPr>
        <p:spPr bwMode="auto">
          <a:xfrm>
            <a:off x="4165600" y="1738313"/>
            <a:ext cx="22225" cy="26987"/>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2147483647 w 14"/>
              <a:gd name="T19" fmla="*/ 2147483647 h 17"/>
              <a:gd name="T20" fmla="*/ 2147483647 w 14"/>
              <a:gd name="T21" fmla="*/ 2147483647 h 17"/>
              <a:gd name="T22" fmla="*/ 2147483647 w 14"/>
              <a:gd name="T23" fmla="*/ 2147483647 h 17"/>
              <a:gd name="T24" fmla="*/ 2147483647 w 14"/>
              <a:gd name="T25" fmla="*/ 2147483647 h 17"/>
              <a:gd name="T26" fmla="*/ 2147483647 w 14"/>
              <a:gd name="T27" fmla="*/ 2147483647 h 17"/>
              <a:gd name="T28" fmla="*/ 2147483647 w 14"/>
              <a:gd name="T29" fmla="*/ 2147483647 h 17"/>
              <a:gd name="T30" fmla="*/ 2147483647 w 14"/>
              <a:gd name="T31" fmla="*/ 2147483647 h 17"/>
              <a:gd name="T32" fmla="*/ 2147483647 w 14"/>
              <a:gd name="T33" fmla="*/ 2147483647 h 17"/>
              <a:gd name="T34" fmla="*/ 2147483647 w 14"/>
              <a:gd name="T35" fmla="*/ 2147483647 h 17"/>
              <a:gd name="T36" fmla="*/ 2147483647 w 14"/>
              <a:gd name="T37" fmla="*/ 0 h 17"/>
              <a:gd name="T38" fmla="*/ 2147483647 w 14"/>
              <a:gd name="T39" fmla="*/ 0 h 17"/>
              <a:gd name="T40" fmla="*/ 2147483647 w 14"/>
              <a:gd name="T41" fmla="*/ 0 h 17"/>
              <a:gd name="T42" fmla="*/ 2147483647 w 14"/>
              <a:gd name="T43" fmla="*/ 0 h 17"/>
              <a:gd name="T44" fmla="*/ 2147483647 w 14"/>
              <a:gd name="T45" fmla="*/ 0 h 17"/>
              <a:gd name="T46" fmla="*/ 2147483647 w 14"/>
              <a:gd name="T47" fmla="*/ 2147483647 h 17"/>
              <a:gd name="T48" fmla="*/ 2147483647 w 14"/>
              <a:gd name="T49" fmla="*/ 2147483647 h 17"/>
              <a:gd name="T50" fmla="*/ 2147483647 w 14"/>
              <a:gd name="T51" fmla="*/ 2147483647 h 17"/>
              <a:gd name="T52" fmla="*/ 0 w 14"/>
              <a:gd name="T53" fmla="*/ 2147483647 h 17"/>
              <a:gd name="T54" fmla="*/ 0 w 14"/>
              <a:gd name="T55" fmla="*/ 2147483647 h 17"/>
              <a:gd name="T56" fmla="*/ 0 w 14"/>
              <a:gd name="T57" fmla="*/ 2147483647 h 17"/>
              <a:gd name="T58" fmla="*/ 0 w 14"/>
              <a:gd name="T59" fmla="*/ 2147483647 h 17"/>
              <a:gd name="T60" fmla="*/ 0 w 14"/>
              <a:gd name="T61" fmla="*/ 2147483647 h 17"/>
              <a:gd name="T62" fmla="*/ 0 w 14"/>
              <a:gd name="T63" fmla="*/ 2147483647 h 17"/>
              <a:gd name="T64" fmla="*/ 0 w 14"/>
              <a:gd name="T65" fmla="*/ 2147483647 h 17"/>
              <a:gd name="T66" fmla="*/ 0 w 14"/>
              <a:gd name="T67" fmla="*/ 2147483647 h 17"/>
              <a:gd name="T68" fmla="*/ 0 w 14"/>
              <a:gd name="T69" fmla="*/ 2147483647 h 17"/>
              <a:gd name="T70" fmla="*/ 2147483647 w 14"/>
              <a:gd name="T71" fmla="*/ 2147483647 h 17"/>
              <a:gd name="T72" fmla="*/ 2147483647 w 14"/>
              <a:gd name="T73" fmla="*/ 2147483647 h 17"/>
              <a:gd name="T74" fmla="*/ 2147483647 w 14"/>
              <a:gd name="T75" fmla="*/ 2147483647 h 17"/>
              <a:gd name="T76" fmla="*/ 2147483647 w 14"/>
              <a:gd name="T77" fmla="*/ 2147483647 h 17"/>
              <a:gd name="T78" fmla="*/ 2147483647 w 14"/>
              <a:gd name="T79" fmla="*/ 2147483647 h 17"/>
              <a:gd name="T80" fmla="*/ 2147483647 w 14"/>
              <a:gd name="T81" fmla="*/ 2147483647 h 17"/>
              <a:gd name="T82" fmla="*/ 2147483647 w 14"/>
              <a:gd name="T83" fmla="*/ 2147483647 h 17"/>
              <a:gd name="T84" fmla="*/ 2147483647 w 14"/>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7"/>
              <a:gd name="T131" fmla="*/ 14 w 14"/>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7">
                <a:moveTo>
                  <a:pt x="4" y="14"/>
                </a:moveTo>
                <a:lnTo>
                  <a:pt x="7" y="17"/>
                </a:lnTo>
                <a:lnTo>
                  <a:pt x="9" y="14"/>
                </a:lnTo>
                <a:lnTo>
                  <a:pt x="11" y="14"/>
                </a:lnTo>
                <a:lnTo>
                  <a:pt x="11" y="12"/>
                </a:lnTo>
                <a:lnTo>
                  <a:pt x="14" y="12"/>
                </a:lnTo>
                <a:lnTo>
                  <a:pt x="14" y="10"/>
                </a:lnTo>
                <a:lnTo>
                  <a:pt x="14" y="7"/>
                </a:lnTo>
                <a:lnTo>
                  <a:pt x="14" y="5"/>
                </a:lnTo>
                <a:lnTo>
                  <a:pt x="11" y="5"/>
                </a:lnTo>
                <a:lnTo>
                  <a:pt x="11" y="3"/>
                </a:lnTo>
                <a:lnTo>
                  <a:pt x="9" y="3"/>
                </a:lnTo>
                <a:lnTo>
                  <a:pt x="9" y="0"/>
                </a:lnTo>
                <a:lnTo>
                  <a:pt x="7" y="0"/>
                </a:lnTo>
                <a:lnTo>
                  <a:pt x="4" y="0"/>
                </a:lnTo>
                <a:lnTo>
                  <a:pt x="2" y="3"/>
                </a:lnTo>
                <a:lnTo>
                  <a:pt x="0" y="5"/>
                </a:lnTo>
                <a:lnTo>
                  <a:pt x="0" y="7"/>
                </a:lnTo>
                <a:lnTo>
                  <a:pt x="0" y="10"/>
                </a:lnTo>
                <a:lnTo>
                  <a:pt x="0" y="12"/>
                </a:lnTo>
                <a:lnTo>
                  <a:pt x="2" y="14"/>
                </a:lnTo>
                <a:lnTo>
                  <a:pt x="4" y="14"/>
                </a:lnTo>
                <a:lnTo>
                  <a:pt x="4" y="17"/>
                </a:lnTo>
                <a:lnTo>
                  <a:pt x="7" y="17"/>
                </a:lnTo>
                <a:lnTo>
                  <a:pt x="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499" name="Freeform 163"/>
          <p:cNvSpPr>
            <a:spLocks/>
          </p:cNvSpPr>
          <p:nvPr/>
        </p:nvSpPr>
        <p:spPr bwMode="auto">
          <a:xfrm>
            <a:off x="4011613" y="1738313"/>
            <a:ext cx="22225" cy="26987"/>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2147483647 w 14"/>
              <a:gd name="T19" fmla="*/ 2147483647 h 17"/>
              <a:gd name="T20" fmla="*/ 2147483647 w 14"/>
              <a:gd name="T21" fmla="*/ 2147483647 h 17"/>
              <a:gd name="T22" fmla="*/ 2147483647 w 14"/>
              <a:gd name="T23" fmla="*/ 2147483647 h 17"/>
              <a:gd name="T24" fmla="*/ 2147483647 w 14"/>
              <a:gd name="T25" fmla="*/ 2147483647 h 17"/>
              <a:gd name="T26" fmla="*/ 2147483647 w 14"/>
              <a:gd name="T27" fmla="*/ 2147483647 h 17"/>
              <a:gd name="T28" fmla="*/ 2147483647 w 14"/>
              <a:gd name="T29" fmla="*/ 2147483647 h 17"/>
              <a:gd name="T30" fmla="*/ 2147483647 w 14"/>
              <a:gd name="T31" fmla="*/ 2147483647 h 17"/>
              <a:gd name="T32" fmla="*/ 2147483647 w 14"/>
              <a:gd name="T33" fmla="*/ 2147483647 h 17"/>
              <a:gd name="T34" fmla="*/ 2147483647 w 14"/>
              <a:gd name="T35" fmla="*/ 2147483647 h 17"/>
              <a:gd name="T36" fmla="*/ 2147483647 w 14"/>
              <a:gd name="T37" fmla="*/ 0 h 17"/>
              <a:gd name="T38" fmla="*/ 2147483647 w 14"/>
              <a:gd name="T39" fmla="*/ 0 h 17"/>
              <a:gd name="T40" fmla="*/ 2147483647 w 14"/>
              <a:gd name="T41" fmla="*/ 0 h 17"/>
              <a:gd name="T42" fmla="*/ 2147483647 w 14"/>
              <a:gd name="T43" fmla="*/ 0 h 17"/>
              <a:gd name="T44" fmla="*/ 2147483647 w 14"/>
              <a:gd name="T45" fmla="*/ 0 h 17"/>
              <a:gd name="T46" fmla="*/ 2147483647 w 14"/>
              <a:gd name="T47" fmla="*/ 2147483647 h 17"/>
              <a:gd name="T48" fmla="*/ 2147483647 w 14"/>
              <a:gd name="T49" fmla="*/ 2147483647 h 17"/>
              <a:gd name="T50" fmla="*/ 2147483647 w 14"/>
              <a:gd name="T51" fmla="*/ 2147483647 h 17"/>
              <a:gd name="T52" fmla="*/ 2147483647 w 14"/>
              <a:gd name="T53" fmla="*/ 2147483647 h 17"/>
              <a:gd name="T54" fmla="*/ 0 w 14"/>
              <a:gd name="T55" fmla="*/ 2147483647 h 17"/>
              <a:gd name="T56" fmla="*/ 0 w 14"/>
              <a:gd name="T57" fmla="*/ 2147483647 h 17"/>
              <a:gd name="T58" fmla="*/ 0 w 14"/>
              <a:gd name="T59" fmla="*/ 2147483647 h 17"/>
              <a:gd name="T60" fmla="*/ 0 w 14"/>
              <a:gd name="T61" fmla="*/ 2147483647 h 17"/>
              <a:gd name="T62" fmla="*/ 0 w 14"/>
              <a:gd name="T63" fmla="*/ 2147483647 h 17"/>
              <a:gd name="T64" fmla="*/ 0 w 14"/>
              <a:gd name="T65" fmla="*/ 2147483647 h 17"/>
              <a:gd name="T66" fmla="*/ 0 w 14"/>
              <a:gd name="T67" fmla="*/ 2147483647 h 17"/>
              <a:gd name="T68" fmla="*/ 2147483647 w 14"/>
              <a:gd name="T69" fmla="*/ 2147483647 h 17"/>
              <a:gd name="T70" fmla="*/ 2147483647 w 14"/>
              <a:gd name="T71" fmla="*/ 2147483647 h 17"/>
              <a:gd name="T72" fmla="*/ 2147483647 w 14"/>
              <a:gd name="T73" fmla="*/ 2147483647 h 17"/>
              <a:gd name="T74" fmla="*/ 2147483647 w 14"/>
              <a:gd name="T75" fmla="*/ 2147483647 h 17"/>
              <a:gd name="T76" fmla="*/ 2147483647 w 14"/>
              <a:gd name="T77" fmla="*/ 2147483647 h 17"/>
              <a:gd name="T78" fmla="*/ 2147483647 w 14"/>
              <a:gd name="T79" fmla="*/ 2147483647 h 17"/>
              <a:gd name="T80" fmla="*/ 2147483647 w 14"/>
              <a:gd name="T81" fmla="*/ 2147483647 h 17"/>
              <a:gd name="T82" fmla="*/ 2147483647 w 14"/>
              <a:gd name="T83" fmla="*/ 2147483647 h 17"/>
              <a:gd name="T84" fmla="*/ 2147483647 w 14"/>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7"/>
              <a:gd name="T131" fmla="*/ 14 w 14"/>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7">
                <a:moveTo>
                  <a:pt x="7" y="14"/>
                </a:moveTo>
                <a:lnTo>
                  <a:pt x="9" y="17"/>
                </a:lnTo>
                <a:lnTo>
                  <a:pt x="9" y="14"/>
                </a:lnTo>
                <a:lnTo>
                  <a:pt x="11" y="14"/>
                </a:lnTo>
                <a:lnTo>
                  <a:pt x="14" y="12"/>
                </a:lnTo>
                <a:lnTo>
                  <a:pt x="14" y="10"/>
                </a:lnTo>
                <a:lnTo>
                  <a:pt x="14" y="7"/>
                </a:lnTo>
                <a:lnTo>
                  <a:pt x="14" y="5"/>
                </a:lnTo>
                <a:lnTo>
                  <a:pt x="11" y="3"/>
                </a:lnTo>
                <a:lnTo>
                  <a:pt x="9" y="0"/>
                </a:lnTo>
                <a:lnTo>
                  <a:pt x="7" y="0"/>
                </a:lnTo>
                <a:lnTo>
                  <a:pt x="4" y="0"/>
                </a:lnTo>
                <a:lnTo>
                  <a:pt x="4" y="3"/>
                </a:lnTo>
                <a:lnTo>
                  <a:pt x="2" y="3"/>
                </a:lnTo>
                <a:lnTo>
                  <a:pt x="2" y="5"/>
                </a:lnTo>
                <a:lnTo>
                  <a:pt x="0" y="5"/>
                </a:lnTo>
                <a:lnTo>
                  <a:pt x="0" y="7"/>
                </a:lnTo>
                <a:lnTo>
                  <a:pt x="0" y="10"/>
                </a:lnTo>
                <a:lnTo>
                  <a:pt x="0" y="12"/>
                </a:lnTo>
                <a:lnTo>
                  <a:pt x="2" y="12"/>
                </a:lnTo>
                <a:lnTo>
                  <a:pt x="2" y="14"/>
                </a:lnTo>
                <a:lnTo>
                  <a:pt x="4" y="14"/>
                </a:lnTo>
                <a:lnTo>
                  <a:pt x="7" y="17"/>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00" name="Freeform 164"/>
          <p:cNvSpPr>
            <a:spLocks/>
          </p:cNvSpPr>
          <p:nvPr/>
        </p:nvSpPr>
        <p:spPr bwMode="auto">
          <a:xfrm>
            <a:off x="4311650" y="1738313"/>
            <a:ext cx="22225" cy="26987"/>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2147483647 w 14"/>
              <a:gd name="T19" fmla="*/ 2147483647 h 17"/>
              <a:gd name="T20" fmla="*/ 2147483647 w 14"/>
              <a:gd name="T21" fmla="*/ 2147483647 h 17"/>
              <a:gd name="T22" fmla="*/ 2147483647 w 14"/>
              <a:gd name="T23" fmla="*/ 2147483647 h 17"/>
              <a:gd name="T24" fmla="*/ 2147483647 w 14"/>
              <a:gd name="T25" fmla="*/ 2147483647 h 17"/>
              <a:gd name="T26" fmla="*/ 2147483647 w 14"/>
              <a:gd name="T27" fmla="*/ 2147483647 h 17"/>
              <a:gd name="T28" fmla="*/ 2147483647 w 14"/>
              <a:gd name="T29" fmla="*/ 2147483647 h 17"/>
              <a:gd name="T30" fmla="*/ 2147483647 w 14"/>
              <a:gd name="T31" fmla="*/ 2147483647 h 17"/>
              <a:gd name="T32" fmla="*/ 2147483647 w 14"/>
              <a:gd name="T33" fmla="*/ 2147483647 h 17"/>
              <a:gd name="T34" fmla="*/ 2147483647 w 14"/>
              <a:gd name="T35" fmla="*/ 2147483647 h 17"/>
              <a:gd name="T36" fmla="*/ 2147483647 w 14"/>
              <a:gd name="T37" fmla="*/ 0 h 17"/>
              <a:gd name="T38" fmla="*/ 2147483647 w 14"/>
              <a:gd name="T39" fmla="*/ 0 h 17"/>
              <a:gd name="T40" fmla="*/ 2147483647 w 14"/>
              <a:gd name="T41" fmla="*/ 0 h 17"/>
              <a:gd name="T42" fmla="*/ 2147483647 w 14"/>
              <a:gd name="T43" fmla="*/ 0 h 17"/>
              <a:gd name="T44" fmla="*/ 2147483647 w 14"/>
              <a:gd name="T45" fmla="*/ 0 h 17"/>
              <a:gd name="T46" fmla="*/ 2147483647 w 14"/>
              <a:gd name="T47" fmla="*/ 2147483647 h 17"/>
              <a:gd name="T48" fmla="*/ 2147483647 w 14"/>
              <a:gd name="T49" fmla="*/ 2147483647 h 17"/>
              <a:gd name="T50" fmla="*/ 2147483647 w 14"/>
              <a:gd name="T51" fmla="*/ 2147483647 h 17"/>
              <a:gd name="T52" fmla="*/ 2147483647 w 14"/>
              <a:gd name="T53" fmla="*/ 2147483647 h 17"/>
              <a:gd name="T54" fmla="*/ 0 w 14"/>
              <a:gd name="T55" fmla="*/ 2147483647 h 17"/>
              <a:gd name="T56" fmla="*/ 0 w 14"/>
              <a:gd name="T57" fmla="*/ 2147483647 h 17"/>
              <a:gd name="T58" fmla="*/ 0 w 14"/>
              <a:gd name="T59" fmla="*/ 2147483647 h 17"/>
              <a:gd name="T60" fmla="*/ 0 w 14"/>
              <a:gd name="T61" fmla="*/ 2147483647 h 17"/>
              <a:gd name="T62" fmla="*/ 0 w 14"/>
              <a:gd name="T63" fmla="*/ 2147483647 h 17"/>
              <a:gd name="T64" fmla="*/ 0 w 14"/>
              <a:gd name="T65" fmla="*/ 2147483647 h 17"/>
              <a:gd name="T66" fmla="*/ 0 w 14"/>
              <a:gd name="T67" fmla="*/ 2147483647 h 17"/>
              <a:gd name="T68" fmla="*/ 2147483647 w 14"/>
              <a:gd name="T69" fmla="*/ 2147483647 h 17"/>
              <a:gd name="T70" fmla="*/ 2147483647 w 14"/>
              <a:gd name="T71" fmla="*/ 2147483647 h 17"/>
              <a:gd name="T72" fmla="*/ 2147483647 w 14"/>
              <a:gd name="T73" fmla="*/ 2147483647 h 17"/>
              <a:gd name="T74" fmla="*/ 2147483647 w 14"/>
              <a:gd name="T75" fmla="*/ 2147483647 h 17"/>
              <a:gd name="T76" fmla="*/ 2147483647 w 14"/>
              <a:gd name="T77" fmla="*/ 2147483647 h 17"/>
              <a:gd name="T78" fmla="*/ 2147483647 w 14"/>
              <a:gd name="T79" fmla="*/ 2147483647 h 17"/>
              <a:gd name="T80" fmla="*/ 2147483647 w 14"/>
              <a:gd name="T81" fmla="*/ 2147483647 h 17"/>
              <a:gd name="T82" fmla="*/ 2147483647 w 14"/>
              <a:gd name="T83" fmla="*/ 2147483647 h 17"/>
              <a:gd name="T84" fmla="*/ 2147483647 w 14"/>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7"/>
              <a:gd name="T131" fmla="*/ 14 w 14"/>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7">
                <a:moveTo>
                  <a:pt x="7" y="14"/>
                </a:moveTo>
                <a:lnTo>
                  <a:pt x="9" y="17"/>
                </a:lnTo>
                <a:lnTo>
                  <a:pt x="9" y="14"/>
                </a:lnTo>
                <a:lnTo>
                  <a:pt x="12" y="14"/>
                </a:lnTo>
                <a:lnTo>
                  <a:pt x="14" y="12"/>
                </a:lnTo>
                <a:lnTo>
                  <a:pt x="14" y="10"/>
                </a:lnTo>
                <a:lnTo>
                  <a:pt x="14" y="7"/>
                </a:lnTo>
                <a:lnTo>
                  <a:pt x="14" y="5"/>
                </a:lnTo>
                <a:lnTo>
                  <a:pt x="12" y="3"/>
                </a:lnTo>
                <a:lnTo>
                  <a:pt x="9" y="0"/>
                </a:lnTo>
                <a:lnTo>
                  <a:pt x="7" y="0"/>
                </a:lnTo>
                <a:lnTo>
                  <a:pt x="5" y="0"/>
                </a:lnTo>
                <a:lnTo>
                  <a:pt x="5" y="3"/>
                </a:lnTo>
                <a:lnTo>
                  <a:pt x="2" y="3"/>
                </a:lnTo>
                <a:lnTo>
                  <a:pt x="2" y="5"/>
                </a:lnTo>
                <a:lnTo>
                  <a:pt x="0" y="5"/>
                </a:lnTo>
                <a:lnTo>
                  <a:pt x="0" y="7"/>
                </a:lnTo>
                <a:lnTo>
                  <a:pt x="0" y="10"/>
                </a:lnTo>
                <a:lnTo>
                  <a:pt x="0" y="12"/>
                </a:lnTo>
                <a:lnTo>
                  <a:pt x="2" y="12"/>
                </a:lnTo>
                <a:lnTo>
                  <a:pt x="2" y="14"/>
                </a:lnTo>
                <a:lnTo>
                  <a:pt x="5" y="14"/>
                </a:lnTo>
                <a:lnTo>
                  <a:pt x="7" y="17"/>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01" name="Freeform 165"/>
          <p:cNvSpPr>
            <a:spLocks/>
          </p:cNvSpPr>
          <p:nvPr/>
        </p:nvSpPr>
        <p:spPr bwMode="auto">
          <a:xfrm>
            <a:off x="4389438" y="1738313"/>
            <a:ext cx="20637" cy="26987"/>
          </a:xfrm>
          <a:custGeom>
            <a:avLst/>
            <a:gdLst>
              <a:gd name="T0" fmla="*/ 2147483647 w 13"/>
              <a:gd name="T1" fmla="*/ 2147483647 h 17"/>
              <a:gd name="T2" fmla="*/ 2147483647 w 13"/>
              <a:gd name="T3" fmla="*/ 2147483647 h 17"/>
              <a:gd name="T4" fmla="*/ 2147483647 w 13"/>
              <a:gd name="T5" fmla="*/ 2147483647 h 17"/>
              <a:gd name="T6" fmla="*/ 2147483647 w 13"/>
              <a:gd name="T7" fmla="*/ 2147483647 h 17"/>
              <a:gd name="T8" fmla="*/ 2147483647 w 13"/>
              <a:gd name="T9" fmla="*/ 2147483647 h 17"/>
              <a:gd name="T10" fmla="*/ 2147483647 w 13"/>
              <a:gd name="T11" fmla="*/ 2147483647 h 17"/>
              <a:gd name="T12" fmla="*/ 2147483647 w 13"/>
              <a:gd name="T13" fmla="*/ 2147483647 h 17"/>
              <a:gd name="T14" fmla="*/ 2147483647 w 13"/>
              <a:gd name="T15" fmla="*/ 2147483647 h 17"/>
              <a:gd name="T16" fmla="*/ 2147483647 w 13"/>
              <a:gd name="T17" fmla="*/ 2147483647 h 17"/>
              <a:gd name="T18" fmla="*/ 2147483647 w 13"/>
              <a:gd name="T19" fmla="*/ 2147483647 h 17"/>
              <a:gd name="T20" fmla="*/ 2147483647 w 13"/>
              <a:gd name="T21" fmla="*/ 2147483647 h 17"/>
              <a:gd name="T22" fmla="*/ 2147483647 w 13"/>
              <a:gd name="T23" fmla="*/ 2147483647 h 17"/>
              <a:gd name="T24" fmla="*/ 2147483647 w 13"/>
              <a:gd name="T25" fmla="*/ 2147483647 h 17"/>
              <a:gd name="T26" fmla="*/ 2147483647 w 13"/>
              <a:gd name="T27" fmla="*/ 2147483647 h 17"/>
              <a:gd name="T28" fmla="*/ 2147483647 w 13"/>
              <a:gd name="T29" fmla="*/ 2147483647 h 17"/>
              <a:gd name="T30" fmla="*/ 2147483647 w 13"/>
              <a:gd name="T31" fmla="*/ 2147483647 h 17"/>
              <a:gd name="T32" fmla="*/ 2147483647 w 13"/>
              <a:gd name="T33" fmla="*/ 2147483647 h 17"/>
              <a:gd name="T34" fmla="*/ 2147483647 w 13"/>
              <a:gd name="T35" fmla="*/ 2147483647 h 17"/>
              <a:gd name="T36" fmla="*/ 2147483647 w 13"/>
              <a:gd name="T37" fmla="*/ 0 h 17"/>
              <a:gd name="T38" fmla="*/ 2147483647 w 13"/>
              <a:gd name="T39" fmla="*/ 0 h 17"/>
              <a:gd name="T40" fmla="*/ 2147483647 w 13"/>
              <a:gd name="T41" fmla="*/ 0 h 17"/>
              <a:gd name="T42" fmla="*/ 2147483647 w 13"/>
              <a:gd name="T43" fmla="*/ 0 h 17"/>
              <a:gd name="T44" fmla="*/ 2147483647 w 13"/>
              <a:gd name="T45" fmla="*/ 0 h 17"/>
              <a:gd name="T46" fmla="*/ 2147483647 w 13"/>
              <a:gd name="T47" fmla="*/ 2147483647 h 17"/>
              <a:gd name="T48" fmla="*/ 2147483647 w 13"/>
              <a:gd name="T49" fmla="*/ 2147483647 h 17"/>
              <a:gd name="T50" fmla="*/ 2147483647 w 13"/>
              <a:gd name="T51" fmla="*/ 2147483647 h 17"/>
              <a:gd name="T52" fmla="*/ 0 w 13"/>
              <a:gd name="T53" fmla="*/ 2147483647 h 17"/>
              <a:gd name="T54" fmla="*/ 0 w 13"/>
              <a:gd name="T55" fmla="*/ 2147483647 h 17"/>
              <a:gd name="T56" fmla="*/ 0 w 13"/>
              <a:gd name="T57" fmla="*/ 2147483647 h 17"/>
              <a:gd name="T58" fmla="*/ 0 w 13"/>
              <a:gd name="T59" fmla="*/ 2147483647 h 17"/>
              <a:gd name="T60" fmla="*/ 0 w 13"/>
              <a:gd name="T61" fmla="*/ 2147483647 h 17"/>
              <a:gd name="T62" fmla="*/ 0 w 13"/>
              <a:gd name="T63" fmla="*/ 2147483647 h 17"/>
              <a:gd name="T64" fmla="*/ 0 w 13"/>
              <a:gd name="T65" fmla="*/ 2147483647 h 17"/>
              <a:gd name="T66" fmla="*/ 0 w 13"/>
              <a:gd name="T67" fmla="*/ 2147483647 h 17"/>
              <a:gd name="T68" fmla="*/ 0 w 13"/>
              <a:gd name="T69" fmla="*/ 2147483647 h 17"/>
              <a:gd name="T70" fmla="*/ 2147483647 w 13"/>
              <a:gd name="T71" fmla="*/ 2147483647 h 17"/>
              <a:gd name="T72" fmla="*/ 2147483647 w 13"/>
              <a:gd name="T73" fmla="*/ 2147483647 h 17"/>
              <a:gd name="T74" fmla="*/ 2147483647 w 13"/>
              <a:gd name="T75" fmla="*/ 2147483647 h 17"/>
              <a:gd name="T76" fmla="*/ 2147483647 w 13"/>
              <a:gd name="T77" fmla="*/ 2147483647 h 17"/>
              <a:gd name="T78" fmla="*/ 2147483647 w 13"/>
              <a:gd name="T79" fmla="*/ 2147483647 h 17"/>
              <a:gd name="T80" fmla="*/ 2147483647 w 13"/>
              <a:gd name="T81" fmla="*/ 2147483647 h 17"/>
              <a:gd name="T82" fmla="*/ 2147483647 w 13"/>
              <a:gd name="T83" fmla="*/ 2147483647 h 17"/>
              <a:gd name="T84" fmla="*/ 2147483647 w 13"/>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
              <a:gd name="T130" fmla="*/ 0 h 17"/>
              <a:gd name="T131" fmla="*/ 13 w 13"/>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 h="17">
                <a:moveTo>
                  <a:pt x="6" y="14"/>
                </a:moveTo>
                <a:lnTo>
                  <a:pt x="9" y="17"/>
                </a:lnTo>
                <a:lnTo>
                  <a:pt x="9" y="14"/>
                </a:lnTo>
                <a:lnTo>
                  <a:pt x="11" y="14"/>
                </a:lnTo>
                <a:lnTo>
                  <a:pt x="13" y="12"/>
                </a:lnTo>
                <a:lnTo>
                  <a:pt x="13" y="10"/>
                </a:lnTo>
                <a:lnTo>
                  <a:pt x="13" y="7"/>
                </a:lnTo>
                <a:lnTo>
                  <a:pt x="13" y="5"/>
                </a:lnTo>
                <a:lnTo>
                  <a:pt x="11" y="3"/>
                </a:lnTo>
                <a:lnTo>
                  <a:pt x="9" y="3"/>
                </a:lnTo>
                <a:lnTo>
                  <a:pt x="9" y="0"/>
                </a:lnTo>
                <a:lnTo>
                  <a:pt x="6" y="0"/>
                </a:lnTo>
                <a:lnTo>
                  <a:pt x="4" y="0"/>
                </a:lnTo>
                <a:lnTo>
                  <a:pt x="4" y="3"/>
                </a:lnTo>
                <a:lnTo>
                  <a:pt x="2" y="3"/>
                </a:lnTo>
                <a:lnTo>
                  <a:pt x="0" y="5"/>
                </a:lnTo>
                <a:lnTo>
                  <a:pt x="0" y="7"/>
                </a:lnTo>
                <a:lnTo>
                  <a:pt x="0" y="10"/>
                </a:lnTo>
                <a:lnTo>
                  <a:pt x="0" y="12"/>
                </a:lnTo>
                <a:lnTo>
                  <a:pt x="2" y="14"/>
                </a:lnTo>
                <a:lnTo>
                  <a:pt x="4" y="14"/>
                </a:lnTo>
                <a:lnTo>
                  <a:pt x="4" y="17"/>
                </a:lnTo>
                <a:lnTo>
                  <a:pt x="6" y="17"/>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02" name="Freeform 166"/>
          <p:cNvSpPr>
            <a:spLocks/>
          </p:cNvSpPr>
          <p:nvPr/>
        </p:nvSpPr>
        <p:spPr bwMode="auto">
          <a:xfrm>
            <a:off x="4235450" y="1738313"/>
            <a:ext cx="20638" cy="26987"/>
          </a:xfrm>
          <a:custGeom>
            <a:avLst/>
            <a:gdLst>
              <a:gd name="T0" fmla="*/ 2147483647 w 13"/>
              <a:gd name="T1" fmla="*/ 2147483647 h 17"/>
              <a:gd name="T2" fmla="*/ 2147483647 w 13"/>
              <a:gd name="T3" fmla="*/ 2147483647 h 17"/>
              <a:gd name="T4" fmla="*/ 2147483647 w 13"/>
              <a:gd name="T5" fmla="*/ 2147483647 h 17"/>
              <a:gd name="T6" fmla="*/ 2147483647 w 13"/>
              <a:gd name="T7" fmla="*/ 2147483647 h 17"/>
              <a:gd name="T8" fmla="*/ 2147483647 w 13"/>
              <a:gd name="T9" fmla="*/ 2147483647 h 17"/>
              <a:gd name="T10" fmla="*/ 2147483647 w 13"/>
              <a:gd name="T11" fmla="*/ 2147483647 h 17"/>
              <a:gd name="T12" fmla="*/ 2147483647 w 13"/>
              <a:gd name="T13" fmla="*/ 2147483647 h 17"/>
              <a:gd name="T14" fmla="*/ 2147483647 w 13"/>
              <a:gd name="T15" fmla="*/ 2147483647 h 17"/>
              <a:gd name="T16" fmla="*/ 2147483647 w 13"/>
              <a:gd name="T17" fmla="*/ 2147483647 h 17"/>
              <a:gd name="T18" fmla="*/ 2147483647 w 13"/>
              <a:gd name="T19" fmla="*/ 2147483647 h 17"/>
              <a:gd name="T20" fmla="*/ 2147483647 w 13"/>
              <a:gd name="T21" fmla="*/ 2147483647 h 17"/>
              <a:gd name="T22" fmla="*/ 2147483647 w 13"/>
              <a:gd name="T23" fmla="*/ 2147483647 h 17"/>
              <a:gd name="T24" fmla="*/ 2147483647 w 13"/>
              <a:gd name="T25" fmla="*/ 2147483647 h 17"/>
              <a:gd name="T26" fmla="*/ 2147483647 w 13"/>
              <a:gd name="T27" fmla="*/ 2147483647 h 17"/>
              <a:gd name="T28" fmla="*/ 2147483647 w 13"/>
              <a:gd name="T29" fmla="*/ 2147483647 h 17"/>
              <a:gd name="T30" fmla="*/ 2147483647 w 13"/>
              <a:gd name="T31" fmla="*/ 2147483647 h 17"/>
              <a:gd name="T32" fmla="*/ 2147483647 w 13"/>
              <a:gd name="T33" fmla="*/ 2147483647 h 17"/>
              <a:gd name="T34" fmla="*/ 2147483647 w 13"/>
              <a:gd name="T35" fmla="*/ 2147483647 h 17"/>
              <a:gd name="T36" fmla="*/ 2147483647 w 13"/>
              <a:gd name="T37" fmla="*/ 0 h 17"/>
              <a:gd name="T38" fmla="*/ 2147483647 w 13"/>
              <a:gd name="T39" fmla="*/ 0 h 17"/>
              <a:gd name="T40" fmla="*/ 2147483647 w 13"/>
              <a:gd name="T41" fmla="*/ 0 h 17"/>
              <a:gd name="T42" fmla="*/ 2147483647 w 13"/>
              <a:gd name="T43" fmla="*/ 0 h 17"/>
              <a:gd name="T44" fmla="*/ 2147483647 w 13"/>
              <a:gd name="T45" fmla="*/ 0 h 17"/>
              <a:gd name="T46" fmla="*/ 2147483647 w 13"/>
              <a:gd name="T47" fmla="*/ 2147483647 h 17"/>
              <a:gd name="T48" fmla="*/ 2147483647 w 13"/>
              <a:gd name="T49" fmla="*/ 2147483647 h 17"/>
              <a:gd name="T50" fmla="*/ 2147483647 w 13"/>
              <a:gd name="T51" fmla="*/ 2147483647 h 17"/>
              <a:gd name="T52" fmla="*/ 2147483647 w 13"/>
              <a:gd name="T53" fmla="*/ 2147483647 h 17"/>
              <a:gd name="T54" fmla="*/ 2147483647 w 13"/>
              <a:gd name="T55" fmla="*/ 2147483647 h 17"/>
              <a:gd name="T56" fmla="*/ 0 w 13"/>
              <a:gd name="T57" fmla="*/ 2147483647 h 17"/>
              <a:gd name="T58" fmla="*/ 0 w 13"/>
              <a:gd name="T59" fmla="*/ 2147483647 h 17"/>
              <a:gd name="T60" fmla="*/ 0 w 13"/>
              <a:gd name="T61" fmla="*/ 2147483647 h 17"/>
              <a:gd name="T62" fmla="*/ 0 w 13"/>
              <a:gd name="T63" fmla="*/ 2147483647 h 17"/>
              <a:gd name="T64" fmla="*/ 0 w 13"/>
              <a:gd name="T65" fmla="*/ 2147483647 h 17"/>
              <a:gd name="T66" fmla="*/ 2147483647 w 13"/>
              <a:gd name="T67" fmla="*/ 2147483647 h 17"/>
              <a:gd name="T68" fmla="*/ 2147483647 w 13"/>
              <a:gd name="T69" fmla="*/ 2147483647 h 17"/>
              <a:gd name="T70" fmla="*/ 2147483647 w 13"/>
              <a:gd name="T71" fmla="*/ 2147483647 h 17"/>
              <a:gd name="T72" fmla="*/ 2147483647 w 13"/>
              <a:gd name="T73" fmla="*/ 2147483647 h 17"/>
              <a:gd name="T74" fmla="*/ 2147483647 w 13"/>
              <a:gd name="T75" fmla="*/ 2147483647 h 17"/>
              <a:gd name="T76" fmla="*/ 2147483647 w 13"/>
              <a:gd name="T77" fmla="*/ 2147483647 h 17"/>
              <a:gd name="T78" fmla="*/ 2147483647 w 13"/>
              <a:gd name="T79" fmla="*/ 2147483647 h 17"/>
              <a:gd name="T80" fmla="*/ 2147483647 w 13"/>
              <a:gd name="T81" fmla="*/ 2147483647 h 17"/>
              <a:gd name="T82" fmla="*/ 2147483647 w 13"/>
              <a:gd name="T83" fmla="*/ 2147483647 h 17"/>
              <a:gd name="T84" fmla="*/ 2147483647 w 13"/>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
              <a:gd name="T130" fmla="*/ 0 h 17"/>
              <a:gd name="T131" fmla="*/ 13 w 13"/>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 h="17">
                <a:moveTo>
                  <a:pt x="6" y="14"/>
                </a:moveTo>
                <a:lnTo>
                  <a:pt x="9" y="17"/>
                </a:lnTo>
                <a:lnTo>
                  <a:pt x="9" y="14"/>
                </a:lnTo>
                <a:lnTo>
                  <a:pt x="11" y="14"/>
                </a:lnTo>
                <a:lnTo>
                  <a:pt x="13" y="14"/>
                </a:lnTo>
                <a:lnTo>
                  <a:pt x="13" y="12"/>
                </a:lnTo>
                <a:lnTo>
                  <a:pt x="13" y="10"/>
                </a:lnTo>
                <a:lnTo>
                  <a:pt x="13" y="7"/>
                </a:lnTo>
                <a:lnTo>
                  <a:pt x="13" y="5"/>
                </a:lnTo>
                <a:lnTo>
                  <a:pt x="13" y="3"/>
                </a:lnTo>
                <a:lnTo>
                  <a:pt x="11" y="3"/>
                </a:lnTo>
                <a:lnTo>
                  <a:pt x="9" y="0"/>
                </a:lnTo>
                <a:lnTo>
                  <a:pt x="6" y="0"/>
                </a:lnTo>
                <a:lnTo>
                  <a:pt x="4" y="0"/>
                </a:lnTo>
                <a:lnTo>
                  <a:pt x="4" y="3"/>
                </a:lnTo>
                <a:lnTo>
                  <a:pt x="2" y="3"/>
                </a:lnTo>
                <a:lnTo>
                  <a:pt x="2" y="5"/>
                </a:lnTo>
                <a:lnTo>
                  <a:pt x="0" y="5"/>
                </a:lnTo>
                <a:lnTo>
                  <a:pt x="0" y="7"/>
                </a:lnTo>
                <a:lnTo>
                  <a:pt x="0" y="10"/>
                </a:lnTo>
                <a:lnTo>
                  <a:pt x="2" y="12"/>
                </a:lnTo>
                <a:lnTo>
                  <a:pt x="2" y="14"/>
                </a:lnTo>
                <a:lnTo>
                  <a:pt x="4" y="14"/>
                </a:lnTo>
                <a:lnTo>
                  <a:pt x="6" y="17"/>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03" name="Freeform 167"/>
          <p:cNvSpPr>
            <a:spLocks/>
          </p:cNvSpPr>
          <p:nvPr/>
        </p:nvSpPr>
        <p:spPr bwMode="auto">
          <a:xfrm>
            <a:off x="4543425" y="1738313"/>
            <a:ext cx="20638" cy="26987"/>
          </a:xfrm>
          <a:custGeom>
            <a:avLst/>
            <a:gdLst>
              <a:gd name="T0" fmla="*/ 2147483647 w 13"/>
              <a:gd name="T1" fmla="*/ 2147483647 h 17"/>
              <a:gd name="T2" fmla="*/ 2147483647 w 13"/>
              <a:gd name="T3" fmla="*/ 2147483647 h 17"/>
              <a:gd name="T4" fmla="*/ 2147483647 w 13"/>
              <a:gd name="T5" fmla="*/ 2147483647 h 17"/>
              <a:gd name="T6" fmla="*/ 2147483647 w 13"/>
              <a:gd name="T7" fmla="*/ 2147483647 h 17"/>
              <a:gd name="T8" fmla="*/ 2147483647 w 13"/>
              <a:gd name="T9" fmla="*/ 2147483647 h 17"/>
              <a:gd name="T10" fmla="*/ 2147483647 w 13"/>
              <a:gd name="T11" fmla="*/ 2147483647 h 17"/>
              <a:gd name="T12" fmla="*/ 2147483647 w 13"/>
              <a:gd name="T13" fmla="*/ 2147483647 h 17"/>
              <a:gd name="T14" fmla="*/ 2147483647 w 13"/>
              <a:gd name="T15" fmla="*/ 2147483647 h 17"/>
              <a:gd name="T16" fmla="*/ 2147483647 w 13"/>
              <a:gd name="T17" fmla="*/ 2147483647 h 17"/>
              <a:gd name="T18" fmla="*/ 2147483647 w 13"/>
              <a:gd name="T19" fmla="*/ 2147483647 h 17"/>
              <a:gd name="T20" fmla="*/ 2147483647 w 13"/>
              <a:gd name="T21" fmla="*/ 2147483647 h 17"/>
              <a:gd name="T22" fmla="*/ 2147483647 w 13"/>
              <a:gd name="T23" fmla="*/ 2147483647 h 17"/>
              <a:gd name="T24" fmla="*/ 2147483647 w 13"/>
              <a:gd name="T25" fmla="*/ 2147483647 h 17"/>
              <a:gd name="T26" fmla="*/ 2147483647 w 13"/>
              <a:gd name="T27" fmla="*/ 2147483647 h 17"/>
              <a:gd name="T28" fmla="*/ 2147483647 w 13"/>
              <a:gd name="T29" fmla="*/ 2147483647 h 17"/>
              <a:gd name="T30" fmla="*/ 2147483647 w 13"/>
              <a:gd name="T31" fmla="*/ 2147483647 h 17"/>
              <a:gd name="T32" fmla="*/ 2147483647 w 13"/>
              <a:gd name="T33" fmla="*/ 2147483647 h 17"/>
              <a:gd name="T34" fmla="*/ 2147483647 w 13"/>
              <a:gd name="T35" fmla="*/ 2147483647 h 17"/>
              <a:gd name="T36" fmla="*/ 2147483647 w 13"/>
              <a:gd name="T37" fmla="*/ 0 h 17"/>
              <a:gd name="T38" fmla="*/ 2147483647 w 13"/>
              <a:gd name="T39" fmla="*/ 0 h 17"/>
              <a:gd name="T40" fmla="*/ 2147483647 w 13"/>
              <a:gd name="T41" fmla="*/ 0 h 17"/>
              <a:gd name="T42" fmla="*/ 2147483647 w 13"/>
              <a:gd name="T43" fmla="*/ 0 h 17"/>
              <a:gd name="T44" fmla="*/ 2147483647 w 13"/>
              <a:gd name="T45" fmla="*/ 0 h 17"/>
              <a:gd name="T46" fmla="*/ 2147483647 w 13"/>
              <a:gd name="T47" fmla="*/ 2147483647 h 17"/>
              <a:gd name="T48" fmla="*/ 2147483647 w 13"/>
              <a:gd name="T49" fmla="*/ 2147483647 h 17"/>
              <a:gd name="T50" fmla="*/ 0 w 13"/>
              <a:gd name="T51" fmla="*/ 2147483647 h 17"/>
              <a:gd name="T52" fmla="*/ 0 w 13"/>
              <a:gd name="T53" fmla="*/ 2147483647 h 17"/>
              <a:gd name="T54" fmla="*/ 0 w 13"/>
              <a:gd name="T55" fmla="*/ 2147483647 h 17"/>
              <a:gd name="T56" fmla="*/ 0 w 13"/>
              <a:gd name="T57" fmla="*/ 2147483647 h 17"/>
              <a:gd name="T58" fmla="*/ 0 w 13"/>
              <a:gd name="T59" fmla="*/ 2147483647 h 17"/>
              <a:gd name="T60" fmla="*/ 0 w 13"/>
              <a:gd name="T61" fmla="*/ 2147483647 h 17"/>
              <a:gd name="T62" fmla="*/ 0 w 13"/>
              <a:gd name="T63" fmla="*/ 2147483647 h 17"/>
              <a:gd name="T64" fmla="*/ 0 w 13"/>
              <a:gd name="T65" fmla="*/ 2147483647 h 17"/>
              <a:gd name="T66" fmla="*/ 0 w 13"/>
              <a:gd name="T67" fmla="*/ 2147483647 h 17"/>
              <a:gd name="T68" fmla="*/ 0 w 13"/>
              <a:gd name="T69" fmla="*/ 2147483647 h 17"/>
              <a:gd name="T70" fmla="*/ 0 w 13"/>
              <a:gd name="T71" fmla="*/ 2147483647 h 17"/>
              <a:gd name="T72" fmla="*/ 2147483647 w 13"/>
              <a:gd name="T73" fmla="*/ 2147483647 h 17"/>
              <a:gd name="T74" fmla="*/ 2147483647 w 13"/>
              <a:gd name="T75" fmla="*/ 2147483647 h 17"/>
              <a:gd name="T76" fmla="*/ 2147483647 w 13"/>
              <a:gd name="T77" fmla="*/ 2147483647 h 17"/>
              <a:gd name="T78" fmla="*/ 2147483647 w 13"/>
              <a:gd name="T79" fmla="*/ 2147483647 h 17"/>
              <a:gd name="T80" fmla="*/ 2147483647 w 13"/>
              <a:gd name="T81" fmla="*/ 2147483647 h 17"/>
              <a:gd name="T82" fmla="*/ 2147483647 w 13"/>
              <a:gd name="T83" fmla="*/ 2147483647 h 17"/>
              <a:gd name="T84" fmla="*/ 2147483647 w 13"/>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
              <a:gd name="T130" fmla="*/ 0 h 17"/>
              <a:gd name="T131" fmla="*/ 13 w 13"/>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 h="17">
                <a:moveTo>
                  <a:pt x="4" y="14"/>
                </a:moveTo>
                <a:lnTo>
                  <a:pt x="6" y="17"/>
                </a:lnTo>
                <a:lnTo>
                  <a:pt x="9" y="14"/>
                </a:lnTo>
                <a:lnTo>
                  <a:pt x="11" y="14"/>
                </a:lnTo>
                <a:lnTo>
                  <a:pt x="11" y="12"/>
                </a:lnTo>
                <a:lnTo>
                  <a:pt x="13" y="10"/>
                </a:lnTo>
                <a:lnTo>
                  <a:pt x="13" y="7"/>
                </a:lnTo>
                <a:lnTo>
                  <a:pt x="13" y="5"/>
                </a:lnTo>
                <a:lnTo>
                  <a:pt x="11" y="5"/>
                </a:lnTo>
                <a:lnTo>
                  <a:pt x="11" y="3"/>
                </a:lnTo>
                <a:lnTo>
                  <a:pt x="9" y="3"/>
                </a:lnTo>
                <a:lnTo>
                  <a:pt x="9" y="0"/>
                </a:lnTo>
                <a:lnTo>
                  <a:pt x="6" y="0"/>
                </a:lnTo>
                <a:lnTo>
                  <a:pt x="4" y="0"/>
                </a:lnTo>
                <a:lnTo>
                  <a:pt x="2" y="3"/>
                </a:lnTo>
                <a:lnTo>
                  <a:pt x="0" y="3"/>
                </a:lnTo>
                <a:lnTo>
                  <a:pt x="0" y="5"/>
                </a:lnTo>
                <a:lnTo>
                  <a:pt x="0" y="7"/>
                </a:lnTo>
                <a:lnTo>
                  <a:pt x="0" y="10"/>
                </a:lnTo>
                <a:lnTo>
                  <a:pt x="0" y="12"/>
                </a:lnTo>
                <a:lnTo>
                  <a:pt x="0" y="14"/>
                </a:lnTo>
                <a:lnTo>
                  <a:pt x="2" y="14"/>
                </a:lnTo>
                <a:lnTo>
                  <a:pt x="4" y="14"/>
                </a:lnTo>
                <a:lnTo>
                  <a:pt x="4" y="17"/>
                </a:lnTo>
                <a:lnTo>
                  <a:pt x="6" y="17"/>
                </a:lnTo>
                <a:lnTo>
                  <a:pt x="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04" name="Freeform 168"/>
          <p:cNvSpPr>
            <a:spLocks/>
          </p:cNvSpPr>
          <p:nvPr/>
        </p:nvSpPr>
        <p:spPr bwMode="auto">
          <a:xfrm>
            <a:off x="4616450" y="1738313"/>
            <a:ext cx="25400" cy="26987"/>
          </a:xfrm>
          <a:custGeom>
            <a:avLst/>
            <a:gdLst>
              <a:gd name="T0" fmla="*/ 2147483647 w 16"/>
              <a:gd name="T1" fmla="*/ 2147483647 h 17"/>
              <a:gd name="T2" fmla="*/ 2147483647 w 16"/>
              <a:gd name="T3" fmla="*/ 2147483647 h 17"/>
              <a:gd name="T4" fmla="*/ 2147483647 w 16"/>
              <a:gd name="T5" fmla="*/ 2147483647 h 17"/>
              <a:gd name="T6" fmla="*/ 2147483647 w 16"/>
              <a:gd name="T7" fmla="*/ 2147483647 h 17"/>
              <a:gd name="T8" fmla="*/ 2147483647 w 16"/>
              <a:gd name="T9" fmla="*/ 2147483647 h 17"/>
              <a:gd name="T10" fmla="*/ 2147483647 w 16"/>
              <a:gd name="T11" fmla="*/ 2147483647 h 17"/>
              <a:gd name="T12" fmla="*/ 2147483647 w 16"/>
              <a:gd name="T13" fmla="*/ 2147483647 h 17"/>
              <a:gd name="T14" fmla="*/ 2147483647 w 16"/>
              <a:gd name="T15" fmla="*/ 2147483647 h 17"/>
              <a:gd name="T16" fmla="*/ 2147483647 w 16"/>
              <a:gd name="T17" fmla="*/ 2147483647 h 17"/>
              <a:gd name="T18" fmla="*/ 2147483647 w 16"/>
              <a:gd name="T19" fmla="*/ 2147483647 h 17"/>
              <a:gd name="T20" fmla="*/ 2147483647 w 16"/>
              <a:gd name="T21" fmla="*/ 2147483647 h 17"/>
              <a:gd name="T22" fmla="*/ 2147483647 w 16"/>
              <a:gd name="T23" fmla="*/ 2147483647 h 17"/>
              <a:gd name="T24" fmla="*/ 2147483647 w 16"/>
              <a:gd name="T25" fmla="*/ 2147483647 h 17"/>
              <a:gd name="T26" fmla="*/ 2147483647 w 16"/>
              <a:gd name="T27" fmla="*/ 2147483647 h 17"/>
              <a:gd name="T28" fmla="*/ 2147483647 w 16"/>
              <a:gd name="T29" fmla="*/ 2147483647 h 17"/>
              <a:gd name="T30" fmla="*/ 2147483647 w 16"/>
              <a:gd name="T31" fmla="*/ 2147483647 h 17"/>
              <a:gd name="T32" fmla="*/ 2147483647 w 16"/>
              <a:gd name="T33" fmla="*/ 2147483647 h 17"/>
              <a:gd name="T34" fmla="*/ 2147483647 w 16"/>
              <a:gd name="T35" fmla="*/ 2147483647 h 17"/>
              <a:gd name="T36" fmla="*/ 2147483647 w 16"/>
              <a:gd name="T37" fmla="*/ 0 h 17"/>
              <a:gd name="T38" fmla="*/ 2147483647 w 16"/>
              <a:gd name="T39" fmla="*/ 0 h 17"/>
              <a:gd name="T40" fmla="*/ 2147483647 w 16"/>
              <a:gd name="T41" fmla="*/ 0 h 17"/>
              <a:gd name="T42" fmla="*/ 2147483647 w 16"/>
              <a:gd name="T43" fmla="*/ 0 h 17"/>
              <a:gd name="T44" fmla="*/ 2147483647 w 16"/>
              <a:gd name="T45" fmla="*/ 0 h 17"/>
              <a:gd name="T46" fmla="*/ 2147483647 w 16"/>
              <a:gd name="T47" fmla="*/ 2147483647 h 17"/>
              <a:gd name="T48" fmla="*/ 2147483647 w 16"/>
              <a:gd name="T49" fmla="*/ 2147483647 h 17"/>
              <a:gd name="T50" fmla="*/ 2147483647 w 16"/>
              <a:gd name="T51" fmla="*/ 2147483647 h 17"/>
              <a:gd name="T52" fmla="*/ 2147483647 w 16"/>
              <a:gd name="T53" fmla="*/ 2147483647 h 17"/>
              <a:gd name="T54" fmla="*/ 2147483647 w 16"/>
              <a:gd name="T55" fmla="*/ 2147483647 h 17"/>
              <a:gd name="T56" fmla="*/ 2147483647 w 16"/>
              <a:gd name="T57" fmla="*/ 2147483647 h 17"/>
              <a:gd name="T58" fmla="*/ 0 w 16"/>
              <a:gd name="T59" fmla="*/ 2147483647 h 17"/>
              <a:gd name="T60" fmla="*/ 0 w 16"/>
              <a:gd name="T61" fmla="*/ 2147483647 h 17"/>
              <a:gd name="T62" fmla="*/ 0 w 16"/>
              <a:gd name="T63" fmla="*/ 2147483647 h 17"/>
              <a:gd name="T64" fmla="*/ 2147483647 w 16"/>
              <a:gd name="T65" fmla="*/ 2147483647 h 17"/>
              <a:gd name="T66" fmla="*/ 2147483647 w 16"/>
              <a:gd name="T67" fmla="*/ 2147483647 h 17"/>
              <a:gd name="T68" fmla="*/ 2147483647 w 16"/>
              <a:gd name="T69" fmla="*/ 2147483647 h 17"/>
              <a:gd name="T70" fmla="*/ 2147483647 w 16"/>
              <a:gd name="T71" fmla="*/ 2147483647 h 17"/>
              <a:gd name="T72" fmla="*/ 2147483647 w 16"/>
              <a:gd name="T73" fmla="*/ 2147483647 h 17"/>
              <a:gd name="T74" fmla="*/ 2147483647 w 16"/>
              <a:gd name="T75" fmla="*/ 2147483647 h 17"/>
              <a:gd name="T76" fmla="*/ 2147483647 w 16"/>
              <a:gd name="T77" fmla="*/ 2147483647 h 17"/>
              <a:gd name="T78" fmla="*/ 2147483647 w 16"/>
              <a:gd name="T79" fmla="*/ 2147483647 h 17"/>
              <a:gd name="T80" fmla="*/ 2147483647 w 16"/>
              <a:gd name="T81" fmla="*/ 2147483647 h 17"/>
              <a:gd name="T82" fmla="*/ 2147483647 w 16"/>
              <a:gd name="T83" fmla="*/ 2147483647 h 17"/>
              <a:gd name="T84" fmla="*/ 2147483647 w 16"/>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
              <a:gd name="T130" fmla="*/ 0 h 17"/>
              <a:gd name="T131" fmla="*/ 16 w 16"/>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 h="17">
                <a:moveTo>
                  <a:pt x="7" y="14"/>
                </a:moveTo>
                <a:lnTo>
                  <a:pt x="9" y="17"/>
                </a:lnTo>
                <a:lnTo>
                  <a:pt x="9" y="14"/>
                </a:lnTo>
                <a:lnTo>
                  <a:pt x="11" y="14"/>
                </a:lnTo>
                <a:lnTo>
                  <a:pt x="14" y="14"/>
                </a:lnTo>
                <a:lnTo>
                  <a:pt x="14" y="12"/>
                </a:lnTo>
                <a:lnTo>
                  <a:pt x="14" y="10"/>
                </a:lnTo>
                <a:lnTo>
                  <a:pt x="16" y="10"/>
                </a:lnTo>
                <a:lnTo>
                  <a:pt x="16" y="7"/>
                </a:lnTo>
                <a:lnTo>
                  <a:pt x="14" y="5"/>
                </a:lnTo>
                <a:lnTo>
                  <a:pt x="14" y="3"/>
                </a:lnTo>
                <a:lnTo>
                  <a:pt x="11" y="3"/>
                </a:lnTo>
                <a:lnTo>
                  <a:pt x="9" y="0"/>
                </a:lnTo>
                <a:lnTo>
                  <a:pt x="7" y="0"/>
                </a:lnTo>
                <a:lnTo>
                  <a:pt x="4" y="3"/>
                </a:lnTo>
                <a:lnTo>
                  <a:pt x="2" y="3"/>
                </a:lnTo>
                <a:lnTo>
                  <a:pt x="2" y="5"/>
                </a:lnTo>
                <a:lnTo>
                  <a:pt x="0" y="7"/>
                </a:lnTo>
                <a:lnTo>
                  <a:pt x="0" y="10"/>
                </a:lnTo>
                <a:lnTo>
                  <a:pt x="2" y="10"/>
                </a:lnTo>
                <a:lnTo>
                  <a:pt x="2" y="12"/>
                </a:lnTo>
                <a:lnTo>
                  <a:pt x="2" y="14"/>
                </a:lnTo>
                <a:lnTo>
                  <a:pt x="4" y="14"/>
                </a:lnTo>
                <a:lnTo>
                  <a:pt x="7" y="14"/>
                </a:lnTo>
                <a:lnTo>
                  <a:pt x="7" y="17"/>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05" name="Freeform 169"/>
          <p:cNvSpPr>
            <a:spLocks/>
          </p:cNvSpPr>
          <p:nvPr/>
        </p:nvSpPr>
        <p:spPr bwMode="auto">
          <a:xfrm>
            <a:off x="4465638" y="1738313"/>
            <a:ext cx="22225" cy="26987"/>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2147483647 w 14"/>
              <a:gd name="T19" fmla="*/ 2147483647 h 17"/>
              <a:gd name="T20" fmla="*/ 2147483647 w 14"/>
              <a:gd name="T21" fmla="*/ 2147483647 h 17"/>
              <a:gd name="T22" fmla="*/ 2147483647 w 14"/>
              <a:gd name="T23" fmla="*/ 2147483647 h 17"/>
              <a:gd name="T24" fmla="*/ 2147483647 w 14"/>
              <a:gd name="T25" fmla="*/ 2147483647 h 17"/>
              <a:gd name="T26" fmla="*/ 2147483647 w 14"/>
              <a:gd name="T27" fmla="*/ 2147483647 h 17"/>
              <a:gd name="T28" fmla="*/ 2147483647 w 14"/>
              <a:gd name="T29" fmla="*/ 2147483647 h 17"/>
              <a:gd name="T30" fmla="*/ 2147483647 w 14"/>
              <a:gd name="T31" fmla="*/ 2147483647 h 17"/>
              <a:gd name="T32" fmla="*/ 2147483647 w 14"/>
              <a:gd name="T33" fmla="*/ 2147483647 h 17"/>
              <a:gd name="T34" fmla="*/ 2147483647 w 14"/>
              <a:gd name="T35" fmla="*/ 2147483647 h 17"/>
              <a:gd name="T36" fmla="*/ 2147483647 w 14"/>
              <a:gd name="T37" fmla="*/ 0 h 17"/>
              <a:gd name="T38" fmla="*/ 2147483647 w 14"/>
              <a:gd name="T39" fmla="*/ 0 h 17"/>
              <a:gd name="T40" fmla="*/ 2147483647 w 14"/>
              <a:gd name="T41" fmla="*/ 0 h 17"/>
              <a:gd name="T42" fmla="*/ 2147483647 w 14"/>
              <a:gd name="T43" fmla="*/ 0 h 17"/>
              <a:gd name="T44" fmla="*/ 2147483647 w 14"/>
              <a:gd name="T45" fmla="*/ 0 h 17"/>
              <a:gd name="T46" fmla="*/ 2147483647 w 14"/>
              <a:gd name="T47" fmla="*/ 2147483647 h 17"/>
              <a:gd name="T48" fmla="*/ 2147483647 w 14"/>
              <a:gd name="T49" fmla="*/ 2147483647 h 17"/>
              <a:gd name="T50" fmla="*/ 2147483647 w 14"/>
              <a:gd name="T51" fmla="*/ 2147483647 h 17"/>
              <a:gd name="T52" fmla="*/ 0 w 14"/>
              <a:gd name="T53" fmla="*/ 2147483647 h 17"/>
              <a:gd name="T54" fmla="*/ 0 w 14"/>
              <a:gd name="T55" fmla="*/ 2147483647 h 17"/>
              <a:gd name="T56" fmla="*/ 0 w 14"/>
              <a:gd name="T57" fmla="*/ 2147483647 h 17"/>
              <a:gd name="T58" fmla="*/ 0 w 14"/>
              <a:gd name="T59" fmla="*/ 2147483647 h 17"/>
              <a:gd name="T60" fmla="*/ 0 w 14"/>
              <a:gd name="T61" fmla="*/ 2147483647 h 17"/>
              <a:gd name="T62" fmla="*/ 0 w 14"/>
              <a:gd name="T63" fmla="*/ 2147483647 h 17"/>
              <a:gd name="T64" fmla="*/ 0 w 14"/>
              <a:gd name="T65" fmla="*/ 2147483647 h 17"/>
              <a:gd name="T66" fmla="*/ 0 w 14"/>
              <a:gd name="T67" fmla="*/ 2147483647 h 17"/>
              <a:gd name="T68" fmla="*/ 0 w 14"/>
              <a:gd name="T69" fmla="*/ 2147483647 h 17"/>
              <a:gd name="T70" fmla="*/ 2147483647 w 14"/>
              <a:gd name="T71" fmla="*/ 2147483647 h 17"/>
              <a:gd name="T72" fmla="*/ 2147483647 w 14"/>
              <a:gd name="T73" fmla="*/ 2147483647 h 17"/>
              <a:gd name="T74" fmla="*/ 2147483647 w 14"/>
              <a:gd name="T75" fmla="*/ 2147483647 h 17"/>
              <a:gd name="T76" fmla="*/ 2147483647 w 14"/>
              <a:gd name="T77" fmla="*/ 2147483647 h 17"/>
              <a:gd name="T78" fmla="*/ 2147483647 w 14"/>
              <a:gd name="T79" fmla="*/ 2147483647 h 17"/>
              <a:gd name="T80" fmla="*/ 2147483647 w 14"/>
              <a:gd name="T81" fmla="*/ 2147483647 h 17"/>
              <a:gd name="T82" fmla="*/ 2147483647 w 14"/>
              <a:gd name="T83" fmla="*/ 2147483647 h 17"/>
              <a:gd name="T84" fmla="*/ 2147483647 w 14"/>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7"/>
              <a:gd name="T131" fmla="*/ 14 w 14"/>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7">
                <a:moveTo>
                  <a:pt x="5" y="14"/>
                </a:moveTo>
                <a:lnTo>
                  <a:pt x="7" y="17"/>
                </a:lnTo>
                <a:lnTo>
                  <a:pt x="9" y="14"/>
                </a:lnTo>
                <a:lnTo>
                  <a:pt x="12" y="14"/>
                </a:lnTo>
                <a:lnTo>
                  <a:pt x="12" y="12"/>
                </a:lnTo>
                <a:lnTo>
                  <a:pt x="14" y="12"/>
                </a:lnTo>
                <a:lnTo>
                  <a:pt x="14" y="10"/>
                </a:lnTo>
                <a:lnTo>
                  <a:pt x="14" y="7"/>
                </a:lnTo>
                <a:lnTo>
                  <a:pt x="14" y="5"/>
                </a:lnTo>
                <a:lnTo>
                  <a:pt x="12" y="5"/>
                </a:lnTo>
                <a:lnTo>
                  <a:pt x="12" y="3"/>
                </a:lnTo>
                <a:lnTo>
                  <a:pt x="9" y="3"/>
                </a:lnTo>
                <a:lnTo>
                  <a:pt x="9" y="0"/>
                </a:lnTo>
                <a:lnTo>
                  <a:pt x="7" y="0"/>
                </a:lnTo>
                <a:lnTo>
                  <a:pt x="5" y="0"/>
                </a:lnTo>
                <a:lnTo>
                  <a:pt x="2" y="3"/>
                </a:lnTo>
                <a:lnTo>
                  <a:pt x="0" y="5"/>
                </a:lnTo>
                <a:lnTo>
                  <a:pt x="0" y="7"/>
                </a:lnTo>
                <a:lnTo>
                  <a:pt x="0" y="10"/>
                </a:lnTo>
                <a:lnTo>
                  <a:pt x="0" y="12"/>
                </a:lnTo>
                <a:lnTo>
                  <a:pt x="2" y="14"/>
                </a:lnTo>
                <a:lnTo>
                  <a:pt x="5" y="14"/>
                </a:lnTo>
                <a:lnTo>
                  <a:pt x="5" y="17"/>
                </a:lnTo>
                <a:lnTo>
                  <a:pt x="7" y="17"/>
                </a:lnTo>
                <a:lnTo>
                  <a:pt x="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06" name="Freeform 170"/>
          <p:cNvSpPr>
            <a:spLocks/>
          </p:cNvSpPr>
          <p:nvPr/>
        </p:nvSpPr>
        <p:spPr bwMode="auto">
          <a:xfrm>
            <a:off x="4765675" y="1738313"/>
            <a:ext cx="22225" cy="26987"/>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2147483647 w 14"/>
              <a:gd name="T19" fmla="*/ 2147483647 h 17"/>
              <a:gd name="T20" fmla="*/ 2147483647 w 14"/>
              <a:gd name="T21" fmla="*/ 2147483647 h 17"/>
              <a:gd name="T22" fmla="*/ 2147483647 w 14"/>
              <a:gd name="T23" fmla="*/ 2147483647 h 17"/>
              <a:gd name="T24" fmla="*/ 2147483647 w 14"/>
              <a:gd name="T25" fmla="*/ 2147483647 h 17"/>
              <a:gd name="T26" fmla="*/ 2147483647 w 14"/>
              <a:gd name="T27" fmla="*/ 2147483647 h 17"/>
              <a:gd name="T28" fmla="*/ 2147483647 w 14"/>
              <a:gd name="T29" fmla="*/ 2147483647 h 17"/>
              <a:gd name="T30" fmla="*/ 2147483647 w 14"/>
              <a:gd name="T31" fmla="*/ 2147483647 h 17"/>
              <a:gd name="T32" fmla="*/ 2147483647 w 14"/>
              <a:gd name="T33" fmla="*/ 2147483647 h 17"/>
              <a:gd name="T34" fmla="*/ 2147483647 w 14"/>
              <a:gd name="T35" fmla="*/ 2147483647 h 17"/>
              <a:gd name="T36" fmla="*/ 2147483647 w 14"/>
              <a:gd name="T37" fmla="*/ 0 h 17"/>
              <a:gd name="T38" fmla="*/ 2147483647 w 14"/>
              <a:gd name="T39" fmla="*/ 0 h 17"/>
              <a:gd name="T40" fmla="*/ 2147483647 w 14"/>
              <a:gd name="T41" fmla="*/ 0 h 17"/>
              <a:gd name="T42" fmla="*/ 2147483647 w 14"/>
              <a:gd name="T43" fmla="*/ 0 h 17"/>
              <a:gd name="T44" fmla="*/ 2147483647 w 14"/>
              <a:gd name="T45" fmla="*/ 0 h 17"/>
              <a:gd name="T46" fmla="*/ 2147483647 w 14"/>
              <a:gd name="T47" fmla="*/ 2147483647 h 17"/>
              <a:gd name="T48" fmla="*/ 2147483647 w 14"/>
              <a:gd name="T49" fmla="*/ 2147483647 h 17"/>
              <a:gd name="T50" fmla="*/ 2147483647 w 14"/>
              <a:gd name="T51" fmla="*/ 2147483647 h 17"/>
              <a:gd name="T52" fmla="*/ 0 w 14"/>
              <a:gd name="T53" fmla="*/ 2147483647 h 17"/>
              <a:gd name="T54" fmla="*/ 0 w 14"/>
              <a:gd name="T55" fmla="*/ 2147483647 h 17"/>
              <a:gd name="T56" fmla="*/ 0 w 14"/>
              <a:gd name="T57" fmla="*/ 2147483647 h 17"/>
              <a:gd name="T58" fmla="*/ 0 w 14"/>
              <a:gd name="T59" fmla="*/ 2147483647 h 17"/>
              <a:gd name="T60" fmla="*/ 0 w 14"/>
              <a:gd name="T61" fmla="*/ 2147483647 h 17"/>
              <a:gd name="T62" fmla="*/ 0 w 14"/>
              <a:gd name="T63" fmla="*/ 2147483647 h 17"/>
              <a:gd name="T64" fmla="*/ 0 w 14"/>
              <a:gd name="T65" fmla="*/ 2147483647 h 17"/>
              <a:gd name="T66" fmla="*/ 0 w 14"/>
              <a:gd name="T67" fmla="*/ 2147483647 h 17"/>
              <a:gd name="T68" fmla="*/ 0 w 14"/>
              <a:gd name="T69" fmla="*/ 2147483647 h 17"/>
              <a:gd name="T70" fmla="*/ 2147483647 w 14"/>
              <a:gd name="T71" fmla="*/ 2147483647 h 17"/>
              <a:gd name="T72" fmla="*/ 2147483647 w 14"/>
              <a:gd name="T73" fmla="*/ 2147483647 h 17"/>
              <a:gd name="T74" fmla="*/ 2147483647 w 14"/>
              <a:gd name="T75" fmla="*/ 2147483647 h 17"/>
              <a:gd name="T76" fmla="*/ 2147483647 w 14"/>
              <a:gd name="T77" fmla="*/ 2147483647 h 17"/>
              <a:gd name="T78" fmla="*/ 2147483647 w 14"/>
              <a:gd name="T79" fmla="*/ 2147483647 h 17"/>
              <a:gd name="T80" fmla="*/ 2147483647 w 14"/>
              <a:gd name="T81" fmla="*/ 2147483647 h 17"/>
              <a:gd name="T82" fmla="*/ 2147483647 w 14"/>
              <a:gd name="T83" fmla="*/ 2147483647 h 17"/>
              <a:gd name="T84" fmla="*/ 2147483647 w 14"/>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7"/>
              <a:gd name="T131" fmla="*/ 14 w 14"/>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7">
                <a:moveTo>
                  <a:pt x="5" y="14"/>
                </a:moveTo>
                <a:lnTo>
                  <a:pt x="7" y="17"/>
                </a:lnTo>
                <a:lnTo>
                  <a:pt x="10" y="14"/>
                </a:lnTo>
                <a:lnTo>
                  <a:pt x="12" y="14"/>
                </a:lnTo>
                <a:lnTo>
                  <a:pt x="12" y="12"/>
                </a:lnTo>
                <a:lnTo>
                  <a:pt x="14" y="12"/>
                </a:lnTo>
                <a:lnTo>
                  <a:pt x="14" y="10"/>
                </a:lnTo>
                <a:lnTo>
                  <a:pt x="14" y="7"/>
                </a:lnTo>
                <a:lnTo>
                  <a:pt x="14" y="5"/>
                </a:lnTo>
                <a:lnTo>
                  <a:pt x="12" y="5"/>
                </a:lnTo>
                <a:lnTo>
                  <a:pt x="12" y="3"/>
                </a:lnTo>
                <a:lnTo>
                  <a:pt x="10" y="3"/>
                </a:lnTo>
                <a:lnTo>
                  <a:pt x="10" y="0"/>
                </a:lnTo>
                <a:lnTo>
                  <a:pt x="7" y="0"/>
                </a:lnTo>
                <a:lnTo>
                  <a:pt x="5" y="0"/>
                </a:lnTo>
                <a:lnTo>
                  <a:pt x="3" y="3"/>
                </a:lnTo>
                <a:lnTo>
                  <a:pt x="0" y="5"/>
                </a:lnTo>
                <a:lnTo>
                  <a:pt x="0" y="7"/>
                </a:lnTo>
                <a:lnTo>
                  <a:pt x="0" y="10"/>
                </a:lnTo>
                <a:lnTo>
                  <a:pt x="0" y="12"/>
                </a:lnTo>
                <a:lnTo>
                  <a:pt x="3" y="14"/>
                </a:lnTo>
                <a:lnTo>
                  <a:pt x="5" y="14"/>
                </a:lnTo>
                <a:lnTo>
                  <a:pt x="5" y="17"/>
                </a:lnTo>
                <a:lnTo>
                  <a:pt x="7" y="17"/>
                </a:lnTo>
                <a:lnTo>
                  <a:pt x="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07" name="Freeform 171"/>
          <p:cNvSpPr>
            <a:spLocks/>
          </p:cNvSpPr>
          <p:nvPr/>
        </p:nvSpPr>
        <p:spPr bwMode="auto">
          <a:xfrm>
            <a:off x="4840288" y="1738313"/>
            <a:ext cx="25400" cy="26987"/>
          </a:xfrm>
          <a:custGeom>
            <a:avLst/>
            <a:gdLst>
              <a:gd name="T0" fmla="*/ 2147483647 w 16"/>
              <a:gd name="T1" fmla="*/ 2147483647 h 17"/>
              <a:gd name="T2" fmla="*/ 2147483647 w 16"/>
              <a:gd name="T3" fmla="*/ 2147483647 h 17"/>
              <a:gd name="T4" fmla="*/ 2147483647 w 16"/>
              <a:gd name="T5" fmla="*/ 2147483647 h 17"/>
              <a:gd name="T6" fmla="*/ 2147483647 w 16"/>
              <a:gd name="T7" fmla="*/ 2147483647 h 17"/>
              <a:gd name="T8" fmla="*/ 2147483647 w 16"/>
              <a:gd name="T9" fmla="*/ 2147483647 h 17"/>
              <a:gd name="T10" fmla="*/ 2147483647 w 16"/>
              <a:gd name="T11" fmla="*/ 2147483647 h 17"/>
              <a:gd name="T12" fmla="*/ 2147483647 w 16"/>
              <a:gd name="T13" fmla="*/ 2147483647 h 17"/>
              <a:gd name="T14" fmla="*/ 2147483647 w 16"/>
              <a:gd name="T15" fmla="*/ 2147483647 h 17"/>
              <a:gd name="T16" fmla="*/ 2147483647 w 16"/>
              <a:gd name="T17" fmla="*/ 2147483647 h 17"/>
              <a:gd name="T18" fmla="*/ 2147483647 w 16"/>
              <a:gd name="T19" fmla="*/ 2147483647 h 17"/>
              <a:gd name="T20" fmla="*/ 2147483647 w 16"/>
              <a:gd name="T21" fmla="*/ 2147483647 h 17"/>
              <a:gd name="T22" fmla="*/ 2147483647 w 16"/>
              <a:gd name="T23" fmla="*/ 2147483647 h 17"/>
              <a:gd name="T24" fmla="*/ 2147483647 w 16"/>
              <a:gd name="T25" fmla="*/ 2147483647 h 17"/>
              <a:gd name="T26" fmla="*/ 2147483647 w 16"/>
              <a:gd name="T27" fmla="*/ 2147483647 h 17"/>
              <a:gd name="T28" fmla="*/ 2147483647 w 16"/>
              <a:gd name="T29" fmla="*/ 2147483647 h 17"/>
              <a:gd name="T30" fmla="*/ 2147483647 w 16"/>
              <a:gd name="T31" fmla="*/ 2147483647 h 17"/>
              <a:gd name="T32" fmla="*/ 2147483647 w 16"/>
              <a:gd name="T33" fmla="*/ 2147483647 h 17"/>
              <a:gd name="T34" fmla="*/ 2147483647 w 16"/>
              <a:gd name="T35" fmla="*/ 2147483647 h 17"/>
              <a:gd name="T36" fmla="*/ 2147483647 w 16"/>
              <a:gd name="T37" fmla="*/ 0 h 17"/>
              <a:gd name="T38" fmla="*/ 2147483647 w 16"/>
              <a:gd name="T39" fmla="*/ 0 h 17"/>
              <a:gd name="T40" fmla="*/ 2147483647 w 16"/>
              <a:gd name="T41" fmla="*/ 0 h 17"/>
              <a:gd name="T42" fmla="*/ 2147483647 w 16"/>
              <a:gd name="T43" fmla="*/ 0 h 17"/>
              <a:gd name="T44" fmla="*/ 2147483647 w 16"/>
              <a:gd name="T45" fmla="*/ 0 h 17"/>
              <a:gd name="T46" fmla="*/ 2147483647 w 16"/>
              <a:gd name="T47" fmla="*/ 2147483647 h 17"/>
              <a:gd name="T48" fmla="*/ 2147483647 w 16"/>
              <a:gd name="T49" fmla="*/ 2147483647 h 17"/>
              <a:gd name="T50" fmla="*/ 2147483647 w 16"/>
              <a:gd name="T51" fmla="*/ 2147483647 h 17"/>
              <a:gd name="T52" fmla="*/ 2147483647 w 16"/>
              <a:gd name="T53" fmla="*/ 2147483647 h 17"/>
              <a:gd name="T54" fmla="*/ 2147483647 w 16"/>
              <a:gd name="T55" fmla="*/ 2147483647 h 17"/>
              <a:gd name="T56" fmla="*/ 2147483647 w 16"/>
              <a:gd name="T57" fmla="*/ 2147483647 h 17"/>
              <a:gd name="T58" fmla="*/ 2147483647 w 16"/>
              <a:gd name="T59" fmla="*/ 2147483647 h 17"/>
              <a:gd name="T60" fmla="*/ 0 w 16"/>
              <a:gd name="T61" fmla="*/ 2147483647 h 17"/>
              <a:gd name="T62" fmla="*/ 2147483647 w 16"/>
              <a:gd name="T63" fmla="*/ 2147483647 h 17"/>
              <a:gd name="T64" fmla="*/ 2147483647 w 16"/>
              <a:gd name="T65" fmla="*/ 2147483647 h 17"/>
              <a:gd name="T66" fmla="*/ 2147483647 w 16"/>
              <a:gd name="T67" fmla="*/ 2147483647 h 17"/>
              <a:gd name="T68" fmla="*/ 2147483647 w 16"/>
              <a:gd name="T69" fmla="*/ 2147483647 h 17"/>
              <a:gd name="T70" fmla="*/ 2147483647 w 16"/>
              <a:gd name="T71" fmla="*/ 2147483647 h 17"/>
              <a:gd name="T72" fmla="*/ 2147483647 w 16"/>
              <a:gd name="T73" fmla="*/ 2147483647 h 17"/>
              <a:gd name="T74" fmla="*/ 2147483647 w 16"/>
              <a:gd name="T75" fmla="*/ 2147483647 h 17"/>
              <a:gd name="T76" fmla="*/ 2147483647 w 16"/>
              <a:gd name="T77" fmla="*/ 2147483647 h 17"/>
              <a:gd name="T78" fmla="*/ 2147483647 w 16"/>
              <a:gd name="T79" fmla="*/ 2147483647 h 17"/>
              <a:gd name="T80" fmla="*/ 2147483647 w 16"/>
              <a:gd name="T81" fmla="*/ 2147483647 h 17"/>
              <a:gd name="T82" fmla="*/ 2147483647 w 16"/>
              <a:gd name="T83" fmla="*/ 2147483647 h 17"/>
              <a:gd name="T84" fmla="*/ 2147483647 w 16"/>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
              <a:gd name="T130" fmla="*/ 0 h 17"/>
              <a:gd name="T131" fmla="*/ 16 w 16"/>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 h="17">
                <a:moveTo>
                  <a:pt x="6" y="14"/>
                </a:moveTo>
                <a:lnTo>
                  <a:pt x="9" y="17"/>
                </a:lnTo>
                <a:lnTo>
                  <a:pt x="11" y="14"/>
                </a:lnTo>
                <a:lnTo>
                  <a:pt x="13" y="14"/>
                </a:lnTo>
                <a:lnTo>
                  <a:pt x="13" y="12"/>
                </a:lnTo>
                <a:lnTo>
                  <a:pt x="16" y="10"/>
                </a:lnTo>
                <a:lnTo>
                  <a:pt x="16" y="7"/>
                </a:lnTo>
                <a:lnTo>
                  <a:pt x="16" y="5"/>
                </a:lnTo>
                <a:lnTo>
                  <a:pt x="13" y="5"/>
                </a:lnTo>
                <a:lnTo>
                  <a:pt x="13" y="3"/>
                </a:lnTo>
                <a:lnTo>
                  <a:pt x="11" y="3"/>
                </a:lnTo>
                <a:lnTo>
                  <a:pt x="11" y="0"/>
                </a:lnTo>
                <a:lnTo>
                  <a:pt x="9" y="0"/>
                </a:lnTo>
                <a:lnTo>
                  <a:pt x="6" y="0"/>
                </a:lnTo>
                <a:lnTo>
                  <a:pt x="4" y="3"/>
                </a:lnTo>
                <a:lnTo>
                  <a:pt x="2" y="3"/>
                </a:lnTo>
                <a:lnTo>
                  <a:pt x="2" y="5"/>
                </a:lnTo>
                <a:lnTo>
                  <a:pt x="2" y="7"/>
                </a:lnTo>
                <a:lnTo>
                  <a:pt x="0" y="7"/>
                </a:lnTo>
                <a:lnTo>
                  <a:pt x="2" y="10"/>
                </a:lnTo>
                <a:lnTo>
                  <a:pt x="2" y="12"/>
                </a:lnTo>
                <a:lnTo>
                  <a:pt x="2" y="14"/>
                </a:lnTo>
                <a:lnTo>
                  <a:pt x="4" y="14"/>
                </a:lnTo>
                <a:lnTo>
                  <a:pt x="6" y="14"/>
                </a:lnTo>
                <a:lnTo>
                  <a:pt x="6" y="17"/>
                </a:lnTo>
                <a:lnTo>
                  <a:pt x="9" y="17"/>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08" name="Freeform 172"/>
          <p:cNvSpPr>
            <a:spLocks/>
          </p:cNvSpPr>
          <p:nvPr/>
        </p:nvSpPr>
        <p:spPr bwMode="auto">
          <a:xfrm>
            <a:off x="4689475" y="1738313"/>
            <a:ext cx="22225" cy="26987"/>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2147483647 w 14"/>
              <a:gd name="T19" fmla="*/ 2147483647 h 17"/>
              <a:gd name="T20" fmla="*/ 2147483647 w 14"/>
              <a:gd name="T21" fmla="*/ 2147483647 h 17"/>
              <a:gd name="T22" fmla="*/ 2147483647 w 14"/>
              <a:gd name="T23" fmla="*/ 2147483647 h 17"/>
              <a:gd name="T24" fmla="*/ 2147483647 w 14"/>
              <a:gd name="T25" fmla="*/ 2147483647 h 17"/>
              <a:gd name="T26" fmla="*/ 2147483647 w 14"/>
              <a:gd name="T27" fmla="*/ 2147483647 h 17"/>
              <a:gd name="T28" fmla="*/ 2147483647 w 14"/>
              <a:gd name="T29" fmla="*/ 2147483647 h 17"/>
              <a:gd name="T30" fmla="*/ 2147483647 w 14"/>
              <a:gd name="T31" fmla="*/ 2147483647 h 17"/>
              <a:gd name="T32" fmla="*/ 2147483647 w 14"/>
              <a:gd name="T33" fmla="*/ 2147483647 h 17"/>
              <a:gd name="T34" fmla="*/ 2147483647 w 14"/>
              <a:gd name="T35" fmla="*/ 2147483647 h 17"/>
              <a:gd name="T36" fmla="*/ 2147483647 w 14"/>
              <a:gd name="T37" fmla="*/ 0 h 17"/>
              <a:gd name="T38" fmla="*/ 2147483647 w 14"/>
              <a:gd name="T39" fmla="*/ 0 h 17"/>
              <a:gd name="T40" fmla="*/ 2147483647 w 14"/>
              <a:gd name="T41" fmla="*/ 0 h 17"/>
              <a:gd name="T42" fmla="*/ 2147483647 w 14"/>
              <a:gd name="T43" fmla="*/ 0 h 17"/>
              <a:gd name="T44" fmla="*/ 2147483647 w 14"/>
              <a:gd name="T45" fmla="*/ 0 h 17"/>
              <a:gd name="T46" fmla="*/ 2147483647 w 14"/>
              <a:gd name="T47" fmla="*/ 2147483647 h 17"/>
              <a:gd name="T48" fmla="*/ 2147483647 w 14"/>
              <a:gd name="T49" fmla="*/ 2147483647 h 17"/>
              <a:gd name="T50" fmla="*/ 2147483647 w 14"/>
              <a:gd name="T51" fmla="*/ 2147483647 h 17"/>
              <a:gd name="T52" fmla="*/ 0 w 14"/>
              <a:gd name="T53" fmla="*/ 2147483647 h 17"/>
              <a:gd name="T54" fmla="*/ 0 w 14"/>
              <a:gd name="T55" fmla="*/ 2147483647 h 17"/>
              <a:gd name="T56" fmla="*/ 0 w 14"/>
              <a:gd name="T57" fmla="*/ 2147483647 h 17"/>
              <a:gd name="T58" fmla="*/ 0 w 14"/>
              <a:gd name="T59" fmla="*/ 2147483647 h 17"/>
              <a:gd name="T60" fmla="*/ 0 w 14"/>
              <a:gd name="T61" fmla="*/ 2147483647 h 17"/>
              <a:gd name="T62" fmla="*/ 0 w 14"/>
              <a:gd name="T63" fmla="*/ 2147483647 h 17"/>
              <a:gd name="T64" fmla="*/ 0 w 14"/>
              <a:gd name="T65" fmla="*/ 2147483647 h 17"/>
              <a:gd name="T66" fmla="*/ 0 w 14"/>
              <a:gd name="T67" fmla="*/ 2147483647 h 17"/>
              <a:gd name="T68" fmla="*/ 0 w 14"/>
              <a:gd name="T69" fmla="*/ 2147483647 h 17"/>
              <a:gd name="T70" fmla="*/ 2147483647 w 14"/>
              <a:gd name="T71" fmla="*/ 2147483647 h 17"/>
              <a:gd name="T72" fmla="*/ 2147483647 w 14"/>
              <a:gd name="T73" fmla="*/ 2147483647 h 17"/>
              <a:gd name="T74" fmla="*/ 2147483647 w 14"/>
              <a:gd name="T75" fmla="*/ 2147483647 h 17"/>
              <a:gd name="T76" fmla="*/ 2147483647 w 14"/>
              <a:gd name="T77" fmla="*/ 2147483647 h 17"/>
              <a:gd name="T78" fmla="*/ 2147483647 w 14"/>
              <a:gd name="T79" fmla="*/ 2147483647 h 17"/>
              <a:gd name="T80" fmla="*/ 2147483647 w 14"/>
              <a:gd name="T81" fmla="*/ 2147483647 h 17"/>
              <a:gd name="T82" fmla="*/ 2147483647 w 14"/>
              <a:gd name="T83" fmla="*/ 2147483647 h 17"/>
              <a:gd name="T84" fmla="*/ 2147483647 w 14"/>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7"/>
              <a:gd name="T131" fmla="*/ 14 w 14"/>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7">
                <a:moveTo>
                  <a:pt x="7" y="14"/>
                </a:moveTo>
                <a:lnTo>
                  <a:pt x="7" y="17"/>
                </a:lnTo>
                <a:lnTo>
                  <a:pt x="9" y="14"/>
                </a:lnTo>
                <a:lnTo>
                  <a:pt x="11" y="14"/>
                </a:lnTo>
                <a:lnTo>
                  <a:pt x="11" y="12"/>
                </a:lnTo>
                <a:lnTo>
                  <a:pt x="14" y="12"/>
                </a:lnTo>
                <a:lnTo>
                  <a:pt x="14" y="10"/>
                </a:lnTo>
                <a:lnTo>
                  <a:pt x="14" y="7"/>
                </a:lnTo>
                <a:lnTo>
                  <a:pt x="14" y="5"/>
                </a:lnTo>
                <a:lnTo>
                  <a:pt x="11" y="5"/>
                </a:lnTo>
                <a:lnTo>
                  <a:pt x="11" y="3"/>
                </a:lnTo>
                <a:lnTo>
                  <a:pt x="9" y="3"/>
                </a:lnTo>
                <a:lnTo>
                  <a:pt x="9" y="0"/>
                </a:lnTo>
                <a:lnTo>
                  <a:pt x="7" y="0"/>
                </a:lnTo>
                <a:lnTo>
                  <a:pt x="4" y="0"/>
                </a:lnTo>
                <a:lnTo>
                  <a:pt x="4" y="3"/>
                </a:lnTo>
                <a:lnTo>
                  <a:pt x="2" y="3"/>
                </a:lnTo>
                <a:lnTo>
                  <a:pt x="0" y="5"/>
                </a:lnTo>
                <a:lnTo>
                  <a:pt x="0" y="7"/>
                </a:lnTo>
                <a:lnTo>
                  <a:pt x="0" y="10"/>
                </a:lnTo>
                <a:lnTo>
                  <a:pt x="0" y="12"/>
                </a:lnTo>
                <a:lnTo>
                  <a:pt x="2" y="14"/>
                </a:lnTo>
                <a:lnTo>
                  <a:pt x="4" y="14"/>
                </a:lnTo>
                <a:lnTo>
                  <a:pt x="4" y="17"/>
                </a:lnTo>
                <a:lnTo>
                  <a:pt x="7" y="17"/>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09" name="Freeform 173"/>
          <p:cNvSpPr>
            <a:spLocks/>
          </p:cNvSpPr>
          <p:nvPr/>
        </p:nvSpPr>
        <p:spPr bwMode="auto">
          <a:xfrm>
            <a:off x="4989513" y="1738313"/>
            <a:ext cx="22225" cy="26987"/>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2147483647 w 14"/>
              <a:gd name="T19" fmla="*/ 2147483647 h 17"/>
              <a:gd name="T20" fmla="*/ 2147483647 w 14"/>
              <a:gd name="T21" fmla="*/ 2147483647 h 17"/>
              <a:gd name="T22" fmla="*/ 2147483647 w 14"/>
              <a:gd name="T23" fmla="*/ 2147483647 h 17"/>
              <a:gd name="T24" fmla="*/ 2147483647 w 14"/>
              <a:gd name="T25" fmla="*/ 2147483647 h 17"/>
              <a:gd name="T26" fmla="*/ 2147483647 w 14"/>
              <a:gd name="T27" fmla="*/ 2147483647 h 17"/>
              <a:gd name="T28" fmla="*/ 2147483647 w 14"/>
              <a:gd name="T29" fmla="*/ 2147483647 h 17"/>
              <a:gd name="T30" fmla="*/ 2147483647 w 14"/>
              <a:gd name="T31" fmla="*/ 2147483647 h 17"/>
              <a:gd name="T32" fmla="*/ 2147483647 w 14"/>
              <a:gd name="T33" fmla="*/ 2147483647 h 17"/>
              <a:gd name="T34" fmla="*/ 2147483647 w 14"/>
              <a:gd name="T35" fmla="*/ 2147483647 h 17"/>
              <a:gd name="T36" fmla="*/ 2147483647 w 14"/>
              <a:gd name="T37" fmla="*/ 0 h 17"/>
              <a:gd name="T38" fmla="*/ 2147483647 w 14"/>
              <a:gd name="T39" fmla="*/ 0 h 17"/>
              <a:gd name="T40" fmla="*/ 2147483647 w 14"/>
              <a:gd name="T41" fmla="*/ 0 h 17"/>
              <a:gd name="T42" fmla="*/ 2147483647 w 14"/>
              <a:gd name="T43" fmla="*/ 0 h 17"/>
              <a:gd name="T44" fmla="*/ 2147483647 w 14"/>
              <a:gd name="T45" fmla="*/ 0 h 17"/>
              <a:gd name="T46" fmla="*/ 2147483647 w 14"/>
              <a:gd name="T47" fmla="*/ 2147483647 h 17"/>
              <a:gd name="T48" fmla="*/ 2147483647 w 14"/>
              <a:gd name="T49" fmla="*/ 2147483647 h 17"/>
              <a:gd name="T50" fmla="*/ 2147483647 w 14"/>
              <a:gd name="T51" fmla="*/ 2147483647 h 17"/>
              <a:gd name="T52" fmla="*/ 2147483647 w 14"/>
              <a:gd name="T53" fmla="*/ 2147483647 h 17"/>
              <a:gd name="T54" fmla="*/ 0 w 14"/>
              <a:gd name="T55" fmla="*/ 2147483647 h 17"/>
              <a:gd name="T56" fmla="*/ 0 w 14"/>
              <a:gd name="T57" fmla="*/ 2147483647 h 17"/>
              <a:gd name="T58" fmla="*/ 0 w 14"/>
              <a:gd name="T59" fmla="*/ 2147483647 h 17"/>
              <a:gd name="T60" fmla="*/ 0 w 14"/>
              <a:gd name="T61" fmla="*/ 2147483647 h 17"/>
              <a:gd name="T62" fmla="*/ 0 w 14"/>
              <a:gd name="T63" fmla="*/ 2147483647 h 17"/>
              <a:gd name="T64" fmla="*/ 0 w 14"/>
              <a:gd name="T65" fmla="*/ 2147483647 h 17"/>
              <a:gd name="T66" fmla="*/ 0 w 14"/>
              <a:gd name="T67" fmla="*/ 2147483647 h 17"/>
              <a:gd name="T68" fmla="*/ 2147483647 w 14"/>
              <a:gd name="T69" fmla="*/ 2147483647 h 17"/>
              <a:gd name="T70" fmla="*/ 2147483647 w 14"/>
              <a:gd name="T71" fmla="*/ 2147483647 h 17"/>
              <a:gd name="T72" fmla="*/ 2147483647 w 14"/>
              <a:gd name="T73" fmla="*/ 2147483647 h 17"/>
              <a:gd name="T74" fmla="*/ 2147483647 w 14"/>
              <a:gd name="T75" fmla="*/ 2147483647 h 17"/>
              <a:gd name="T76" fmla="*/ 2147483647 w 14"/>
              <a:gd name="T77" fmla="*/ 2147483647 h 17"/>
              <a:gd name="T78" fmla="*/ 2147483647 w 14"/>
              <a:gd name="T79" fmla="*/ 2147483647 h 17"/>
              <a:gd name="T80" fmla="*/ 2147483647 w 14"/>
              <a:gd name="T81" fmla="*/ 2147483647 h 17"/>
              <a:gd name="T82" fmla="*/ 2147483647 w 14"/>
              <a:gd name="T83" fmla="*/ 2147483647 h 17"/>
              <a:gd name="T84" fmla="*/ 2147483647 w 14"/>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7"/>
              <a:gd name="T131" fmla="*/ 14 w 14"/>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7">
                <a:moveTo>
                  <a:pt x="7" y="14"/>
                </a:moveTo>
                <a:lnTo>
                  <a:pt x="9" y="17"/>
                </a:lnTo>
                <a:lnTo>
                  <a:pt x="9" y="14"/>
                </a:lnTo>
                <a:lnTo>
                  <a:pt x="12" y="14"/>
                </a:lnTo>
                <a:lnTo>
                  <a:pt x="14" y="12"/>
                </a:lnTo>
                <a:lnTo>
                  <a:pt x="14" y="10"/>
                </a:lnTo>
                <a:lnTo>
                  <a:pt x="14" y="7"/>
                </a:lnTo>
                <a:lnTo>
                  <a:pt x="14" y="5"/>
                </a:lnTo>
                <a:lnTo>
                  <a:pt x="12" y="3"/>
                </a:lnTo>
                <a:lnTo>
                  <a:pt x="9" y="0"/>
                </a:lnTo>
                <a:lnTo>
                  <a:pt x="7" y="0"/>
                </a:lnTo>
                <a:lnTo>
                  <a:pt x="5" y="0"/>
                </a:lnTo>
                <a:lnTo>
                  <a:pt x="5" y="3"/>
                </a:lnTo>
                <a:lnTo>
                  <a:pt x="2" y="3"/>
                </a:lnTo>
                <a:lnTo>
                  <a:pt x="2" y="5"/>
                </a:lnTo>
                <a:lnTo>
                  <a:pt x="0" y="5"/>
                </a:lnTo>
                <a:lnTo>
                  <a:pt x="0" y="7"/>
                </a:lnTo>
                <a:lnTo>
                  <a:pt x="0" y="10"/>
                </a:lnTo>
                <a:lnTo>
                  <a:pt x="0" y="12"/>
                </a:lnTo>
                <a:lnTo>
                  <a:pt x="2" y="12"/>
                </a:lnTo>
                <a:lnTo>
                  <a:pt x="2" y="14"/>
                </a:lnTo>
                <a:lnTo>
                  <a:pt x="5" y="14"/>
                </a:lnTo>
                <a:lnTo>
                  <a:pt x="7" y="17"/>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10" name="Freeform 174"/>
          <p:cNvSpPr>
            <a:spLocks/>
          </p:cNvSpPr>
          <p:nvPr/>
        </p:nvSpPr>
        <p:spPr bwMode="auto">
          <a:xfrm>
            <a:off x="5067300" y="1738313"/>
            <a:ext cx="22225" cy="26987"/>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2147483647 w 14"/>
              <a:gd name="T19" fmla="*/ 2147483647 h 17"/>
              <a:gd name="T20" fmla="*/ 2147483647 w 14"/>
              <a:gd name="T21" fmla="*/ 2147483647 h 17"/>
              <a:gd name="T22" fmla="*/ 2147483647 w 14"/>
              <a:gd name="T23" fmla="*/ 2147483647 h 17"/>
              <a:gd name="T24" fmla="*/ 2147483647 w 14"/>
              <a:gd name="T25" fmla="*/ 2147483647 h 17"/>
              <a:gd name="T26" fmla="*/ 2147483647 w 14"/>
              <a:gd name="T27" fmla="*/ 2147483647 h 17"/>
              <a:gd name="T28" fmla="*/ 2147483647 w 14"/>
              <a:gd name="T29" fmla="*/ 2147483647 h 17"/>
              <a:gd name="T30" fmla="*/ 2147483647 w 14"/>
              <a:gd name="T31" fmla="*/ 2147483647 h 17"/>
              <a:gd name="T32" fmla="*/ 2147483647 w 14"/>
              <a:gd name="T33" fmla="*/ 2147483647 h 17"/>
              <a:gd name="T34" fmla="*/ 2147483647 w 14"/>
              <a:gd name="T35" fmla="*/ 2147483647 h 17"/>
              <a:gd name="T36" fmla="*/ 2147483647 w 14"/>
              <a:gd name="T37" fmla="*/ 0 h 17"/>
              <a:gd name="T38" fmla="*/ 2147483647 w 14"/>
              <a:gd name="T39" fmla="*/ 0 h 17"/>
              <a:gd name="T40" fmla="*/ 2147483647 w 14"/>
              <a:gd name="T41" fmla="*/ 0 h 17"/>
              <a:gd name="T42" fmla="*/ 2147483647 w 14"/>
              <a:gd name="T43" fmla="*/ 0 h 17"/>
              <a:gd name="T44" fmla="*/ 2147483647 w 14"/>
              <a:gd name="T45" fmla="*/ 0 h 17"/>
              <a:gd name="T46" fmla="*/ 2147483647 w 14"/>
              <a:gd name="T47" fmla="*/ 2147483647 h 17"/>
              <a:gd name="T48" fmla="*/ 2147483647 w 14"/>
              <a:gd name="T49" fmla="*/ 2147483647 h 17"/>
              <a:gd name="T50" fmla="*/ 2147483647 w 14"/>
              <a:gd name="T51" fmla="*/ 2147483647 h 17"/>
              <a:gd name="T52" fmla="*/ 2147483647 w 14"/>
              <a:gd name="T53" fmla="*/ 2147483647 h 17"/>
              <a:gd name="T54" fmla="*/ 0 w 14"/>
              <a:gd name="T55" fmla="*/ 2147483647 h 17"/>
              <a:gd name="T56" fmla="*/ 0 w 14"/>
              <a:gd name="T57" fmla="*/ 2147483647 h 17"/>
              <a:gd name="T58" fmla="*/ 0 w 14"/>
              <a:gd name="T59" fmla="*/ 2147483647 h 17"/>
              <a:gd name="T60" fmla="*/ 0 w 14"/>
              <a:gd name="T61" fmla="*/ 2147483647 h 17"/>
              <a:gd name="T62" fmla="*/ 0 w 14"/>
              <a:gd name="T63" fmla="*/ 2147483647 h 17"/>
              <a:gd name="T64" fmla="*/ 0 w 14"/>
              <a:gd name="T65" fmla="*/ 2147483647 h 17"/>
              <a:gd name="T66" fmla="*/ 0 w 14"/>
              <a:gd name="T67" fmla="*/ 2147483647 h 17"/>
              <a:gd name="T68" fmla="*/ 2147483647 w 14"/>
              <a:gd name="T69" fmla="*/ 2147483647 h 17"/>
              <a:gd name="T70" fmla="*/ 2147483647 w 14"/>
              <a:gd name="T71" fmla="*/ 2147483647 h 17"/>
              <a:gd name="T72" fmla="*/ 2147483647 w 14"/>
              <a:gd name="T73" fmla="*/ 2147483647 h 17"/>
              <a:gd name="T74" fmla="*/ 2147483647 w 14"/>
              <a:gd name="T75" fmla="*/ 2147483647 h 17"/>
              <a:gd name="T76" fmla="*/ 2147483647 w 14"/>
              <a:gd name="T77" fmla="*/ 2147483647 h 17"/>
              <a:gd name="T78" fmla="*/ 2147483647 w 14"/>
              <a:gd name="T79" fmla="*/ 2147483647 h 17"/>
              <a:gd name="T80" fmla="*/ 2147483647 w 14"/>
              <a:gd name="T81" fmla="*/ 2147483647 h 17"/>
              <a:gd name="T82" fmla="*/ 2147483647 w 14"/>
              <a:gd name="T83" fmla="*/ 2147483647 h 17"/>
              <a:gd name="T84" fmla="*/ 2147483647 w 14"/>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7"/>
              <a:gd name="T131" fmla="*/ 14 w 14"/>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7">
                <a:moveTo>
                  <a:pt x="7" y="14"/>
                </a:moveTo>
                <a:lnTo>
                  <a:pt x="9" y="17"/>
                </a:lnTo>
                <a:lnTo>
                  <a:pt x="9" y="14"/>
                </a:lnTo>
                <a:lnTo>
                  <a:pt x="11" y="14"/>
                </a:lnTo>
                <a:lnTo>
                  <a:pt x="14" y="12"/>
                </a:lnTo>
                <a:lnTo>
                  <a:pt x="14" y="10"/>
                </a:lnTo>
                <a:lnTo>
                  <a:pt x="14" y="7"/>
                </a:lnTo>
                <a:lnTo>
                  <a:pt x="14" y="5"/>
                </a:lnTo>
                <a:lnTo>
                  <a:pt x="11" y="3"/>
                </a:lnTo>
                <a:lnTo>
                  <a:pt x="9" y="0"/>
                </a:lnTo>
                <a:lnTo>
                  <a:pt x="7" y="0"/>
                </a:lnTo>
                <a:lnTo>
                  <a:pt x="4" y="0"/>
                </a:lnTo>
                <a:lnTo>
                  <a:pt x="4" y="3"/>
                </a:lnTo>
                <a:lnTo>
                  <a:pt x="2" y="3"/>
                </a:lnTo>
                <a:lnTo>
                  <a:pt x="2" y="5"/>
                </a:lnTo>
                <a:lnTo>
                  <a:pt x="0" y="5"/>
                </a:lnTo>
                <a:lnTo>
                  <a:pt x="0" y="7"/>
                </a:lnTo>
                <a:lnTo>
                  <a:pt x="0" y="10"/>
                </a:lnTo>
                <a:lnTo>
                  <a:pt x="0" y="12"/>
                </a:lnTo>
                <a:lnTo>
                  <a:pt x="2" y="12"/>
                </a:lnTo>
                <a:lnTo>
                  <a:pt x="2" y="14"/>
                </a:lnTo>
                <a:lnTo>
                  <a:pt x="4" y="14"/>
                </a:lnTo>
                <a:lnTo>
                  <a:pt x="7" y="17"/>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11" name="Freeform 175"/>
          <p:cNvSpPr>
            <a:spLocks/>
          </p:cNvSpPr>
          <p:nvPr/>
        </p:nvSpPr>
        <p:spPr bwMode="auto">
          <a:xfrm>
            <a:off x="4913313" y="1738313"/>
            <a:ext cx="25400" cy="26987"/>
          </a:xfrm>
          <a:custGeom>
            <a:avLst/>
            <a:gdLst>
              <a:gd name="T0" fmla="*/ 2147483647 w 16"/>
              <a:gd name="T1" fmla="*/ 2147483647 h 17"/>
              <a:gd name="T2" fmla="*/ 2147483647 w 16"/>
              <a:gd name="T3" fmla="*/ 2147483647 h 17"/>
              <a:gd name="T4" fmla="*/ 2147483647 w 16"/>
              <a:gd name="T5" fmla="*/ 2147483647 h 17"/>
              <a:gd name="T6" fmla="*/ 2147483647 w 16"/>
              <a:gd name="T7" fmla="*/ 2147483647 h 17"/>
              <a:gd name="T8" fmla="*/ 2147483647 w 16"/>
              <a:gd name="T9" fmla="*/ 2147483647 h 17"/>
              <a:gd name="T10" fmla="*/ 2147483647 w 16"/>
              <a:gd name="T11" fmla="*/ 2147483647 h 17"/>
              <a:gd name="T12" fmla="*/ 2147483647 w 16"/>
              <a:gd name="T13" fmla="*/ 2147483647 h 17"/>
              <a:gd name="T14" fmla="*/ 2147483647 w 16"/>
              <a:gd name="T15" fmla="*/ 2147483647 h 17"/>
              <a:gd name="T16" fmla="*/ 2147483647 w 16"/>
              <a:gd name="T17" fmla="*/ 2147483647 h 17"/>
              <a:gd name="T18" fmla="*/ 2147483647 w 16"/>
              <a:gd name="T19" fmla="*/ 2147483647 h 17"/>
              <a:gd name="T20" fmla="*/ 2147483647 w 16"/>
              <a:gd name="T21" fmla="*/ 2147483647 h 17"/>
              <a:gd name="T22" fmla="*/ 2147483647 w 16"/>
              <a:gd name="T23" fmla="*/ 2147483647 h 17"/>
              <a:gd name="T24" fmla="*/ 2147483647 w 16"/>
              <a:gd name="T25" fmla="*/ 2147483647 h 17"/>
              <a:gd name="T26" fmla="*/ 2147483647 w 16"/>
              <a:gd name="T27" fmla="*/ 2147483647 h 17"/>
              <a:gd name="T28" fmla="*/ 2147483647 w 16"/>
              <a:gd name="T29" fmla="*/ 2147483647 h 17"/>
              <a:gd name="T30" fmla="*/ 2147483647 w 16"/>
              <a:gd name="T31" fmla="*/ 2147483647 h 17"/>
              <a:gd name="T32" fmla="*/ 2147483647 w 16"/>
              <a:gd name="T33" fmla="*/ 2147483647 h 17"/>
              <a:gd name="T34" fmla="*/ 2147483647 w 16"/>
              <a:gd name="T35" fmla="*/ 2147483647 h 17"/>
              <a:gd name="T36" fmla="*/ 2147483647 w 16"/>
              <a:gd name="T37" fmla="*/ 0 h 17"/>
              <a:gd name="T38" fmla="*/ 2147483647 w 16"/>
              <a:gd name="T39" fmla="*/ 0 h 17"/>
              <a:gd name="T40" fmla="*/ 2147483647 w 16"/>
              <a:gd name="T41" fmla="*/ 0 h 17"/>
              <a:gd name="T42" fmla="*/ 2147483647 w 16"/>
              <a:gd name="T43" fmla="*/ 0 h 17"/>
              <a:gd name="T44" fmla="*/ 2147483647 w 16"/>
              <a:gd name="T45" fmla="*/ 0 h 17"/>
              <a:gd name="T46" fmla="*/ 2147483647 w 16"/>
              <a:gd name="T47" fmla="*/ 2147483647 h 17"/>
              <a:gd name="T48" fmla="*/ 2147483647 w 16"/>
              <a:gd name="T49" fmla="*/ 2147483647 h 17"/>
              <a:gd name="T50" fmla="*/ 2147483647 w 16"/>
              <a:gd name="T51" fmla="*/ 2147483647 h 17"/>
              <a:gd name="T52" fmla="*/ 2147483647 w 16"/>
              <a:gd name="T53" fmla="*/ 2147483647 h 17"/>
              <a:gd name="T54" fmla="*/ 2147483647 w 16"/>
              <a:gd name="T55" fmla="*/ 2147483647 h 17"/>
              <a:gd name="T56" fmla="*/ 0 w 16"/>
              <a:gd name="T57" fmla="*/ 2147483647 h 17"/>
              <a:gd name="T58" fmla="*/ 0 w 16"/>
              <a:gd name="T59" fmla="*/ 2147483647 h 17"/>
              <a:gd name="T60" fmla="*/ 0 w 16"/>
              <a:gd name="T61" fmla="*/ 2147483647 h 17"/>
              <a:gd name="T62" fmla="*/ 0 w 16"/>
              <a:gd name="T63" fmla="*/ 2147483647 h 17"/>
              <a:gd name="T64" fmla="*/ 0 w 16"/>
              <a:gd name="T65" fmla="*/ 2147483647 h 17"/>
              <a:gd name="T66" fmla="*/ 2147483647 w 16"/>
              <a:gd name="T67" fmla="*/ 2147483647 h 17"/>
              <a:gd name="T68" fmla="*/ 2147483647 w 16"/>
              <a:gd name="T69" fmla="*/ 2147483647 h 17"/>
              <a:gd name="T70" fmla="*/ 2147483647 w 16"/>
              <a:gd name="T71" fmla="*/ 2147483647 h 17"/>
              <a:gd name="T72" fmla="*/ 2147483647 w 16"/>
              <a:gd name="T73" fmla="*/ 2147483647 h 17"/>
              <a:gd name="T74" fmla="*/ 2147483647 w 16"/>
              <a:gd name="T75" fmla="*/ 2147483647 h 17"/>
              <a:gd name="T76" fmla="*/ 2147483647 w 16"/>
              <a:gd name="T77" fmla="*/ 2147483647 h 17"/>
              <a:gd name="T78" fmla="*/ 2147483647 w 16"/>
              <a:gd name="T79" fmla="*/ 2147483647 h 17"/>
              <a:gd name="T80" fmla="*/ 2147483647 w 16"/>
              <a:gd name="T81" fmla="*/ 2147483647 h 17"/>
              <a:gd name="T82" fmla="*/ 2147483647 w 16"/>
              <a:gd name="T83" fmla="*/ 2147483647 h 17"/>
              <a:gd name="T84" fmla="*/ 2147483647 w 16"/>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
              <a:gd name="T130" fmla="*/ 0 h 17"/>
              <a:gd name="T131" fmla="*/ 16 w 16"/>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 h="17">
                <a:moveTo>
                  <a:pt x="7" y="14"/>
                </a:moveTo>
                <a:lnTo>
                  <a:pt x="9" y="17"/>
                </a:lnTo>
                <a:lnTo>
                  <a:pt x="9" y="14"/>
                </a:lnTo>
                <a:lnTo>
                  <a:pt x="11" y="14"/>
                </a:lnTo>
                <a:lnTo>
                  <a:pt x="14" y="14"/>
                </a:lnTo>
                <a:lnTo>
                  <a:pt x="14" y="12"/>
                </a:lnTo>
                <a:lnTo>
                  <a:pt x="14" y="10"/>
                </a:lnTo>
                <a:lnTo>
                  <a:pt x="16" y="7"/>
                </a:lnTo>
                <a:lnTo>
                  <a:pt x="14" y="7"/>
                </a:lnTo>
                <a:lnTo>
                  <a:pt x="14" y="5"/>
                </a:lnTo>
                <a:lnTo>
                  <a:pt x="14" y="3"/>
                </a:lnTo>
                <a:lnTo>
                  <a:pt x="11" y="3"/>
                </a:lnTo>
                <a:lnTo>
                  <a:pt x="9" y="0"/>
                </a:lnTo>
                <a:lnTo>
                  <a:pt x="7" y="0"/>
                </a:lnTo>
                <a:lnTo>
                  <a:pt x="4" y="0"/>
                </a:lnTo>
                <a:lnTo>
                  <a:pt x="4" y="3"/>
                </a:lnTo>
                <a:lnTo>
                  <a:pt x="2" y="3"/>
                </a:lnTo>
                <a:lnTo>
                  <a:pt x="2" y="5"/>
                </a:lnTo>
                <a:lnTo>
                  <a:pt x="0" y="5"/>
                </a:lnTo>
                <a:lnTo>
                  <a:pt x="0" y="7"/>
                </a:lnTo>
                <a:lnTo>
                  <a:pt x="0" y="10"/>
                </a:lnTo>
                <a:lnTo>
                  <a:pt x="2" y="12"/>
                </a:lnTo>
                <a:lnTo>
                  <a:pt x="2" y="14"/>
                </a:lnTo>
                <a:lnTo>
                  <a:pt x="4" y="14"/>
                </a:lnTo>
                <a:lnTo>
                  <a:pt x="7" y="17"/>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12" name="Freeform 176"/>
          <p:cNvSpPr>
            <a:spLocks/>
          </p:cNvSpPr>
          <p:nvPr/>
        </p:nvSpPr>
        <p:spPr bwMode="auto">
          <a:xfrm>
            <a:off x="5213350" y="1738313"/>
            <a:ext cx="22225" cy="26987"/>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2147483647 w 14"/>
              <a:gd name="T19" fmla="*/ 2147483647 h 17"/>
              <a:gd name="T20" fmla="*/ 2147483647 w 14"/>
              <a:gd name="T21" fmla="*/ 2147483647 h 17"/>
              <a:gd name="T22" fmla="*/ 2147483647 w 14"/>
              <a:gd name="T23" fmla="*/ 2147483647 h 17"/>
              <a:gd name="T24" fmla="*/ 2147483647 w 14"/>
              <a:gd name="T25" fmla="*/ 2147483647 h 17"/>
              <a:gd name="T26" fmla="*/ 2147483647 w 14"/>
              <a:gd name="T27" fmla="*/ 2147483647 h 17"/>
              <a:gd name="T28" fmla="*/ 2147483647 w 14"/>
              <a:gd name="T29" fmla="*/ 2147483647 h 17"/>
              <a:gd name="T30" fmla="*/ 2147483647 w 14"/>
              <a:gd name="T31" fmla="*/ 2147483647 h 17"/>
              <a:gd name="T32" fmla="*/ 2147483647 w 14"/>
              <a:gd name="T33" fmla="*/ 2147483647 h 17"/>
              <a:gd name="T34" fmla="*/ 2147483647 w 14"/>
              <a:gd name="T35" fmla="*/ 2147483647 h 17"/>
              <a:gd name="T36" fmla="*/ 2147483647 w 14"/>
              <a:gd name="T37" fmla="*/ 0 h 17"/>
              <a:gd name="T38" fmla="*/ 2147483647 w 14"/>
              <a:gd name="T39" fmla="*/ 0 h 17"/>
              <a:gd name="T40" fmla="*/ 2147483647 w 14"/>
              <a:gd name="T41" fmla="*/ 0 h 17"/>
              <a:gd name="T42" fmla="*/ 2147483647 w 14"/>
              <a:gd name="T43" fmla="*/ 0 h 17"/>
              <a:gd name="T44" fmla="*/ 2147483647 w 14"/>
              <a:gd name="T45" fmla="*/ 0 h 17"/>
              <a:gd name="T46" fmla="*/ 2147483647 w 14"/>
              <a:gd name="T47" fmla="*/ 2147483647 h 17"/>
              <a:gd name="T48" fmla="*/ 2147483647 w 14"/>
              <a:gd name="T49" fmla="*/ 2147483647 h 17"/>
              <a:gd name="T50" fmla="*/ 2147483647 w 14"/>
              <a:gd name="T51" fmla="*/ 2147483647 h 17"/>
              <a:gd name="T52" fmla="*/ 2147483647 w 14"/>
              <a:gd name="T53" fmla="*/ 2147483647 h 17"/>
              <a:gd name="T54" fmla="*/ 2147483647 w 14"/>
              <a:gd name="T55" fmla="*/ 2147483647 h 17"/>
              <a:gd name="T56" fmla="*/ 0 w 14"/>
              <a:gd name="T57" fmla="*/ 2147483647 h 17"/>
              <a:gd name="T58" fmla="*/ 0 w 14"/>
              <a:gd name="T59" fmla="*/ 2147483647 h 17"/>
              <a:gd name="T60" fmla="*/ 0 w 14"/>
              <a:gd name="T61" fmla="*/ 2147483647 h 17"/>
              <a:gd name="T62" fmla="*/ 0 w 14"/>
              <a:gd name="T63" fmla="*/ 2147483647 h 17"/>
              <a:gd name="T64" fmla="*/ 0 w 14"/>
              <a:gd name="T65" fmla="*/ 2147483647 h 17"/>
              <a:gd name="T66" fmla="*/ 2147483647 w 14"/>
              <a:gd name="T67" fmla="*/ 2147483647 h 17"/>
              <a:gd name="T68" fmla="*/ 2147483647 w 14"/>
              <a:gd name="T69" fmla="*/ 2147483647 h 17"/>
              <a:gd name="T70" fmla="*/ 2147483647 w 14"/>
              <a:gd name="T71" fmla="*/ 2147483647 h 17"/>
              <a:gd name="T72" fmla="*/ 2147483647 w 14"/>
              <a:gd name="T73" fmla="*/ 2147483647 h 17"/>
              <a:gd name="T74" fmla="*/ 2147483647 w 14"/>
              <a:gd name="T75" fmla="*/ 2147483647 h 17"/>
              <a:gd name="T76" fmla="*/ 2147483647 w 14"/>
              <a:gd name="T77" fmla="*/ 2147483647 h 17"/>
              <a:gd name="T78" fmla="*/ 2147483647 w 14"/>
              <a:gd name="T79" fmla="*/ 2147483647 h 17"/>
              <a:gd name="T80" fmla="*/ 2147483647 w 14"/>
              <a:gd name="T81" fmla="*/ 2147483647 h 17"/>
              <a:gd name="T82" fmla="*/ 2147483647 w 14"/>
              <a:gd name="T83" fmla="*/ 2147483647 h 17"/>
              <a:gd name="T84" fmla="*/ 2147483647 w 14"/>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7"/>
              <a:gd name="T131" fmla="*/ 14 w 14"/>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7">
                <a:moveTo>
                  <a:pt x="7" y="14"/>
                </a:moveTo>
                <a:lnTo>
                  <a:pt x="9" y="17"/>
                </a:lnTo>
                <a:lnTo>
                  <a:pt x="9" y="14"/>
                </a:lnTo>
                <a:lnTo>
                  <a:pt x="12" y="14"/>
                </a:lnTo>
                <a:lnTo>
                  <a:pt x="14" y="14"/>
                </a:lnTo>
                <a:lnTo>
                  <a:pt x="14" y="12"/>
                </a:lnTo>
                <a:lnTo>
                  <a:pt x="14" y="10"/>
                </a:lnTo>
                <a:lnTo>
                  <a:pt x="14" y="7"/>
                </a:lnTo>
                <a:lnTo>
                  <a:pt x="14" y="5"/>
                </a:lnTo>
                <a:lnTo>
                  <a:pt x="14" y="3"/>
                </a:lnTo>
                <a:lnTo>
                  <a:pt x="12" y="3"/>
                </a:lnTo>
                <a:lnTo>
                  <a:pt x="9" y="0"/>
                </a:lnTo>
                <a:lnTo>
                  <a:pt x="7" y="0"/>
                </a:lnTo>
                <a:lnTo>
                  <a:pt x="5" y="0"/>
                </a:lnTo>
                <a:lnTo>
                  <a:pt x="5" y="3"/>
                </a:lnTo>
                <a:lnTo>
                  <a:pt x="2" y="3"/>
                </a:lnTo>
                <a:lnTo>
                  <a:pt x="2" y="5"/>
                </a:lnTo>
                <a:lnTo>
                  <a:pt x="0" y="5"/>
                </a:lnTo>
                <a:lnTo>
                  <a:pt x="0" y="7"/>
                </a:lnTo>
                <a:lnTo>
                  <a:pt x="0" y="10"/>
                </a:lnTo>
                <a:lnTo>
                  <a:pt x="2" y="12"/>
                </a:lnTo>
                <a:lnTo>
                  <a:pt x="2" y="14"/>
                </a:lnTo>
                <a:lnTo>
                  <a:pt x="5" y="14"/>
                </a:lnTo>
                <a:lnTo>
                  <a:pt x="7" y="17"/>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13" name="Freeform 177"/>
          <p:cNvSpPr>
            <a:spLocks/>
          </p:cNvSpPr>
          <p:nvPr/>
        </p:nvSpPr>
        <p:spPr bwMode="auto">
          <a:xfrm>
            <a:off x="5291138" y="1738313"/>
            <a:ext cx="20637" cy="26987"/>
          </a:xfrm>
          <a:custGeom>
            <a:avLst/>
            <a:gdLst>
              <a:gd name="T0" fmla="*/ 2147483647 w 13"/>
              <a:gd name="T1" fmla="*/ 2147483647 h 17"/>
              <a:gd name="T2" fmla="*/ 2147483647 w 13"/>
              <a:gd name="T3" fmla="*/ 2147483647 h 17"/>
              <a:gd name="T4" fmla="*/ 2147483647 w 13"/>
              <a:gd name="T5" fmla="*/ 2147483647 h 17"/>
              <a:gd name="T6" fmla="*/ 2147483647 w 13"/>
              <a:gd name="T7" fmla="*/ 2147483647 h 17"/>
              <a:gd name="T8" fmla="*/ 2147483647 w 13"/>
              <a:gd name="T9" fmla="*/ 2147483647 h 17"/>
              <a:gd name="T10" fmla="*/ 2147483647 w 13"/>
              <a:gd name="T11" fmla="*/ 2147483647 h 17"/>
              <a:gd name="T12" fmla="*/ 2147483647 w 13"/>
              <a:gd name="T13" fmla="*/ 2147483647 h 17"/>
              <a:gd name="T14" fmla="*/ 2147483647 w 13"/>
              <a:gd name="T15" fmla="*/ 2147483647 h 17"/>
              <a:gd name="T16" fmla="*/ 2147483647 w 13"/>
              <a:gd name="T17" fmla="*/ 2147483647 h 17"/>
              <a:gd name="T18" fmla="*/ 2147483647 w 13"/>
              <a:gd name="T19" fmla="*/ 2147483647 h 17"/>
              <a:gd name="T20" fmla="*/ 2147483647 w 13"/>
              <a:gd name="T21" fmla="*/ 2147483647 h 17"/>
              <a:gd name="T22" fmla="*/ 2147483647 w 13"/>
              <a:gd name="T23" fmla="*/ 2147483647 h 17"/>
              <a:gd name="T24" fmla="*/ 2147483647 w 13"/>
              <a:gd name="T25" fmla="*/ 2147483647 h 17"/>
              <a:gd name="T26" fmla="*/ 2147483647 w 13"/>
              <a:gd name="T27" fmla="*/ 2147483647 h 17"/>
              <a:gd name="T28" fmla="*/ 2147483647 w 13"/>
              <a:gd name="T29" fmla="*/ 2147483647 h 17"/>
              <a:gd name="T30" fmla="*/ 2147483647 w 13"/>
              <a:gd name="T31" fmla="*/ 2147483647 h 17"/>
              <a:gd name="T32" fmla="*/ 2147483647 w 13"/>
              <a:gd name="T33" fmla="*/ 2147483647 h 17"/>
              <a:gd name="T34" fmla="*/ 2147483647 w 13"/>
              <a:gd name="T35" fmla="*/ 2147483647 h 17"/>
              <a:gd name="T36" fmla="*/ 2147483647 w 13"/>
              <a:gd name="T37" fmla="*/ 0 h 17"/>
              <a:gd name="T38" fmla="*/ 2147483647 w 13"/>
              <a:gd name="T39" fmla="*/ 0 h 17"/>
              <a:gd name="T40" fmla="*/ 2147483647 w 13"/>
              <a:gd name="T41" fmla="*/ 0 h 17"/>
              <a:gd name="T42" fmla="*/ 2147483647 w 13"/>
              <a:gd name="T43" fmla="*/ 0 h 17"/>
              <a:gd name="T44" fmla="*/ 2147483647 w 13"/>
              <a:gd name="T45" fmla="*/ 0 h 17"/>
              <a:gd name="T46" fmla="*/ 2147483647 w 13"/>
              <a:gd name="T47" fmla="*/ 2147483647 h 17"/>
              <a:gd name="T48" fmla="*/ 2147483647 w 13"/>
              <a:gd name="T49" fmla="*/ 2147483647 h 17"/>
              <a:gd name="T50" fmla="*/ 2147483647 w 13"/>
              <a:gd name="T51" fmla="*/ 2147483647 h 17"/>
              <a:gd name="T52" fmla="*/ 2147483647 w 13"/>
              <a:gd name="T53" fmla="*/ 2147483647 h 17"/>
              <a:gd name="T54" fmla="*/ 0 w 13"/>
              <a:gd name="T55" fmla="*/ 2147483647 h 17"/>
              <a:gd name="T56" fmla="*/ 0 w 13"/>
              <a:gd name="T57" fmla="*/ 2147483647 h 17"/>
              <a:gd name="T58" fmla="*/ 0 w 13"/>
              <a:gd name="T59" fmla="*/ 2147483647 h 17"/>
              <a:gd name="T60" fmla="*/ 0 w 13"/>
              <a:gd name="T61" fmla="*/ 2147483647 h 17"/>
              <a:gd name="T62" fmla="*/ 0 w 13"/>
              <a:gd name="T63" fmla="*/ 2147483647 h 17"/>
              <a:gd name="T64" fmla="*/ 0 w 13"/>
              <a:gd name="T65" fmla="*/ 2147483647 h 17"/>
              <a:gd name="T66" fmla="*/ 0 w 13"/>
              <a:gd name="T67" fmla="*/ 2147483647 h 17"/>
              <a:gd name="T68" fmla="*/ 2147483647 w 13"/>
              <a:gd name="T69" fmla="*/ 2147483647 h 17"/>
              <a:gd name="T70" fmla="*/ 2147483647 w 13"/>
              <a:gd name="T71" fmla="*/ 2147483647 h 17"/>
              <a:gd name="T72" fmla="*/ 2147483647 w 13"/>
              <a:gd name="T73" fmla="*/ 2147483647 h 17"/>
              <a:gd name="T74" fmla="*/ 2147483647 w 13"/>
              <a:gd name="T75" fmla="*/ 2147483647 h 17"/>
              <a:gd name="T76" fmla="*/ 2147483647 w 13"/>
              <a:gd name="T77" fmla="*/ 2147483647 h 17"/>
              <a:gd name="T78" fmla="*/ 2147483647 w 13"/>
              <a:gd name="T79" fmla="*/ 2147483647 h 17"/>
              <a:gd name="T80" fmla="*/ 2147483647 w 13"/>
              <a:gd name="T81" fmla="*/ 2147483647 h 17"/>
              <a:gd name="T82" fmla="*/ 2147483647 w 13"/>
              <a:gd name="T83" fmla="*/ 2147483647 h 17"/>
              <a:gd name="T84" fmla="*/ 2147483647 w 13"/>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
              <a:gd name="T130" fmla="*/ 0 h 17"/>
              <a:gd name="T131" fmla="*/ 13 w 13"/>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 h="17">
                <a:moveTo>
                  <a:pt x="6" y="14"/>
                </a:moveTo>
                <a:lnTo>
                  <a:pt x="9" y="17"/>
                </a:lnTo>
                <a:lnTo>
                  <a:pt x="9" y="14"/>
                </a:lnTo>
                <a:lnTo>
                  <a:pt x="11" y="14"/>
                </a:lnTo>
                <a:lnTo>
                  <a:pt x="13" y="12"/>
                </a:lnTo>
                <a:lnTo>
                  <a:pt x="13" y="10"/>
                </a:lnTo>
                <a:lnTo>
                  <a:pt x="13" y="7"/>
                </a:lnTo>
                <a:lnTo>
                  <a:pt x="13" y="5"/>
                </a:lnTo>
                <a:lnTo>
                  <a:pt x="11" y="3"/>
                </a:lnTo>
                <a:lnTo>
                  <a:pt x="9" y="0"/>
                </a:lnTo>
                <a:lnTo>
                  <a:pt x="6" y="0"/>
                </a:lnTo>
                <a:lnTo>
                  <a:pt x="4" y="0"/>
                </a:lnTo>
                <a:lnTo>
                  <a:pt x="4" y="3"/>
                </a:lnTo>
                <a:lnTo>
                  <a:pt x="2" y="3"/>
                </a:lnTo>
                <a:lnTo>
                  <a:pt x="2" y="5"/>
                </a:lnTo>
                <a:lnTo>
                  <a:pt x="0" y="5"/>
                </a:lnTo>
                <a:lnTo>
                  <a:pt x="0" y="7"/>
                </a:lnTo>
                <a:lnTo>
                  <a:pt x="0" y="10"/>
                </a:lnTo>
                <a:lnTo>
                  <a:pt x="0" y="12"/>
                </a:lnTo>
                <a:lnTo>
                  <a:pt x="2" y="12"/>
                </a:lnTo>
                <a:lnTo>
                  <a:pt x="2" y="14"/>
                </a:lnTo>
                <a:lnTo>
                  <a:pt x="4" y="14"/>
                </a:lnTo>
                <a:lnTo>
                  <a:pt x="6" y="17"/>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14" name="Freeform 178"/>
          <p:cNvSpPr>
            <a:spLocks/>
          </p:cNvSpPr>
          <p:nvPr/>
        </p:nvSpPr>
        <p:spPr bwMode="auto">
          <a:xfrm>
            <a:off x="5137150" y="1738313"/>
            <a:ext cx="25400" cy="26987"/>
          </a:xfrm>
          <a:custGeom>
            <a:avLst/>
            <a:gdLst>
              <a:gd name="T0" fmla="*/ 2147483647 w 16"/>
              <a:gd name="T1" fmla="*/ 2147483647 h 17"/>
              <a:gd name="T2" fmla="*/ 2147483647 w 16"/>
              <a:gd name="T3" fmla="*/ 2147483647 h 17"/>
              <a:gd name="T4" fmla="*/ 2147483647 w 16"/>
              <a:gd name="T5" fmla="*/ 2147483647 h 17"/>
              <a:gd name="T6" fmla="*/ 2147483647 w 16"/>
              <a:gd name="T7" fmla="*/ 2147483647 h 17"/>
              <a:gd name="T8" fmla="*/ 2147483647 w 16"/>
              <a:gd name="T9" fmla="*/ 2147483647 h 17"/>
              <a:gd name="T10" fmla="*/ 2147483647 w 16"/>
              <a:gd name="T11" fmla="*/ 2147483647 h 17"/>
              <a:gd name="T12" fmla="*/ 2147483647 w 16"/>
              <a:gd name="T13" fmla="*/ 2147483647 h 17"/>
              <a:gd name="T14" fmla="*/ 2147483647 w 16"/>
              <a:gd name="T15" fmla="*/ 2147483647 h 17"/>
              <a:gd name="T16" fmla="*/ 2147483647 w 16"/>
              <a:gd name="T17" fmla="*/ 2147483647 h 17"/>
              <a:gd name="T18" fmla="*/ 2147483647 w 16"/>
              <a:gd name="T19" fmla="*/ 2147483647 h 17"/>
              <a:gd name="T20" fmla="*/ 2147483647 w 16"/>
              <a:gd name="T21" fmla="*/ 2147483647 h 17"/>
              <a:gd name="T22" fmla="*/ 2147483647 w 16"/>
              <a:gd name="T23" fmla="*/ 2147483647 h 17"/>
              <a:gd name="T24" fmla="*/ 2147483647 w 16"/>
              <a:gd name="T25" fmla="*/ 2147483647 h 17"/>
              <a:gd name="T26" fmla="*/ 2147483647 w 16"/>
              <a:gd name="T27" fmla="*/ 2147483647 h 17"/>
              <a:gd name="T28" fmla="*/ 2147483647 w 16"/>
              <a:gd name="T29" fmla="*/ 2147483647 h 17"/>
              <a:gd name="T30" fmla="*/ 2147483647 w 16"/>
              <a:gd name="T31" fmla="*/ 2147483647 h 17"/>
              <a:gd name="T32" fmla="*/ 2147483647 w 16"/>
              <a:gd name="T33" fmla="*/ 2147483647 h 17"/>
              <a:gd name="T34" fmla="*/ 2147483647 w 16"/>
              <a:gd name="T35" fmla="*/ 2147483647 h 17"/>
              <a:gd name="T36" fmla="*/ 2147483647 w 16"/>
              <a:gd name="T37" fmla="*/ 0 h 17"/>
              <a:gd name="T38" fmla="*/ 2147483647 w 16"/>
              <a:gd name="T39" fmla="*/ 0 h 17"/>
              <a:gd name="T40" fmla="*/ 2147483647 w 16"/>
              <a:gd name="T41" fmla="*/ 0 h 17"/>
              <a:gd name="T42" fmla="*/ 2147483647 w 16"/>
              <a:gd name="T43" fmla="*/ 0 h 17"/>
              <a:gd name="T44" fmla="*/ 2147483647 w 16"/>
              <a:gd name="T45" fmla="*/ 0 h 17"/>
              <a:gd name="T46" fmla="*/ 2147483647 w 16"/>
              <a:gd name="T47" fmla="*/ 2147483647 h 17"/>
              <a:gd name="T48" fmla="*/ 2147483647 w 16"/>
              <a:gd name="T49" fmla="*/ 2147483647 h 17"/>
              <a:gd name="T50" fmla="*/ 2147483647 w 16"/>
              <a:gd name="T51" fmla="*/ 2147483647 h 17"/>
              <a:gd name="T52" fmla="*/ 2147483647 w 16"/>
              <a:gd name="T53" fmla="*/ 2147483647 h 17"/>
              <a:gd name="T54" fmla="*/ 2147483647 w 16"/>
              <a:gd name="T55" fmla="*/ 2147483647 h 17"/>
              <a:gd name="T56" fmla="*/ 2147483647 w 16"/>
              <a:gd name="T57" fmla="*/ 2147483647 h 17"/>
              <a:gd name="T58" fmla="*/ 0 w 16"/>
              <a:gd name="T59" fmla="*/ 2147483647 h 17"/>
              <a:gd name="T60" fmla="*/ 0 w 16"/>
              <a:gd name="T61" fmla="*/ 2147483647 h 17"/>
              <a:gd name="T62" fmla="*/ 0 w 16"/>
              <a:gd name="T63" fmla="*/ 2147483647 h 17"/>
              <a:gd name="T64" fmla="*/ 2147483647 w 16"/>
              <a:gd name="T65" fmla="*/ 2147483647 h 17"/>
              <a:gd name="T66" fmla="*/ 2147483647 w 16"/>
              <a:gd name="T67" fmla="*/ 2147483647 h 17"/>
              <a:gd name="T68" fmla="*/ 2147483647 w 16"/>
              <a:gd name="T69" fmla="*/ 2147483647 h 17"/>
              <a:gd name="T70" fmla="*/ 2147483647 w 16"/>
              <a:gd name="T71" fmla="*/ 2147483647 h 17"/>
              <a:gd name="T72" fmla="*/ 2147483647 w 16"/>
              <a:gd name="T73" fmla="*/ 2147483647 h 17"/>
              <a:gd name="T74" fmla="*/ 2147483647 w 16"/>
              <a:gd name="T75" fmla="*/ 2147483647 h 17"/>
              <a:gd name="T76" fmla="*/ 2147483647 w 16"/>
              <a:gd name="T77" fmla="*/ 2147483647 h 17"/>
              <a:gd name="T78" fmla="*/ 2147483647 w 16"/>
              <a:gd name="T79" fmla="*/ 2147483647 h 17"/>
              <a:gd name="T80" fmla="*/ 2147483647 w 16"/>
              <a:gd name="T81" fmla="*/ 2147483647 h 17"/>
              <a:gd name="T82" fmla="*/ 2147483647 w 16"/>
              <a:gd name="T83" fmla="*/ 2147483647 h 17"/>
              <a:gd name="T84" fmla="*/ 2147483647 w 16"/>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
              <a:gd name="T130" fmla="*/ 0 h 17"/>
              <a:gd name="T131" fmla="*/ 16 w 16"/>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 h="17">
                <a:moveTo>
                  <a:pt x="6" y="14"/>
                </a:moveTo>
                <a:lnTo>
                  <a:pt x="9" y="17"/>
                </a:lnTo>
                <a:lnTo>
                  <a:pt x="9" y="14"/>
                </a:lnTo>
                <a:lnTo>
                  <a:pt x="11" y="14"/>
                </a:lnTo>
                <a:lnTo>
                  <a:pt x="13" y="14"/>
                </a:lnTo>
                <a:lnTo>
                  <a:pt x="13" y="12"/>
                </a:lnTo>
                <a:lnTo>
                  <a:pt x="13" y="10"/>
                </a:lnTo>
                <a:lnTo>
                  <a:pt x="16" y="10"/>
                </a:lnTo>
                <a:lnTo>
                  <a:pt x="16" y="7"/>
                </a:lnTo>
                <a:lnTo>
                  <a:pt x="13" y="5"/>
                </a:lnTo>
                <a:lnTo>
                  <a:pt x="13" y="3"/>
                </a:lnTo>
                <a:lnTo>
                  <a:pt x="11" y="3"/>
                </a:lnTo>
                <a:lnTo>
                  <a:pt x="9" y="0"/>
                </a:lnTo>
                <a:lnTo>
                  <a:pt x="6" y="0"/>
                </a:lnTo>
                <a:lnTo>
                  <a:pt x="4" y="3"/>
                </a:lnTo>
                <a:lnTo>
                  <a:pt x="2" y="3"/>
                </a:lnTo>
                <a:lnTo>
                  <a:pt x="2" y="5"/>
                </a:lnTo>
                <a:lnTo>
                  <a:pt x="0" y="7"/>
                </a:lnTo>
                <a:lnTo>
                  <a:pt x="0" y="10"/>
                </a:lnTo>
                <a:lnTo>
                  <a:pt x="2" y="10"/>
                </a:lnTo>
                <a:lnTo>
                  <a:pt x="2" y="12"/>
                </a:lnTo>
                <a:lnTo>
                  <a:pt x="2" y="14"/>
                </a:lnTo>
                <a:lnTo>
                  <a:pt x="4" y="14"/>
                </a:lnTo>
                <a:lnTo>
                  <a:pt x="6" y="14"/>
                </a:lnTo>
                <a:lnTo>
                  <a:pt x="6" y="17"/>
                </a:lnTo>
                <a:lnTo>
                  <a:pt x="9" y="17"/>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15" name="Freeform 179"/>
          <p:cNvSpPr>
            <a:spLocks/>
          </p:cNvSpPr>
          <p:nvPr/>
        </p:nvSpPr>
        <p:spPr bwMode="auto">
          <a:xfrm>
            <a:off x="7092950" y="1738313"/>
            <a:ext cx="22225" cy="26987"/>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2147483647 w 14"/>
              <a:gd name="T19" fmla="*/ 2147483647 h 17"/>
              <a:gd name="T20" fmla="*/ 2147483647 w 14"/>
              <a:gd name="T21" fmla="*/ 2147483647 h 17"/>
              <a:gd name="T22" fmla="*/ 2147483647 w 14"/>
              <a:gd name="T23" fmla="*/ 2147483647 h 17"/>
              <a:gd name="T24" fmla="*/ 2147483647 w 14"/>
              <a:gd name="T25" fmla="*/ 2147483647 h 17"/>
              <a:gd name="T26" fmla="*/ 2147483647 w 14"/>
              <a:gd name="T27" fmla="*/ 2147483647 h 17"/>
              <a:gd name="T28" fmla="*/ 2147483647 w 14"/>
              <a:gd name="T29" fmla="*/ 2147483647 h 17"/>
              <a:gd name="T30" fmla="*/ 2147483647 w 14"/>
              <a:gd name="T31" fmla="*/ 2147483647 h 17"/>
              <a:gd name="T32" fmla="*/ 2147483647 w 14"/>
              <a:gd name="T33" fmla="*/ 2147483647 h 17"/>
              <a:gd name="T34" fmla="*/ 2147483647 w 14"/>
              <a:gd name="T35" fmla="*/ 2147483647 h 17"/>
              <a:gd name="T36" fmla="*/ 2147483647 w 14"/>
              <a:gd name="T37" fmla="*/ 0 h 17"/>
              <a:gd name="T38" fmla="*/ 2147483647 w 14"/>
              <a:gd name="T39" fmla="*/ 0 h 17"/>
              <a:gd name="T40" fmla="*/ 2147483647 w 14"/>
              <a:gd name="T41" fmla="*/ 0 h 17"/>
              <a:gd name="T42" fmla="*/ 2147483647 w 14"/>
              <a:gd name="T43" fmla="*/ 0 h 17"/>
              <a:gd name="T44" fmla="*/ 2147483647 w 14"/>
              <a:gd name="T45" fmla="*/ 0 h 17"/>
              <a:gd name="T46" fmla="*/ 2147483647 w 14"/>
              <a:gd name="T47" fmla="*/ 2147483647 h 17"/>
              <a:gd name="T48" fmla="*/ 2147483647 w 14"/>
              <a:gd name="T49" fmla="*/ 2147483647 h 17"/>
              <a:gd name="T50" fmla="*/ 2147483647 w 14"/>
              <a:gd name="T51" fmla="*/ 2147483647 h 17"/>
              <a:gd name="T52" fmla="*/ 2147483647 w 14"/>
              <a:gd name="T53" fmla="*/ 2147483647 h 17"/>
              <a:gd name="T54" fmla="*/ 0 w 14"/>
              <a:gd name="T55" fmla="*/ 2147483647 h 17"/>
              <a:gd name="T56" fmla="*/ 0 w 14"/>
              <a:gd name="T57" fmla="*/ 2147483647 h 17"/>
              <a:gd name="T58" fmla="*/ 0 w 14"/>
              <a:gd name="T59" fmla="*/ 2147483647 h 17"/>
              <a:gd name="T60" fmla="*/ 0 w 14"/>
              <a:gd name="T61" fmla="*/ 2147483647 h 17"/>
              <a:gd name="T62" fmla="*/ 0 w 14"/>
              <a:gd name="T63" fmla="*/ 2147483647 h 17"/>
              <a:gd name="T64" fmla="*/ 0 w 14"/>
              <a:gd name="T65" fmla="*/ 2147483647 h 17"/>
              <a:gd name="T66" fmla="*/ 0 w 14"/>
              <a:gd name="T67" fmla="*/ 2147483647 h 17"/>
              <a:gd name="T68" fmla="*/ 2147483647 w 14"/>
              <a:gd name="T69" fmla="*/ 2147483647 h 17"/>
              <a:gd name="T70" fmla="*/ 2147483647 w 14"/>
              <a:gd name="T71" fmla="*/ 2147483647 h 17"/>
              <a:gd name="T72" fmla="*/ 2147483647 w 14"/>
              <a:gd name="T73" fmla="*/ 2147483647 h 17"/>
              <a:gd name="T74" fmla="*/ 2147483647 w 14"/>
              <a:gd name="T75" fmla="*/ 2147483647 h 17"/>
              <a:gd name="T76" fmla="*/ 2147483647 w 14"/>
              <a:gd name="T77" fmla="*/ 2147483647 h 17"/>
              <a:gd name="T78" fmla="*/ 2147483647 w 14"/>
              <a:gd name="T79" fmla="*/ 2147483647 h 17"/>
              <a:gd name="T80" fmla="*/ 2147483647 w 14"/>
              <a:gd name="T81" fmla="*/ 2147483647 h 17"/>
              <a:gd name="T82" fmla="*/ 2147483647 w 14"/>
              <a:gd name="T83" fmla="*/ 2147483647 h 17"/>
              <a:gd name="T84" fmla="*/ 2147483647 w 14"/>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7"/>
              <a:gd name="T131" fmla="*/ 14 w 14"/>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7">
                <a:moveTo>
                  <a:pt x="7" y="14"/>
                </a:moveTo>
                <a:lnTo>
                  <a:pt x="10" y="17"/>
                </a:lnTo>
                <a:lnTo>
                  <a:pt x="10" y="14"/>
                </a:lnTo>
                <a:lnTo>
                  <a:pt x="12" y="14"/>
                </a:lnTo>
                <a:lnTo>
                  <a:pt x="14" y="12"/>
                </a:lnTo>
                <a:lnTo>
                  <a:pt x="14" y="10"/>
                </a:lnTo>
                <a:lnTo>
                  <a:pt x="14" y="7"/>
                </a:lnTo>
                <a:lnTo>
                  <a:pt x="14" y="5"/>
                </a:lnTo>
                <a:lnTo>
                  <a:pt x="12" y="3"/>
                </a:lnTo>
                <a:lnTo>
                  <a:pt x="10" y="0"/>
                </a:lnTo>
                <a:lnTo>
                  <a:pt x="7" y="0"/>
                </a:lnTo>
                <a:lnTo>
                  <a:pt x="5" y="0"/>
                </a:lnTo>
                <a:lnTo>
                  <a:pt x="5" y="3"/>
                </a:lnTo>
                <a:lnTo>
                  <a:pt x="3" y="3"/>
                </a:lnTo>
                <a:lnTo>
                  <a:pt x="3" y="5"/>
                </a:lnTo>
                <a:lnTo>
                  <a:pt x="0" y="5"/>
                </a:lnTo>
                <a:lnTo>
                  <a:pt x="0" y="7"/>
                </a:lnTo>
                <a:lnTo>
                  <a:pt x="0" y="10"/>
                </a:lnTo>
                <a:lnTo>
                  <a:pt x="0" y="12"/>
                </a:lnTo>
                <a:lnTo>
                  <a:pt x="3" y="12"/>
                </a:lnTo>
                <a:lnTo>
                  <a:pt x="3" y="14"/>
                </a:lnTo>
                <a:lnTo>
                  <a:pt x="5" y="14"/>
                </a:lnTo>
                <a:lnTo>
                  <a:pt x="7" y="17"/>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16" name="Freeform 180"/>
          <p:cNvSpPr>
            <a:spLocks/>
          </p:cNvSpPr>
          <p:nvPr/>
        </p:nvSpPr>
        <p:spPr bwMode="auto">
          <a:xfrm>
            <a:off x="7170738" y="1738313"/>
            <a:ext cx="22225" cy="26987"/>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2147483647 w 14"/>
              <a:gd name="T19" fmla="*/ 2147483647 h 17"/>
              <a:gd name="T20" fmla="*/ 2147483647 w 14"/>
              <a:gd name="T21" fmla="*/ 2147483647 h 17"/>
              <a:gd name="T22" fmla="*/ 2147483647 w 14"/>
              <a:gd name="T23" fmla="*/ 2147483647 h 17"/>
              <a:gd name="T24" fmla="*/ 2147483647 w 14"/>
              <a:gd name="T25" fmla="*/ 2147483647 h 17"/>
              <a:gd name="T26" fmla="*/ 2147483647 w 14"/>
              <a:gd name="T27" fmla="*/ 2147483647 h 17"/>
              <a:gd name="T28" fmla="*/ 2147483647 w 14"/>
              <a:gd name="T29" fmla="*/ 2147483647 h 17"/>
              <a:gd name="T30" fmla="*/ 2147483647 w 14"/>
              <a:gd name="T31" fmla="*/ 2147483647 h 17"/>
              <a:gd name="T32" fmla="*/ 2147483647 w 14"/>
              <a:gd name="T33" fmla="*/ 2147483647 h 17"/>
              <a:gd name="T34" fmla="*/ 2147483647 w 14"/>
              <a:gd name="T35" fmla="*/ 2147483647 h 17"/>
              <a:gd name="T36" fmla="*/ 2147483647 w 14"/>
              <a:gd name="T37" fmla="*/ 0 h 17"/>
              <a:gd name="T38" fmla="*/ 2147483647 w 14"/>
              <a:gd name="T39" fmla="*/ 0 h 17"/>
              <a:gd name="T40" fmla="*/ 2147483647 w 14"/>
              <a:gd name="T41" fmla="*/ 0 h 17"/>
              <a:gd name="T42" fmla="*/ 2147483647 w 14"/>
              <a:gd name="T43" fmla="*/ 0 h 17"/>
              <a:gd name="T44" fmla="*/ 2147483647 w 14"/>
              <a:gd name="T45" fmla="*/ 0 h 17"/>
              <a:gd name="T46" fmla="*/ 2147483647 w 14"/>
              <a:gd name="T47" fmla="*/ 2147483647 h 17"/>
              <a:gd name="T48" fmla="*/ 2147483647 w 14"/>
              <a:gd name="T49" fmla="*/ 2147483647 h 17"/>
              <a:gd name="T50" fmla="*/ 2147483647 w 14"/>
              <a:gd name="T51" fmla="*/ 2147483647 h 17"/>
              <a:gd name="T52" fmla="*/ 2147483647 w 14"/>
              <a:gd name="T53" fmla="*/ 2147483647 h 17"/>
              <a:gd name="T54" fmla="*/ 0 w 14"/>
              <a:gd name="T55" fmla="*/ 2147483647 h 17"/>
              <a:gd name="T56" fmla="*/ 0 w 14"/>
              <a:gd name="T57" fmla="*/ 2147483647 h 17"/>
              <a:gd name="T58" fmla="*/ 0 w 14"/>
              <a:gd name="T59" fmla="*/ 2147483647 h 17"/>
              <a:gd name="T60" fmla="*/ 0 w 14"/>
              <a:gd name="T61" fmla="*/ 2147483647 h 17"/>
              <a:gd name="T62" fmla="*/ 0 w 14"/>
              <a:gd name="T63" fmla="*/ 2147483647 h 17"/>
              <a:gd name="T64" fmla="*/ 0 w 14"/>
              <a:gd name="T65" fmla="*/ 2147483647 h 17"/>
              <a:gd name="T66" fmla="*/ 0 w 14"/>
              <a:gd name="T67" fmla="*/ 2147483647 h 17"/>
              <a:gd name="T68" fmla="*/ 2147483647 w 14"/>
              <a:gd name="T69" fmla="*/ 2147483647 h 17"/>
              <a:gd name="T70" fmla="*/ 2147483647 w 14"/>
              <a:gd name="T71" fmla="*/ 2147483647 h 17"/>
              <a:gd name="T72" fmla="*/ 2147483647 w 14"/>
              <a:gd name="T73" fmla="*/ 2147483647 h 17"/>
              <a:gd name="T74" fmla="*/ 2147483647 w 14"/>
              <a:gd name="T75" fmla="*/ 2147483647 h 17"/>
              <a:gd name="T76" fmla="*/ 2147483647 w 14"/>
              <a:gd name="T77" fmla="*/ 2147483647 h 17"/>
              <a:gd name="T78" fmla="*/ 2147483647 w 14"/>
              <a:gd name="T79" fmla="*/ 2147483647 h 17"/>
              <a:gd name="T80" fmla="*/ 2147483647 w 14"/>
              <a:gd name="T81" fmla="*/ 2147483647 h 17"/>
              <a:gd name="T82" fmla="*/ 2147483647 w 14"/>
              <a:gd name="T83" fmla="*/ 2147483647 h 17"/>
              <a:gd name="T84" fmla="*/ 2147483647 w 14"/>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7"/>
              <a:gd name="T131" fmla="*/ 14 w 14"/>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7">
                <a:moveTo>
                  <a:pt x="7" y="14"/>
                </a:moveTo>
                <a:lnTo>
                  <a:pt x="9" y="17"/>
                </a:lnTo>
                <a:lnTo>
                  <a:pt x="9" y="14"/>
                </a:lnTo>
                <a:lnTo>
                  <a:pt x="12" y="14"/>
                </a:lnTo>
                <a:lnTo>
                  <a:pt x="14" y="12"/>
                </a:lnTo>
                <a:lnTo>
                  <a:pt x="14" y="10"/>
                </a:lnTo>
                <a:lnTo>
                  <a:pt x="14" y="7"/>
                </a:lnTo>
                <a:lnTo>
                  <a:pt x="14" y="5"/>
                </a:lnTo>
                <a:lnTo>
                  <a:pt x="12" y="3"/>
                </a:lnTo>
                <a:lnTo>
                  <a:pt x="9" y="3"/>
                </a:lnTo>
                <a:lnTo>
                  <a:pt x="9" y="0"/>
                </a:lnTo>
                <a:lnTo>
                  <a:pt x="7" y="0"/>
                </a:lnTo>
                <a:lnTo>
                  <a:pt x="5" y="0"/>
                </a:lnTo>
                <a:lnTo>
                  <a:pt x="5" y="3"/>
                </a:lnTo>
                <a:lnTo>
                  <a:pt x="2" y="3"/>
                </a:lnTo>
                <a:lnTo>
                  <a:pt x="2" y="5"/>
                </a:lnTo>
                <a:lnTo>
                  <a:pt x="0" y="5"/>
                </a:lnTo>
                <a:lnTo>
                  <a:pt x="0" y="7"/>
                </a:lnTo>
                <a:lnTo>
                  <a:pt x="0" y="10"/>
                </a:lnTo>
                <a:lnTo>
                  <a:pt x="0" y="12"/>
                </a:lnTo>
                <a:lnTo>
                  <a:pt x="2" y="12"/>
                </a:lnTo>
                <a:lnTo>
                  <a:pt x="2" y="14"/>
                </a:lnTo>
                <a:lnTo>
                  <a:pt x="5" y="14"/>
                </a:lnTo>
                <a:lnTo>
                  <a:pt x="7" y="17"/>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17" name="Freeform 181"/>
          <p:cNvSpPr>
            <a:spLocks/>
          </p:cNvSpPr>
          <p:nvPr/>
        </p:nvSpPr>
        <p:spPr bwMode="auto">
          <a:xfrm>
            <a:off x="7016750" y="1738313"/>
            <a:ext cx="22225" cy="26987"/>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2147483647 w 14"/>
              <a:gd name="T19" fmla="*/ 2147483647 h 17"/>
              <a:gd name="T20" fmla="*/ 2147483647 w 14"/>
              <a:gd name="T21" fmla="*/ 2147483647 h 17"/>
              <a:gd name="T22" fmla="*/ 2147483647 w 14"/>
              <a:gd name="T23" fmla="*/ 2147483647 h 17"/>
              <a:gd name="T24" fmla="*/ 2147483647 w 14"/>
              <a:gd name="T25" fmla="*/ 2147483647 h 17"/>
              <a:gd name="T26" fmla="*/ 2147483647 w 14"/>
              <a:gd name="T27" fmla="*/ 2147483647 h 17"/>
              <a:gd name="T28" fmla="*/ 2147483647 w 14"/>
              <a:gd name="T29" fmla="*/ 2147483647 h 17"/>
              <a:gd name="T30" fmla="*/ 2147483647 w 14"/>
              <a:gd name="T31" fmla="*/ 2147483647 h 17"/>
              <a:gd name="T32" fmla="*/ 2147483647 w 14"/>
              <a:gd name="T33" fmla="*/ 2147483647 h 17"/>
              <a:gd name="T34" fmla="*/ 2147483647 w 14"/>
              <a:gd name="T35" fmla="*/ 2147483647 h 17"/>
              <a:gd name="T36" fmla="*/ 2147483647 w 14"/>
              <a:gd name="T37" fmla="*/ 0 h 17"/>
              <a:gd name="T38" fmla="*/ 2147483647 w 14"/>
              <a:gd name="T39" fmla="*/ 0 h 17"/>
              <a:gd name="T40" fmla="*/ 2147483647 w 14"/>
              <a:gd name="T41" fmla="*/ 0 h 17"/>
              <a:gd name="T42" fmla="*/ 2147483647 w 14"/>
              <a:gd name="T43" fmla="*/ 0 h 17"/>
              <a:gd name="T44" fmla="*/ 2147483647 w 14"/>
              <a:gd name="T45" fmla="*/ 0 h 17"/>
              <a:gd name="T46" fmla="*/ 2147483647 w 14"/>
              <a:gd name="T47" fmla="*/ 2147483647 h 17"/>
              <a:gd name="T48" fmla="*/ 2147483647 w 14"/>
              <a:gd name="T49" fmla="*/ 2147483647 h 17"/>
              <a:gd name="T50" fmla="*/ 2147483647 w 14"/>
              <a:gd name="T51" fmla="*/ 2147483647 h 17"/>
              <a:gd name="T52" fmla="*/ 2147483647 w 14"/>
              <a:gd name="T53" fmla="*/ 2147483647 h 17"/>
              <a:gd name="T54" fmla="*/ 2147483647 w 14"/>
              <a:gd name="T55" fmla="*/ 2147483647 h 17"/>
              <a:gd name="T56" fmla="*/ 0 w 14"/>
              <a:gd name="T57" fmla="*/ 2147483647 h 17"/>
              <a:gd name="T58" fmla="*/ 0 w 14"/>
              <a:gd name="T59" fmla="*/ 2147483647 h 17"/>
              <a:gd name="T60" fmla="*/ 0 w 14"/>
              <a:gd name="T61" fmla="*/ 2147483647 h 17"/>
              <a:gd name="T62" fmla="*/ 0 w 14"/>
              <a:gd name="T63" fmla="*/ 2147483647 h 17"/>
              <a:gd name="T64" fmla="*/ 0 w 14"/>
              <a:gd name="T65" fmla="*/ 2147483647 h 17"/>
              <a:gd name="T66" fmla="*/ 2147483647 w 14"/>
              <a:gd name="T67" fmla="*/ 2147483647 h 17"/>
              <a:gd name="T68" fmla="*/ 2147483647 w 14"/>
              <a:gd name="T69" fmla="*/ 2147483647 h 17"/>
              <a:gd name="T70" fmla="*/ 2147483647 w 14"/>
              <a:gd name="T71" fmla="*/ 2147483647 h 17"/>
              <a:gd name="T72" fmla="*/ 2147483647 w 14"/>
              <a:gd name="T73" fmla="*/ 2147483647 h 17"/>
              <a:gd name="T74" fmla="*/ 2147483647 w 14"/>
              <a:gd name="T75" fmla="*/ 2147483647 h 17"/>
              <a:gd name="T76" fmla="*/ 2147483647 w 14"/>
              <a:gd name="T77" fmla="*/ 2147483647 h 17"/>
              <a:gd name="T78" fmla="*/ 2147483647 w 14"/>
              <a:gd name="T79" fmla="*/ 2147483647 h 17"/>
              <a:gd name="T80" fmla="*/ 2147483647 w 14"/>
              <a:gd name="T81" fmla="*/ 2147483647 h 17"/>
              <a:gd name="T82" fmla="*/ 2147483647 w 14"/>
              <a:gd name="T83" fmla="*/ 2147483647 h 17"/>
              <a:gd name="T84" fmla="*/ 2147483647 w 14"/>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7"/>
              <a:gd name="T131" fmla="*/ 14 w 14"/>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7">
                <a:moveTo>
                  <a:pt x="7" y="14"/>
                </a:moveTo>
                <a:lnTo>
                  <a:pt x="9" y="17"/>
                </a:lnTo>
                <a:lnTo>
                  <a:pt x="9" y="14"/>
                </a:lnTo>
                <a:lnTo>
                  <a:pt x="12" y="14"/>
                </a:lnTo>
                <a:lnTo>
                  <a:pt x="14" y="14"/>
                </a:lnTo>
                <a:lnTo>
                  <a:pt x="14" y="12"/>
                </a:lnTo>
                <a:lnTo>
                  <a:pt x="14" y="10"/>
                </a:lnTo>
                <a:lnTo>
                  <a:pt x="14" y="7"/>
                </a:lnTo>
                <a:lnTo>
                  <a:pt x="14" y="5"/>
                </a:lnTo>
                <a:lnTo>
                  <a:pt x="14" y="3"/>
                </a:lnTo>
                <a:lnTo>
                  <a:pt x="12" y="3"/>
                </a:lnTo>
                <a:lnTo>
                  <a:pt x="9" y="0"/>
                </a:lnTo>
                <a:lnTo>
                  <a:pt x="7" y="0"/>
                </a:lnTo>
                <a:lnTo>
                  <a:pt x="5" y="0"/>
                </a:lnTo>
                <a:lnTo>
                  <a:pt x="5" y="3"/>
                </a:lnTo>
                <a:lnTo>
                  <a:pt x="2" y="3"/>
                </a:lnTo>
                <a:lnTo>
                  <a:pt x="2" y="5"/>
                </a:lnTo>
                <a:lnTo>
                  <a:pt x="0" y="5"/>
                </a:lnTo>
                <a:lnTo>
                  <a:pt x="0" y="7"/>
                </a:lnTo>
                <a:lnTo>
                  <a:pt x="0" y="10"/>
                </a:lnTo>
                <a:lnTo>
                  <a:pt x="2" y="12"/>
                </a:lnTo>
                <a:lnTo>
                  <a:pt x="2" y="14"/>
                </a:lnTo>
                <a:lnTo>
                  <a:pt x="5" y="14"/>
                </a:lnTo>
                <a:lnTo>
                  <a:pt x="7" y="17"/>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18" name="Freeform 182"/>
          <p:cNvSpPr>
            <a:spLocks/>
          </p:cNvSpPr>
          <p:nvPr/>
        </p:nvSpPr>
        <p:spPr bwMode="auto">
          <a:xfrm>
            <a:off x="7316788" y="1738313"/>
            <a:ext cx="22225" cy="26987"/>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2147483647 w 14"/>
              <a:gd name="T19" fmla="*/ 2147483647 h 17"/>
              <a:gd name="T20" fmla="*/ 2147483647 w 14"/>
              <a:gd name="T21" fmla="*/ 2147483647 h 17"/>
              <a:gd name="T22" fmla="*/ 2147483647 w 14"/>
              <a:gd name="T23" fmla="*/ 2147483647 h 17"/>
              <a:gd name="T24" fmla="*/ 2147483647 w 14"/>
              <a:gd name="T25" fmla="*/ 2147483647 h 17"/>
              <a:gd name="T26" fmla="*/ 2147483647 w 14"/>
              <a:gd name="T27" fmla="*/ 2147483647 h 17"/>
              <a:gd name="T28" fmla="*/ 2147483647 w 14"/>
              <a:gd name="T29" fmla="*/ 2147483647 h 17"/>
              <a:gd name="T30" fmla="*/ 2147483647 w 14"/>
              <a:gd name="T31" fmla="*/ 2147483647 h 17"/>
              <a:gd name="T32" fmla="*/ 2147483647 w 14"/>
              <a:gd name="T33" fmla="*/ 2147483647 h 17"/>
              <a:gd name="T34" fmla="*/ 2147483647 w 14"/>
              <a:gd name="T35" fmla="*/ 2147483647 h 17"/>
              <a:gd name="T36" fmla="*/ 2147483647 w 14"/>
              <a:gd name="T37" fmla="*/ 0 h 17"/>
              <a:gd name="T38" fmla="*/ 2147483647 w 14"/>
              <a:gd name="T39" fmla="*/ 0 h 17"/>
              <a:gd name="T40" fmla="*/ 2147483647 w 14"/>
              <a:gd name="T41" fmla="*/ 0 h 17"/>
              <a:gd name="T42" fmla="*/ 2147483647 w 14"/>
              <a:gd name="T43" fmla="*/ 0 h 17"/>
              <a:gd name="T44" fmla="*/ 2147483647 w 14"/>
              <a:gd name="T45" fmla="*/ 0 h 17"/>
              <a:gd name="T46" fmla="*/ 2147483647 w 14"/>
              <a:gd name="T47" fmla="*/ 2147483647 h 17"/>
              <a:gd name="T48" fmla="*/ 2147483647 w 14"/>
              <a:gd name="T49" fmla="*/ 2147483647 h 17"/>
              <a:gd name="T50" fmla="*/ 2147483647 w 14"/>
              <a:gd name="T51" fmla="*/ 2147483647 h 17"/>
              <a:gd name="T52" fmla="*/ 2147483647 w 14"/>
              <a:gd name="T53" fmla="*/ 2147483647 h 17"/>
              <a:gd name="T54" fmla="*/ 2147483647 w 14"/>
              <a:gd name="T55" fmla="*/ 2147483647 h 17"/>
              <a:gd name="T56" fmla="*/ 0 w 14"/>
              <a:gd name="T57" fmla="*/ 2147483647 h 17"/>
              <a:gd name="T58" fmla="*/ 0 w 14"/>
              <a:gd name="T59" fmla="*/ 2147483647 h 17"/>
              <a:gd name="T60" fmla="*/ 0 w 14"/>
              <a:gd name="T61" fmla="*/ 2147483647 h 17"/>
              <a:gd name="T62" fmla="*/ 0 w 14"/>
              <a:gd name="T63" fmla="*/ 2147483647 h 17"/>
              <a:gd name="T64" fmla="*/ 0 w 14"/>
              <a:gd name="T65" fmla="*/ 2147483647 h 17"/>
              <a:gd name="T66" fmla="*/ 2147483647 w 14"/>
              <a:gd name="T67" fmla="*/ 2147483647 h 17"/>
              <a:gd name="T68" fmla="*/ 2147483647 w 14"/>
              <a:gd name="T69" fmla="*/ 2147483647 h 17"/>
              <a:gd name="T70" fmla="*/ 2147483647 w 14"/>
              <a:gd name="T71" fmla="*/ 2147483647 h 17"/>
              <a:gd name="T72" fmla="*/ 2147483647 w 14"/>
              <a:gd name="T73" fmla="*/ 2147483647 h 17"/>
              <a:gd name="T74" fmla="*/ 2147483647 w 14"/>
              <a:gd name="T75" fmla="*/ 2147483647 h 17"/>
              <a:gd name="T76" fmla="*/ 2147483647 w 14"/>
              <a:gd name="T77" fmla="*/ 2147483647 h 17"/>
              <a:gd name="T78" fmla="*/ 2147483647 w 14"/>
              <a:gd name="T79" fmla="*/ 2147483647 h 17"/>
              <a:gd name="T80" fmla="*/ 2147483647 w 14"/>
              <a:gd name="T81" fmla="*/ 2147483647 h 17"/>
              <a:gd name="T82" fmla="*/ 2147483647 w 14"/>
              <a:gd name="T83" fmla="*/ 2147483647 h 17"/>
              <a:gd name="T84" fmla="*/ 2147483647 w 14"/>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7"/>
              <a:gd name="T131" fmla="*/ 14 w 14"/>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7">
                <a:moveTo>
                  <a:pt x="7" y="14"/>
                </a:moveTo>
                <a:lnTo>
                  <a:pt x="10" y="17"/>
                </a:lnTo>
                <a:lnTo>
                  <a:pt x="10" y="14"/>
                </a:lnTo>
                <a:lnTo>
                  <a:pt x="12" y="14"/>
                </a:lnTo>
                <a:lnTo>
                  <a:pt x="14" y="14"/>
                </a:lnTo>
                <a:lnTo>
                  <a:pt x="14" y="12"/>
                </a:lnTo>
                <a:lnTo>
                  <a:pt x="14" y="10"/>
                </a:lnTo>
                <a:lnTo>
                  <a:pt x="14" y="7"/>
                </a:lnTo>
                <a:lnTo>
                  <a:pt x="14" y="5"/>
                </a:lnTo>
                <a:lnTo>
                  <a:pt x="14" y="3"/>
                </a:lnTo>
                <a:lnTo>
                  <a:pt x="12" y="3"/>
                </a:lnTo>
                <a:lnTo>
                  <a:pt x="10" y="0"/>
                </a:lnTo>
                <a:lnTo>
                  <a:pt x="7" y="0"/>
                </a:lnTo>
                <a:lnTo>
                  <a:pt x="5" y="0"/>
                </a:lnTo>
                <a:lnTo>
                  <a:pt x="5" y="3"/>
                </a:lnTo>
                <a:lnTo>
                  <a:pt x="3" y="3"/>
                </a:lnTo>
                <a:lnTo>
                  <a:pt x="3" y="5"/>
                </a:lnTo>
                <a:lnTo>
                  <a:pt x="0" y="5"/>
                </a:lnTo>
                <a:lnTo>
                  <a:pt x="0" y="7"/>
                </a:lnTo>
                <a:lnTo>
                  <a:pt x="0" y="10"/>
                </a:lnTo>
                <a:lnTo>
                  <a:pt x="3" y="12"/>
                </a:lnTo>
                <a:lnTo>
                  <a:pt x="3" y="14"/>
                </a:lnTo>
                <a:lnTo>
                  <a:pt x="5" y="14"/>
                </a:lnTo>
                <a:lnTo>
                  <a:pt x="7" y="17"/>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19" name="Freeform 183"/>
          <p:cNvSpPr>
            <a:spLocks/>
          </p:cNvSpPr>
          <p:nvPr/>
        </p:nvSpPr>
        <p:spPr bwMode="auto">
          <a:xfrm>
            <a:off x="7394575" y="1738313"/>
            <a:ext cx="22225" cy="26987"/>
          </a:xfrm>
          <a:custGeom>
            <a:avLst/>
            <a:gdLst>
              <a:gd name="T0" fmla="*/ 2147483647 w 14"/>
              <a:gd name="T1" fmla="*/ 2147483647 h 17"/>
              <a:gd name="T2" fmla="*/ 2147483647 w 14"/>
              <a:gd name="T3" fmla="*/ 2147483647 h 17"/>
              <a:gd name="T4" fmla="*/ 2147483647 w 14"/>
              <a:gd name="T5" fmla="*/ 2147483647 h 17"/>
              <a:gd name="T6" fmla="*/ 2147483647 w 14"/>
              <a:gd name="T7" fmla="*/ 2147483647 h 17"/>
              <a:gd name="T8" fmla="*/ 2147483647 w 14"/>
              <a:gd name="T9" fmla="*/ 2147483647 h 17"/>
              <a:gd name="T10" fmla="*/ 2147483647 w 14"/>
              <a:gd name="T11" fmla="*/ 2147483647 h 17"/>
              <a:gd name="T12" fmla="*/ 2147483647 w 14"/>
              <a:gd name="T13" fmla="*/ 2147483647 h 17"/>
              <a:gd name="T14" fmla="*/ 2147483647 w 14"/>
              <a:gd name="T15" fmla="*/ 2147483647 h 17"/>
              <a:gd name="T16" fmla="*/ 2147483647 w 14"/>
              <a:gd name="T17" fmla="*/ 2147483647 h 17"/>
              <a:gd name="T18" fmla="*/ 2147483647 w 14"/>
              <a:gd name="T19" fmla="*/ 2147483647 h 17"/>
              <a:gd name="T20" fmla="*/ 2147483647 w 14"/>
              <a:gd name="T21" fmla="*/ 2147483647 h 17"/>
              <a:gd name="T22" fmla="*/ 2147483647 w 14"/>
              <a:gd name="T23" fmla="*/ 2147483647 h 17"/>
              <a:gd name="T24" fmla="*/ 2147483647 w 14"/>
              <a:gd name="T25" fmla="*/ 2147483647 h 17"/>
              <a:gd name="T26" fmla="*/ 2147483647 w 14"/>
              <a:gd name="T27" fmla="*/ 2147483647 h 17"/>
              <a:gd name="T28" fmla="*/ 2147483647 w 14"/>
              <a:gd name="T29" fmla="*/ 2147483647 h 17"/>
              <a:gd name="T30" fmla="*/ 2147483647 w 14"/>
              <a:gd name="T31" fmla="*/ 2147483647 h 17"/>
              <a:gd name="T32" fmla="*/ 2147483647 w 14"/>
              <a:gd name="T33" fmla="*/ 2147483647 h 17"/>
              <a:gd name="T34" fmla="*/ 2147483647 w 14"/>
              <a:gd name="T35" fmla="*/ 2147483647 h 17"/>
              <a:gd name="T36" fmla="*/ 2147483647 w 14"/>
              <a:gd name="T37" fmla="*/ 0 h 17"/>
              <a:gd name="T38" fmla="*/ 2147483647 w 14"/>
              <a:gd name="T39" fmla="*/ 0 h 17"/>
              <a:gd name="T40" fmla="*/ 2147483647 w 14"/>
              <a:gd name="T41" fmla="*/ 0 h 17"/>
              <a:gd name="T42" fmla="*/ 2147483647 w 14"/>
              <a:gd name="T43" fmla="*/ 0 h 17"/>
              <a:gd name="T44" fmla="*/ 2147483647 w 14"/>
              <a:gd name="T45" fmla="*/ 0 h 17"/>
              <a:gd name="T46" fmla="*/ 2147483647 w 14"/>
              <a:gd name="T47" fmla="*/ 2147483647 h 17"/>
              <a:gd name="T48" fmla="*/ 2147483647 w 14"/>
              <a:gd name="T49" fmla="*/ 2147483647 h 17"/>
              <a:gd name="T50" fmla="*/ 2147483647 w 14"/>
              <a:gd name="T51" fmla="*/ 2147483647 h 17"/>
              <a:gd name="T52" fmla="*/ 2147483647 w 14"/>
              <a:gd name="T53" fmla="*/ 2147483647 h 17"/>
              <a:gd name="T54" fmla="*/ 0 w 14"/>
              <a:gd name="T55" fmla="*/ 2147483647 h 17"/>
              <a:gd name="T56" fmla="*/ 0 w 14"/>
              <a:gd name="T57" fmla="*/ 2147483647 h 17"/>
              <a:gd name="T58" fmla="*/ 0 w 14"/>
              <a:gd name="T59" fmla="*/ 2147483647 h 17"/>
              <a:gd name="T60" fmla="*/ 0 w 14"/>
              <a:gd name="T61" fmla="*/ 2147483647 h 17"/>
              <a:gd name="T62" fmla="*/ 0 w 14"/>
              <a:gd name="T63" fmla="*/ 2147483647 h 17"/>
              <a:gd name="T64" fmla="*/ 0 w 14"/>
              <a:gd name="T65" fmla="*/ 2147483647 h 17"/>
              <a:gd name="T66" fmla="*/ 0 w 14"/>
              <a:gd name="T67" fmla="*/ 2147483647 h 17"/>
              <a:gd name="T68" fmla="*/ 2147483647 w 14"/>
              <a:gd name="T69" fmla="*/ 2147483647 h 17"/>
              <a:gd name="T70" fmla="*/ 2147483647 w 14"/>
              <a:gd name="T71" fmla="*/ 2147483647 h 17"/>
              <a:gd name="T72" fmla="*/ 2147483647 w 14"/>
              <a:gd name="T73" fmla="*/ 2147483647 h 17"/>
              <a:gd name="T74" fmla="*/ 2147483647 w 14"/>
              <a:gd name="T75" fmla="*/ 2147483647 h 17"/>
              <a:gd name="T76" fmla="*/ 2147483647 w 14"/>
              <a:gd name="T77" fmla="*/ 2147483647 h 17"/>
              <a:gd name="T78" fmla="*/ 2147483647 w 14"/>
              <a:gd name="T79" fmla="*/ 2147483647 h 17"/>
              <a:gd name="T80" fmla="*/ 2147483647 w 14"/>
              <a:gd name="T81" fmla="*/ 2147483647 h 17"/>
              <a:gd name="T82" fmla="*/ 2147483647 w 14"/>
              <a:gd name="T83" fmla="*/ 2147483647 h 17"/>
              <a:gd name="T84" fmla="*/ 2147483647 w 14"/>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7"/>
              <a:gd name="T131" fmla="*/ 14 w 14"/>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7">
                <a:moveTo>
                  <a:pt x="7" y="14"/>
                </a:moveTo>
                <a:lnTo>
                  <a:pt x="9" y="17"/>
                </a:lnTo>
                <a:lnTo>
                  <a:pt x="9" y="14"/>
                </a:lnTo>
                <a:lnTo>
                  <a:pt x="11" y="14"/>
                </a:lnTo>
                <a:lnTo>
                  <a:pt x="14" y="12"/>
                </a:lnTo>
                <a:lnTo>
                  <a:pt x="14" y="10"/>
                </a:lnTo>
                <a:lnTo>
                  <a:pt x="14" y="7"/>
                </a:lnTo>
                <a:lnTo>
                  <a:pt x="14" y="5"/>
                </a:lnTo>
                <a:lnTo>
                  <a:pt x="11" y="3"/>
                </a:lnTo>
                <a:lnTo>
                  <a:pt x="9" y="0"/>
                </a:lnTo>
                <a:lnTo>
                  <a:pt x="7" y="0"/>
                </a:lnTo>
                <a:lnTo>
                  <a:pt x="4" y="0"/>
                </a:lnTo>
                <a:lnTo>
                  <a:pt x="4" y="3"/>
                </a:lnTo>
                <a:lnTo>
                  <a:pt x="2" y="3"/>
                </a:lnTo>
                <a:lnTo>
                  <a:pt x="2" y="5"/>
                </a:lnTo>
                <a:lnTo>
                  <a:pt x="0" y="5"/>
                </a:lnTo>
                <a:lnTo>
                  <a:pt x="0" y="7"/>
                </a:lnTo>
                <a:lnTo>
                  <a:pt x="0" y="10"/>
                </a:lnTo>
                <a:lnTo>
                  <a:pt x="0" y="12"/>
                </a:lnTo>
                <a:lnTo>
                  <a:pt x="2" y="12"/>
                </a:lnTo>
                <a:lnTo>
                  <a:pt x="2" y="14"/>
                </a:lnTo>
                <a:lnTo>
                  <a:pt x="4" y="14"/>
                </a:lnTo>
                <a:lnTo>
                  <a:pt x="7" y="17"/>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20" name="Freeform 184"/>
          <p:cNvSpPr>
            <a:spLocks/>
          </p:cNvSpPr>
          <p:nvPr/>
        </p:nvSpPr>
        <p:spPr bwMode="auto">
          <a:xfrm>
            <a:off x="7240588" y="1738313"/>
            <a:ext cx="25400" cy="26987"/>
          </a:xfrm>
          <a:custGeom>
            <a:avLst/>
            <a:gdLst>
              <a:gd name="T0" fmla="*/ 2147483647 w 16"/>
              <a:gd name="T1" fmla="*/ 2147483647 h 17"/>
              <a:gd name="T2" fmla="*/ 2147483647 w 16"/>
              <a:gd name="T3" fmla="*/ 2147483647 h 17"/>
              <a:gd name="T4" fmla="*/ 2147483647 w 16"/>
              <a:gd name="T5" fmla="*/ 2147483647 h 17"/>
              <a:gd name="T6" fmla="*/ 2147483647 w 16"/>
              <a:gd name="T7" fmla="*/ 2147483647 h 17"/>
              <a:gd name="T8" fmla="*/ 2147483647 w 16"/>
              <a:gd name="T9" fmla="*/ 2147483647 h 17"/>
              <a:gd name="T10" fmla="*/ 2147483647 w 16"/>
              <a:gd name="T11" fmla="*/ 2147483647 h 17"/>
              <a:gd name="T12" fmla="*/ 2147483647 w 16"/>
              <a:gd name="T13" fmla="*/ 2147483647 h 17"/>
              <a:gd name="T14" fmla="*/ 2147483647 w 16"/>
              <a:gd name="T15" fmla="*/ 2147483647 h 17"/>
              <a:gd name="T16" fmla="*/ 2147483647 w 16"/>
              <a:gd name="T17" fmla="*/ 2147483647 h 17"/>
              <a:gd name="T18" fmla="*/ 2147483647 w 16"/>
              <a:gd name="T19" fmla="*/ 2147483647 h 17"/>
              <a:gd name="T20" fmla="*/ 2147483647 w 16"/>
              <a:gd name="T21" fmla="*/ 2147483647 h 17"/>
              <a:gd name="T22" fmla="*/ 2147483647 w 16"/>
              <a:gd name="T23" fmla="*/ 2147483647 h 17"/>
              <a:gd name="T24" fmla="*/ 2147483647 w 16"/>
              <a:gd name="T25" fmla="*/ 2147483647 h 17"/>
              <a:gd name="T26" fmla="*/ 2147483647 w 16"/>
              <a:gd name="T27" fmla="*/ 2147483647 h 17"/>
              <a:gd name="T28" fmla="*/ 2147483647 w 16"/>
              <a:gd name="T29" fmla="*/ 2147483647 h 17"/>
              <a:gd name="T30" fmla="*/ 2147483647 w 16"/>
              <a:gd name="T31" fmla="*/ 2147483647 h 17"/>
              <a:gd name="T32" fmla="*/ 2147483647 w 16"/>
              <a:gd name="T33" fmla="*/ 2147483647 h 17"/>
              <a:gd name="T34" fmla="*/ 2147483647 w 16"/>
              <a:gd name="T35" fmla="*/ 2147483647 h 17"/>
              <a:gd name="T36" fmla="*/ 2147483647 w 16"/>
              <a:gd name="T37" fmla="*/ 0 h 17"/>
              <a:gd name="T38" fmla="*/ 2147483647 w 16"/>
              <a:gd name="T39" fmla="*/ 0 h 17"/>
              <a:gd name="T40" fmla="*/ 2147483647 w 16"/>
              <a:gd name="T41" fmla="*/ 0 h 17"/>
              <a:gd name="T42" fmla="*/ 2147483647 w 16"/>
              <a:gd name="T43" fmla="*/ 0 h 17"/>
              <a:gd name="T44" fmla="*/ 2147483647 w 16"/>
              <a:gd name="T45" fmla="*/ 0 h 17"/>
              <a:gd name="T46" fmla="*/ 2147483647 w 16"/>
              <a:gd name="T47" fmla="*/ 2147483647 h 17"/>
              <a:gd name="T48" fmla="*/ 2147483647 w 16"/>
              <a:gd name="T49" fmla="*/ 2147483647 h 17"/>
              <a:gd name="T50" fmla="*/ 2147483647 w 16"/>
              <a:gd name="T51" fmla="*/ 2147483647 h 17"/>
              <a:gd name="T52" fmla="*/ 2147483647 w 16"/>
              <a:gd name="T53" fmla="*/ 2147483647 h 17"/>
              <a:gd name="T54" fmla="*/ 2147483647 w 16"/>
              <a:gd name="T55" fmla="*/ 2147483647 h 17"/>
              <a:gd name="T56" fmla="*/ 2147483647 w 16"/>
              <a:gd name="T57" fmla="*/ 2147483647 h 17"/>
              <a:gd name="T58" fmla="*/ 0 w 16"/>
              <a:gd name="T59" fmla="*/ 2147483647 h 17"/>
              <a:gd name="T60" fmla="*/ 0 w 16"/>
              <a:gd name="T61" fmla="*/ 2147483647 h 17"/>
              <a:gd name="T62" fmla="*/ 0 w 16"/>
              <a:gd name="T63" fmla="*/ 2147483647 h 17"/>
              <a:gd name="T64" fmla="*/ 2147483647 w 16"/>
              <a:gd name="T65" fmla="*/ 2147483647 h 17"/>
              <a:gd name="T66" fmla="*/ 2147483647 w 16"/>
              <a:gd name="T67" fmla="*/ 2147483647 h 17"/>
              <a:gd name="T68" fmla="*/ 2147483647 w 16"/>
              <a:gd name="T69" fmla="*/ 2147483647 h 17"/>
              <a:gd name="T70" fmla="*/ 2147483647 w 16"/>
              <a:gd name="T71" fmla="*/ 2147483647 h 17"/>
              <a:gd name="T72" fmla="*/ 2147483647 w 16"/>
              <a:gd name="T73" fmla="*/ 2147483647 h 17"/>
              <a:gd name="T74" fmla="*/ 2147483647 w 16"/>
              <a:gd name="T75" fmla="*/ 2147483647 h 17"/>
              <a:gd name="T76" fmla="*/ 2147483647 w 16"/>
              <a:gd name="T77" fmla="*/ 2147483647 h 17"/>
              <a:gd name="T78" fmla="*/ 2147483647 w 16"/>
              <a:gd name="T79" fmla="*/ 2147483647 h 17"/>
              <a:gd name="T80" fmla="*/ 2147483647 w 16"/>
              <a:gd name="T81" fmla="*/ 2147483647 h 17"/>
              <a:gd name="T82" fmla="*/ 2147483647 w 16"/>
              <a:gd name="T83" fmla="*/ 2147483647 h 17"/>
              <a:gd name="T84" fmla="*/ 2147483647 w 16"/>
              <a:gd name="T85" fmla="*/ 2147483647 h 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
              <a:gd name="T130" fmla="*/ 0 h 17"/>
              <a:gd name="T131" fmla="*/ 16 w 16"/>
              <a:gd name="T132" fmla="*/ 17 h 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 h="17">
                <a:moveTo>
                  <a:pt x="7" y="14"/>
                </a:moveTo>
                <a:lnTo>
                  <a:pt x="9" y="17"/>
                </a:lnTo>
                <a:lnTo>
                  <a:pt x="9" y="14"/>
                </a:lnTo>
                <a:lnTo>
                  <a:pt x="11" y="14"/>
                </a:lnTo>
                <a:lnTo>
                  <a:pt x="14" y="14"/>
                </a:lnTo>
                <a:lnTo>
                  <a:pt x="14" y="12"/>
                </a:lnTo>
                <a:lnTo>
                  <a:pt x="14" y="10"/>
                </a:lnTo>
                <a:lnTo>
                  <a:pt x="16" y="10"/>
                </a:lnTo>
                <a:lnTo>
                  <a:pt x="16" y="7"/>
                </a:lnTo>
                <a:lnTo>
                  <a:pt x="14" y="5"/>
                </a:lnTo>
                <a:lnTo>
                  <a:pt x="14" y="3"/>
                </a:lnTo>
                <a:lnTo>
                  <a:pt x="11" y="3"/>
                </a:lnTo>
                <a:lnTo>
                  <a:pt x="9" y="0"/>
                </a:lnTo>
                <a:lnTo>
                  <a:pt x="7" y="0"/>
                </a:lnTo>
                <a:lnTo>
                  <a:pt x="4" y="0"/>
                </a:lnTo>
                <a:lnTo>
                  <a:pt x="4" y="3"/>
                </a:lnTo>
                <a:lnTo>
                  <a:pt x="2" y="3"/>
                </a:lnTo>
                <a:lnTo>
                  <a:pt x="2" y="5"/>
                </a:lnTo>
                <a:lnTo>
                  <a:pt x="0" y="7"/>
                </a:lnTo>
                <a:lnTo>
                  <a:pt x="0" y="10"/>
                </a:lnTo>
                <a:lnTo>
                  <a:pt x="2" y="10"/>
                </a:lnTo>
                <a:lnTo>
                  <a:pt x="2" y="12"/>
                </a:lnTo>
                <a:lnTo>
                  <a:pt x="2" y="14"/>
                </a:lnTo>
                <a:lnTo>
                  <a:pt x="4" y="14"/>
                </a:lnTo>
                <a:lnTo>
                  <a:pt x="7" y="17"/>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21" name="Freeform 185"/>
          <p:cNvSpPr>
            <a:spLocks/>
          </p:cNvSpPr>
          <p:nvPr/>
        </p:nvSpPr>
        <p:spPr bwMode="auto">
          <a:xfrm>
            <a:off x="3802063" y="5418138"/>
            <a:ext cx="22225" cy="222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0 h 14"/>
              <a:gd name="T34" fmla="*/ 2147483647 w 14"/>
              <a:gd name="T35" fmla="*/ 0 h 14"/>
              <a:gd name="T36" fmla="*/ 2147483647 w 14"/>
              <a:gd name="T37" fmla="*/ 0 h 14"/>
              <a:gd name="T38" fmla="*/ 2147483647 w 14"/>
              <a:gd name="T39" fmla="*/ 0 h 14"/>
              <a:gd name="T40" fmla="*/ 2147483647 w 14"/>
              <a:gd name="T41" fmla="*/ 0 h 14"/>
              <a:gd name="T42" fmla="*/ 2147483647 w 14"/>
              <a:gd name="T43" fmla="*/ 0 h 14"/>
              <a:gd name="T44" fmla="*/ 2147483647 w 14"/>
              <a:gd name="T45" fmla="*/ 0 h 14"/>
              <a:gd name="T46" fmla="*/ 2147483647 w 14"/>
              <a:gd name="T47" fmla="*/ 0 h 14"/>
              <a:gd name="T48" fmla="*/ 2147483647 w 14"/>
              <a:gd name="T49" fmla="*/ 0 h 14"/>
              <a:gd name="T50" fmla="*/ 2147483647 w 14"/>
              <a:gd name="T51" fmla="*/ 2147483647 h 14"/>
              <a:gd name="T52" fmla="*/ 2147483647 w 14"/>
              <a:gd name="T53" fmla="*/ 2147483647 h 14"/>
              <a:gd name="T54" fmla="*/ 0 w 14"/>
              <a:gd name="T55" fmla="*/ 2147483647 h 14"/>
              <a:gd name="T56" fmla="*/ 0 w 14"/>
              <a:gd name="T57" fmla="*/ 2147483647 h 14"/>
              <a:gd name="T58" fmla="*/ 0 w 14"/>
              <a:gd name="T59" fmla="*/ 2147483647 h 14"/>
              <a:gd name="T60" fmla="*/ 0 w 14"/>
              <a:gd name="T61" fmla="*/ 2147483647 h 14"/>
              <a:gd name="T62" fmla="*/ 0 w 14"/>
              <a:gd name="T63" fmla="*/ 2147483647 h 14"/>
              <a:gd name="T64" fmla="*/ 0 w 14"/>
              <a:gd name="T65" fmla="*/ 2147483647 h 14"/>
              <a:gd name="T66" fmla="*/ 0 w 14"/>
              <a:gd name="T67" fmla="*/ 2147483647 h 14"/>
              <a:gd name="T68" fmla="*/ 2147483647 w 14"/>
              <a:gd name="T69" fmla="*/ 2147483647 h 14"/>
              <a:gd name="T70" fmla="*/ 2147483647 w 14"/>
              <a:gd name="T71" fmla="*/ 2147483647 h 14"/>
              <a:gd name="T72" fmla="*/ 2147483647 w 14"/>
              <a:gd name="T73" fmla="*/ 2147483647 h 14"/>
              <a:gd name="T74" fmla="*/ 2147483647 w 14"/>
              <a:gd name="T75" fmla="*/ 2147483647 h 14"/>
              <a:gd name="T76" fmla="*/ 2147483647 w 14"/>
              <a:gd name="T77" fmla="*/ 2147483647 h 14"/>
              <a:gd name="T78" fmla="*/ 2147483647 w 14"/>
              <a:gd name="T79" fmla="*/ 2147483647 h 14"/>
              <a:gd name="T80" fmla="*/ 2147483647 w 14"/>
              <a:gd name="T81" fmla="*/ 2147483647 h 14"/>
              <a:gd name="T82" fmla="*/ 2147483647 w 14"/>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
              <a:gd name="T127" fmla="*/ 0 h 14"/>
              <a:gd name="T128" fmla="*/ 14 w 14"/>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 h="14">
                <a:moveTo>
                  <a:pt x="7" y="14"/>
                </a:moveTo>
                <a:lnTo>
                  <a:pt x="9" y="14"/>
                </a:lnTo>
                <a:lnTo>
                  <a:pt x="12" y="14"/>
                </a:lnTo>
                <a:lnTo>
                  <a:pt x="12" y="11"/>
                </a:lnTo>
                <a:lnTo>
                  <a:pt x="14" y="11"/>
                </a:lnTo>
                <a:lnTo>
                  <a:pt x="14" y="9"/>
                </a:lnTo>
                <a:lnTo>
                  <a:pt x="14" y="7"/>
                </a:lnTo>
                <a:lnTo>
                  <a:pt x="14" y="4"/>
                </a:lnTo>
                <a:lnTo>
                  <a:pt x="14" y="2"/>
                </a:lnTo>
                <a:lnTo>
                  <a:pt x="12" y="2"/>
                </a:lnTo>
                <a:lnTo>
                  <a:pt x="12" y="0"/>
                </a:lnTo>
                <a:lnTo>
                  <a:pt x="9" y="0"/>
                </a:lnTo>
                <a:lnTo>
                  <a:pt x="7" y="0"/>
                </a:lnTo>
                <a:lnTo>
                  <a:pt x="5" y="0"/>
                </a:lnTo>
                <a:lnTo>
                  <a:pt x="2" y="0"/>
                </a:lnTo>
                <a:lnTo>
                  <a:pt x="2" y="2"/>
                </a:lnTo>
                <a:lnTo>
                  <a:pt x="0" y="2"/>
                </a:lnTo>
                <a:lnTo>
                  <a:pt x="0" y="4"/>
                </a:lnTo>
                <a:lnTo>
                  <a:pt x="0" y="7"/>
                </a:lnTo>
                <a:lnTo>
                  <a:pt x="0" y="9"/>
                </a:lnTo>
                <a:lnTo>
                  <a:pt x="2" y="11"/>
                </a:lnTo>
                <a:lnTo>
                  <a:pt x="5"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22" name="Freeform 186"/>
          <p:cNvSpPr>
            <a:spLocks/>
          </p:cNvSpPr>
          <p:nvPr/>
        </p:nvSpPr>
        <p:spPr bwMode="auto">
          <a:xfrm>
            <a:off x="3879850" y="5418138"/>
            <a:ext cx="20638" cy="22225"/>
          </a:xfrm>
          <a:custGeom>
            <a:avLst/>
            <a:gdLst>
              <a:gd name="T0" fmla="*/ 2147483647 w 13"/>
              <a:gd name="T1" fmla="*/ 2147483647 h 14"/>
              <a:gd name="T2" fmla="*/ 2147483647 w 13"/>
              <a:gd name="T3" fmla="*/ 2147483647 h 14"/>
              <a:gd name="T4" fmla="*/ 2147483647 w 13"/>
              <a:gd name="T5" fmla="*/ 2147483647 h 14"/>
              <a:gd name="T6" fmla="*/ 2147483647 w 13"/>
              <a:gd name="T7" fmla="*/ 2147483647 h 14"/>
              <a:gd name="T8" fmla="*/ 2147483647 w 13"/>
              <a:gd name="T9" fmla="*/ 2147483647 h 14"/>
              <a:gd name="T10" fmla="*/ 2147483647 w 13"/>
              <a:gd name="T11" fmla="*/ 2147483647 h 14"/>
              <a:gd name="T12" fmla="*/ 2147483647 w 13"/>
              <a:gd name="T13" fmla="*/ 2147483647 h 14"/>
              <a:gd name="T14" fmla="*/ 2147483647 w 13"/>
              <a:gd name="T15" fmla="*/ 2147483647 h 14"/>
              <a:gd name="T16" fmla="*/ 2147483647 w 13"/>
              <a:gd name="T17" fmla="*/ 2147483647 h 14"/>
              <a:gd name="T18" fmla="*/ 2147483647 w 13"/>
              <a:gd name="T19" fmla="*/ 2147483647 h 14"/>
              <a:gd name="T20" fmla="*/ 2147483647 w 13"/>
              <a:gd name="T21" fmla="*/ 2147483647 h 14"/>
              <a:gd name="T22" fmla="*/ 2147483647 w 13"/>
              <a:gd name="T23" fmla="*/ 2147483647 h 14"/>
              <a:gd name="T24" fmla="*/ 2147483647 w 13"/>
              <a:gd name="T25" fmla="*/ 2147483647 h 14"/>
              <a:gd name="T26" fmla="*/ 2147483647 w 13"/>
              <a:gd name="T27" fmla="*/ 2147483647 h 14"/>
              <a:gd name="T28" fmla="*/ 2147483647 w 13"/>
              <a:gd name="T29" fmla="*/ 2147483647 h 14"/>
              <a:gd name="T30" fmla="*/ 2147483647 w 13"/>
              <a:gd name="T31" fmla="*/ 2147483647 h 14"/>
              <a:gd name="T32" fmla="*/ 2147483647 w 13"/>
              <a:gd name="T33" fmla="*/ 0 h 14"/>
              <a:gd name="T34" fmla="*/ 2147483647 w 13"/>
              <a:gd name="T35" fmla="*/ 0 h 14"/>
              <a:gd name="T36" fmla="*/ 2147483647 w 13"/>
              <a:gd name="T37" fmla="*/ 0 h 14"/>
              <a:gd name="T38" fmla="*/ 2147483647 w 13"/>
              <a:gd name="T39" fmla="*/ 0 h 14"/>
              <a:gd name="T40" fmla="*/ 2147483647 w 13"/>
              <a:gd name="T41" fmla="*/ 0 h 14"/>
              <a:gd name="T42" fmla="*/ 2147483647 w 13"/>
              <a:gd name="T43" fmla="*/ 0 h 14"/>
              <a:gd name="T44" fmla="*/ 2147483647 w 13"/>
              <a:gd name="T45" fmla="*/ 0 h 14"/>
              <a:gd name="T46" fmla="*/ 2147483647 w 13"/>
              <a:gd name="T47" fmla="*/ 0 h 14"/>
              <a:gd name="T48" fmla="*/ 2147483647 w 13"/>
              <a:gd name="T49" fmla="*/ 0 h 14"/>
              <a:gd name="T50" fmla="*/ 2147483647 w 13"/>
              <a:gd name="T51" fmla="*/ 2147483647 h 14"/>
              <a:gd name="T52" fmla="*/ 2147483647 w 13"/>
              <a:gd name="T53" fmla="*/ 2147483647 h 14"/>
              <a:gd name="T54" fmla="*/ 0 w 13"/>
              <a:gd name="T55" fmla="*/ 2147483647 h 14"/>
              <a:gd name="T56" fmla="*/ 0 w 13"/>
              <a:gd name="T57" fmla="*/ 2147483647 h 14"/>
              <a:gd name="T58" fmla="*/ 0 w 13"/>
              <a:gd name="T59" fmla="*/ 2147483647 h 14"/>
              <a:gd name="T60" fmla="*/ 0 w 13"/>
              <a:gd name="T61" fmla="*/ 2147483647 h 14"/>
              <a:gd name="T62" fmla="*/ 0 w 13"/>
              <a:gd name="T63" fmla="*/ 2147483647 h 14"/>
              <a:gd name="T64" fmla="*/ 0 w 13"/>
              <a:gd name="T65" fmla="*/ 2147483647 h 14"/>
              <a:gd name="T66" fmla="*/ 0 w 13"/>
              <a:gd name="T67" fmla="*/ 2147483647 h 14"/>
              <a:gd name="T68" fmla="*/ 2147483647 w 13"/>
              <a:gd name="T69" fmla="*/ 2147483647 h 14"/>
              <a:gd name="T70" fmla="*/ 2147483647 w 13"/>
              <a:gd name="T71" fmla="*/ 2147483647 h 14"/>
              <a:gd name="T72" fmla="*/ 2147483647 w 13"/>
              <a:gd name="T73" fmla="*/ 2147483647 h 14"/>
              <a:gd name="T74" fmla="*/ 2147483647 w 13"/>
              <a:gd name="T75" fmla="*/ 2147483647 h 14"/>
              <a:gd name="T76" fmla="*/ 2147483647 w 13"/>
              <a:gd name="T77" fmla="*/ 2147483647 h 14"/>
              <a:gd name="T78" fmla="*/ 2147483647 w 13"/>
              <a:gd name="T79" fmla="*/ 2147483647 h 14"/>
              <a:gd name="T80" fmla="*/ 2147483647 w 13"/>
              <a:gd name="T81" fmla="*/ 2147483647 h 14"/>
              <a:gd name="T82" fmla="*/ 2147483647 w 13"/>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
              <a:gd name="T127" fmla="*/ 0 h 14"/>
              <a:gd name="T128" fmla="*/ 13 w 13"/>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 h="14">
                <a:moveTo>
                  <a:pt x="7" y="14"/>
                </a:moveTo>
                <a:lnTo>
                  <a:pt x="9" y="14"/>
                </a:lnTo>
                <a:lnTo>
                  <a:pt x="11" y="14"/>
                </a:lnTo>
                <a:lnTo>
                  <a:pt x="11" y="11"/>
                </a:lnTo>
                <a:lnTo>
                  <a:pt x="13" y="11"/>
                </a:lnTo>
                <a:lnTo>
                  <a:pt x="13" y="9"/>
                </a:lnTo>
                <a:lnTo>
                  <a:pt x="13" y="7"/>
                </a:lnTo>
                <a:lnTo>
                  <a:pt x="13" y="4"/>
                </a:lnTo>
                <a:lnTo>
                  <a:pt x="13" y="2"/>
                </a:lnTo>
                <a:lnTo>
                  <a:pt x="11" y="2"/>
                </a:lnTo>
                <a:lnTo>
                  <a:pt x="11" y="0"/>
                </a:lnTo>
                <a:lnTo>
                  <a:pt x="9" y="0"/>
                </a:lnTo>
                <a:lnTo>
                  <a:pt x="7" y="0"/>
                </a:lnTo>
                <a:lnTo>
                  <a:pt x="4" y="0"/>
                </a:lnTo>
                <a:lnTo>
                  <a:pt x="2" y="0"/>
                </a:lnTo>
                <a:lnTo>
                  <a:pt x="2" y="2"/>
                </a:lnTo>
                <a:lnTo>
                  <a:pt x="0" y="2"/>
                </a:lnTo>
                <a:lnTo>
                  <a:pt x="0" y="4"/>
                </a:lnTo>
                <a:lnTo>
                  <a:pt x="0" y="7"/>
                </a:lnTo>
                <a:lnTo>
                  <a:pt x="0" y="9"/>
                </a:lnTo>
                <a:lnTo>
                  <a:pt x="2" y="11"/>
                </a:lnTo>
                <a:lnTo>
                  <a:pt x="4"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23" name="Freeform 187"/>
          <p:cNvSpPr>
            <a:spLocks/>
          </p:cNvSpPr>
          <p:nvPr/>
        </p:nvSpPr>
        <p:spPr bwMode="auto">
          <a:xfrm>
            <a:off x="3725863" y="5418138"/>
            <a:ext cx="25400" cy="22225"/>
          </a:xfrm>
          <a:custGeom>
            <a:avLst/>
            <a:gdLst>
              <a:gd name="T0" fmla="*/ 2147483647 w 16"/>
              <a:gd name="T1" fmla="*/ 2147483647 h 14"/>
              <a:gd name="T2" fmla="*/ 2147483647 w 16"/>
              <a:gd name="T3" fmla="*/ 2147483647 h 14"/>
              <a:gd name="T4" fmla="*/ 2147483647 w 16"/>
              <a:gd name="T5" fmla="*/ 2147483647 h 14"/>
              <a:gd name="T6" fmla="*/ 2147483647 w 16"/>
              <a:gd name="T7" fmla="*/ 2147483647 h 14"/>
              <a:gd name="T8" fmla="*/ 2147483647 w 16"/>
              <a:gd name="T9" fmla="*/ 2147483647 h 14"/>
              <a:gd name="T10" fmla="*/ 2147483647 w 16"/>
              <a:gd name="T11" fmla="*/ 2147483647 h 14"/>
              <a:gd name="T12" fmla="*/ 2147483647 w 16"/>
              <a:gd name="T13" fmla="*/ 2147483647 h 14"/>
              <a:gd name="T14" fmla="*/ 2147483647 w 16"/>
              <a:gd name="T15" fmla="*/ 2147483647 h 14"/>
              <a:gd name="T16" fmla="*/ 2147483647 w 16"/>
              <a:gd name="T17" fmla="*/ 2147483647 h 14"/>
              <a:gd name="T18" fmla="*/ 2147483647 w 16"/>
              <a:gd name="T19" fmla="*/ 2147483647 h 14"/>
              <a:gd name="T20" fmla="*/ 2147483647 w 16"/>
              <a:gd name="T21" fmla="*/ 2147483647 h 14"/>
              <a:gd name="T22" fmla="*/ 2147483647 w 16"/>
              <a:gd name="T23" fmla="*/ 2147483647 h 14"/>
              <a:gd name="T24" fmla="*/ 2147483647 w 16"/>
              <a:gd name="T25" fmla="*/ 2147483647 h 14"/>
              <a:gd name="T26" fmla="*/ 2147483647 w 16"/>
              <a:gd name="T27" fmla="*/ 2147483647 h 14"/>
              <a:gd name="T28" fmla="*/ 2147483647 w 16"/>
              <a:gd name="T29" fmla="*/ 2147483647 h 14"/>
              <a:gd name="T30" fmla="*/ 2147483647 w 16"/>
              <a:gd name="T31" fmla="*/ 2147483647 h 14"/>
              <a:gd name="T32" fmla="*/ 2147483647 w 16"/>
              <a:gd name="T33" fmla="*/ 0 h 14"/>
              <a:gd name="T34" fmla="*/ 2147483647 w 16"/>
              <a:gd name="T35" fmla="*/ 0 h 14"/>
              <a:gd name="T36" fmla="*/ 2147483647 w 16"/>
              <a:gd name="T37" fmla="*/ 0 h 14"/>
              <a:gd name="T38" fmla="*/ 2147483647 w 16"/>
              <a:gd name="T39" fmla="*/ 0 h 14"/>
              <a:gd name="T40" fmla="*/ 2147483647 w 16"/>
              <a:gd name="T41" fmla="*/ 0 h 14"/>
              <a:gd name="T42" fmla="*/ 2147483647 w 16"/>
              <a:gd name="T43" fmla="*/ 0 h 14"/>
              <a:gd name="T44" fmla="*/ 2147483647 w 16"/>
              <a:gd name="T45" fmla="*/ 0 h 14"/>
              <a:gd name="T46" fmla="*/ 2147483647 w 16"/>
              <a:gd name="T47" fmla="*/ 0 h 14"/>
              <a:gd name="T48" fmla="*/ 2147483647 w 16"/>
              <a:gd name="T49" fmla="*/ 0 h 14"/>
              <a:gd name="T50" fmla="*/ 2147483647 w 16"/>
              <a:gd name="T51" fmla="*/ 2147483647 h 14"/>
              <a:gd name="T52" fmla="*/ 2147483647 w 16"/>
              <a:gd name="T53" fmla="*/ 2147483647 h 14"/>
              <a:gd name="T54" fmla="*/ 2147483647 w 16"/>
              <a:gd name="T55" fmla="*/ 2147483647 h 14"/>
              <a:gd name="T56" fmla="*/ 0 w 16"/>
              <a:gd name="T57" fmla="*/ 2147483647 h 14"/>
              <a:gd name="T58" fmla="*/ 0 w 16"/>
              <a:gd name="T59" fmla="*/ 2147483647 h 14"/>
              <a:gd name="T60" fmla="*/ 0 w 16"/>
              <a:gd name="T61" fmla="*/ 2147483647 h 14"/>
              <a:gd name="T62" fmla="*/ 0 w 16"/>
              <a:gd name="T63" fmla="*/ 2147483647 h 14"/>
              <a:gd name="T64" fmla="*/ 0 w 16"/>
              <a:gd name="T65" fmla="*/ 2147483647 h 14"/>
              <a:gd name="T66" fmla="*/ 2147483647 w 16"/>
              <a:gd name="T67" fmla="*/ 2147483647 h 14"/>
              <a:gd name="T68" fmla="*/ 2147483647 w 16"/>
              <a:gd name="T69" fmla="*/ 2147483647 h 14"/>
              <a:gd name="T70" fmla="*/ 2147483647 w 16"/>
              <a:gd name="T71" fmla="*/ 2147483647 h 14"/>
              <a:gd name="T72" fmla="*/ 2147483647 w 16"/>
              <a:gd name="T73" fmla="*/ 2147483647 h 14"/>
              <a:gd name="T74" fmla="*/ 2147483647 w 16"/>
              <a:gd name="T75" fmla="*/ 2147483647 h 14"/>
              <a:gd name="T76" fmla="*/ 2147483647 w 16"/>
              <a:gd name="T77" fmla="*/ 2147483647 h 14"/>
              <a:gd name="T78" fmla="*/ 2147483647 w 16"/>
              <a:gd name="T79" fmla="*/ 2147483647 h 14"/>
              <a:gd name="T80" fmla="*/ 2147483647 w 16"/>
              <a:gd name="T81" fmla="*/ 2147483647 h 14"/>
              <a:gd name="T82" fmla="*/ 2147483647 w 16"/>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
              <a:gd name="T127" fmla="*/ 0 h 14"/>
              <a:gd name="T128" fmla="*/ 16 w 16"/>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 h="14">
                <a:moveTo>
                  <a:pt x="7" y="14"/>
                </a:moveTo>
                <a:lnTo>
                  <a:pt x="9" y="14"/>
                </a:lnTo>
                <a:lnTo>
                  <a:pt x="11" y="14"/>
                </a:lnTo>
                <a:lnTo>
                  <a:pt x="11" y="11"/>
                </a:lnTo>
                <a:lnTo>
                  <a:pt x="13" y="11"/>
                </a:lnTo>
                <a:lnTo>
                  <a:pt x="13" y="9"/>
                </a:lnTo>
                <a:lnTo>
                  <a:pt x="16" y="7"/>
                </a:lnTo>
                <a:lnTo>
                  <a:pt x="16" y="4"/>
                </a:lnTo>
                <a:lnTo>
                  <a:pt x="13" y="4"/>
                </a:lnTo>
                <a:lnTo>
                  <a:pt x="13" y="2"/>
                </a:lnTo>
                <a:lnTo>
                  <a:pt x="11" y="0"/>
                </a:lnTo>
                <a:lnTo>
                  <a:pt x="9" y="0"/>
                </a:lnTo>
                <a:lnTo>
                  <a:pt x="7" y="0"/>
                </a:lnTo>
                <a:lnTo>
                  <a:pt x="4" y="0"/>
                </a:lnTo>
                <a:lnTo>
                  <a:pt x="2" y="2"/>
                </a:lnTo>
                <a:lnTo>
                  <a:pt x="0" y="4"/>
                </a:lnTo>
                <a:lnTo>
                  <a:pt x="0" y="7"/>
                </a:lnTo>
                <a:lnTo>
                  <a:pt x="0" y="9"/>
                </a:lnTo>
                <a:lnTo>
                  <a:pt x="2" y="9"/>
                </a:lnTo>
                <a:lnTo>
                  <a:pt x="2" y="11"/>
                </a:lnTo>
                <a:lnTo>
                  <a:pt x="4" y="11"/>
                </a:lnTo>
                <a:lnTo>
                  <a:pt x="4"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24" name="Freeform 188"/>
          <p:cNvSpPr>
            <a:spLocks/>
          </p:cNvSpPr>
          <p:nvPr/>
        </p:nvSpPr>
        <p:spPr bwMode="auto">
          <a:xfrm>
            <a:off x="4025900" y="5418138"/>
            <a:ext cx="25400" cy="22225"/>
          </a:xfrm>
          <a:custGeom>
            <a:avLst/>
            <a:gdLst>
              <a:gd name="T0" fmla="*/ 2147483647 w 16"/>
              <a:gd name="T1" fmla="*/ 2147483647 h 14"/>
              <a:gd name="T2" fmla="*/ 2147483647 w 16"/>
              <a:gd name="T3" fmla="*/ 2147483647 h 14"/>
              <a:gd name="T4" fmla="*/ 2147483647 w 16"/>
              <a:gd name="T5" fmla="*/ 2147483647 h 14"/>
              <a:gd name="T6" fmla="*/ 2147483647 w 16"/>
              <a:gd name="T7" fmla="*/ 2147483647 h 14"/>
              <a:gd name="T8" fmla="*/ 2147483647 w 16"/>
              <a:gd name="T9" fmla="*/ 2147483647 h 14"/>
              <a:gd name="T10" fmla="*/ 2147483647 w 16"/>
              <a:gd name="T11" fmla="*/ 2147483647 h 14"/>
              <a:gd name="T12" fmla="*/ 2147483647 w 16"/>
              <a:gd name="T13" fmla="*/ 2147483647 h 14"/>
              <a:gd name="T14" fmla="*/ 2147483647 w 16"/>
              <a:gd name="T15" fmla="*/ 2147483647 h 14"/>
              <a:gd name="T16" fmla="*/ 2147483647 w 16"/>
              <a:gd name="T17" fmla="*/ 2147483647 h 14"/>
              <a:gd name="T18" fmla="*/ 2147483647 w 16"/>
              <a:gd name="T19" fmla="*/ 2147483647 h 14"/>
              <a:gd name="T20" fmla="*/ 2147483647 w 16"/>
              <a:gd name="T21" fmla="*/ 2147483647 h 14"/>
              <a:gd name="T22" fmla="*/ 2147483647 w 16"/>
              <a:gd name="T23" fmla="*/ 2147483647 h 14"/>
              <a:gd name="T24" fmla="*/ 2147483647 w 16"/>
              <a:gd name="T25" fmla="*/ 2147483647 h 14"/>
              <a:gd name="T26" fmla="*/ 2147483647 w 16"/>
              <a:gd name="T27" fmla="*/ 2147483647 h 14"/>
              <a:gd name="T28" fmla="*/ 2147483647 w 16"/>
              <a:gd name="T29" fmla="*/ 2147483647 h 14"/>
              <a:gd name="T30" fmla="*/ 2147483647 w 16"/>
              <a:gd name="T31" fmla="*/ 2147483647 h 14"/>
              <a:gd name="T32" fmla="*/ 2147483647 w 16"/>
              <a:gd name="T33" fmla="*/ 0 h 14"/>
              <a:gd name="T34" fmla="*/ 2147483647 w 16"/>
              <a:gd name="T35" fmla="*/ 0 h 14"/>
              <a:gd name="T36" fmla="*/ 2147483647 w 16"/>
              <a:gd name="T37" fmla="*/ 0 h 14"/>
              <a:gd name="T38" fmla="*/ 2147483647 w 16"/>
              <a:gd name="T39" fmla="*/ 0 h 14"/>
              <a:gd name="T40" fmla="*/ 2147483647 w 16"/>
              <a:gd name="T41" fmla="*/ 0 h 14"/>
              <a:gd name="T42" fmla="*/ 2147483647 w 16"/>
              <a:gd name="T43" fmla="*/ 0 h 14"/>
              <a:gd name="T44" fmla="*/ 2147483647 w 16"/>
              <a:gd name="T45" fmla="*/ 0 h 14"/>
              <a:gd name="T46" fmla="*/ 2147483647 w 16"/>
              <a:gd name="T47" fmla="*/ 0 h 14"/>
              <a:gd name="T48" fmla="*/ 2147483647 w 16"/>
              <a:gd name="T49" fmla="*/ 0 h 14"/>
              <a:gd name="T50" fmla="*/ 2147483647 w 16"/>
              <a:gd name="T51" fmla="*/ 2147483647 h 14"/>
              <a:gd name="T52" fmla="*/ 2147483647 w 16"/>
              <a:gd name="T53" fmla="*/ 2147483647 h 14"/>
              <a:gd name="T54" fmla="*/ 2147483647 w 16"/>
              <a:gd name="T55" fmla="*/ 2147483647 h 14"/>
              <a:gd name="T56" fmla="*/ 0 w 16"/>
              <a:gd name="T57" fmla="*/ 2147483647 h 14"/>
              <a:gd name="T58" fmla="*/ 0 w 16"/>
              <a:gd name="T59" fmla="*/ 2147483647 h 14"/>
              <a:gd name="T60" fmla="*/ 0 w 16"/>
              <a:gd name="T61" fmla="*/ 2147483647 h 14"/>
              <a:gd name="T62" fmla="*/ 0 w 16"/>
              <a:gd name="T63" fmla="*/ 2147483647 h 14"/>
              <a:gd name="T64" fmla="*/ 0 w 16"/>
              <a:gd name="T65" fmla="*/ 2147483647 h 14"/>
              <a:gd name="T66" fmla="*/ 2147483647 w 16"/>
              <a:gd name="T67" fmla="*/ 2147483647 h 14"/>
              <a:gd name="T68" fmla="*/ 2147483647 w 16"/>
              <a:gd name="T69" fmla="*/ 2147483647 h 14"/>
              <a:gd name="T70" fmla="*/ 2147483647 w 16"/>
              <a:gd name="T71" fmla="*/ 2147483647 h 14"/>
              <a:gd name="T72" fmla="*/ 2147483647 w 16"/>
              <a:gd name="T73" fmla="*/ 2147483647 h 14"/>
              <a:gd name="T74" fmla="*/ 2147483647 w 16"/>
              <a:gd name="T75" fmla="*/ 2147483647 h 14"/>
              <a:gd name="T76" fmla="*/ 2147483647 w 16"/>
              <a:gd name="T77" fmla="*/ 2147483647 h 14"/>
              <a:gd name="T78" fmla="*/ 2147483647 w 16"/>
              <a:gd name="T79" fmla="*/ 2147483647 h 14"/>
              <a:gd name="T80" fmla="*/ 2147483647 w 16"/>
              <a:gd name="T81" fmla="*/ 2147483647 h 14"/>
              <a:gd name="T82" fmla="*/ 2147483647 w 16"/>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
              <a:gd name="T127" fmla="*/ 0 h 14"/>
              <a:gd name="T128" fmla="*/ 16 w 16"/>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 h="14">
                <a:moveTo>
                  <a:pt x="7" y="14"/>
                </a:moveTo>
                <a:lnTo>
                  <a:pt x="9" y="14"/>
                </a:lnTo>
                <a:lnTo>
                  <a:pt x="12" y="14"/>
                </a:lnTo>
                <a:lnTo>
                  <a:pt x="12" y="11"/>
                </a:lnTo>
                <a:lnTo>
                  <a:pt x="14" y="11"/>
                </a:lnTo>
                <a:lnTo>
                  <a:pt x="14" y="9"/>
                </a:lnTo>
                <a:lnTo>
                  <a:pt x="14" y="7"/>
                </a:lnTo>
                <a:lnTo>
                  <a:pt x="16" y="7"/>
                </a:lnTo>
                <a:lnTo>
                  <a:pt x="14" y="4"/>
                </a:lnTo>
                <a:lnTo>
                  <a:pt x="14" y="2"/>
                </a:lnTo>
                <a:lnTo>
                  <a:pt x="12" y="0"/>
                </a:lnTo>
                <a:lnTo>
                  <a:pt x="9" y="0"/>
                </a:lnTo>
                <a:lnTo>
                  <a:pt x="7" y="0"/>
                </a:lnTo>
                <a:lnTo>
                  <a:pt x="5" y="0"/>
                </a:lnTo>
                <a:lnTo>
                  <a:pt x="2" y="2"/>
                </a:lnTo>
                <a:lnTo>
                  <a:pt x="0" y="4"/>
                </a:lnTo>
                <a:lnTo>
                  <a:pt x="0" y="7"/>
                </a:lnTo>
                <a:lnTo>
                  <a:pt x="0" y="9"/>
                </a:lnTo>
                <a:lnTo>
                  <a:pt x="2" y="9"/>
                </a:lnTo>
                <a:lnTo>
                  <a:pt x="2" y="11"/>
                </a:lnTo>
                <a:lnTo>
                  <a:pt x="5" y="11"/>
                </a:lnTo>
                <a:lnTo>
                  <a:pt x="5"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25" name="Freeform 189"/>
          <p:cNvSpPr>
            <a:spLocks/>
          </p:cNvSpPr>
          <p:nvPr/>
        </p:nvSpPr>
        <p:spPr bwMode="auto">
          <a:xfrm>
            <a:off x="4102100" y="5418138"/>
            <a:ext cx="22225" cy="222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0 h 14"/>
              <a:gd name="T34" fmla="*/ 2147483647 w 14"/>
              <a:gd name="T35" fmla="*/ 0 h 14"/>
              <a:gd name="T36" fmla="*/ 2147483647 w 14"/>
              <a:gd name="T37" fmla="*/ 0 h 14"/>
              <a:gd name="T38" fmla="*/ 2147483647 w 14"/>
              <a:gd name="T39" fmla="*/ 0 h 14"/>
              <a:gd name="T40" fmla="*/ 2147483647 w 14"/>
              <a:gd name="T41" fmla="*/ 0 h 14"/>
              <a:gd name="T42" fmla="*/ 2147483647 w 14"/>
              <a:gd name="T43" fmla="*/ 0 h 14"/>
              <a:gd name="T44" fmla="*/ 2147483647 w 14"/>
              <a:gd name="T45" fmla="*/ 0 h 14"/>
              <a:gd name="T46" fmla="*/ 2147483647 w 14"/>
              <a:gd name="T47" fmla="*/ 0 h 14"/>
              <a:gd name="T48" fmla="*/ 2147483647 w 14"/>
              <a:gd name="T49" fmla="*/ 0 h 14"/>
              <a:gd name="T50" fmla="*/ 2147483647 w 14"/>
              <a:gd name="T51" fmla="*/ 2147483647 h 14"/>
              <a:gd name="T52" fmla="*/ 2147483647 w 14"/>
              <a:gd name="T53" fmla="*/ 2147483647 h 14"/>
              <a:gd name="T54" fmla="*/ 0 w 14"/>
              <a:gd name="T55" fmla="*/ 2147483647 h 14"/>
              <a:gd name="T56" fmla="*/ 0 w 14"/>
              <a:gd name="T57" fmla="*/ 2147483647 h 14"/>
              <a:gd name="T58" fmla="*/ 0 w 14"/>
              <a:gd name="T59" fmla="*/ 2147483647 h 14"/>
              <a:gd name="T60" fmla="*/ 0 w 14"/>
              <a:gd name="T61" fmla="*/ 2147483647 h 14"/>
              <a:gd name="T62" fmla="*/ 0 w 14"/>
              <a:gd name="T63" fmla="*/ 2147483647 h 14"/>
              <a:gd name="T64" fmla="*/ 0 w 14"/>
              <a:gd name="T65" fmla="*/ 2147483647 h 14"/>
              <a:gd name="T66" fmla="*/ 0 w 14"/>
              <a:gd name="T67" fmla="*/ 2147483647 h 14"/>
              <a:gd name="T68" fmla="*/ 2147483647 w 14"/>
              <a:gd name="T69" fmla="*/ 2147483647 h 14"/>
              <a:gd name="T70" fmla="*/ 2147483647 w 14"/>
              <a:gd name="T71" fmla="*/ 2147483647 h 14"/>
              <a:gd name="T72" fmla="*/ 2147483647 w 14"/>
              <a:gd name="T73" fmla="*/ 2147483647 h 14"/>
              <a:gd name="T74" fmla="*/ 2147483647 w 14"/>
              <a:gd name="T75" fmla="*/ 2147483647 h 14"/>
              <a:gd name="T76" fmla="*/ 2147483647 w 14"/>
              <a:gd name="T77" fmla="*/ 2147483647 h 14"/>
              <a:gd name="T78" fmla="*/ 2147483647 w 14"/>
              <a:gd name="T79" fmla="*/ 2147483647 h 14"/>
              <a:gd name="T80" fmla="*/ 2147483647 w 14"/>
              <a:gd name="T81" fmla="*/ 2147483647 h 14"/>
              <a:gd name="T82" fmla="*/ 2147483647 w 14"/>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
              <a:gd name="T127" fmla="*/ 0 h 14"/>
              <a:gd name="T128" fmla="*/ 14 w 14"/>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 h="14">
                <a:moveTo>
                  <a:pt x="7" y="14"/>
                </a:moveTo>
                <a:lnTo>
                  <a:pt x="10" y="14"/>
                </a:lnTo>
                <a:lnTo>
                  <a:pt x="12" y="14"/>
                </a:lnTo>
                <a:lnTo>
                  <a:pt x="12" y="11"/>
                </a:lnTo>
                <a:lnTo>
                  <a:pt x="14" y="11"/>
                </a:lnTo>
                <a:lnTo>
                  <a:pt x="14" y="9"/>
                </a:lnTo>
                <a:lnTo>
                  <a:pt x="14" y="7"/>
                </a:lnTo>
                <a:lnTo>
                  <a:pt x="14" y="4"/>
                </a:lnTo>
                <a:lnTo>
                  <a:pt x="14" y="2"/>
                </a:lnTo>
                <a:lnTo>
                  <a:pt x="12" y="2"/>
                </a:lnTo>
                <a:lnTo>
                  <a:pt x="12" y="0"/>
                </a:lnTo>
                <a:lnTo>
                  <a:pt x="10" y="0"/>
                </a:lnTo>
                <a:lnTo>
                  <a:pt x="7" y="0"/>
                </a:lnTo>
                <a:lnTo>
                  <a:pt x="5" y="0"/>
                </a:lnTo>
                <a:lnTo>
                  <a:pt x="3" y="0"/>
                </a:lnTo>
                <a:lnTo>
                  <a:pt x="3" y="2"/>
                </a:lnTo>
                <a:lnTo>
                  <a:pt x="0" y="2"/>
                </a:lnTo>
                <a:lnTo>
                  <a:pt x="0" y="4"/>
                </a:lnTo>
                <a:lnTo>
                  <a:pt x="0" y="7"/>
                </a:lnTo>
                <a:lnTo>
                  <a:pt x="0" y="9"/>
                </a:lnTo>
                <a:lnTo>
                  <a:pt x="3" y="11"/>
                </a:lnTo>
                <a:lnTo>
                  <a:pt x="5"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26" name="Freeform 190"/>
          <p:cNvSpPr>
            <a:spLocks/>
          </p:cNvSpPr>
          <p:nvPr/>
        </p:nvSpPr>
        <p:spPr bwMode="auto">
          <a:xfrm>
            <a:off x="3948113" y="5418138"/>
            <a:ext cx="26987" cy="22225"/>
          </a:xfrm>
          <a:custGeom>
            <a:avLst/>
            <a:gdLst>
              <a:gd name="T0" fmla="*/ 2147483647 w 17"/>
              <a:gd name="T1" fmla="*/ 2147483647 h 14"/>
              <a:gd name="T2" fmla="*/ 2147483647 w 17"/>
              <a:gd name="T3" fmla="*/ 2147483647 h 14"/>
              <a:gd name="T4" fmla="*/ 2147483647 w 17"/>
              <a:gd name="T5" fmla="*/ 2147483647 h 14"/>
              <a:gd name="T6" fmla="*/ 2147483647 w 17"/>
              <a:gd name="T7" fmla="*/ 2147483647 h 14"/>
              <a:gd name="T8" fmla="*/ 2147483647 w 17"/>
              <a:gd name="T9" fmla="*/ 2147483647 h 14"/>
              <a:gd name="T10" fmla="*/ 2147483647 w 17"/>
              <a:gd name="T11" fmla="*/ 2147483647 h 14"/>
              <a:gd name="T12" fmla="*/ 2147483647 w 17"/>
              <a:gd name="T13" fmla="*/ 2147483647 h 14"/>
              <a:gd name="T14" fmla="*/ 2147483647 w 17"/>
              <a:gd name="T15" fmla="*/ 2147483647 h 14"/>
              <a:gd name="T16" fmla="*/ 2147483647 w 17"/>
              <a:gd name="T17" fmla="*/ 2147483647 h 14"/>
              <a:gd name="T18" fmla="*/ 2147483647 w 17"/>
              <a:gd name="T19" fmla="*/ 2147483647 h 14"/>
              <a:gd name="T20" fmla="*/ 2147483647 w 17"/>
              <a:gd name="T21" fmla="*/ 2147483647 h 14"/>
              <a:gd name="T22" fmla="*/ 2147483647 w 17"/>
              <a:gd name="T23" fmla="*/ 2147483647 h 14"/>
              <a:gd name="T24" fmla="*/ 2147483647 w 17"/>
              <a:gd name="T25" fmla="*/ 2147483647 h 14"/>
              <a:gd name="T26" fmla="*/ 2147483647 w 17"/>
              <a:gd name="T27" fmla="*/ 2147483647 h 14"/>
              <a:gd name="T28" fmla="*/ 2147483647 w 17"/>
              <a:gd name="T29" fmla="*/ 2147483647 h 14"/>
              <a:gd name="T30" fmla="*/ 2147483647 w 17"/>
              <a:gd name="T31" fmla="*/ 2147483647 h 14"/>
              <a:gd name="T32" fmla="*/ 2147483647 w 17"/>
              <a:gd name="T33" fmla="*/ 0 h 14"/>
              <a:gd name="T34" fmla="*/ 2147483647 w 17"/>
              <a:gd name="T35" fmla="*/ 0 h 14"/>
              <a:gd name="T36" fmla="*/ 2147483647 w 17"/>
              <a:gd name="T37" fmla="*/ 0 h 14"/>
              <a:gd name="T38" fmla="*/ 2147483647 w 17"/>
              <a:gd name="T39" fmla="*/ 0 h 14"/>
              <a:gd name="T40" fmla="*/ 2147483647 w 17"/>
              <a:gd name="T41" fmla="*/ 0 h 14"/>
              <a:gd name="T42" fmla="*/ 2147483647 w 17"/>
              <a:gd name="T43" fmla="*/ 0 h 14"/>
              <a:gd name="T44" fmla="*/ 2147483647 w 17"/>
              <a:gd name="T45" fmla="*/ 0 h 14"/>
              <a:gd name="T46" fmla="*/ 2147483647 w 17"/>
              <a:gd name="T47" fmla="*/ 0 h 14"/>
              <a:gd name="T48" fmla="*/ 2147483647 w 17"/>
              <a:gd name="T49" fmla="*/ 0 h 14"/>
              <a:gd name="T50" fmla="*/ 2147483647 w 17"/>
              <a:gd name="T51" fmla="*/ 2147483647 h 14"/>
              <a:gd name="T52" fmla="*/ 2147483647 w 17"/>
              <a:gd name="T53" fmla="*/ 2147483647 h 14"/>
              <a:gd name="T54" fmla="*/ 2147483647 w 17"/>
              <a:gd name="T55" fmla="*/ 2147483647 h 14"/>
              <a:gd name="T56" fmla="*/ 2147483647 w 17"/>
              <a:gd name="T57" fmla="*/ 2147483647 h 14"/>
              <a:gd name="T58" fmla="*/ 0 w 17"/>
              <a:gd name="T59" fmla="*/ 2147483647 h 14"/>
              <a:gd name="T60" fmla="*/ 0 w 17"/>
              <a:gd name="T61" fmla="*/ 2147483647 h 14"/>
              <a:gd name="T62" fmla="*/ 0 w 17"/>
              <a:gd name="T63" fmla="*/ 2147483647 h 14"/>
              <a:gd name="T64" fmla="*/ 2147483647 w 17"/>
              <a:gd name="T65" fmla="*/ 2147483647 h 14"/>
              <a:gd name="T66" fmla="*/ 2147483647 w 17"/>
              <a:gd name="T67" fmla="*/ 2147483647 h 14"/>
              <a:gd name="T68" fmla="*/ 2147483647 w 17"/>
              <a:gd name="T69" fmla="*/ 2147483647 h 14"/>
              <a:gd name="T70" fmla="*/ 2147483647 w 17"/>
              <a:gd name="T71" fmla="*/ 2147483647 h 14"/>
              <a:gd name="T72" fmla="*/ 2147483647 w 17"/>
              <a:gd name="T73" fmla="*/ 2147483647 h 14"/>
              <a:gd name="T74" fmla="*/ 2147483647 w 17"/>
              <a:gd name="T75" fmla="*/ 2147483647 h 14"/>
              <a:gd name="T76" fmla="*/ 2147483647 w 17"/>
              <a:gd name="T77" fmla="*/ 2147483647 h 14"/>
              <a:gd name="T78" fmla="*/ 2147483647 w 17"/>
              <a:gd name="T79" fmla="*/ 2147483647 h 14"/>
              <a:gd name="T80" fmla="*/ 2147483647 w 17"/>
              <a:gd name="T81" fmla="*/ 2147483647 h 14"/>
              <a:gd name="T82" fmla="*/ 2147483647 w 17"/>
              <a:gd name="T83" fmla="*/ 2147483647 h 14"/>
              <a:gd name="T84" fmla="*/ 2147483647 w 17"/>
              <a:gd name="T85" fmla="*/ 2147483647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
              <a:gd name="T130" fmla="*/ 0 h 14"/>
              <a:gd name="T131" fmla="*/ 17 w 17"/>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 h="14">
                <a:moveTo>
                  <a:pt x="7" y="14"/>
                </a:moveTo>
                <a:lnTo>
                  <a:pt x="10" y="14"/>
                </a:lnTo>
                <a:lnTo>
                  <a:pt x="12" y="14"/>
                </a:lnTo>
                <a:lnTo>
                  <a:pt x="12" y="11"/>
                </a:lnTo>
                <a:lnTo>
                  <a:pt x="14" y="11"/>
                </a:lnTo>
                <a:lnTo>
                  <a:pt x="14" y="9"/>
                </a:lnTo>
                <a:lnTo>
                  <a:pt x="17" y="9"/>
                </a:lnTo>
                <a:lnTo>
                  <a:pt x="17" y="7"/>
                </a:lnTo>
                <a:lnTo>
                  <a:pt x="17" y="4"/>
                </a:lnTo>
                <a:lnTo>
                  <a:pt x="14" y="2"/>
                </a:lnTo>
                <a:lnTo>
                  <a:pt x="12" y="0"/>
                </a:lnTo>
                <a:lnTo>
                  <a:pt x="10" y="0"/>
                </a:lnTo>
                <a:lnTo>
                  <a:pt x="7" y="0"/>
                </a:lnTo>
                <a:lnTo>
                  <a:pt x="5" y="0"/>
                </a:lnTo>
                <a:lnTo>
                  <a:pt x="3" y="2"/>
                </a:lnTo>
                <a:lnTo>
                  <a:pt x="3" y="4"/>
                </a:lnTo>
                <a:lnTo>
                  <a:pt x="0" y="4"/>
                </a:lnTo>
                <a:lnTo>
                  <a:pt x="0" y="7"/>
                </a:lnTo>
                <a:lnTo>
                  <a:pt x="3" y="9"/>
                </a:lnTo>
                <a:lnTo>
                  <a:pt x="3" y="11"/>
                </a:lnTo>
                <a:lnTo>
                  <a:pt x="5" y="11"/>
                </a:lnTo>
                <a:lnTo>
                  <a:pt x="5" y="14"/>
                </a:lnTo>
                <a:lnTo>
                  <a:pt x="7" y="14"/>
                </a:lnTo>
                <a:lnTo>
                  <a:pt x="10"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27" name="Freeform 191"/>
          <p:cNvSpPr>
            <a:spLocks/>
          </p:cNvSpPr>
          <p:nvPr/>
        </p:nvSpPr>
        <p:spPr bwMode="auto">
          <a:xfrm>
            <a:off x="4256088" y="5418138"/>
            <a:ext cx="22225" cy="222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0 h 14"/>
              <a:gd name="T34" fmla="*/ 2147483647 w 14"/>
              <a:gd name="T35" fmla="*/ 0 h 14"/>
              <a:gd name="T36" fmla="*/ 2147483647 w 14"/>
              <a:gd name="T37" fmla="*/ 0 h 14"/>
              <a:gd name="T38" fmla="*/ 2147483647 w 14"/>
              <a:gd name="T39" fmla="*/ 0 h 14"/>
              <a:gd name="T40" fmla="*/ 2147483647 w 14"/>
              <a:gd name="T41" fmla="*/ 0 h 14"/>
              <a:gd name="T42" fmla="*/ 2147483647 w 14"/>
              <a:gd name="T43" fmla="*/ 0 h 14"/>
              <a:gd name="T44" fmla="*/ 2147483647 w 14"/>
              <a:gd name="T45" fmla="*/ 0 h 14"/>
              <a:gd name="T46" fmla="*/ 2147483647 w 14"/>
              <a:gd name="T47" fmla="*/ 0 h 14"/>
              <a:gd name="T48" fmla="*/ 2147483647 w 14"/>
              <a:gd name="T49" fmla="*/ 0 h 14"/>
              <a:gd name="T50" fmla="*/ 2147483647 w 14"/>
              <a:gd name="T51" fmla="*/ 2147483647 h 14"/>
              <a:gd name="T52" fmla="*/ 0 w 14"/>
              <a:gd name="T53" fmla="*/ 2147483647 h 14"/>
              <a:gd name="T54" fmla="*/ 0 w 14"/>
              <a:gd name="T55" fmla="*/ 2147483647 h 14"/>
              <a:gd name="T56" fmla="*/ 0 w 14"/>
              <a:gd name="T57" fmla="*/ 2147483647 h 14"/>
              <a:gd name="T58" fmla="*/ 0 w 14"/>
              <a:gd name="T59" fmla="*/ 2147483647 h 14"/>
              <a:gd name="T60" fmla="*/ 0 w 14"/>
              <a:gd name="T61" fmla="*/ 2147483647 h 14"/>
              <a:gd name="T62" fmla="*/ 0 w 14"/>
              <a:gd name="T63" fmla="*/ 2147483647 h 14"/>
              <a:gd name="T64" fmla="*/ 0 w 14"/>
              <a:gd name="T65" fmla="*/ 2147483647 h 14"/>
              <a:gd name="T66" fmla="*/ 0 w 14"/>
              <a:gd name="T67" fmla="*/ 2147483647 h 14"/>
              <a:gd name="T68" fmla="*/ 0 w 14"/>
              <a:gd name="T69" fmla="*/ 2147483647 h 14"/>
              <a:gd name="T70" fmla="*/ 2147483647 w 14"/>
              <a:gd name="T71" fmla="*/ 2147483647 h 14"/>
              <a:gd name="T72" fmla="*/ 2147483647 w 14"/>
              <a:gd name="T73" fmla="*/ 2147483647 h 14"/>
              <a:gd name="T74" fmla="*/ 2147483647 w 14"/>
              <a:gd name="T75" fmla="*/ 2147483647 h 14"/>
              <a:gd name="T76" fmla="*/ 2147483647 w 14"/>
              <a:gd name="T77" fmla="*/ 2147483647 h 14"/>
              <a:gd name="T78" fmla="*/ 2147483647 w 14"/>
              <a:gd name="T79" fmla="*/ 2147483647 h 14"/>
              <a:gd name="T80" fmla="*/ 2147483647 w 14"/>
              <a:gd name="T81" fmla="*/ 2147483647 h 14"/>
              <a:gd name="T82" fmla="*/ 2147483647 w 14"/>
              <a:gd name="T83" fmla="*/ 2147483647 h 14"/>
              <a:gd name="T84" fmla="*/ 2147483647 w 14"/>
              <a:gd name="T85" fmla="*/ 2147483647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4"/>
              <a:gd name="T131" fmla="*/ 14 w 14"/>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4">
                <a:moveTo>
                  <a:pt x="5" y="14"/>
                </a:moveTo>
                <a:lnTo>
                  <a:pt x="7" y="14"/>
                </a:lnTo>
                <a:lnTo>
                  <a:pt x="10" y="14"/>
                </a:lnTo>
                <a:lnTo>
                  <a:pt x="12" y="11"/>
                </a:lnTo>
                <a:lnTo>
                  <a:pt x="14" y="9"/>
                </a:lnTo>
                <a:lnTo>
                  <a:pt x="14" y="7"/>
                </a:lnTo>
                <a:lnTo>
                  <a:pt x="14" y="4"/>
                </a:lnTo>
                <a:lnTo>
                  <a:pt x="14" y="2"/>
                </a:lnTo>
                <a:lnTo>
                  <a:pt x="12" y="2"/>
                </a:lnTo>
                <a:lnTo>
                  <a:pt x="12" y="0"/>
                </a:lnTo>
                <a:lnTo>
                  <a:pt x="10" y="0"/>
                </a:lnTo>
                <a:lnTo>
                  <a:pt x="7" y="0"/>
                </a:lnTo>
                <a:lnTo>
                  <a:pt x="5" y="0"/>
                </a:lnTo>
                <a:lnTo>
                  <a:pt x="3" y="0"/>
                </a:lnTo>
                <a:lnTo>
                  <a:pt x="3" y="2"/>
                </a:lnTo>
                <a:lnTo>
                  <a:pt x="0" y="2"/>
                </a:lnTo>
                <a:lnTo>
                  <a:pt x="0" y="4"/>
                </a:lnTo>
                <a:lnTo>
                  <a:pt x="0" y="7"/>
                </a:lnTo>
                <a:lnTo>
                  <a:pt x="0" y="9"/>
                </a:lnTo>
                <a:lnTo>
                  <a:pt x="0" y="11"/>
                </a:lnTo>
                <a:lnTo>
                  <a:pt x="3" y="11"/>
                </a:lnTo>
                <a:lnTo>
                  <a:pt x="3" y="14"/>
                </a:lnTo>
                <a:lnTo>
                  <a:pt x="5" y="14"/>
                </a:lnTo>
                <a:lnTo>
                  <a:pt x="7" y="14"/>
                </a:lnTo>
                <a:lnTo>
                  <a:pt x="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28" name="Freeform 192"/>
          <p:cNvSpPr>
            <a:spLocks/>
          </p:cNvSpPr>
          <p:nvPr/>
        </p:nvSpPr>
        <p:spPr bwMode="auto">
          <a:xfrm>
            <a:off x="4333875" y="5418138"/>
            <a:ext cx="22225" cy="222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0 h 14"/>
              <a:gd name="T34" fmla="*/ 2147483647 w 14"/>
              <a:gd name="T35" fmla="*/ 0 h 14"/>
              <a:gd name="T36" fmla="*/ 2147483647 w 14"/>
              <a:gd name="T37" fmla="*/ 0 h 14"/>
              <a:gd name="T38" fmla="*/ 2147483647 w 14"/>
              <a:gd name="T39" fmla="*/ 0 h 14"/>
              <a:gd name="T40" fmla="*/ 2147483647 w 14"/>
              <a:gd name="T41" fmla="*/ 0 h 14"/>
              <a:gd name="T42" fmla="*/ 2147483647 w 14"/>
              <a:gd name="T43" fmla="*/ 0 h 14"/>
              <a:gd name="T44" fmla="*/ 2147483647 w 14"/>
              <a:gd name="T45" fmla="*/ 0 h 14"/>
              <a:gd name="T46" fmla="*/ 2147483647 w 14"/>
              <a:gd name="T47" fmla="*/ 0 h 14"/>
              <a:gd name="T48" fmla="*/ 2147483647 w 14"/>
              <a:gd name="T49" fmla="*/ 0 h 14"/>
              <a:gd name="T50" fmla="*/ 2147483647 w 14"/>
              <a:gd name="T51" fmla="*/ 2147483647 h 14"/>
              <a:gd name="T52" fmla="*/ 0 w 14"/>
              <a:gd name="T53" fmla="*/ 2147483647 h 14"/>
              <a:gd name="T54" fmla="*/ 0 w 14"/>
              <a:gd name="T55" fmla="*/ 2147483647 h 14"/>
              <a:gd name="T56" fmla="*/ 0 w 14"/>
              <a:gd name="T57" fmla="*/ 2147483647 h 14"/>
              <a:gd name="T58" fmla="*/ 0 w 14"/>
              <a:gd name="T59" fmla="*/ 2147483647 h 14"/>
              <a:gd name="T60" fmla="*/ 0 w 14"/>
              <a:gd name="T61" fmla="*/ 2147483647 h 14"/>
              <a:gd name="T62" fmla="*/ 0 w 14"/>
              <a:gd name="T63" fmla="*/ 2147483647 h 14"/>
              <a:gd name="T64" fmla="*/ 0 w 14"/>
              <a:gd name="T65" fmla="*/ 2147483647 h 14"/>
              <a:gd name="T66" fmla="*/ 0 w 14"/>
              <a:gd name="T67" fmla="*/ 2147483647 h 14"/>
              <a:gd name="T68" fmla="*/ 0 w 14"/>
              <a:gd name="T69" fmla="*/ 2147483647 h 14"/>
              <a:gd name="T70" fmla="*/ 2147483647 w 14"/>
              <a:gd name="T71" fmla="*/ 2147483647 h 14"/>
              <a:gd name="T72" fmla="*/ 2147483647 w 14"/>
              <a:gd name="T73" fmla="*/ 2147483647 h 14"/>
              <a:gd name="T74" fmla="*/ 2147483647 w 14"/>
              <a:gd name="T75" fmla="*/ 2147483647 h 14"/>
              <a:gd name="T76" fmla="*/ 2147483647 w 14"/>
              <a:gd name="T77" fmla="*/ 2147483647 h 14"/>
              <a:gd name="T78" fmla="*/ 2147483647 w 14"/>
              <a:gd name="T79" fmla="*/ 2147483647 h 14"/>
              <a:gd name="T80" fmla="*/ 2147483647 w 14"/>
              <a:gd name="T81" fmla="*/ 2147483647 h 14"/>
              <a:gd name="T82" fmla="*/ 2147483647 w 14"/>
              <a:gd name="T83" fmla="*/ 2147483647 h 14"/>
              <a:gd name="T84" fmla="*/ 2147483647 w 14"/>
              <a:gd name="T85" fmla="*/ 2147483647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4"/>
              <a:gd name="T131" fmla="*/ 14 w 14"/>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4">
                <a:moveTo>
                  <a:pt x="5" y="14"/>
                </a:moveTo>
                <a:lnTo>
                  <a:pt x="7" y="14"/>
                </a:lnTo>
                <a:lnTo>
                  <a:pt x="9" y="14"/>
                </a:lnTo>
                <a:lnTo>
                  <a:pt x="11" y="11"/>
                </a:lnTo>
                <a:lnTo>
                  <a:pt x="11" y="9"/>
                </a:lnTo>
                <a:lnTo>
                  <a:pt x="14" y="9"/>
                </a:lnTo>
                <a:lnTo>
                  <a:pt x="14" y="7"/>
                </a:lnTo>
                <a:lnTo>
                  <a:pt x="14" y="4"/>
                </a:lnTo>
                <a:lnTo>
                  <a:pt x="11" y="2"/>
                </a:lnTo>
                <a:lnTo>
                  <a:pt x="11" y="0"/>
                </a:lnTo>
                <a:lnTo>
                  <a:pt x="9" y="0"/>
                </a:lnTo>
                <a:lnTo>
                  <a:pt x="7" y="0"/>
                </a:lnTo>
                <a:lnTo>
                  <a:pt x="5" y="0"/>
                </a:lnTo>
                <a:lnTo>
                  <a:pt x="2" y="0"/>
                </a:lnTo>
                <a:lnTo>
                  <a:pt x="2" y="2"/>
                </a:lnTo>
                <a:lnTo>
                  <a:pt x="0" y="2"/>
                </a:lnTo>
                <a:lnTo>
                  <a:pt x="0" y="4"/>
                </a:lnTo>
                <a:lnTo>
                  <a:pt x="0" y="7"/>
                </a:lnTo>
                <a:lnTo>
                  <a:pt x="0" y="9"/>
                </a:lnTo>
                <a:lnTo>
                  <a:pt x="0" y="11"/>
                </a:lnTo>
                <a:lnTo>
                  <a:pt x="2" y="11"/>
                </a:lnTo>
                <a:lnTo>
                  <a:pt x="2" y="14"/>
                </a:lnTo>
                <a:lnTo>
                  <a:pt x="5" y="14"/>
                </a:lnTo>
                <a:lnTo>
                  <a:pt x="7" y="14"/>
                </a:lnTo>
                <a:lnTo>
                  <a:pt x="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29" name="Freeform 193"/>
          <p:cNvSpPr>
            <a:spLocks/>
          </p:cNvSpPr>
          <p:nvPr/>
        </p:nvSpPr>
        <p:spPr bwMode="auto">
          <a:xfrm>
            <a:off x="4179888" y="5418138"/>
            <a:ext cx="22225" cy="222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0 h 14"/>
              <a:gd name="T34" fmla="*/ 2147483647 w 14"/>
              <a:gd name="T35" fmla="*/ 0 h 14"/>
              <a:gd name="T36" fmla="*/ 2147483647 w 14"/>
              <a:gd name="T37" fmla="*/ 0 h 14"/>
              <a:gd name="T38" fmla="*/ 2147483647 w 14"/>
              <a:gd name="T39" fmla="*/ 0 h 14"/>
              <a:gd name="T40" fmla="*/ 2147483647 w 14"/>
              <a:gd name="T41" fmla="*/ 0 h 14"/>
              <a:gd name="T42" fmla="*/ 2147483647 w 14"/>
              <a:gd name="T43" fmla="*/ 0 h 14"/>
              <a:gd name="T44" fmla="*/ 2147483647 w 14"/>
              <a:gd name="T45" fmla="*/ 0 h 14"/>
              <a:gd name="T46" fmla="*/ 2147483647 w 14"/>
              <a:gd name="T47" fmla="*/ 0 h 14"/>
              <a:gd name="T48" fmla="*/ 2147483647 w 14"/>
              <a:gd name="T49" fmla="*/ 0 h 14"/>
              <a:gd name="T50" fmla="*/ 2147483647 w 14"/>
              <a:gd name="T51" fmla="*/ 2147483647 h 14"/>
              <a:gd name="T52" fmla="*/ 2147483647 w 14"/>
              <a:gd name="T53" fmla="*/ 2147483647 h 14"/>
              <a:gd name="T54" fmla="*/ 0 w 14"/>
              <a:gd name="T55" fmla="*/ 2147483647 h 14"/>
              <a:gd name="T56" fmla="*/ 0 w 14"/>
              <a:gd name="T57" fmla="*/ 2147483647 h 14"/>
              <a:gd name="T58" fmla="*/ 0 w 14"/>
              <a:gd name="T59" fmla="*/ 2147483647 h 14"/>
              <a:gd name="T60" fmla="*/ 0 w 14"/>
              <a:gd name="T61" fmla="*/ 2147483647 h 14"/>
              <a:gd name="T62" fmla="*/ 0 w 14"/>
              <a:gd name="T63" fmla="*/ 2147483647 h 14"/>
              <a:gd name="T64" fmla="*/ 0 w 14"/>
              <a:gd name="T65" fmla="*/ 2147483647 h 14"/>
              <a:gd name="T66" fmla="*/ 0 w 14"/>
              <a:gd name="T67" fmla="*/ 2147483647 h 14"/>
              <a:gd name="T68" fmla="*/ 2147483647 w 14"/>
              <a:gd name="T69" fmla="*/ 2147483647 h 14"/>
              <a:gd name="T70" fmla="*/ 2147483647 w 14"/>
              <a:gd name="T71" fmla="*/ 2147483647 h 14"/>
              <a:gd name="T72" fmla="*/ 2147483647 w 14"/>
              <a:gd name="T73" fmla="*/ 2147483647 h 14"/>
              <a:gd name="T74" fmla="*/ 2147483647 w 14"/>
              <a:gd name="T75" fmla="*/ 2147483647 h 14"/>
              <a:gd name="T76" fmla="*/ 2147483647 w 14"/>
              <a:gd name="T77" fmla="*/ 2147483647 h 14"/>
              <a:gd name="T78" fmla="*/ 2147483647 w 14"/>
              <a:gd name="T79" fmla="*/ 2147483647 h 14"/>
              <a:gd name="T80" fmla="*/ 2147483647 w 14"/>
              <a:gd name="T81" fmla="*/ 2147483647 h 14"/>
              <a:gd name="T82" fmla="*/ 2147483647 w 14"/>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
              <a:gd name="T127" fmla="*/ 0 h 14"/>
              <a:gd name="T128" fmla="*/ 14 w 14"/>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 h="14">
                <a:moveTo>
                  <a:pt x="7" y="14"/>
                </a:moveTo>
                <a:lnTo>
                  <a:pt x="9" y="14"/>
                </a:lnTo>
                <a:lnTo>
                  <a:pt x="11" y="11"/>
                </a:lnTo>
                <a:lnTo>
                  <a:pt x="14" y="11"/>
                </a:lnTo>
                <a:lnTo>
                  <a:pt x="14" y="9"/>
                </a:lnTo>
                <a:lnTo>
                  <a:pt x="14" y="7"/>
                </a:lnTo>
                <a:lnTo>
                  <a:pt x="14" y="4"/>
                </a:lnTo>
                <a:lnTo>
                  <a:pt x="14" y="2"/>
                </a:lnTo>
                <a:lnTo>
                  <a:pt x="11" y="2"/>
                </a:lnTo>
                <a:lnTo>
                  <a:pt x="11" y="0"/>
                </a:lnTo>
                <a:lnTo>
                  <a:pt x="9" y="0"/>
                </a:lnTo>
                <a:lnTo>
                  <a:pt x="7" y="0"/>
                </a:lnTo>
                <a:lnTo>
                  <a:pt x="5" y="0"/>
                </a:lnTo>
                <a:lnTo>
                  <a:pt x="2" y="0"/>
                </a:lnTo>
                <a:lnTo>
                  <a:pt x="2" y="2"/>
                </a:lnTo>
                <a:lnTo>
                  <a:pt x="0" y="2"/>
                </a:lnTo>
                <a:lnTo>
                  <a:pt x="0" y="4"/>
                </a:lnTo>
                <a:lnTo>
                  <a:pt x="0" y="7"/>
                </a:lnTo>
                <a:lnTo>
                  <a:pt x="0" y="9"/>
                </a:lnTo>
                <a:lnTo>
                  <a:pt x="2" y="11"/>
                </a:lnTo>
                <a:lnTo>
                  <a:pt x="5"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30" name="Freeform 194"/>
          <p:cNvSpPr>
            <a:spLocks/>
          </p:cNvSpPr>
          <p:nvPr/>
        </p:nvSpPr>
        <p:spPr bwMode="auto">
          <a:xfrm>
            <a:off x="4479925" y="5418138"/>
            <a:ext cx="22225" cy="222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0 h 14"/>
              <a:gd name="T34" fmla="*/ 2147483647 w 14"/>
              <a:gd name="T35" fmla="*/ 0 h 14"/>
              <a:gd name="T36" fmla="*/ 2147483647 w 14"/>
              <a:gd name="T37" fmla="*/ 0 h 14"/>
              <a:gd name="T38" fmla="*/ 2147483647 w 14"/>
              <a:gd name="T39" fmla="*/ 0 h 14"/>
              <a:gd name="T40" fmla="*/ 2147483647 w 14"/>
              <a:gd name="T41" fmla="*/ 0 h 14"/>
              <a:gd name="T42" fmla="*/ 2147483647 w 14"/>
              <a:gd name="T43" fmla="*/ 0 h 14"/>
              <a:gd name="T44" fmla="*/ 2147483647 w 14"/>
              <a:gd name="T45" fmla="*/ 0 h 14"/>
              <a:gd name="T46" fmla="*/ 2147483647 w 14"/>
              <a:gd name="T47" fmla="*/ 0 h 14"/>
              <a:gd name="T48" fmla="*/ 2147483647 w 14"/>
              <a:gd name="T49" fmla="*/ 0 h 14"/>
              <a:gd name="T50" fmla="*/ 2147483647 w 14"/>
              <a:gd name="T51" fmla="*/ 2147483647 h 14"/>
              <a:gd name="T52" fmla="*/ 0 w 14"/>
              <a:gd name="T53" fmla="*/ 2147483647 h 14"/>
              <a:gd name="T54" fmla="*/ 0 w 14"/>
              <a:gd name="T55" fmla="*/ 2147483647 h 14"/>
              <a:gd name="T56" fmla="*/ 0 w 14"/>
              <a:gd name="T57" fmla="*/ 2147483647 h 14"/>
              <a:gd name="T58" fmla="*/ 0 w 14"/>
              <a:gd name="T59" fmla="*/ 2147483647 h 14"/>
              <a:gd name="T60" fmla="*/ 0 w 14"/>
              <a:gd name="T61" fmla="*/ 2147483647 h 14"/>
              <a:gd name="T62" fmla="*/ 0 w 14"/>
              <a:gd name="T63" fmla="*/ 2147483647 h 14"/>
              <a:gd name="T64" fmla="*/ 0 w 14"/>
              <a:gd name="T65" fmla="*/ 2147483647 h 14"/>
              <a:gd name="T66" fmla="*/ 0 w 14"/>
              <a:gd name="T67" fmla="*/ 2147483647 h 14"/>
              <a:gd name="T68" fmla="*/ 0 w 14"/>
              <a:gd name="T69" fmla="*/ 2147483647 h 14"/>
              <a:gd name="T70" fmla="*/ 2147483647 w 14"/>
              <a:gd name="T71" fmla="*/ 2147483647 h 14"/>
              <a:gd name="T72" fmla="*/ 2147483647 w 14"/>
              <a:gd name="T73" fmla="*/ 2147483647 h 14"/>
              <a:gd name="T74" fmla="*/ 2147483647 w 14"/>
              <a:gd name="T75" fmla="*/ 2147483647 h 14"/>
              <a:gd name="T76" fmla="*/ 2147483647 w 14"/>
              <a:gd name="T77" fmla="*/ 2147483647 h 14"/>
              <a:gd name="T78" fmla="*/ 2147483647 w 14"/>
              <a:gd name="T79" fmla="*/ 2147483647 h 14"/>
              <a:gd name="T80" fmla="*/ 2147483647 w 14"/>
              <a:gd name="T81" fmla="*/ 2147483647 h 14"/>
              <a:gd name="T82" fmla="*/ 2147483647 w 14"/>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
              <a:gd name="T127" fmla="*/ 0 h 14"/>
              <a:gd name="T128" fmla="*/ 14 w 14"/>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 h="14">
                <a:moveTo>
                  <a:pt x="7" y="14"/>
                </a:moveTo>
                <a:lnTo>
                  <a:pt x="9" y="14"/>
                </a:lnTo>
                <a:lnTo>
                  <a:pt x="12" y="11"/>
                </a:lnTo>
                <a:lnTo>
                  <a:pt x="14" y="11"/>
                </a:lnTo>
                <a:lnTo>
                  <a:pt x="14" y="9"/>
                </a:lnTo>
                <a:lnTo>
                  <a:pt x="14" y="7"/>
                </a:lnTo>
                <a:lnTo>
                  <a:pt x="14" y="4"/>
                </a:lnTo>
                <a:lnTo>
                  <a:pt x="14" y="2"/>
                </a:lnTo>
                <a:lnTo>
                  <a:pt x="12" y="2"/>
                </a:lnTo>
                <a:lnTo>
                  <a:pt x="12" y="0"/>
                </a:lnTo>
                <a:lnTo>
                  <a:pt x="9" y="0"/>
                </a:lnTo>
                <a:lnTo>
                  <a:pt x="7" y="0"/>
                </a:lnTo>
                <a:lnTo>
                  <a:pt x="5" y="0"/>
                </a:lnTo>
                <a:lnTo>
                  <a:pt x="3" y="0"/>
                </a:lnTo>
                <a:lnTo>
                  <a:pt x="3" y="2"/>
                </a:lnTo>
                <a:lnTo>
                  <a:pt x="0" y="2"/>
                </a:lnTo>
                <a:lnTo>
                  <a:pt x="0" y="4"/>
                </a:lnTo>
                <a:lnTo>
                  <a:pt x="0" y="7"/>
                </a:lnTo>
                <a:lnTo>
                  <a:pt x="0" y="9"/>
                </a:lnTo>
                <a:lnTo>
                  <a:pt x="0" y="11"/>
                </a:lnTo>
                <a:lnTo>
                  <a:pt x="3" y="11"/>
                </a:lnTo>
                <a:lnTo>
                  <a:pt x="5"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31" name="Freeform 195"/>
          <p:cNvSpPr>
            <a:spLocks/>
          </p:cNvSpPr>
          <p:nvPr/>
        </p:nvSpPr>
        <p:spPr bwMode="auto">
          <a:xfrm>
            <a:off x="4557713" y="5418138"/>
            <a:ext cx="22225" cy="222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0 h 14"/>
              <a:gd name="T34" fmla="*/ 2147483647 w 14"/>
              <a:gd name="T35" fmla="*/ 0 h 14"/>
              <a:gd name="T36" fmla="*/ 2147483647 w 14"/>
              <a:gd name="T37" fmla="*/ 0 h 14"/>
              <a:gd name="T38" fmla="*/ 2147483647 w 14"/>
              <a:gd name="T39" fmla="*/ 0 h 14"/>
              <a:gd name="T40" fmla="*/ 2147483647 w 14"/>
              <a:gd name="T41" fmla="*/ 0 h 14"/>
              <a:gd name="T42" fmla="*/ 2147483647 w 14"/>
              <a:gd name="T43" fmla="*/ 0 h 14"/>
              <a:gd name="T44" fmla="*/ 2147483647 w 14"/>
              <a:gd name="T45" fmla="*/ 0 h 14"/>
              <a:gd name="T46" fmla="*/ 2147483647 w 14"/>
              <a:gd name="T47" fmla="*/ 0 h 14"/>
              <a:gd name="T48" fmla="*/ 2147483647 w 14"/>
              <a:gd name="T49" fmla="*/ 0 h 14"/>
              <a:gd name="T50" fmla="*/ 2147483647 w 14"/>
              <a:gd name="T51" fmla="*/ 2147483647 h 14"/>
              <a:gd name="T52" fmla="*/ 0 w 14"/>
              <a:gd name="T53" fmla="*/ 2147483647 h 14"/>
              <a:gd name="T54" fmla="*/ 0 w 14"/>
              <a:gd name="T55" fmla="*/ 2147483647 h 14"/>
              <a:gd name="T56" fmla="*/ 0 w 14"/>
              <a:gd name="T57" fmla="*/ 2147483647 h 14"/>
              <a:gd name="T58" fmla="*/ 0 w 14"/>
              <a:gd name="T59" fmla="*/ 2147483647 h 14"/>
              <a:gd name="T60" fmla="*/ 0 w 14"/>
              <a:gd name="T61" fmla="*/ 2147483647 h 14"/>
              <a:gd name="T62" fmla="*/ 0 w 14"/>
              <a:gd name="T63" fmla="*/ 2147483647 h 14"/>
              <a:gd name="T64" fmla="*/ 0 w 14"/>
              <a:gd name="T65" fmla="*/ 2147483647 h 14"/>
              <a:gd name="T66" fmla="*/ 0 w 14"/>
              <a:gd name="T67" fmla="*/ 2147483647 h 14"/>
              <a:gd name="T68" fmla="*/ 0 w 14"/>
              <a:gd name="T69" fmla="*/ 2147483647 h 14"/>
              <a:gd name="T70" fmla="*/ 2147483647 w 14"/>
              <a:gd name="T71" fmla="*/ 2147483647 h 14"/>
              <a:gd name="T72" fmla="*/ 2147483647 w 14"/>
              <a:gd name="T73" fmla="*/ 2147483647 h 14"/>
              <a:gd name="T74" fmla="*/ 2147483647 w 14"/>
              <a:gd name="T75" fmla="*/ 2147483647 h 14"/>
              <a:gd name="T76" fmla="*/ 2147483647 w 14"/>
              <a:gd name="T77" fmla="*/ 2147483647 h 14"/>
              <a:gd name="T78" fmla="*/ 2147483647 w 14"/>
              <a:gd name="T79" fmla="*/ 2147483647 h 14"/>
              <a:gd name="T80" fmla="*/ 2147483647 w 14"/>
              <a:gd name="T81" fmla="*/ 2147483647 h 14"/>
              <a:gd name="T82" fmla="*/ 2147483647 w 14"/>
              <a:gd name="T83" fmla="*/ 2147483647 h 14"/>
              <a:gd name="T84" fmla="*/ 2147483647 w 14"/>
              <a:gd name="T85" fmla="*/ 2147483647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4"/>
              <a:gd name="T131" fmla="*/ 14 w 14"/>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4">
                <a:moveTo>
                  <a:pt x="4" y="14"/>
                </a:moveTo>
                <a:lnTo>
                  <a:pt x="7" y="14"/>
                </a:lnTo>
                <a:lnTo>
                  <a:pt x="9" y="14"/>
                </a:lnTo>
                <a:lnTo>
                  <a:pt x="11" y="11"/>
                </a:lnTo>
                <a:lnTo>
                  <a:pt x="14" y="9"/>
                </a:lnTo>
                <a:lnTo>
                  <a:pt x="14" y="7"/>
                </a:lnTo>
                <a:lnTo>
                  <a:pt x="14" y="4"/>
                </a:lnTo>
                <a:lnTo>
                  <a:pt x="14" y="2"/>
                </a:lnTo>
                <a:lnTo>
                  <a:pt x="11" y="2"/>
                </a:lnTo>
                <a:lnTo>
                  <a:pt x="11" y="0"/>
                </a:lnTo>
                <a:lnTo>
                  <a:pt x="9" y="0"/>
                </a:lnTo>
                <a:lnTo>
                  <a:pt x="7" y="0"/>
                </a:lnTo>
                <a:lnTo>
                  <a:pt x="4" y="0"/>
                </a:lnTo>
                <a:lnTo>
                  <a:pt x="2" y="0"/>
                </a:lnTo>
                <a:lnTo>
                  <a:pt x="2" y="2"/>
                </a:lnTo>
                <a:lnTo>
                  <a:pt x="0" y="2"/>
                </a:lnTo>
                <a:lnTo>
                  <a:pt x="0" y="4"/>
                </a:lnTo>
                <a:lnTo>
                  <a:pt x="0" y="7"/>
                </a:lnTo>
                <a:lnTo>
                  <a:pt x="0" y="9"/>
                </a:lnTo>
                <a:lnTo>
                  <a:pt x="0" y="11"/>
                </a:lnTo>
                <a:lnTo>
                  <a:pt x="2" y="11"/>
                </a:lnTo>
                <a:lnTo>
                  <a:pt x="2" y="14"/>
                </a:lnTo>
                <a:lnTo>
                  <a:pt x="4" y="14"/>
                </a:lnTo>
                <a:lnTo>
                  <a:pt x="7" y="14"/>
                </a:lnTo>
                <a:lnTo>
                  <a:pt x="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32" name="Freeform 196"/>
          <p:cNvSpPr>
            <a:spLocks/>
          </p:cNvSpPr>
          <p:nvPr/>
        </p:nvSpPr>
        <p:spPr bwMode="auto">
          <a:xfrm>
            <a:off x="4403725" y="5418138"/>
            <a:ext cx="22225" cy="222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0 h 14"/>
              <a:gd name="T34" fmla="*/ 2147483647 w 14"/>
              <a:gd name="T35" fmla="*/ 0 h 14"/>
              <a:gd name="T36" fmla="*/ 2147483647 w 14"/>
              <a:gd name="T37" fmla="*/ 0 h 14"/>
              <a:gd name="T38" fmla="*/ 2147483647 w 14"/>
              <a:gd name="T39" fmla="*/ 0 h 14"/>
              <a:gd name="T40" fmla="*/ 2147483647 w 14"/>
              <a:gd name="T41" fmla="*/ 0 h 14"/>
              <a:gd name="T42" fmla="*/ 2147483647 w 14"/>
              <a:gd name="T43" fmla="*/ 0 h 14"/>
              <a:gd name="T44" fmla="*/ 2147483647 w 14"/>
              <a:gd name="T45" fmla="*/ 0 h 14"/>
              <a:gd name="T46" fmla="*/ 2147483647 w 14"/>
              <a:gd name="T47" fmla="*/ 0 h 14"/>
              <a:gd name="T48" fmla="*/ 2147483647 w 14"/>
              <a:gd name="T49" fmla="*/ 0 h 14"/>
              <a:gd name="T50" fmla="*/ 2147483647 w 14"/>
              <a:gd name="T51" fmla="*/ 2147483647 h 14"/>
              <a:gd name="T52" fmla="*/ 2147483647 w 14"/>
              <a:gd name="T53" fmla="*/ 2147483647 h 14"/>
              <a:gd name="T54" fmla="*/ 0 w 14"/>
              <a:gd name="T55" fmla="*/ 2147483647 h 14"/>
              <a:gd name="T56" fmla="*/ 0 w 14"/>
              <a:gd name="T57" fmla="*/ 2147483647 h 14"/>
              <a:gd name="T58" fmla="*/ 0 w 14"/>
              <a:gd name="T59" fmla="*/ 2147483647 h 14"/>
              <a:gd name="T60" fmla="*/ 0 w 14"/>
              <a:gd name="T61" fmla="*/ 2147483647 h 14"/>
              <a:gd name="T62" fmla="*/ 0 w 14"/>
              <a:gd name="T63" fmla="*/ 2147483647 h 14"/>
              <a:gd name="T64" fmla="*/ 0 w 14"/>
              <a:gd name="T65" fmla="*/ 2147483647 h 14"/>
              <a:gd name="T66" fmla="*/ 0 w 14"/>
              <a:gd name="T67" fmla="*/ 2147483647 h 14"/>
              <a:gd name="T68" fmla="*/ 2147483647 w 14"/>
              <a:gd name="T69" fmla="*/ 2147483647 h 14"/>
              <a:gd name="T70" fmla="*/ 2147483647 w 14"/>
              <a:gd name="T71" fmla="*/ 2147483647 h 14"/>
              <a:gd name="T72" fmla="*/ 2147483647 w 14"/>
              <a:gd name="T73" fmla="*/ 2147483647 h 14"/>
              <a:gd name="T74" fmla="*/ 2147483647 w 14"/>
              <a:gd name="T75" fmla="*/ 2147483647 h 14"/>
              <a:gd name="T76" fmla="*/ 2147483647 w 14"/>
              <a:gd name="T77" fmla="*/ 2147483647 h 14"/>
              <a:gd name="T78" fmla="*/ 2147483647 w 14"/>
              <a:gd name="T79" fmla="*/ 2147483647 h 14"/>
              <a:gd name="T80" fmla="*/ 2147483647 w 14"/>
              <a:gd name="T81" fmla="*/ 2147483647 h 14"/>
              <a:gd name="T82" fmla="*/ 2147483647 w 14"/>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
              <a:gd name="T127" fmla="*/ 0 h 14"/>
              <a:gd name="T128" fmla="*/ 14 w 14"/>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 h="14">
                <a:moveTo>
                  <a:pt x="7" y="14"/>
                </a:moveTo>
                <a:lnTo>
                  <a:pt x="9" y="14"/>
                </a:lnTo>
                <a:lnTo>
                  <a:pt x="11" y="14"/>
                </a:lnTo>
                <a:lnTo>
                  <a:pt x="11" y="11"/>
                </a:lnTo>
                <a:lnTo>
                  <a:pt x="14" y="11"/>
                </a:lnTo>
                <a:lnTo>
                  <a:pt x="14" y="9"/>
                </a:lnTo>
                <a:lnTo>
                  <a:pt x="14" y="7"/>
                </a:lnTo>
                <a:lnTo>
                  <a:pt x="14" y="4"/>
                </a:lnTo>
                <a:lnTo>
                  <a:pt x="14" y="2"/>
                </a:lnTo>
                <a:lnTo>
                  <a:pt x="11" y="2"/>
                </a:lnTo>
                <a:lnTo>
                  <a:pt x="11" y="0"/>
                </a:lnTo>
                <a:lnTo>
                  <a:pt x="9" y="0"/>
                </a:lnTo>
                <a:lnTo>
                  <a:pt x="7" y="0"/>
                </a:lnTo>
                <a:lnTo>
                  <a:pt x="4" y="0"/>
                </a:lnTo>
                <a:lnTo>
                  <a:pt x="2" y="0"/>
                </a:lnTo>
                <a:lnTo>
                  <a:pt x="2" y="2"/>
                </a:lnTo>
                <a:lnTo>
                  <a:pt x="0" y="2"/>
                </a:lnTo>
                <a:lnTo>
                  <a:pt x="0" y="4"/>
                </a:lnTo>
                <a:lnTo>
                  <a:pt x="0" y="7"/>
                </a:lnTo>
                <a:lnTo>
                  <a:pt x="0" y="9"/>
                </a:lnTo>
                <a:lnTo>
                  <a:pt x="2" y="11"/>
                </a:lnTo>
                <a:lnTo>
                  <a:pt x="4"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33" name="Freeform 197"/>
          <p:cNvSpPr>
            <a:spLocks/>
          </p:cNvSpPr>
          <p:nvPr/>
        </p:nvSpPr>
        <p:spPr bwMode="auto">
          <a:xfrm>
            <a:off x="4703763" y="5418138"/>
            <a:ext cx="25400" cy="22225"/>
          </a:xfrm>
          <a:custGeom>
            <a:avLst/>
            <a:gdLst>
              <a:gd name="T0" fmla="*/ 2147483647 w 16"/>
              <a:gd name="T1" fmla="*/ 2147483647 h 14"/>
              <a:gd name="T2" fmla="*/ 2147483647 w 16"/>
              <a:gd name="T3" fmla="*/ 2147483647 h 14"/>
              <a:gd name="T4" fmla="*/ 2147483647 w 16"/>
              <a:gd name="T5" fmla="*/ 2147483647 h 14"/>
              <a:gd name="T6" fmla="*/ 2147483647 w 16"/>
              <a:gd name="T7" fmla="*/ 2147483647 h 14"/>
              <a:gd name="T8" fmla="*/ 2147483647 w 16"/>
              <a:gd name="T9" fmla="*/ 2147483647 h 14"/>
              <a:gd name="T10" fmla="*/ 2147483647 w 16"/>
              <a:gd name="T11" fmla="*/ 2147483647 h 14"/>
              <a:gd name="T12" fmla="*/ 2147483647 w 16"/>
              <a:gd name="T13" fmla="*/ 2147483647 h 14"/>
              <a:gd name="T14" fmla="*/ 2147483647 w 16"/>
              <a:gd name="T15" fmla="*/ 2147483647 h 14"/>
              <a:gd name="T16" fmla="*/ 2147483647 w 16"/>
              <a:gd name="T17" fmla="*/ 2147483647 h 14"/>
              <a:gd name="T18" fmla="*/ 2147483647 w 16"/>
              <a:gd name="T19" fmla="*/ 2147483647 h 14"/>
              <a:gd name="T20" fmla="*/ 2147483647 w 16"/>
              <a:gd name="T21" fmla="*/ 2147483647 h 14"/>
              <a:gd name="T22" fmla="*/ 2147483647 w 16"/>
              <a:gd name="T23" fmla="*/ 2147483647 h 14"/>
              <a:gd name="T24" fmla="*/ 2147483647 w 16"/>
              <a:gd name="T25" fmla="*/ 2147483647 h 14"/>
              <a:gd name="T26" fmla="*/ 2147483647 w 16"/>
              <a:gd name="T27" fmla="*/ 2147483647 h 14"/>
              <a:gd name="T28" fmla="*/ 2147483647 w 16"/>
              <a:gd name="T29" fmla="*/ 2147483647 h 14"/>
              <a:gd name="T30" fmla="*/ 2147483647 w 16"/>
              <a:gd name="T31" fmla="*/ 2147483647 h 14"/>
              <a:gd name="T32" fmla="*/ 2147483647 w 16"/>
              <a:gd name="T33" fmla="*/ 0 h 14"/>
              <a:gd name="T34" fmla="*/ 2147483647 w 16"/>
              <a:gd name="T35" fmla="*/ 0 h 14"/>
              <a:gd name="T36" fmla="*/ 2147483647 w 16"/>
              <a:gd name="T37" fmla="*/ 0 h 14"/>
              <a:gd name="T38" fmla="*/ 2147483647 w 16"/>
              <a:gd name="T39" fmla="*/ 0 h 14"/>
              <a:gd name="T40" fmla="*/ 2147483647 w 16"/>
              <a:gd name="T41" fmla="*/ 0 h 14"/>
              <a:gd name="T42" fmla="*/ 2147483647 w 16"/>
              <a:gd name="T43" fmla="*/ 0 h 14"/>
              <a:gd name="T44" fmla="*/ 2147483647 w 16"/>
              <a:gd name="T45" fmla="*/ 0 h 14"/>
              <a:gd name="T46" fmla="*/ 2147483647 w 16"/>
              <a:gd name="T47" fmla="*/ 0 h 14"/>
              <a:gd name="T48" fmla="*/ 2147483647 w 16"/>
              <a:gd name="T49" fmla="*/ 0 h 14"/>
              <a:gd name="T50" fmla="*/ 2147483647 w 16"/>
              <a:gd name="T51" fmla="*/ 2147483647 h 14"/>
              <a:gd name="T52" fmla="*/ 2147483647 w 16"/>
              <a:gd name="T53" fmla="*/ 2147483647 h 14"/>
              <a:gd name="T54" fmla="*/ 2147483647 w 16"/>
              <a:gd name="T55" fmla="*/ 2147483647 h 14"/>
              <a:gd name="T56" fmla="*/ 0 w 16"/>
              <a:gd name="T57" fmla="*/ 2147483647 h 14"/>
              <a:gd name="T58" fmla="*/ 0 w 16"/>
              <a:gd name="T59" fmla="*/ 2147483647 h 14"/>
              <a:gd name="T60" fmla="*/ 0 w 16"/>
              <a:gd name="T61" fmla="*/ 2147483647 h 14"/>
              <a:gd name="T62" fmla="*/ 0 w 16"/>
              <a:gd name="T63" fmla="*/ 2147483647 h 14"/>
              <a:gd name="T64" fmla="*/ 0 w 16"/>
              <a:gd name="T65" fmla="*/ 2147483647 h 14"/>
              <a:gd name="T66" fmla="*/ 2147483647 w 16"/>
              <a:gd name="T67" fmla="*/ 2147483647 h 14"/>
              <a:gd name="T68" fmla="*/ 2147483647 w 16"/>
              <a:gd name="T69" fmla="*/ 2147483647 h 14"/>
              <a:gd name="T70" fmla="*/ 2147483647 w 16"/>
              <a:gd name="T71" fmla="*/ 2147483647 h 14"/>
              <a:gd name="T72" fmla="*/ 2147483647 w 16"/>
              <a:gd name="T73" fmla="*/ 2147483647 h 14"/>
              <a:gd name="T74" fmla="*/ 2147483647 w 16"/>
              <a:gd name="T75" fmla="*/ 2147483647 h 14"/>
              <a:gd name="T76" fmla="*/ 2147483647 w 16"/>
              <a:gd name="T77" fmla="*/ 2147483647 h 14"/>
              <a:gd name="T78" fmla="*/ 2147483647 w 16"/>
              <a:gd name="T79" fmla="*/ 2147483647 h 14"/>
              <a:gd name="T80" fmla="*/ 2147483647 w 16"/>
              <a:gd name="T81" fmla="*/ 2147483647 h 14"/>
              <a:gd name="T82" fmla="*/ 2147483647 w 16"/>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
              <a:gd name="T127" fmla="*/ 0 h 14"/>
              <a:gd name="T128" fmla="*/ 16 w 16"/>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 h="14">
                <a:moveTo>
                  <a:pt x="7" y="14"/>
                </a:moveTo>
                <a:lnTo>
                  <a:pt x="9" y="14"/>
                </a:lnTo>
                <a:lnTo>
                  <a:pt x="12" y="14"/>
                </a:lnTo>
                <a:lnTo>
                  <a:pt x="12" y="11"/>
                </a:lnTo>
                <a:lnTo>
                  <a:pt x="14" y="11"/>
                </a:lnTo>
                <a:lnTo>
                  <a:pt x="14" y="9"/>
                </a:lnTo>
                <a:lnTo>
                  <a:pt x="16" y="7"/>
                </a:lnTo>
                <a:lnTo>
                  <a:pt x="16" y="4"/>
                </a:lnTo>
                <a:lnTo>
                  <a:pt x="14" y="4"/>
                </a:lnTo>
                <a:lnTo>
                  <a:pt x="14" y="2"/>
                </a:lnTo>
                <a:lnTo>
                  <a:pt x="12" y="0"/>
                </a:lnTo>
                <a:lnTo>
                  <a:pt x="9" y="0"/>
                </a:lnTo>
                <a:lnTo>
                  <a:pt x="7" y="0"/>
                </a:lnTo>
                <a:lnTo>
                  <a:pt x="5" y="0"/>
                </a:lnTo>
                <a:lnTo>
                  <a:pt x="2" y="2"/>
                </a:lnTo>
                <a:lnTo>
                  <a:pt x="0" y="4"/>
                </a:lnTo>
                <a:lnTo>
                  <a:pt x="0" y="7"/>
                </a:lnTo>
                <a:lnTo>
                  <a:pt x="0" y="9"/>
                </a:lnTo>
                <a:lnTo>
                  <a:pt x="2" y="9"/>
                </a:lnTo>
                <a:lnTo>
                  <a:pt x="2" y="11"/>
                </a:lnTo>
                <a:lnTo>
                  <a:pt x="5" y="11"/>
                </a:lnTo>
                <a:lnTo>
                  <a:pt x="5"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34" name="Freeform 198"/>
          <p:cNvSpPr>
            <a:spLocks/>
          </p:cNvSpPr>
          <p:nvPr/>
        </p:nvSpPr>
        <p:spPr bwMode="auto">
          <a:xfrm>
            <a:off x="4781550" y="5418138"/>
            <a:ext cx="20638" cy="22225"/>
          </a:xfrm>
          <a:custGeom>
            <a:avLst/>
            <a:gdLst>
              <a:gd name="T0" fmla="*/ 2147483647 w 13"/>
              <a:gd name="T1" fmla="*/ 2147483647 h 14"/>
              <a:gd name="T2" fmla="*/ 2147483647 w 13"/>
              <a:gd name="T3" fmla="*/ 2147483647 h 14"/>
              <a:gd name="T4" fmla="*/ 2147483647 w 13"/>
              <a:gd name="T5" fmla="*/ 2147483647 h 14"/>
              <a:gd name="T6" fmla="*/ 2147483647 w 13"/>
              <a:gd name="T7" fmla="*/ 2147483647 h 14"/>
              <a:gd name="T8" fmla="*/ 2147483647 w 13"/>
              <a:gd name="T9" fmla="*/ 2147483647 h 14"/>
              <a:gd name="T10" fmla="*/ 2147483647 w 13"/>
              <a:gd name="T11" fmla="*/ 2147483647 h 14"/>
              <a:gd name="T12" fmla="*/ 2147483647 w 13"/>
              <a:gd name="T13" fmla="*/ 2147483647 h 14"/>
              <a:gd name="T14" fmla="*/ 2147483647 w 13"/>
              <a:gd name="T15" fmla="*/ 2147483647 h 14"/>
              <a:gd name="T16" fmla="*/ 2147483647 w 13"/>
              <a:gd name="T17" fmla="*/ 2147483647 h 14"/>
              <a:gd name="T18" fmla="*/ 2147483647 w 13"/>
              <a:gd name="T19" fmla="*/ 2147483647 h 14"/>
              <a:gd name="T20" fmla="*/ 2147483647 w 13"/>
              <a:gd name="T21" fmla="*/ 2147483647 h 14"/>
              <a:gd name="T22" fmla="*/ 2147483647 w 13"/>
              <a:gd name="T23" fmla="*/ 2147483647 h 14"/>
              <a:gd name="T24" fmla="*/ 2147483647 w 13"/>
              <a:gd name="T25" fmla="*/ 2147483647 h 14"/>
              <a:gd name="T26" fmla="*/ 2147483647 w 13"/>
              <a:gd name="T27" fmla="*/ 2147483647 h 14"/>
              <a:gd name="T28" fmla="*/ 2147483647 w 13"/>
              <a:gd name="T29" fmla="*/ 2147483647 h 14"/>
              <a:gd name="T30" fmla="*/ 2147483647 w 13"/>
              <a:gd name="T31" fmla="*/ 2147483647 h 14"/>
              <a:gd name="T32" fmla="*/ 2147483647 w 13"/>
              <a:gd name="T33" fmla="*/ 0 h 14"/>
              <a:gd name="T34" fmla="*/ 2147483647 w 13"/>
              <a:gd name="T35" fmla="*/ 0 h 14"/>
              <a:gd name="T36" fmla="*/ 2147483647 w 13"/>
              <a:gd name="T37" fmla="*/ 0 h 14"/>
              <a:gd name="T38" fmla="*/ 2147483647 w 13"/>
              <a:gd name="T39" fmla="*/ 0 h 14"/>
              <a:gd name="T40" fmla="*/ 2147483647 w 13"/>
              <a:gd name="T41" fmla="*/ 0 h 14"/>
              <a:gd name="T42" fmla="*/ 2147483647 w 13"/>
              <a:gd name="T43" fmla="*/ 0 h 14"/>
              <a:gd name="T44" fmla="*/ 2147483647 w 13"/>
              <a:gd name="T45" fmla="*/ 0 h 14"/>
              <a:gd name="T46" fmla="*/ 2147483647 w 13"/>
              <a:gd name="T47" fmla="*/ 0 h 14"/>
              <a:gd name="T48" fmla="*/ 2147483647 w 13"/>
              <a:gd name="T49" fmla="*/ 0 h 14"/>
              <a:gd name="T50" fmla="*/ 2147483647 w 13"/>
              <a:gd name="T51" fmla="*/ 2147483647 h 14"/>
              <a:gd name="T52" fmla="*/ 2147483647 w 13"/>
              <a:gd name="T53" fmla="*/ 2147483647 h 14"/>
              <a:gd name="T54" fmla="*/ 2147483647 w 13"/>
              <a:gd name="T55" fmla="*/ 2147483647 h 14"/>
              <a:gd name="T56" fmla="*/ 0 w 13"/>
              <a:gd name="T57" fmla="*/ 2147483647 h 14"/>
              <a:gd name="T58" fmla="*/ 0 w 13"/>
              <a:gd name="T59" fmla="*/ 2147483647 h 14"/>
              <a:gd name="T60" fmla="*/ 0 w 13"/>
              <a:gd name="T61" fmla="*/ 2147483647 h 14"/>
              <a:gd name="T62" fmla="*/ 0 w 13"/>
              <a:gd name="T63" fmla="*/ 2147483647 h 14"/>
              <a:gd name="T64" fmla="*/ 0 w 13"/>
              <a:gd name="T65" fmla="*/ 2147483647 h 14"/>
              <a:gd name="T66" fmla="*/ 2147483647 w 13"/>
              <a:gd name="T67" fmla="*/ 2147483647 h 14"/>
              <a:gd name="T68" fmla="*/ 2147483647 w 13"/>
              <a:gd name="T69" fmla="*/ 2147483647 h 14"/>
              <a:gd name="T70" fmla="*/ 2147483647 w 13"/>
              <a:gd name="T71" fmla="*/ 2147483647 h 14"/>
              <a:gd name="T72" fmla="*/ 2147483647 w 13"/>
              <a:gd name="T73" fmla="*/ 2147483647 h 14"/>
              <a:gd name="T74" fmla="*/ 2147483647 w 13"/>
              <a:gd name="T75" fmla="*/ 2147483647 h 14"/>
              <a:gd name="T76" fmla="*/ 2147483647 w 13"/>
              <a:gd name="T77" fmla="*/ 2147483647 h 14"/>
              <a:gd name="T78" fmla="*/ 2147483647 w 13"/>
              <a:gd name="T79" fmla="*/ 2147483647 h 14"/>
              <a:gd name="T80" fmla="*/ 2147483647 w 13"/>
              <a:gd name="T81" fmla="*/ 2147483647 h 14"/>
              <a:gd name="T82" fmla="*/ 2147483647 w 13"/>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
              <a:gd name="T127" fmla="*/ 0 h 14"/>
              <a:gd name="T128" fmla="*/ 13 w 13"/>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 h="14">
                <a:moveTo>
                  <a:pt x="7" y="14"/>
                </a:moveTo>
                <a:lnTo>
                  <a:pt x="9" y="14"/>
                </a:lnTo>
                <a:lnTo>
                  <a:pt x="11" y="14"/>
                </a:lnTo>
                <a:lnTo>
                  <a:pt x="11" y="11"/>
                </a:lnTo>
                <a:lnTo>
                  <a:pt x="13" y="11"/>
                </a:lnTo>
                <a:lnTo>
                  <a:pt x="13" y="9"/>
                </a:lnTo>
                <a:lnTo>
                  <a:pt x="13" y="7"/>
                </a:lnTo>
                <a:lnTo>
                  <a:pt x="13" y="4"/>
                </a:lnTo>
                <a:lnTo>
                  <a:pt x="13" y="2"/>
                </a:lnTo>
                <a:lnTo>
                  <a:pt x="11" y="2"/>
                </a:lnTo>
                <a:lnTo>
                  <a:pt x="11" y="0"/>
                </a:lnTo>
                <a:lnTo>
                  <a:pt x="9" y="0"/>
                </a:lnTo>
                <a:lnTo>
                  <a:pt x="7" y="0"/>
                </a:lnTo>
                <a:lnTo>
                  <a:pt x="4" y="0"/>
                </a:lnTo>
                <a:lnTo>
                  <a:pt x="2" y="0"/>
                </a:lnTo>
                <a:lnTo>
                  <a:pt x="2" y="2"/>
                </a:lnTo>
                <a:lnTo>
                  <a:pt x="0" y="4"/>
                </a:lnTo>
                <a:lnTo>
                  <a:pt x="0" y="7"/>
                </a:lnTo>
                <a:lnTo>
                  <a:pt x="0" y="9"/>
                </a:lnTo>
                <a:lnTo>
                  <a:pt x="2" y="9"/>
                </a:lnTo>
                <a:lnTo>
                  <a:pt x="2" y="11"/>
                </a:lnTo>
                <a:lnTo>
                  <a:pt x="4"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35" name="Freeform 199"/>
          <p:cNvSpPr>
            <a:spLocks/>
          </p:cNvSpPr>
          <p:nvPr/>
        </p:nvSpPr>
        <p:spPr bwMode="auto">
          <a:xfrm>
            <a:off x="4627563" y="5418138"/>
            <a:ext cx="25400" cy="22225"/>
          </a:xfrm>
          <a:custGeom>
            <a:avLst/>
            <a:gdLst>
              <a:gd name="T0" fmla="*/ 2147483647 w 16"/>
              <a:gd name="T1" fmla="*/ 2147483647 h 14"/>
              <a:gd name="T2" fmla="*/ 2147483647 w 16"/>
              <a:gd name="T3" fmla="*/ 2147483647 h 14"/>
              <a:gd name="T4" fmla="*/ 2147483647 w 16"/>
              <a:gd name="T5" fmla="*/ 2147483647 h 14"/>
              <a:gd name="T6" fmla="*/ 2147483647 w 16"/>
              <a:gd name="T7" fmla="*/ 2147483647 h 14"/>
              <a:gd name="T8" fmla="*/ 2147483647 w 16"/>
              <a:gd name="T9" fmla="*/ 2147483647 h 14"/>
              <a:gd name="T10" fmla="*/ 2147483647 w 16"/>
              <a:gd name="T11" fmla="*/ 2147483647 h 14"/>
              <a:gd name="T12" fmla="*/ 2147483647 w 16"/>
              <a:gd name="T13" fmla="*/ 2147483647 h 14"/>
              <a:gd name="T14" fmla="*/ 2147483647 w 16"/>
              <a:gd name="T15" fmla="*/ 2147483647 h 14"/>
              <a:gd name="T16" fmla="*/ 2147483647 w 16"/>
              <a:gd name="T17" fmla="*/ 2147483647 h 14"/>
              <a:gd name="T18" fmla="*/ 2147483647 w 16"/>
              <a:gd name="T19" fmla="*/ 2147483647 h 14"/>
              <a:gd name="T20" fmla="*/ 2147483647 w 16"/>
              <a:gd name="T21" fmla="*/ 2147483647 h 14"/>
              <a:gd name="T22" fmla="*/ 2147483647 w 16"/>
              <a:gd name="T23" fmla="*/ 2147483647 h 14"/>
              <a:gd name="T24" fmla="*/ 2147483647 w 16"/>
              <a:gd name="T25" fmla="*/ 2147483647 h 14"/>
              <a:gd name="T26" fmla="*/ 2147483647 w 16"/>
              <a:gd name="T27" fmla="*/ 2147483647 h 14"/>
              <a:gd name="T28" fmla="*/ 2147483647 w 16"/>
              <a:gd name="T29" fmla="*/ 2147483647 h 14"/>
              <a:gd name="T30" fmla="*/ 2147483647 w 16"/>
              <a:gd name="T31" fmla="*/ 2147483647 h 14"/>
              <a:gd name="T32" fmla="*/ 2147483647 w 16"/>
              <a:gd name="T33" fmla="*/ 0 h 14"/>
              <a:gd name="T34" fmla="*/ 2147483647 w 16"/>
              <a:gd name="T35" fmla="*/ 0 h 14"/>
              <a:gd name="T36" fmla="*/ 2147483647 w 16"/>
              <a:gd name="T37" fmla="*/ 0 h 14"/>
              <a:gd name="T38" fmla="*/ 2147483647 w 16"/>
              <a:gd name="T39" fmla="*/ 0 h 14"/>
              <a:gd name="T40" fmla="*/ 2147483647 w 16"/>
              <a:gd name="T41" fmla="*/ 0 h 14"/>
              <a:gd name="T42" fmla="*/ 2147483647 w 16"/>
              <a:gd name="T43" fmla="*/ 0 h 14"/>
              <a:gd name="T44" fmla="*/ 2147483647 w 16"/>
              <a:gd name="T45" fmla="*/ 0 h 14"/>
              <a:gd name="T46" fmla="*/ 2147483647 w 16"/>
              <a:gd name="T47" fmla="*/ 0 h 14"/>
              <a:gd name="T48" fmla="*/ 2147483647 w 16"/>
              <a:gd name="T49" fmla="*/ 0 h 14"/>
              <a:gd name="T50" fmla="*/ 2147483647 w 16"/>
              <a:gd name="T51" fmla="*/ 2147483647 h 14"/>
              <a:gd name="T52" fmla="*/ 2147483647 w 16"/>
              <a:gd name="T53" fmla="*/ 2147483647 h 14"/>
              <a:gd name="T54" fmla="*/ 2147483647 w 16"/>
              <a:gd name="T55" fmla="*/ 2147483647 h 14"/>
              <a:gd name="T56" fmla="*/ 2147483647 w 16"/>
              <a:gd name="T57" fmla="*/ 2147483647 h 14"/>
              <a:gd name="T58" fmla="*/ 2147483647 w 16"/>
              <a:gd name="T59" fmla="*/ 2147483647 h 14"/>
              <a:gd name="T60" fmla="*/ 0 w 16"/>
              <a:gd name="T61" fmla="*/ 2147483647 h 14"/>
              <a:gd name="T62" fmla="*/ 2147483647 w 16"/>
              <a:gd name="T63" fmla="*/ 2147483647 h 14"/>
              <a:gd name="T64" fmla="*/ 2147483647 w 16"/>
              <a:gd name="T65" fmla="*/ 2147483647 h 14"/>
              <a:gd name="T66" fmla="*/ 2147483647 w 16"/>
              <a:gd name="T67" fmla="*/ 2147483647 h 14"/>
              <a:gd name="T68" fmla="*/ 2147483647 w 16"/>
              <a:gd name="T69" fmla="*/ 2147483647 h 14"/>
              <a:gd name="T70" fmla="*/ 2147483647 w 16"/>
              <a:gd name="T71" fmla="*/ 2147483647 h 14"/>
              <a:gd name="T72" fmla="*/ 2147483647 w 16"/>
              <a:gd name="T73" fmla="*/ 2147483647 h 14"/>
              <a:gd name="T74" fmla="*/ 2147483647 w 16"/>
              <a:gd name="T75" fmla="*/ 2147483647 h 14"/>
              <a:gd name="T76" fmla="*/ 2147483647 w 16"/>
              <a:gd name="T77" fmla="*/ 2147483647 h 14"/>
              <a:gd name="T78" fmla="*/ 2147483647 w 16"/>
              <a:gd name="T79" fmla="*/ 2147483647 h 14"/>
              <a:gd name="T80" fmla="*/ 2147483647 w 16"/>
              <a:gd name="T81" fmla="*/ 2147483647 h 14"/>
              <a:gd name="T82" fmla="*/ 2147483647 w 16"/>
              <a:gd name="T83" fmla="*/ 2147483647 h 14"/>
              <a:gd name="T84" fmla="*/ 2147483647 w 16"/>
              <a:gd name="T85" fmla="*/ 2147483647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
              <a:gd name="T130" fmla="*/ 0 h 14"/>
              <a:gd name="T131" fmla="*/ 16 w 16"/>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 h="14">
                <a:moveTo>
                  <a:pt x="7" y="14"/>
                </a:moveTo>
                <a:lnTo>
                  <a:pt x="9" y="14"/>
                </a:lnTo>
                <a:lnTo>
                  <a:pt x="11" y="14"/>
                </a:lnTo>
                <a:lnTo>
                  <a:pt x="11" y="11"/>
                </a:lnTo>
                <a:lnTo>
                  <a:pt x="13" y="11"/>
                </a:lnTo>
                <a:lnTo>
                  <a:pt x="13" y="9"/>
                </a:lnTo>
                <a:lnTo>
                  <a:pt x="16" y="9"/>
                </a:lnTo>
                <a:lnTo>
                  <a:pt x="16" y="7"/>
                </a:lnTo>
                <a:lnTo>
                  <a:pt x="16" y="4"/>
                </a:lnTo>
                <a:lnTo>
                  <a:pt x="13" y="2"/>
                </a:lnTo>
                <a:lnTo>
                  <a:pt x="11" y="0"/>
                </a:lnTo>
                <a:lnTo>
                  <a:pt x="9" y="0"/>
                </a:lnTo>
                <a:lnTo>
                  <a:pt x="7" y="0"/>
                </a:lnTo>
                <a:lnTo>
                  <a:pt x="4" y="0"/>
                </a:lnTo>
                <a:lnTo>
                  <a:pt x="2" y="2"/>
                </a:lnTo>
                <a:lnTo>
                  <a:pt x="2" y="4"/>
                </a:lnTo>
                <a:lnTo>
                  <a:pt x="0" y="7"/>
                </a:lnTo>
                <a:lnTo>
                  <a:pt x="2" y="7"/>
                </a:lnTo>
                <a:lnTo>
                  <a:pt x="2" y="9"/>
                </a:lnTo>
                <a:lnTo>
                  <a:pt x="2" y="11"/>
                </a:lnTo>
                <a:lnTo>
                  <a:pt x="4" y="11"/>
                </a:lnTo>
                <a:lnTo>
                  <a:pt x="4" y="14"/>
                </a:lnTo>
                <a:lnTo>
                  <a:pt x="7" y="14"/>
                </a:lnTo>
                <a:lnTo>
                  <a:pt x="9"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36" name="Freeform 200"/>
          <p:cNvSpPr>
            <a:spLocks/>
          </p:cNvSpPr>
          <p:nvPr/>
        </p:nvSpPr>
        <p:spPr bwMode="auto">
          <a:xfrm>
            <a:off x="7075488" y="5418138"/>
            <a:ext cx="22225" cy="222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0 h 14"/>
              <a:gd name="T34" fmla="*/ 2147483647 w 14"/>
              <a:gd name="T35" fmla="*/ 0 h 14"/>
              <a:gd name="T36" fmla="*/ 2147483647 w 14"/>
              <a:gd name="T37" fmla="*/ 0 h 14"/>
              <a:gd name="T38" fmla="*/ 2147483647 w 14"/>
              <a:gd name="T39" fmla="*/ 0 h 14"/>
              <a:gd name="T40" fmla="*/ 2147483647 w 14"/>
              <a:gd name="T41" fmla="*/ 0 h 14"/>
              <a:gd name="T42" fmla="*/ 2147483647 w 14"/>
              <a:gd name="T43" fmla="*/ 0 h 14"/>
              <a:gd name="T44" fmla="*/ 2147483647 w 14"/>
              <a:gd name="T45" fmla="*/ 0 h 14"/>
              <a:gd name="T46" fmla="*/ 2147483647 w 14"/>
              <a:gd name="T47" fmla="*/ 0 h 14"/>
              <a:gd name="T48" fmla="*/ 2147483647 w 14"/>
              <a:gd name="T49" fmla="*/ 0 h 14"/>
              <a:gd name="T50" fmla="*/ 2147483647 w 14"/>
              <a:gd name="T51" fmla="*/ 2147483647 h 14"/>
              <a:gd name="T52" fmla="*/ 2147483647 w 14"/>
              <a:gd name="T53" fmla="*/ 2147483647 h 14"/>
              <a:gd name="T54" fmla="*/ 2147483647 w 14"/>
              <a:gd name="T55" fmla="*/ 2147483647 h 14"/>
              <a:gd name="T56" fmla="*/ 0 w 14"/>
              <a:gd name="T57" fmla="*/ 2147483647 h 14"/>
              <a:gd name="T58" fmla="*/ 0 w 14"/>
              <a:gd name="T59" fmla="*/ 2147483647 h 14"/>
              <a:gd name="T60" fmla="*/ 0 w 14"/>
              <a:gd name="T61" fmla="*/ 2147483647 h 14"/>
              <a:gd name="T62" fmla="*/ 0 w 14"/>
              <a:gd name="T63" fmla="*/ 2147483647 h 14"/>
              <a:gd name="T64" fmla="*/ 0 w 14"/>
              <a:gd name="T65" fmla="*/ 2147483647 h 14"/>
              <a:gd name="T66" fmla="*/ 2147483647 w 14"/>
              <a:gd name="T67" fmla="*/ 2147483647 h 14"/>
              <a:gd name="T68" fmla="*/ 2147483647 w 14"/>
              <a:gd name="T69" fmla="*/ 2147483647 h 14"/>
              <a:gd name="T70" fmla="*/ 2147483647 w 14"/>
              <a:gd name="T71" fmla="*/ 2147483647 h 14"/>
              <a:gd name="T72" fmla="*/ 2147483647 w 14"/>
              <a:gd name="T73" fmla="*/ 2147483647 h 14"/>
              <a:gd name="T74" fmla="*/ 2147483647 w 14"/>
              <a:gd name="T75" fmla="*/ 2147483647 h 14"/>
              <a:gd name="T76" fmla="*/ 2147483647 w 14"/>
              <a:gd name="T77" fmla="*/ 2147483647 h 14"/>
              <a:gd name="T78" fmla="*/ 2147483647 w 14"/>
              <a:gd name="T79" fmla="*/ 2147483647 h 14"/>
              <a:gd name="T80" fmla="*/ 2147483647 w 14"/>
              <a:gd name="T81" fmla="*/ 2147483647 h 14"/>
              <a:gd name="T82" fmla="*/ 2147483647 w 14"/>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
              <a:gd name="T127" fmla="*/ 0 h 14"/>
              <a:gd name="T128" fmla="*/ 14 w 14"/>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 h="14">
                <a:moveTo>
                  <a:pt x="7" y="14"/>
                </a:moveTo>
                <a:lnTo>
                  <a:pt x="9" y="14"/>
                </a:lnTo>
                <a:lnTo>
                  <a:pt x="11" y="14"/>
                </a:lnTo>
                <a:lnTo>
                  <a:pt x="11" y="11"/>
                </a:lnTo>
                <a:lnTo>
                  <a:pt x="14" y="11"/>
                </a:lnTo>
                <a:lnTo>
                  <a:pt x="14" y="9"/>
                </a:lnTo>
                <a:lnTo>
                  <a:pt x="14" y="7"/>
                </a:lnTo>
                <a:lnTo>
                  <a:pt x="14" y="4"/>
                </a:lnTo>
                <a:lnTo>
                  <a:pt x="14" y="2"/>
                </a:lnTo>
                <a:lnTo>
                  <a:pt x="11" y="0"/>
                </a:lnTo>
                <a:lnTo>
                  <a:pt x="9" y="0"/>
                </a:lnTo>
                <a:lnTo>
                  <a:pt x="7" y="0"/>
                </a:lnTo>
                <a:lnTo>
                  <a:pt x="5" y="0"/>
                </a:lnTo>
                <a:lnTo>
                  <a:pt x="2" y="0"/>
                </a:lnTo>
                <a:lnTo>
                  <a:pt x="2" y="2"/>
                </a:lnTo>
                <a:lnTo>
                  <a:pt x="0" y="4"/>
                </a:lnTo>
                <a:lnTo>
                  <a:pt x="0" y="7"/>
                </a:lnTo>
                <a:lnTo>
                  <a:pt x="0" y="9"/>
                </a:lnTo>
                <a:lnTo>
                  <a:pt x="2" y="9"/>
                </a:lnTo>
                <a:lnTo>
                  <a:pt x="2" y="11"/>
                </a:lnTo>
                <a:lnTo>
                  <a:pt x="5"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37" name="Freeform 201"/>
          <p:cNvSpPr>
            <a:spLocks/>
          </p:cNvSpPr>
          <p:nvPr/>
        </p:nvSpPr>
        <p:spPr bwMode="auto">
          <a:xfrm>
            <a:off x="6997700" y="5418138"/>
            <a:ext cx="26988" cy="22225"/>
          </a:xfrm>
          <a:custGeom>
            <a:avLst/>
            <a:gdLst>
              <a:gd name="T0" fmla="*/ 2147483647 w 17"/>
              <a:gd name="T1" fmla="*/ 2147483647 h 14"/>
              <a:gd name="T2" fmla="*/ 2147483647 w 17"/>
              <a:gd name="T3" fmla="*/ 2147483647 h 14"/>
              <a:gd name="T4" fmla="*/ 2147483647 w 17"/>
              <a:gd name="T5" fmla="*/ 2147483647 h 14"/>
              <a:gd name="T6" fmla="*/ 2147483647 w 17"/>
              <a:gd name="T7" fmla="*/ 2147483647 h 14"/>
              <a:gd name="T8" fmla="*/ 2147483647 w 17"/>
              <a:gd name="T9" fmla="*/ 2147483647 h 14"/>
              <a:gd name="T10" fmla="*/ 2147483647 w 17"/>
              <a:gd name="T11" fmla="*/ 2147483647 h 14"/>
              <a:gd name="T12" fmla="*/ 2147483647 w 17"/>
              <a:gd name="T13" fmla="*/ 2147483647 h 14"/>
              <a:gd name="T14" fmla="*/ 2147483647 w 17"/>
              <a:gd name="T15" fmla="*/ 2147483647 h 14"/>
              <a:gd name="T16" fmla="*/ 2147483647 w 17"/>
              <a:gd name="T17" fmla="*/ 2147483647 h 14"/>
              <a:gd name="T18" fmla="*/ 2147483647 w 17"/>
              <a:gd name="T19" fmla="*/ 2147483647 h 14"/>
              <a:gd name="T20" fmla="*/ 2147483647 w 17"/>
              <a:gd name="T21" fmla="*/ 2147483647 h 14"/>
              <a:gd name="T22" fmla="*/ 2147483647 w 17"/>
              <a:gd name="T23" fmla="*/ 2147483647 h 14"/>
              <a:gd name="T24" fmla="*/ 2147483647 w 17"/>
              <a:gd name="T25" fmla="*/ 2147483647 h 14"/>
              <a:gd name="T26" fmla="*/ 2147483647 w 17"/>
              <a:gd name="T27" fmla="*/ 2147483647 h 14"/>
              <a:gd name="T28" fmla="*/ 2147483647 w 17"/>
              <a:gd name="T29" fmla="*/ 2147483647 h 14"/>
              <a:gd name="T30" fmla="*/ 2147483647 w 17"/>
              <a:gd name="T31" fmla="*/ 2147483647 h 14"/>
              <a:gd name="T32" fmla="*/ 2147483647 w 17"/>
              <a:gd name="T33" fmla="*/ 0 h 14"/>
              <a:gd name="T34" fmla="*/ 2147483647 w 17"/>
              <a:gd name="T35" fmla="*/ 0 h 14"/>
              <a:gd name="T36" fmla="*/ 2147483647 w 17"/>
              <a:gd name="T37" fmla="*/ 0 h 14"/>
              <a:gd name="T38" fmla="*/ 2147483647 w 17"/>
              <a:gd name="T39" fmla="*/ 0 h 14"/>
              <a:gd name="T40" fmla="*/ 2147483647 w 17"/>
              <a:gd name="T41" fmla="*/ 0 h 14"/>
              <a:gd name="T42" fmla="*/ 2147483647 w 17"/>
              <a:gd name="T43" fmla="*/ 0 h 14"/>
              <a:gd name="T44" fmla="*/ 2147483647 w 17"/>
              <a:gd name="T45" fmla="*/ 0 h 14"/>
              <a:gd name="T46" fmla="*/ 2147483647 w 17"/>
              <a:gd name="T47" fmla="*/ 0 h 14"/>
              <a:gd name="T48" fmla="*/ 2147483647 w 17"/>
              <a:gd name="T49" fmla="*/ 0 h 14"/>
              <a:gd name="T50" fmla="*/ 2147483647 w 17"/>
              <a:gd name="T51" fmla="*/ 2147483647 h 14"/>
              <a:gd name="T52" fmla="*/ 2147483647 w 17"/>
              <a:gd name="T53" fmla="*/ 2147483647 h 14"/>
              <a:gd name="T54" fmla="*/ 2147483647 w 17"/>
              <a:gd name="T55" fmla="*/ 2147483647 h 14"/>
              <a:gd name="T56" fmla="*/ 2147483647 w 17"/>
              <a:gd name="T57" fmla="*/ 2147483647 h 14"/>
              <a:gd name="T58" fmla="*/ 0 w 17"/>
              <a:gd name="T59" fmla="*/ 2147483647 h 14"/>
              <a:gd name="T60" fmla="*/ 0 w 17"/>
              <a:gd name="T61" fmla="*/ 2147483647 h 14"/>
              <a:gd name="T62" fmla="*/ 0 w 17"/>
              <a:gd name="T63" fmla="*/ 2147483647 h 14"/>
              <a:gd name="T64" fmla="*/ 2147483647 w 17"/>
              <a:gd name="T65" fmla="*/ 2147483647 h 14"/>
              <a:gd name="T66" fmla="*/ 2147483647 w 17"/>
              <a:gd name="T67" fmla="*/ 2147483647 h 14"/>
              <a:gd name="T68" fmla="*/ 2147483647 w 17"/>
              <a:gd name="T69" fmla="*/ 2147483647 h 14"/>
              <a:gd name="T70" fmla="*/ 2147483647 w 17"/>
              <a:gd name="T71" fmla="*/ 2147483647 h 14"/>
              <a:gd name="T72" fmla="*/ 2147483647 w 17"/>
              <a:gd name="T73" fmla="*/ 2147483647 h 14"/>
              <a:gd name="T74" fmla="*/ 2147483647 w 17"/>
              <a:gd name="T75" fmla="*/ 2147483647 h 14"/>
              <a:gd name="T76" fmla="*/ 2147483647 w 17"/>
              <a:gd name="T77" fmla="*/ 2147483647 h 14"/>
              <a:gd name="T78" fmla="*/ 2147483647 w 17"/>
              <a:gd name="T79" fmla="*/ 2147483647 h 14"/>
              <a:gd name="T80" fmla="*/ 2147483647 w 17"/>
              <a:gd name="T81" fmla="*/ 2147483647 h 14"/>
              <a:gd name="T82" fmla="*/ 2147483647 w 17"/>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
              <a:gd name="T127" fmla="*/ 0 h 14"/>
              <a:gd name="T128" fmla="*/ 17 w 17"/>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 h="14">
                <a:moveTo>
                  <a:pt x="7" y="14"/>
                </a:moveTo>
                <a:lnTo>
                  <a:pt x="10" y="14"/>
                </a:lnTo>
                <a:lnTo>
                  <a:pt x="12" y="14"/>
                </a:lnTo>
                <a:lnTo>
                  <a:pt x="12" y="11"/>
                </a:lnTo>
                <a:lnTo>
                  <a:pt x="14" y="11"/>
                </a:lnTo>
                <a:lnTo>
                  <a:pt x="14" y="9"/>
                </a:lnTo>
                <a:lnTo>
                  <a:pt x="17" y="7"/>
                </a:lnTo>
                <a:lnTo>
                  <a:pt x="17" y="4"/>
                </a:lnTo>
                <a:lnTo>
                  <a:pt x="14" y="4"/>
                </a:lnTo>
                <a:lnTo>
                  <a:pt x="14" y="2"/>
                </a:lnTo>
                <a:lnTo>
                  <a:pt x="12" y="0"/>
                </a:lnTo>
                <a:lnTo>
                  <a:pt x="10" y="0"/>
                </a:lnTo>
                <a:lnTo>
                  <a:pt x="7" y="0"/>
                </a:lnTo>
                <a:lnTo>
                  <a:pt x="5" y="0"/>
                </a:lnTo>
                <a:lnTo>
                  <a:pt x="3" y="2"/>
                </a:lnTo>
                <a:lnTo>
                  <a:pt x="3" y="4"/>
                </a:lnTo>
                <a:lnTo>
                  <a:pt x="0" y="4"/>
                </a:lnTo>
                <a:lnTo>
                  <a:pt x="0" y="7"/>
                </a:lnTo>
                <a:lnTo>
                  <a:pt x="3" y="9"/>
                </a:lnTo>
                <a:lnTo>
                  <a:pt x="3" y="11"/>
                </a:lnTo>
                <a:lnTo>
                  <a:pt x="5" y="11"/>
                </a:lnTo>
                <a:lnTo>
                  <a:pt x="5"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38" name="Freeform 202"/>
          <p:cNvSpPr>
            <a:spLocks/>
          </p:cNvSpPr>
          <p:nvPr/>
        </p:nvSpPr>
        <p:spPr bwMode="auto">
          <a:xfrm>
            <a:off x="7369175" y="5418138"/>
            <a:ext cx="20638" cy="22225"/>
          </a:xfrm>
          <a:custGeom>
            <a:avLst/>
            <a:gdLst>
              <a:gd name="T0" fmla="*/ 2147483647 w 13"/>
              <a:gd name="T1" fmla="*/ 2147483647 h 14"/>
              <a:gd name="T2" fmla="*/ 2147483647 w 13"/>
              <a:gd name="T3" fmla="*/ 2147483647 h 14"/>
              <a:gd name="T4" fmla="*/ 2147483647 w 13"/>
              <a:gd name="T5" fmla="*/ 2147483647 h 14"/>
              <a:gd name="T6" fmla="*/ 2147483647 w 13"/>
              <a:gd name="T7" fmla="*/ 2147483647 h 14"/>
              <a:gd name="T8" fmla="*/ 2147483647 w 13"/>
              <a:gd name="T9" fmla="*/ 2147483647 h 14"/>
              <a:gd name="T10" fmla="*/ 2147483647 w 13"/>
              <a:gd name="T11" fmla="*/ 2147483647 h 14"/>
              <a:gd name="T12" fmla="*/ 2147483647 w 13"/>
              <a:gd name="T13" fmla="*/ 2147483647 h 14"/>
              <a:gd name="T14" fmla="*/ 2147483647 w 13"/>
              <a:gd name="T15" fmla="*/ 2147483647 h 14"/>
              <a:gd name="T16" fmla="*/ 2147483647 w 13"/>
              <a:gd name="T17" fmla="*/ 2147483647 h 14"/>
              <a:gd name="T18" fmla="*/ 2147483647 w 13"/>
              <a:gd name="T19" fmla="*/ 2147483647 h 14"/>
              <a:gd name="T20" fmla="*/ 2147483647 w 13"/>
              <a:gd name="T21" fmla="*/ 2147483647 h 14"/>
              <a:gd name="T22" fmla="*/ 2147483647 w 13"/>
              <a:gd name="T23" fmla="*/ 2147483647 h 14"/>
              <a:gd name="T24" fmla="*/ 2147483647 w 13"/>
              <a:gd name="T25" fmla="*/ 2147483647 h 14"/>
              <a:gd name="T26" fmla="*/ 2147483647 w 13"/>
              <a:gd name="T27" fmla="*/ 2147483647 h 14"/>
              <a:gd name="T28" fmla="*/ 2147483647 w 13"/>
              <a:gd name="T29" fmla="*/ 2147483647 h 14"/>
              <a:gd name="T30" fmla="*/ 2147483647 w 13"/>
              <a:gd name="T31" fmla="*/ 2147483647 h 14"/>
              <a:gd name="T32" fmla="*/ 2147483647 w 13"/>
              <a:gd name="T33" fmla="*/ 0 h 14"/>
              <a:gd name="T34" fmla="*/ 2147483647 w 13"/>
              <a:gd name="T35" fmla="*/ 0 h 14"/>
              <a:gd name="T36" fmla="*/ 2147483647 w 13"/>
              <a:gd name="T37" fmla="*/ 0 h 14"/>
              <a:gd name="T38" fmla="*/ 2147483647 w 13"/>
              <a:gd name="T39" fmla="*/ 0 h 14"/>
              <a:gd name="T40" fmla="*/ 2147483647 w 13"/>
              <a:gd name="T41" fmla="*/ 0 h 14"/>
              <a:gd name="T42" fmla="*/ 2147483647 w 13"/>
              <a:gd name="T43" fmla="*/ 0 h 14"/>
              <a:gd name="T44" fmla="*/ 2147483647 w 13"/>
              <a:gd name="T45" fmla="*/ 0 h 14"/>
              <a:gd name="T46" fmla="*/ 2147483647 w 13"/>
              <a:gd name="T47" fmla="*/ 0 h 14"/>
              <a:gd name="T48" fmla="*/ 2147483647 w 13"/>
              <a:gd name="T49" fmla="*/ 0 h 14"/>
              <a:gd name="T50" fmla="*/ 2147483647 w 13"/>
              <a:gd name="T51" fmla="*/ 2147483647 h 14"/>
              <a:gd name="T52" fmla="*/ 0 w 13"/>
              <a:gd name="T53" fmla="*/ 2147483647 h 14"/>
              <a:gd name="T54" fmla="*/ 0 w 13"/>
              <a:gd name="T55" fmla="*/ 2147483647 h 14"/>
              <a:gd name="T56" fmla="*/ 0 w 13"/>
              <a:gd name="T57" fmla="*/ 2147483647 h 14"/>
              <a:gd name="T58" fmla="*/ 0 w 13"/>
              <a:gd name="T59" fmla="*/ 2147483647 h 14"/>
              <a:gd name="T60" fmla="*/ 0 w 13"/>
              <a:gd name="T61" fmla="*/ 2147483647 h 14"/>
              <a:gd name="T62" fmla="*/ 0 w 13"/>
              <a:gd name="T63" fmla="*/ 2147483647 h 14"/>
              <a:gd name="T64" fmla="*/ 0 w 13"/>
              <a:gd name="T65" fmla="*/ 2147483647 h 14"/>
              <a:gd name="T66" fmla="*/ 0 w 13"/>
              <a:gd name="T67" fmla="*/ 2147483647 h 14"/>
              <a:gd name="T68" fmla="*/ 0 w 13"/>
              <a:gd name="T69" fmla="*/ 2147483647 h 14"/>
              <a:gd name="T70" fmla="*/ 2147483647 w 13"/>
              <a:gd name="T71" fmla="*/ 2147483647 h 14"/>
              <a:gd name="T72" fmla="*/ 2147483647 w 13"/>
              <a:gd name="T73" fmla="*/ 2147483647 h 14"/>
              <a:gd name="T74" fmla="*/ 2147483647 w 13"/>
              <a:gd name="T75" fmla="*/ 2147483647 h 14"/>
              <a:gd name="T76" fmla="*/ 2147483647 w 13"/>
              <a:gd name="T77" fmla="*/ 2147483647 h 14"/>
              <a:gd name="T78" fmla="*/ 2147483647 w 13"/>
              <a:gd name="T79" fmla="*/ 2147483647 h 14"/>
              <a:gd name="T80" fmla="*/ 2147483647 w 13"/>
              <a:gd name="T81" fmla="*/ 2147483647 h 14"/>
              <a:gd name="T82" fmla="*/ 2147483647 w 13"/>
              <a:gd name="T83" fmla="*/ 2147483647 h 14"/>
              <a:gd name="T84" fmla="*/ 2147483647 w 13"/>
              <a:gd name="T85" fmla="*/ 2147483647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
              <a:gd name="T130" fmla="*/ 0 h 14"/>
              <a:gd name="T131" fmla="*/ 13 w 13"/>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 h="14">
                <a:moveTo>
                  <a:pt x="4" y="14"/>
                </a:moveTo>
                <a:lnTo>
                  <a:pt x="7" y="14"/>
                </a:lnTo>
                <a:lnTo>
                  <a:pt x="9" y="14"/>
                </a:lnTo>
                <a:lnTo>
                  <a:pt x="11" y="11"/>
                </a:lnTo>
                <a:lnTo>
                  <a:pt x="13" y="9"/>
                </a:lnTo>
                <a:lnTo>
                  <a:pt x="13" y="7"/>
                </a:lnTo>
                <a:lnTo>
                  <a:pt x="13" y="4"/>
                </a:lnTo>
                <a:lnTo>
                  <a:pt x="13" y="2"/>
                </a:lnTo>
                <a:lnTo>
                  <a:pt x="11" y="2"/>
                </a:lnTo>
                <a:lnTo>
                  <a:pt x="11" y="0"/>
                </a:lnTo>
                <a:lnTo>
                  <a:pt x="9" y="0"/>
                </a:lnTo>
                <a:lnTo>
                  <a:pt x="7" y="0"/>
                </a:lnTo>
                <a:lnTo>
                  <a:pt x="4" y="0"/>
                </a:lnTo>
                <a:lnTo>
                  <a:pt x="2" y="0"/>
                </a:lnTo>
                <a:lnTo>
                  <a:pt x="2" y="2"/>
                </a:lnTo>
                <a:lnTo>
                  <a:pt x="0" y="2"/>
                </a:lnTo>
                <a:lnTo>
                  <a:pt x="0" y="4"/>
                </a:lnTo>
                <a:lnTo>
                  <a:pt x="0" y="7"/>
                </a:lnTo>
                <a:lnTo>
                  <a:pt x="0" y="9"/>
                </a:lnTo>
                <a:lnTo>
                  <a:pt x="0" y="11"/>
                </a:lnTo>
                <a:lnTo>
                  <a:pt x="2" y="11"/>
                </a:lnTo>
                <a:lnTo>
                  <a:pt x="2" y="14"/>
                </a:lnTo>
                <a:lnTo>
                  <a:pt x="4" y="14"/>
                </a:lnTo>
                <a:lnTo>
                  <a:pt x="7" y="14"/>
                </a:lnTo>
                <a:lnTo>
                  <a:pt x="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39" name="Freeform 203"/>
          <p:cNvSpPr>
            <a:spLocks/>
          </p:cNvSpPr>
          <p:nvPr/>
        </p:nvSpPr>
        <p:spPr bwMode="auto">
          <a:xfrm>
            <a:off x="7291388" y="5418138"/>
            <a:ext cx="22225" cy="222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0 h 14"/>
              <a:gd name="T34" fmla="*/ 2147483647 w 14"/>
              <a:gd name="T35" fmla="*/ 0 h 14"/>
              <a:gd name="T36" fmla="*/ 2147483647 w 14"/>
              <a:gd name="T37" fmla="*/ 0 h 14"/>
              <a:gd name="T38" fmla="*/ 2147483647 w 14"/>
              <a:gd name="T39" fmla="*/ 0 h 14"/>
              <a:gd name="T40" fmla="*/ 2147483647 w 14"/>
              <a:gd name="T41" fmla="*/ 0 h 14"/>
              <a:gd name="T42" fmla="*/ 2147483647 w 14"/>
              <a:gd name="T43" fmla="*/ 0 h 14"/>
              <a:gd name="T44" fmla="*/ 2147483647 w 14"/>
              <a:gd name="T45" fmla="*/ 0 h 14"/>
              <a:gd name="T46" fmla="*/ 2147483647 w 14"/>
              <a:gd name="T47" fmla="*/ 0 h 14"/>
              <a:gd name="T48" fmla="*/ 2147483647 w 14"/>
              <a:gd name="T49" fmla="*/ 0 h 14"/>
              <a:gd name="T50" fmla="*/ 2147483647 w 14"/>
              <a:gd name="T51" fmla="*/ 2147483647 h 14"/>
              <a:gd name="T52" fmla="*/ 0 w 14"/>
              <a:gd name="T53" fmla="*/ 2147483647 h 14"/>
              <a:gd name="T54" fmla="*/ 0 w 14"/>
              <a:gd name="T55" fmla="*/ 2147483647 h 14"/>
              <a:gd name="T56" fmla="*/ 0 w 14"/>
              <a:gd name="T57" fmla="*/ 2147483647 h 14"/>
              <a:gd name="T58" fmla="*/ 0 w 14"/>
              <a:gd name="T59" fmla="*/ 2147483647 h 14"/>
              <a:gd name="T60" fmla="*/ 0 w 14"/>
              <a:gd name="T61" fmla="*/ 2147483647 h 14"/>
              <a:gd name="T62" fmla="*/ 0 w 14"/>
              <a:gd name="T63" fmla="*/ 2147483647 h 14"/>
              <a:gd name="T64" fmla="*/ 0 w 14"/>
              <a:gd name="T65" fmla="*/ 2147483647 h 14"/>
              <a:gd name="T66" fmla="*/ 0 w 14"/>
              <a:gd name="T67" fmla="*/ 2147483647 h 14"/>
              <a:gd name="T68" fmla="*/ 0 w 14"/>
              <a:gd name="T69" fmla="*/ 2147483647 h 14"/>
              <a:gd name="T70" fmla="*/ 2147483647 w 14"/>
              <a:gd name="T71" fmla="*/ 2147483647 h 14"/>
              <a:gd name="T72" fmla="*/ 2147483647 w 14"/>
              <a:gd name="T73" fmla="*/ 2147483647 h 14"/>
              <a:gd name="T74" fmla="*/ 2147483647 w 14"/>
              <a:gd name="T75" fmla="*/ 2147483647 h 14"/>
              <a:gd name="T76" fmla="*/ 2147483647 w 14"/>
              <a:gd name="T77" fmla="*/ 2147483647 h 14"/>
              <a:gd name="T78" fmla="*/ 2147483647 w 14"/>
              <a:gd name="T79" fmla="*/ 2147483647 h 14"/>
              <a:gd name="T80" fmla="*/ 2147483647 w 14"/>
              <a:gd name="T81" fmla="*/ 2147483647 h 14"/>
              <a:gd name="T82" fmla="*/ 2147483647 w 14"/>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
              <a:gd name="T127" fmla="*/ 0 h 14"/>
              <a:gd name="T128" fmla="*/ 14 w 14"/>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 h="14">
                <a:moveTo>
                  <a:pt x="7" y="14"/>
                </a:moveTo>
                <a:lnTo>
                  <a:pt x="9" y="14"/>
                </a:lnTo>
                <a:lnTo>
                  <a:pt x="12" y="11"/>
                </a:lnTo>
                <a:lnTo>
                  <a:pt x="14" y="11"/>
                </a:lnTo>
                <a:lnTo>
                  <a:pt x="14" y="9"/>
                </a:lnTo>
                <a:lnTo>
                  <a:pt x="14" y="7"/>
                </a:lnTo>
                <a:lnTo>
                  <a:pt x="14" y="4"/>
                </a:lnTo>
                <a:lnTo>
                  <a:pt x="14" y="2"/>
                </a:lnTo>
                <a:lnTo>
                  <a:pt x="12" y="2"/>
                </a:lnTo>
                <a:lnTo>
                  <a:pt x="12" y="0"/>
                </a:lnTo>
                <a:lnTo>
                  <a:pt x="9" y="0"/>
                </a:lnTo>
                <a:lnTo>
                  <a:pt x="7" y="0"/>
                </a:lnTo>
                <a:lnTo>
                  <a:pt x="5" y="0"/>
                </a:lnTo>
                <a:lnTo>
                  <a:pt x="2" y="0"/>
                </a:lnTo>
                <a:lnTo>
                  <a:pt x="2" y="2"/>
                </a:lnTo>
                <a:lnTo>
                  <a:pt x="0" y="2"/>
                </a:lnTo>
                <a:lnTo>
                  <a:pt x="0" y="4"/>
                </a:lnTo>
                <a:lnTo>
                  <a:pt x="0" y="7"/>
                </a:lnTo>
                <a:lnTo>
                  <a:pt x="0" y="9"/>
                </a:lnTo>
                <a:lnTo>
                  <a:pt x="0" y="11"/>
                </a:lnTo>
                <a:lnTo>
                  <a:pt x="2" y="11"/>
                </a:lnTo>
                <a:lnTo>
                  <a:pt x="5"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0" name="Freeform 204"/>
          <p:cNvSpPr>
            <a:spLocks/>
          </p:cNvSpPr>
          <p:nvPr/>
        </p:nvSpPr>
        <p:spPr bwMode="auto">
          <a:xfrm>
            <a:off x="7215188" y="5418138"/>
            <a:ext cx="22225" cy="222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0 h 14"/>
              <a:gd name="T34" fmla="*/ 2147483647 w 14"/>
              <a:gd name="T35" fmla="*/ 0 h 14"/>
              <a:gd name="T36" fmla="*/ 2147483647 w 14"/>
              <a:gd name="T37" fmla="*/ 0 h 14"/>
              <a:gd name="T38" fmla="*/ 2147483647 w 14"/>
              <a:gd name="T39" fmla="*/ 0 h 14"/>
              <a:gd name="T40" fmla="*/ 2147483647 w 14"/>
              <a:gd name="T41" fmla="*/ 0 h 14"/>
              <a:gd name="T42" fmla="*/ 2147483647 w 14"/>
              <a:gd name="T43" fmla="*/ 0 h 14"/>
              <a:gd name="T44" fmla="*/ 2147483647 w 14"/>
              <a:gd name="T45" fmla="*/ 0 h 14"/>
              <a:gd name="T46" fmla="*/ 2147483647 w 14"/>
              <a:gd name="T47" fmla="*/ 0 h 14"/>
              <a:gd name="T48" fmla="*/ 2147483647 w 14"/>
              <a:gd name="T49" fmla="*/ 0 h 14"/>
              <a:gd name="T50" fmla="*/ 2147483647 w 14"/>
              <a:gd name="T51" fmla="*/ 2147483647 h 14"/>
              <a:gd name="T52" fmla="*/ 2147483647 w 14"/>
              <a:gd name="T53" fmla="*/ 2147483647 h 14"/>
              <a:gd name="T54" fmla="*/ 0 w 14"/>
              <a:gd name="T55" fmla="*/ 2147483647 h 14"/>
              <a:gd name="T56" fmla="*/ 0 w 14"/>
              <a:gd name="T57" fmla="*/ 2147483647 h 14"/>
              <a:gd name="T58" fmla="*/ 0 w 14"/>
              <a:gd name="T59" fmla="*/ 2147483647 h 14"/>
              <a:gd name="T60" fmla="*/ 0 w 14"/>
              <a:gd name="T61" fmla="*/ 2147483647 h 14"/>
              <a:gd name="T62" fmla="*/ 0 w 14"/>
              <a:gd name="T63" fmla="*/ 2147483647 h 14"/>
              <a:gd name="T64" fmla="*/ 0 w 14"/>
              <a:gd name="T65" fmla="*/ 2147483647 h 14"/>
              <a:gd name="T66" fmla="*/ 0 w 14"/>
              <a:gd name="T67" fmla="*/ 2147483647 h 14"/>
              <a:gd name="T68" fmla="*/ 2147483647 w 14"/>
              <a:gd name="T69" fmla="*/ 2147483647 h 14"/>
              <a:gd name="T70" fmla="*/ 2147483647 w 14"/>
              <a:gd name="T71" fmla="*/ 2147483647 h 14"/>
              <a:gd name="T72" fmla="*/ 2147483647 w 14"/>
              <a:gd name="T73" fmla="*/ 2147483647 h 14"/>
              <a:gd name="T74" fmla="*/ 2147483647 w 14"/>
              <a:gd name="T75" fmla="*/ 2147483647 h 14"/>
              <a:gd name="T76" fmla="*/ 2147483647 w 14"/>
              <a:gd name="T77" fmla="*/ 2147483647 h 14"/>
              <a:gd name="T78" fmla="*/ 2147483647 w 14"/>
              <a:gd name="T79" fmla="*/ 2147483647 h 14"/>
              <a:gd name="T80" fmla="*/ 2147483647 w 14"/>
              <a:gd name="T81" fmla="*/ 2147483647 h 14"/>
              <a:gd name="T82" fmla="*/ 2147483647 w 14"/>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
              <a:gd name="T127" fmla="*/ 0 h 14"/>
              <a:gd name="T128" fmla="*/ 14 w 14"/>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 h="14">
                <a:moveTo>
                  <a:pt x="7" y="14"/>
                </a:moveTo>
                <a:lnTo>
                  <a:pt x="9" y="14"/>
                </a:lnTo>
                <a:lnTo>
                  <a:pt x="11" y="14"/>
                </a:lnTo>
                <a:lnTo>
                  <a:pt x="11" y="11"/>
                </a:lnTo>
                <a:lnTo>
                  <a:pt x="14" y="11"/>
                </a:lnTo>
                <a:lnTo>
                  <a:pt x="14" y="9"/>
                </a:lnTo>
                <a:lnTo>
                  <a:pt x="14" y="7"/>
                </a:lnTo>
                <a:lnTo>
                  <a:pt x="14" y="4"/>
                </a:lnTo>
                <a:lnTo>
                  <a:pt x="14" y="2"/>
                </a:lnTo>
                <a:lnTo>
                  <a:pt x="11" y="2"/>
                </a:lnTo>
                <a:lnTo>
                  <a:pt x="11" y="0"/>
                </a:lnTo>
                <a:lnTo>
                  <a:pt x="9" y="0"/>
                </a:lnTo>
                <a:lnTo>
                  <a:pt x="7" y="0"/>
                </a:lnTo>
                <a:lnTo>
                  <a:pt x="4" y="0"/>
                </a:lnTo>
                <a:lnTo>
                  <a:pt x="2" y="0"/>
                </a:lnTo>
                <a:lnTo>
                  <a:pt x="2" y="2"/>
                </a:lnTo>
                <a:lnTo>
                  <a:pt x="0" y="2"/>
                </a:lnTo>
                <a:lnTo>
                  <a:pt x="0" y="4"/>
                </a:lnTo>
                <a:lnTo>
                  <a:pt x="0" y="7"/>
                </a:lnTo>
                <a:lnTo>
                  <a:pt x="0" y="9"/>
                </a:lnTo>
                <a:lnTo>
                  <a:pt x="2" y="11"/>
                </a:lnTo>
                <a:lnTo>
                  <a:pt x="4"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1" name="Freeform 205"/>
          <p:cNvSpPr>
            <a:spLocks/>
          </p:cNvSpPr>
          <p:nvPr/>
        </p:nvSpPr>
        <p:spPr bwMode="auto">
          <a:xfrm>
            <a:off x="4927600" y="5418138"/>
            <a:ext cx="25400" cy="22225"/>
          </a:xfrm>
          <a:custGeom>
            <a:avLst/>
            <a:gdLst>
              <a:gd name="T0" fmla="*/ 2147483647 w 16"/>
              <a:gd name="T1" fmla="*/ 2147483647 h 14"/>
              <a:gd name="T2" fmla="*/ 2147483647 w 16"/>
              <a:gd name="T3" fmla="*/ 2147483647 h 14"/>
              <a:gd name="T4" fmla="*/ 2147483647 w 16"/>
              <a:gd name="T5" fmla="*/ 2147483647 h 14"/>
              <a:gd name="T6" fmla="*/ 2147483647 w 16"/>
              <a:gd name="T7" fmla="*/ 2147483647 h 14"/>
              <a:gd name="T8" fmla="*/ 2147483647 w 16"/>
              <a:gd name="T9" fmla="*/ 2147483647 h 14"/>
              <a:gd name="T10" fmla="*/ 2147483647 w 16"/>
              <a:gd name="T11" fmla="*/ 2147483647 h 14"/>
              <a:gd name="T12" fmla="*/ 2147483647 w 16"/>
              <a:gd name="T13" fmla="*/ 2147483647 h 14"/>
              <a:gd name="T14" fmla="*/ 2147483647 w 16"/>
              <a:gd name="T15" fmla="*/ 2147483647 h 14"/>
              <a:gd name="T16" fmla="*/ 2147483647 w 16"/>
              <a:gd name="T17" fmla="*/ 2147483647 h 14"/>
              <a:gd name="T18" fmla="*/ 2147483647 w 16"/>
              <a:gd name="T19" fmla="*/ 2147483647 h 14"/>
              <a:gd name="T20" fmla="*/ 2147483647 w 16"/>
              <a:gd name="T21" fmla="*/ 2147483647 h 14"/>
              <a:gd name="T22" fmla="*/ 2147483647 w 16"/>
              <a:gd name="T23" fmla="*/ 2147483647 h 14"/>
              <a:gd name="T24" fmla="*/ 2147483647 w 16"/>
              <a:gd name="T25" fmla="*/ 2147483647 h 14"/>
              <a:gd name="T26" fmla="*/ 2147483647 w 16"/>
              <a:gd name="T27" fmla="*/ 2147483647 h 14"/>
              <a:gd name="T28" fmla="*/ 2147483647 w 16"/>
              <a:gd name="T29" fmla="*/ 2147483647 h 14"/>
              <a:gd name="T30" fmla="*/ 2147483647 w 16"/>
              <a:gd name="T31" fmla="*/ 2147483647 h 14"/>
              <a:gd name="T32" fmla="*/ 2147483647 w 16"/>
              <a:gd name="T33" fmla="*/ 0 h 14"/>
              <a:gd name="T34" fmla="*/ 2147483647 w 16"/>
              <a:gd name="T35" fmla="*/ 0 h 14"/>
              <a:gd name="T36" fmla="*/ 2147483647 w 16"/>
              <a:gd name="T37" fmla="*/ 0 h 14"/>
              <a:gd name="T38" fmla="*/ 2147483647 w 16"/>
              <a:gd name="T39" fmla="*/ 0 h 14"/>
              <a:gd name="T40" fmla="*/ 2147483647 w 16"/>
              <a:gd name="T41" fmla="*/ 0 h 14"/>
              <a:gd name="T42" fmla="*/ 2147483647 w 16"/>
              <a:gd name="T43" fmla="*/ 0 h 14"/>
              <a:gd name="T44" fmla="*/ 2147483647 w 16"/>
              <a:gd name="T45" fmla="*/ 0 h 14"/>
              <a:gd name="T46" fmla="*/ 2147483647 w 16"/>
              <a:gd name="T47" fmla="*/ 0 h 14"/>
              <a:gd name="T48" fmla="*/ 2147483647 w 16"/>
              <a:gd name="T49" fmla="*/ 0 h 14"/>
              <a:gd name="T50" fmla="*/ 2147483647 w 16"/>
              <a:gd name="T51" fmla="*/ 2147483647 h 14"/>
              <a:gd name="T52" fmla="*/ 2147483647 w 16"/>
              <a:gd name="T53" fmla="*/ 2147483647 h 14"/>
              <a:gd name="T54" fmla="*/ 2147483647 w 16"/>
              <a:gd name="T55" fmla="*/ 2147483647 h 14"/>
              <a:gd name="T56" fmla="*/ 2147483647 w 16"/>
              <a:gd name="T57" fmla="*/ 2147483647 h 14"/>
              <a:gd name="T58" fmla="*/ 0 w 16"/>
              <a:gd name="T59" fmla="*/ 2147483647 h 14"/>
              <a:gd name="T60" fmla="*/ 0 w 16"/>
              <a:gd name="T61" fmla="*/ 2147483647 h 14"/>
              <a:gd name="T62" fmla="*/ 0 w 16"/>
              <a:gd name="T63" fmla="*/ 2147483647 h 14"/>
              <a:gd name="T64" fmla="*/ 2147483647 w 16"/>
              <a:gd name="T65" fmla="*/ 2147483647 h 14"/>
              <a:gd name="T66" fmla="*/ 2147483647 w 16"/>
              <a:gd name="T67" fmla="*/ 2147483647 h 14"/>
              <a:gd name="T68" fmla="*/ 2147483647 w 16"/>
              <a:gd name="T69" fmla="*/ 2147483647 h 14"/>
              <a:gd name="T70" fmla="*/ 2147483647 w 16"/>
              <a:gd name="T71" fmla="*/ 2147483647 h 14"/>
              <a:gd name="T72" fmla="*/ 2147483647 w 16"/>
              <a:gd name="T73" fmla="*/ 2147483647 h 14"/>
              <a:gd name="T74" fmla="*/ 2147483647 w 16"/>
              <a:gd name="T75" fmla="*/ 2147483647 h 14"/>
              <a:gd name="T76" fmla="*/ 2147483647 w 16"/>
              <a:gd name="T77" fmla="*/ 2147483647 h 14"/>
              <a:gd name="T78" fmla="*/ 2147483647 w 16"/>
              <a:gd name="T79" fmla="*/ 2147483647 h 14"/>
              <a:gd name="T80" fmla="*/ 2147483647 w 16"/>
              <a:gd name="T81" fmla="*/ 2147483647 h 14"/>
              <a:gd name="T82" fmla="*/ 2147483647 w 16"/>
              <a:gd name="T83" fmla="*/ 2147483647 h 14"/>
              <a:gd name="T84" fmla="*/ 2147483647 w 16"/>
              <a:gd name="T85" fmla="*/ 2147483647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
              <a:gd name="T130" fmla="*/ 0 h 14"/>
              <a:gd name="T131" fmla="*/ 16 w 16"/>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 h="14">
                <a:moveTo>
                  <a:pt x="7" y="14"/>
                </a:moveTo>
                <a:lnTo>
                  <a:pt x="9" y="14"/>
                </a:lnTo>
                <a:lnTo>
                  <a:pt x="11" y="14"/>
                </a:lnTo>
                <a:lnTo>
                  <a:pt x="11" y="11"/>
                </a:lnTo>
                <a:lnTo>
                  <a:pt x="14" y="11"/>
                </a:lnTo>
                <a:lnTo>
                  <a:pt x="14" y="9"/>
                </a:lnTo>
                <a:lnTo>
                  <a:pt x="16" y="9"/>
                </a:lnTo>
                <a:lnTo>
                  <a:pt x="16" y="7"/>
                </a:lnTo>
                <a:lnTo>
                  <a:pt x="16" y="4"/>
                </a:lnTo>
                <a:lnTo>
                  <a:pt x="14" y="2"/>
                </a:lnTo>
                <a:lnTo>
                  <a:pt x="11" y="0"/>
                </a:lnTo>
                <a:lnTo>
                  <a:pt x="9" y="0"/>
                </a:lnTo>
                <a:lnTo>
                  <a:pt x="7" y="0"/>
                </a:lnTo>
                <a:lnTo>
                  <a:pt x="5" y="0"/>
                </a:lnTo>
                <a:lnTo>
                  <a:pt x="2" y="2"/>
                </a:lnTo>
                <a:lnTo>
                  <a:pt x="2" y="4"/>
                </a:lnTo>
                <a:lnTo>
                  <a:pt x="0" y="4"/>
                </a:lnTo>
                <a:lnTo>
                  <a:pt x="0" y="7"/>
                </a:lnTo>
                <a:lnTo>
                  <a:pt x="2" y="9"/>
                </a:lnTo>
                <a:lnTo>
                  <a:pt x="2" y="11"/>
                </a:lnTo>
                <a:lnTo>
                  <a:pt x="5" y="11"/>
                </a:lnTo>
                <a:lnTo>
                  <a:pt x="5" y="14"/>
                </a:lnTo>
                <a:lnTo>
                  <a:pt x="7" y="14"/>
                </a:lnTo>
                <a:lnTo>
                  <a:pt x="9"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2" name="Freeform 206"/>
          <p:cNvSpPr>
            <a:spLocks/>
          </p:cNvSpPr>
          <p:nvPr/>
        </p:nvSpPr>
        <p:spPr bwMode="auto">
          <a:xfrm>
            <a:off x="4854575" y="5418138"/>
            <a:ext cx="22225" cy="222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0 h 14"/>
              <a:gd name="T34" fmla="*/ 2147483647 w 14"/>
              <a:gd name="T35" fmla="*/ 0 h 14"/>
              <a:gd name="T36" fmla="*/ 2147483647 w 14"/>
              <a:gd name="T37" fmla="*/ 0 h 14"/>
              <a:gd name="T38" fmla="*/ 2147483647 w 14"/>
              <a:gd name="T39" fmla="*/ 0 h 14"/>
              <a:gd name="T40" fmla="*/ 2147483647 w 14"/>
              <a:gd name="T41" fmla="*/ 0 h 14"/>
              <a:gd name="T42" fmla="*/ 2147483647 w 14"/>
              <a:gd name="T43" fmla="*/ 0 h 14"/>
              <a:gd name="T44" fmla="*/ 2147483647 w 14"/>
              <a:gd name="T45" fmla="*/ 0 h 14"/>
              <a:gd name="T46" fmla="*/ 2147483647 w 14"/>
              <a:gd name="T47" fmla="*/ 0 h 14"/>
              <a:gd name="T48" fmla="*/ 2147483647 w 14"/>
              <a:gd name="T49" fmla="*/ 0 h 14"/>
              <a:gd name="T50" fmla="*/ 2147483647 w 14"/>
              <a:gd name="T51" fmla="*/ 2147483647 h 14"/>
              <a:gd name="T52" fmla="*/ 0 w 14"/>
              <a:gd name="T53" fmla="*/ 2147483647 h 14"/>
              <a:gd name="T54" fmla="*/ 0 w 14"/>
              <a:gd name="T55" fmla="*/ 2147483647 h 14"/>
              <a:gd name="T56" fmla="*/ 0 w 14"/>
              <a:gd name="T57" fmla="*/ 2147483647 h 14"/>
              <a:gd name="T58" fmla="*/ 0 w 14"/>
              <a:gd name="T59" fmla="*/ 2147483647 h 14"/>
              <a:gd name="T60" fmla="*/ 0 w 14"/>
              <a:gd name="T61" fmla="*/ 2147483647 h 14"/>
              <a:gd name="T62" fmla="*/ 0 w 14"/>
              <a:gd name="T63" fmla="*/ 2147483647 h 14"/>
              <a:gd name="T64" fmla="*/ 0 w 14"/>
              <a:gd name="T65" fmla="*/ 2147483647 h 14"/>
              <a:gd name="T66" fmla="*/ 0 w 14"/>
              <a:gd name="T67" fmla="*/ 2147483647 h 14"/>
              <a:gd name="T68" fmla="*/ 0 w 14"/>
              <a:gd name="T69" fmla="*/ 2147483647 h 14"/>
              <a:gd name="T70" fmla="*/ 2147483647 w 14"/>
              <a:gd name="T71" fmla="*/ 2147483647 h 14"/>
              <a:gd name="T72" fmla="*/ 2147483647 w 14"/>
              <a:gd name="T73" fmla="*/ 2147483647 h 14"/>
              <a:gd name="T74" fmla="*/ 2147483647 w 14"/>
              <a:gd name="T75" fmla="*/ 2147483647 h 14"/>
              <a:gd name="T76" fmla="*/ 2147483647 w 14"/>
              <a:gd name="T77" fmla="*/ 2147483647 h 14"/>
              <a:gd name="T78" fmla="*/ 2147483647 w 14"/>
              <a:gd name="T79" fmla="*/ 2147483647 h 14"/>
              <a:gd name="T80" fmla="*/ 2147483647 w 14"/>
              <a:gd name="T81" fmla="*/ 2147483647 h 14"/>
              <a:gd name="T82" fmla="*/ 2147483647 w 14"/>
              <a:gd name="T83" fmla="*/ 2147483647 h 14"/>
              <a:gd name="T84" fmla="*/ 2147483647 w 14"/>
              <a:gd name="T85" fmla="*/ 2147483647 h 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
              <a:gd name="T130" fmla="*/ 0 h 14"/>
              <a:gd name="T131" fmla="*/ 14 w 14"/>
              <a:gd name="T132" fmla="*/ 14 h 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 h="14">
                <a:moveTo>
                  <a:pt x="4" y="14"/>
                </a:moveTo>
                <a:lnTo>
                  <a:pt x="7" y="14"/>
                </a:lnTo>
                <a:lnTo>
                  <a:pt x="9" y="14"/>
                </a:lnTo>
                <a:lnTo>
                  <a:pt x="11" y="11"/>
                </a:lnTo>
                <a:lnTo>
                  <a:pt x="14" y="9"/>
                </a:lnTo>
                <a:lnTo>
                  <a:pt x="14" y="7"/>
                </a:lnTo>
                <a:lnTo>
                  <a:pt x="14" y="4"/>
                </a:lnTo>
                <a:lnTo>
                  <a:pt x="14" y="2"/>
                </a:lnTo>
                <a:lnTo>
                  <a:pt x="11" y="2"/>
                </a:lnTo>
                <a:lnTo>
                  <a:pt x="11" y="0"/>
                </a:lnTo>
                <a:lnTo>
                  <a:pt x="9" y="0"/>
                </a:lnTo>
                <a:lnTo>
                  <a:pt x="7" y="0"/>
                </a:lnTo>
                <a:lnTo>
                  <a:pt x="4" y="0"/>
                </a:lnTo>
                <a:lnTo>
                  <a:pt x="2" y="0"/>
                </a:lnTo>
                <a:lnTo>
                  <a:pt x="2" y="2"/>
                </a:lnTo>
                <a:lnTo>
                  <a:pt x="0" y="2"/>
                </a:lnTo>
                <a:lnTo>
                  <a:pt x="0" y="4"/>
                </a:lnTo>
                <a:lnTo>
                  <a:pt x="0" y="7"/>
                </a:lnTo>
                <a:lnTo>
                  <a:pt x="0" y="9"/>
                </a:lnTo>
                <a:lnTo>
                  <a:pt x="0" y="11"/>
                </a:lnTo>
                <a:lnTo>
                  <a:pt x="2" y="11"/>
                </a:lnTo>
                <a:lnTo>
                  <a:pt x="2" y="14"/>
                </a:lnTo>
                <a:lnTo>
                  <a:pt x="4" y="14"/>
                </a:lnTo>
                <a:lnTo>
                  <a:pt x="7" y="14"/>
                </a:lnTo>
                <a:lnTo>
                  <a:pt x="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3" name="Freeform 207"/>
          <p:cNvSpPr>
            <a:spLocks/>
          </p:cNvSpPr>
          <p:nvPr/>
        </p:nvSpPr>
        <p:spPr bwMode="auto">
          <a:xfrm>
            <a:off x="5199063" y="5418138"/>
            <a:ext cx="22225" cy="222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0 h 14"/>
              <a:gd name="T34" fmla="*/ 2147483647 w 14"/>
              <a:gd name="T35" fmla="*/ 0 h 14"/>
              <a:gd name="T36" fmla="*/ 2147483647 w 14"/>
              <a:gd name="T37" fmla="*/ 0 h 14"/>
              <a:gd name="T38" fmla="*/ 2147483647 w 14"/>
              <a:gd name="T39" fmla="*/ 0 h 14"/>
              <a:gd name="T40" fmla="*/ 2147483647 w 14"/>
              <a:gd name="T41" fmla="*/ 0 h 14"/>
              <a:gd name="T42" fmla="*/ 2147483647 w 14"/>
              <a:gd name="T43" fmla="*/ 0 h 14"/>
              <a:gd name="T44" fmla="*/ 2147483647 w 14"/>
              <a:gd name="T45" fmla="*/ 0 h 14"/>
              <a:gd name="T46" fmla="*/ 2147483647 w 14"/>
              <a:gd name="T47" fmla="*/ 0 h 14"/>
              <a:gd name="T48" fmla="*/ 2147483647 w 14"/>
              <a:gd name="T49" fmla="*/ 0 h 14"/>
              <a:gd name="T50" fmla="*/ 2147483647 w 14"/>
              <a:gd name="T51" fmla="*/ 2147483647 h 14"/>
              <a:gd name="T52" fmla="*/ 2147483647 w 14"/>
              <a:gd name="T53" fmla="*/ 2147483647 h 14"/>
              <a:gd name="T54" fmla="*/ 0 w 14"/>
              <a:gd name="T55" fmla="*/ 2147483647 h 14"/>
              <a:gd name="T56" fmla="*/ 0 w 14"/>
              <a:gd name="T57" fmla="*/ 2147483647 h 14"/>
              <a:gd name="T58" fmla="*/ 0 w 14"/>
              <a:gd name="T59" fmla="*/ 2147483647 h 14"/>
              <a:gd name="T60" fmla="*/ 0 w 14"/>
              <a:gd name="T61" fmla="*/ 2147483647 h 14"/>
              <a:gd name="T62" fmla="*/ 0 w 14"/>
              <a:gd name="T63" fmla="*/ 2147483647 h 14"/>
              <a:gd name="T64" fmla="*/ 0 w 14"/>
              <a:gd name="T65" fmla="*/ 2147483647 h 14"/>
              <a:gd name="T66" fmla="*/ 0 w 14"/>
              <a:gd name="T67" fmla="*/ 2147483647 h 14"/>
              <a:gd name="T68" fmla="*/ 2147483647 w 14"/>
              <a:gd name="T69" fmla="*/ 2147483647 h 14"/>
              <a:gd name="T70" fmla="*/ 2147483647 w 14"/>
              <a:gd name="T71" fmla="*/ 2147483647 h 14"/>
              <a:gd name="T72" fmla="*/ 2147483647 w 14"/>
              <a:gd name="T73" fmla="*/ 2147483647 h 14"/>
              <a:gd name="T74" fmla="*/ 2147483647 w 14"/>
              <a:gd name="T75" fmla="*/ 2147483647 h 14"/>
              <a:gd name="T76" fmla="*/ 2147483647 w 14"/>
              <a:gd name="T77" fmla="*/ 2147483647 h 14"/>
              <a:gd name="T78" fmla="*/ 2147483647 w 14"/>
              <a:gd name="T79" fmla="*/ 2147483647 h 14"/>
              <a:gd name="T80" fmla="*/ 2147483647 w 14"/>
              <a:gd name="T81" fmla="*/ 2147483647 h 14"/>
              <a:gd name="T82" fmla="*/ 2147483647 w 14"/>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
              <a:gd name="T127" fmla="*/ 0 h 14"/>
              <a:gd name="T128" fmla="*/ 14 w 14"/>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 h="14">
                <a:moveTo>
                  <a:pt x="7" y="14"/>
                </a:moveTo>
                <a:lnTo>
                  <a:pt x="9" y="14"/>
                </a:lnTo>
                <a:lnTo>
                  <a:pt x="11" y="14"/>
                </a:lnTo>
                <a:lnTo>
                  <a:pt x="11" y="11"/>
                </a:lnTo>
                <a:lnTo>
                  <a:pt x="14" y="11"/>
                </a:lnTo>
                <a:lnTo>
                  <a:pt x="14" y="9"/>
                </a:lnTo>
                <a:lnTo>
                  <a:pt x="14" y="7"/>
                </a:lnTo>
                <a:lnTo>
                  <a:pt x="14" y="4"/>
                </a:lnTo>
                <a:lnTo>
                  <a:pt x="14" y="2"/>
                </a:lnTo>
                <a:lnTo>
                  <a:pt x="11" y="2"/>
                </a:lnTo>
                <a:lnTo>
                  <a:pt x="11" y="0"/>
                </a:lnTo>
                <a:lnTo>
                  <a:pt x="9" y="0"/>
                </a:lnTo>
                <a:lnTo>
                  <a:pt x="7" y="0"/>
                </a:lnTo>
                <a:lnTo>
                  <a:pt x="4" y="0"/>
                </a:lnTo>
                <a:lnTo>
                  <a:pt x="2" y="0"/>
                </a:lnTo>
                <a:lnTo>
                  <a:pt x="2" y="2"/>
                </a:lnTo>
                <a:lnTo>
                  <a:pt x="0" y="2"/>
                </a:lnTo>
                <a:lnTo>
                  <a:pt x="0" y="4"/>
                </a:lnTo>
                <a:lnTo>
                  <a:pt x="0" y="7"/>
                </a:lnTo>
                <a:lnTo>
                  <a:pt x="0" y="9"/>
                </a:lnTo>
                <a:lnTo>
                  <a:pt x="2" y="11"/>
                </a:lnTo>
                <a:lnTo>
                  <a:pt x="4"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4" name="Freeform 208"/>
          <p:cNvSpPr>
            <a:spLocks/>
          </p:cNvSpPr>
          <p:nvPr/>
        </p:nvSpPr>
        <p:spPr bwMode="auto">
          <a:xfrm>
            <a:off x="5275263" y="5418138"/>
            <a:ext cx="22225" cy="222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0 h 14"/>
              <a:gd name="T34" fmla="*/ 2147483647 w 14"/>
              <a:gd name="T35" fmla="*/ 0 h 14"/>
              <a:gd name="T36" fmla="*/ 2147483647 w 14"/>
              <a:gd name="T37" fmla="*/ 0 h 14"/>
              <a:gd name="T38" fmla="*/ 2147483647 w 14"/>
              <a:gd name="T39" fmla="*/ 0 h 14"/>
              <a:gd name="T40" fmla="*/ 2147483647 w 14"/>
              <a:gd name="T41" fmla="*/ 0 h 14"/>
              <a:gd name="T42" fmla="*/ 2147483647 w 14"/>
              <a:gd name="T43" fmla="*/ 0 h 14"/>
              <a:gd name="T44" fmla="*/ 2147483647 w 14"/>
              <a:gd name="T45" fmla="*/ 0 h 14"/>
              <a:gd name="T46" fmla="*/ 2147483647 w 14"/>
              <a:gd name="T47" fmla="*/ 0 h 14"/>
              <a:gd name="T48" fmla="*/ 2147483647 w 14"/>
              <a:gd name="T49" fmla="*/ 0 h 14"/>
              <a:gd name="T50" fmla="*/ 2147483647 w 14"/>
              <a:gd name="T51" fmla="*/ 2147483647 h 14"/>
              <a:gd name="T52" fmla="*/ 0 w 14"/>
              <a:gd name="T53" fmla="*/ 2147483647 h 14"/>
              <a:gd name="T54" fmla="*/ 0 w 14"/>
              <a:gd name="T55" fmla="*/ 2147483647 h 14"/>
              <a:gd name="T56" fmla="*/ 0 w 14"/>
              <a:gd name="T57" fmla="*/ 2147483647 h 14"/>
              <a:gd name="T58" fmla="*/ 0 w 14"/>
              <a:gd name="T59" fmla="*/ 2147483647 h 14"/>
              <a:gd name="T60" fmla="*/ 0 w 14"/>
              <a:gd name="T61" fmla="*/ 2147483647 h 14"/>
              <a:gd name="T62" fmla="*/ 0 w 14"/>
              <a:gd name="T63" fmla="*/ 2147483647 h 14"/>
              <a:gd name="T64" fmla="*/ 0 w 14"/>
              <a:gd name="T65" fmla="*/ 2147483647 h 14"/>
              <a:gd name="T66" fmla="*/ 0 w 14"/>
              <a:gd name="T67" fmla="*/ 2147483647 h 14"/>
              <a:gd name="T68" fmla="*/ 0 w 14"/>
              <a:gd name="T69" fmla="*/ 2147483647 h 14"/>
              <a:gd name="T70" fmla="*/ 2147483647 w 14"/>
              <a:gd name="T71" fmla="*/ 2147483647 h 14"/>
              <a:gd name="T72" fmla="*/ 2147483647 w 14"/>
              <a:gd name="T73" fmla="*/ 2147483647 h 14"/>
              <a:gd name="T74" fmla="*/ 2147483647 w 14"/>
              <a:gd name="T75" fmla="*/ 2147483647 h 14"/>
              <a:gd name="T76" fmla="*/ 2147483647 w 14"/>
              <a:gd name="T77" fmla="*/ 2147483647 h 14"/>
              <a:gd name="T78" fmla="*/ 2147483647 w 14"/>
              <a:gd name="T79" fmla="*/ 2147483647 h 14"/>
              <a:gd name="T80" fmla="*/ 2147483647 w 14"/>
              <a:gd name="T81" fmla="*/ 2147483647 h 14"/>
              <a:gd name="T82" fmla="*/ 2147483647 w 14"/>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
              <a:gd name="T127" fmla="*/ 0 h 14"/>
              <a:gd name="T128" fmla="*/ 14 w 14"/>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 h="14">
                <a:moveTo>
                  <a:pt x="7" y="14"/>
                </a:moveTo>
                <a:lnTo>
                  <a:pt x="10" y="14"/>
                </a:lnTo>
                <a:lnTo>
                  <a:pt x="12" y="11"/>
                </a:lnTo>
                <a:lnTo>
                  <a:pt x="14" y="11"/>
                </a:lnTo>
                <a:lnTo>
                  <a:pt x="14" y="9"/>
                </a:lnTo>
                <a:lnTo>
                  <a:pt x="14" y="7"/>
                </a:lnTo>
                <a:lnTo>
                  <a:pt x="14" y="4"/>
                </a:lnTo>
                <a:lnTo>
                  <a:pt x="14" y="2"/>
                </a:lnTo>
                <a:lnTo>
                  <a:pt x="12" y="2"/>
                </a:lnTo>
                <a:lnTo>
                  <a:pt x="12" y="0"/>
                </a:lnTo>
                <a:lnTo>
                  <a:pt x="10" y="0"/>
                </a:lnTo>
                <a:lnTo>
                  <a:pt x="7" y="0"/>
                </a:lnTo>
                <a:lnTo>
                  <a:pt x="5" y="0"/>
                </a:lnTo>
                <a:lnTo>
                  <a:pt x="3" y="0"/>
                </a:lnTo>
                <a:lnTo>
                  <a:pt x="3" y="2"/>
                </a:lnTo>
                <a:lnTo>
                  <a:pt x="0" y="2"/>
                </a:lnTo>
                <a:lnTo>
                  <a:pt x="0" y="4"/>
                </a:lnTo>
                <a:lnTo>
                  <a:pt x="0" y="7"/>
                </a:lnTo>
                <a:lnTo>
                  <a:pt x="0" y="9"/>
                </a:lnTo>
                <a:lnTo>
                  <a:pt x="0" y="11"/>
                </a:lnTo>
                <a:lnTo>
                  <a:pt x="3" y="11"/>
                </a:lnTo>
                <a:lnTo>
                  <a:pt x="5"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5" name="Freeform 209"/>
          <p:cNvSpPr>
            <a:spLocks/>
          </p:cNvSpPr>
          <p:nvPr/>
        </p:nvSpPr>
        <p:spPr bwMode="auto">
          <a:xfrm>
            <a:off x="5121275" y="5418138"/>
            <a:ext cx="22225" cy="22225"/>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2147483647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0 h 14"/>
              <a:gd name="T34" fmla="*/ 2147483647 w 14"/>
              <a:gd name="T35" fmla="*/ 0 h 14"/>
              <a:gd name="T36" fmla="*/ 2147483647 w 14"/>
              <a:gd name="T37" fmla="*/ 0 h 14"/>
              <a:gd name="T38" fmla="*/ 2147483647 w 14"/>
              <a:gd name="T39" fmla="*/ 0 h 14"/>
              <a:gd name="T40" fmla="*/ 2147483647 w 14"/>
              <a:gd name="T41" fmla="*/ 0 h 14"/>
              <a:gd name="T42" fmla="*/ 2147483647 w 14"/>
              <a:gd name="T43" fmla="*/ 0 h 14"/>
              <a:gd name="T44" fmla="*/ 2147483647 w 14"/>
              <a:gd name="T45" fmla="*/ 0 h 14"/>
              <a:gd name="T46" fmla="*/ 2147483647 w 14"/>
              <a:gd name="T47" fmla="*/ 0 h 14"/>
              <a:gd name="T48" fmla="*/ 2147483647 w 14"/>
              <a:gd name="T49" fmla="*/ 0 h 14"/>
              <a:gd name="T50" fmla="*/ 2147483647 w 14"/>
              <a:gd name="T51" fmla="*/ 2147483647 h 14"/>
              <a:gd name="T52" fmla="*/ 2147483647 w 14"/>
              <a:gd name="T53" fmla="*/ 2147483647 h 14"/>
              <a:gd name="T54" fmla="*/ 2147483647 w 14"/>
              <a:gd name="T55" fmla="*/ 2147483647 h 14"/>
              <a:gd name="T56" fmla="*/ 0 w 14"/>
              <a:gd name="T57" fmla="*/ 2147483647 h 14"/>
              <a:gd name="T58" fmla="*/ 0 w 14"/>
              <a:gd name="T59" fmla="*/ 2147483647 h 14"/>
              <a:gd name="T60" fmla="*/ 0 w 14"/>
              <a:gd name="T61" fmla="*/ 2147483647 h 14"/>
              <a:gd name="T62" fmla="*/ 0 w 14"/>
              <a:gd name="T63" fmla="*/ 2147483647 h 14"/>
              <a:gd name="T64" fmla="*/ 0 w 14"/>
              <a:gd name="T65" fmla="*/ 2147483647 h 14"/>
              <a:gd name="T66" fmla="*/ 2147483647 w 14"/>
              <a:gd name="T67" fmla="*/ 2147483647 h 14"/>
              <a:gd name="T68" fmla="*/ 2147483647 w 14"/>
              <a:gd name="T69" fmla="*/ 2147483647 h 14"/>
              <a:gd name="T70" fmla="*/ 2147483647 w 14"/>
              <a:gd name="T71" fmla="*/ 2147483647 h 14"/>
              <a:gd name="T72" fmla="*/ 2147483647 w 14"/>
              <a:gd name="T73" fmla="*/ 2147483647 h 14"/>
              <a:gd name="T74" fmla="*/ 2147483647 w 14"/>
              <a:gd name="T75" fmla="*/ 2147483647 h 14"/>
              <a:gd name="T76" fmla="*/ 2147483647 w 14"/>
              <a:gd name="T77" fmla="*/ 2147483647 h 14"/>
              <a:gd name="T78" fmla="*/ 2147483647 w 14"/>
              <a:gd name="T79" fmla="*/ 2147483647 h 14"/>
              <a:gd name="T80" fmla="*/ 2147483647 w 14"/>
              <a:gd name="T81" fmla="*/ 2147483647 h 14"/>
              <a:gd name="T82" fmla="*/ 2147483647 w 14"/>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
              <a:gd name="T127" fmla="*/ 0 h 14"/>
              <a:gd name="T128" fmla="*/ 14 w 14"/>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 h="14">
                <a:moveTo>
                  <a:pt x="7" y="14"/>
                </a:moveTo>
                <a:lnTo>
                  <a:pt x="10" y="14"/>
                </a:lnTo>
                <a:lnTo>
                  <a:pt x="12" y="14"/>
                </a:lnTo>
                <a:lnTo>
                  <a:pt x="12" y="11"/>
                </a:lnTo>
                <a:lnTo>
                  <a:pt x="14" y="11"/>
                </a:lnTo>
                <a:lnTo>
                  <a:pt x="14" y="9"/>
                </a:lnTo>
                <a:lnTo>
                  <a:pt x="14" y="7"/>
                </a:lnTo>
                <a:lnTo>
                  <a:pt x="14" y="4"/>
                </a:lnTo>
                <a:lnTo>
                  <a:pt x="14" y="2"/>
                </a:lnTo>
                <a:lnTo>
                  <a:pt x="12" y="0"/>
                </a:lnTo>
                <a:lnTo>
                  <a:pt x="10" y="0"/>
                </a:lnTo>
                <a:lnTo>
                  <a:pt x="7" y="0"/>
                </a:lnTo>
                <a:lnTo>
                  <a:pt x="5" y="0"/>
                </a:lnTo>
                <a:lnTo>
                  <a:pt x="3" y="0"/>
                </a:lnTo>
                <a:lnTo>
                  <a:pt x="3" y="2"/>
                </a:lnTo>
                <a:lnTo>
                  <a:pt x="0" y="4"/>
                </a:lnTo>
                <a:lnTo>
                  <a:pt x="0" y="7"/>
                </a:lnTo>
                <a:lnTo>
                  <a:pt x="0" y="9"/>
                </a:lnTo>
                <a:lnTo>
                  <a:pt x="3" y="9"/>
                </a:lnTo>
                <a:lnTo>
                  <a:pt x="3" y="11"/>
                </a:lnTo>
                <a:lnTo>
                  <a:pt x="5" y="14"/>
                </a:lnTo>
                <a:lnTo>
                  <a:pt x="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6" name="Freeform 210"/>
          <p:cNvSpPr>
            <a:spLocks/>
          </p:cNvSpPr>
          <p:nvPr/>
        </p:nvSpPr>
        <p:spPr bwMode="auto">
          <a:xfrm>
            <a:off x="5041900" y="5418138"/>
            <a:ext cx="20638" cy="22225"/>
          </a:xfrm>
          <a:custGeom>
            <a:avLst/>
            <a:gdLst>
              <a:gd name="T0" fmla="*/ 2147483647 w 13"/>
              <a:gd name="T1" fmla="*/ 2147483647 h 14"/>
              <a:gd name="T2" fmla="*/ 2147483647 w 13"/>
              <a:gd name="T3" fmla="*/ 2147483647 h 14"/>
              <a:gd name="T4" fmla="*/ 2147483647 w 13"/>
              <a:gd name="T5" fmla="*/ 2147483647 h 14"/>
              <a:gd name="T6" fmla="*/ 2147483647 w 13"/>
              <a:gd name="T7" fmla="*/ 2147483647 h 14"/>
              <a:gd name="T8" fmla="*/ 2147483647 w 13"/>
              <a:gd name="T9" fmla="*/ 2147483647 h 14"/>
              <a:gd name="T10" fmla="*/ 2147483647 w 13"/>
              <a:gd name="T11" fmla="*/ 2147483647 h 14"/>
              <a:gd name="T12" fmla="*/ 2147483647 w 13"/>
              <a:gd name="T13" fmla="*/ 2147483647 h 14"/>
              <a:gd name="T14" fmla="*/ 2147483647 w 13"/>
              <a:gd name="T15" fmla="*/ 2147483647 h 14"/>
              <a:gd name="T16" fmla="*/ 2147483647 w 13"/>
              <a:gd name="T17" fmla="*/ 2147483647 h 14"/>
              <a:gd name="T18" fmla="*/ 2147483647 w 13"/>
              <a:gd name="T19" fmla="*/ 2147483647 h 14"/>
              <a:gd name="T20" fmla="*/ 2147483647 w 13"/>
              <a:gd name="T21" fmla="*/ 2147483647 h 14"/>
              <a:gd name="T22" fmla="*/ 2147483647 w 13"/>
              <a:gd name="T23" fmla="*/ 2147483647 h 14"/>
              <a:gd name="T24" fmla="*/ 2147483647 w 13"/>
              <a:gd name="T25" fmla="*/ 2147483647 h 14"/>
              <a:gd name="T26" fmla="*/ 2147483647 w 13"/>
              <a:gd name="T27" fmla="*/ 2147483647 h 14"/>
              <a:gd name="T28" fmla="*/ 2147483647 w 13"/>
              <a:gd name="T29" fmla="*/ 2147483647 h 14"/>
              <a:gd name="T30" fmla="*/ 2147483647 w 13"/>
              <a:gd name="T31" fmla="*/ 2147483647 h 14"/>
              <a:gd name="T32" fmla="*/ 2147483647 w 13"/>
              <a:gd name="T33" fmla="*/ 0 h 14"/>
              <a:gd name="T34" fmla="*/ 2147483647 w 13"/>
              <a:gd name="T35" fmla="*/ 0 h 14"/>
              <a:gd name="T36" fmla="*/ 2147483647 w 13"/>
              <a:gd name="T37" fmla="*/ 0 h 14"/>
              <a:gd name="T38" fmla="*/ 2147483647 w 13"/>
              <a:gd name="T39" fmla="*/ 0 h 14"/>
              <a:gd name="T40" fmla="*/ 2147483647 w 13"/>
              <a:gd name="T41" fmla="*/ 0 h 14"/>
              <a:gd name="T42" fmla="*/ 2147483647 w 13"/>
              <a:gd name="T43" fmla="*/ 0 h 14"/>
              <a:gd name="T44" fmla="*/ 2147483647 w 13"/>
              <a:gd name="T45" fmla="*/ 0 h 14"/>
              <a:gd name="T46" fmla="*/ 2147483647 w 13"/>
              <a:gd name="T47" fmla="*/ 0 h 14"/>
              <a:gd name="T48" fmla="*/ 2147483647 w 13"/>
              <a:gd name="T49" fmla="*/ 0 h 14"/>
              <a:gd name="T50" fmla="*/ 2147483647 w 13"/>
              <a:gd name="T51" fmla="*/ 2147483647 h 14"/>
              <a:gd name="T52" fmla="*/ 2147483647 w 13"/>
              <a:gd name="T53" fmla="*/ 2147483647 h 14"/>
              <a:gd name="T54" fmla="*/ 0 w 13"/>
              <a:gd name="T55" fmla="*/ 2147483647 h 14"/>
              <a:gd name="T56" fmla="*/ 0 w 13"/>
              <a:gd name="T57" fmla="*/ 2147483647 h 14"/>
              <a:gd name="T58" fmla="*/ 0 w 13"/>
              <a:gd name="T59" fmla="*/ 2147483647 h 14"/>
              <a:gd name="T60" fmla="*/ 0 w 13"/>
              <a:gd name="T61" fmla="*/ 2147483647 h 14"/>
              <a:gd name="T62" fmla="*/ 0 w 13"/>
              <a:gd name="T63" fmla="*/ 2147483647 h 14"/>
              <a:gd name="T64" fmla="*/ 0 w 13"/>
              <a:gd name="T65" fmla="*/ 2147483647 h 14"/>
              <a:gd name="T66" fmla="*/ 0 w 13"/>
              <a:gd name="T67" fmla="*/ 2147483647 h 14"/>
              <a:gd name="T68" fmla="*/ 2147483647 w 13"/>
              <a:gd name="T69" fmla="*/ 2147483647 h 14"/>
              <a:gd name="T70" fmla="*/ 2147483647 w 13"/>
              <a:gd name="T71" fmla="*/ 2147483647 h 14"/>
              <a:gd name="T72" fmla="*/ 2147483647 w 13"/>
              <a:gd name="T73" fmla="*/ 2147483647 h 14"/>
              <a:gd name="T74" fmla="*/ 2147483647 w 13"/>
              <a:gd name="T75" fmla="*/ 2147483647 h 14"/>
              <a:gd name="T76" fmla="*/ 2147483647 w 13"/>
              <a:gd name="T77" fmla="*/ 2147483647 h 14"/>
              <a:gd name="T78" fmla="*/ 2147483647 w 13"/>
              <a:gd name="T79" fmla="*/ 2147483647 h 14"/>
              <a:gd name="T80" fmla="*/ 2147483647 w 13"/>
              <a:gd name="T81" fmla="*/ 2147483647 h 14"/>
              <a:gd name="T82" fmla="*/ 2147483647 w 13"/>
              <a:gd name="T83" fmla="*/ 2147483647 h 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
              <a:gd name="T127" fmla="*/ 0 h 14"/>
              <a:gd name="T128" fmla="*/ 13 w 13"/>
              <a:gd name="T129" fmla="*/ 14 h 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 h="14">
                <a:moveTo>
                  <a:pt x="6" y="14"/>
                </a:moveTo>
                <a:lnTo>
                  <a:pt x="9" y="14"/>
                </a:lnTo>
                <a:lnTo>
                  <a:pt x="11" y="14"/>
                </a:lnTo>
                <a:lnTo>
                  <a:pt x="11" y="11"/>
                </a:lnTo>
                <a:lnTo>
                  <a:pt x="13" y="11"/>
                </a:lnTo>
                <a:lnTo>
                  <a:pt x="13" y="9"/>
                </a:lnTo>
                <a:lnTo>
                  <a:pt x="13" y="7"/>
                </a:lnTo>
                <a:lnTo>
                  <a:pt x="13" y="4"/>
                </a:lnTo>
                <a:lnTo>
                  <a:pt x="13" y="2"/>
                </a:lnTo>
                <a:lnTo>
                  <a:pt x="11" y="2"/>
                </a:lnTo>
                <a:lnTo>
                  <a:pt x="11" y="0"/>
                </a:lnTo>
                <a:lnTo>
                  <a:pt x="9" y="0"/>
                </a:lnTo>
                <a:lnTo>
                  <a:pt x="6" y="0"/>
                </a:lnTo>
                <a:lnTo>
                  <a:pt x="4" y="0"/>
                </a:lnTo>
                <a:lnTo>
                  <a:pt x="2" y="0"/>
                </a:lnTo>
                <a:lnTo>
                  <a:pt x="2" y="2"/>
                </a:lnTo>
                <a:lnTo>
                  <a:pt x="0" y="2"/>
                </a:lnTo>
                <a:lnTo>
                  <a:pt x="0" y="4"/>
                </a:lnTo>
                <a:lnTo>
                  <a:pt x="0" y="7"/>
                </a:lnTo>
                <a:lnTo>
                  <a:pt x="0" y="9"/>
                </a:lnTo>
                <a:lnTo>
                  <a:pt x="2" y="11"/>
                </a:lnTo>
                <a:lnTo>
                  <a:pt x="4" y="14"/>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47" name="Text Box 211"/>
          <p:cNvSpPr txBox="1">
            <a:spLocks noChangeArrowheads="1"/>
          </p:cNvSpPr>
          <p:nvPr/>
        </p:nvSpPr>
        <p:spPr bwMode="auto">
          <a:xfrm>
            <a:off x="4432300" y="13462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cs typeface="Arial" panose="020B0604020202020204" pitchFamily="34" charset="0"/>
              </a:rPr>
              <a:t>Virtual Address</a:t>
            </a:r>
          </a:p>
        </p:txBody>
      </p:sp>
      <p:sp>
        <p:nvSpPr>
          <p:cNvPr id="14548" name="Text Box 212"/>
          <p:cNvSpPr txBox="1">
            <a:spLocks noChangeArrowheads="1"/>
          </p:cNvSpPr>
          <p:nvPr/>
        </p:nvSpPr>
        <p:spPr bwMode="auto">
          <a:xfrm>
            <a:off x="6461125" y="1955800"/>
            <a:ext cx="1171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cs typeface="Arial" panose="020B0604020202020204" pitchFamily="34" charset="0"/>
              </a:rPr>
              <a:t>Page Offset</a:t>
            </a:r>
          </a:p>
        </p:txBody>
      </p:sp>
      <p:sp>
        <p:nvSpPr>
          <p:cNvPr id="14549" name="Text Box 213"/>
          <p:cNvSpPr txBox="1">
            <a:spLocks noChangeArrowheads="1"/>
          </p:cNvSpPr>
          <p:nvPr/>
        </p:nvSpPr>
        <p:spPr bwMode="auto">
          <a:xfrm>
            <a:off x="3594100" y="19558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cs typeface="Arial" panose="020B0604020202020204" pitchFamily="34" charset="0"/>
              </a:rPr>
              <a:t>Virtual Page Number</a:t>
            </a:r>
          </a:p>
        </p:txBody>
      </p:sp>
      <p:sp>
        <p:nvSpPr>
          <p:cNvPr id="14550" name="Text Box 214"/>
          <p:cNvSpPr txBox="1">
            <a:spLocks noChangeArrowheads="1"/>
          </p:cNvSpPr>
          <p:nvPr/>
        </p:nvSpPr>
        <p:spPr bwMode="auto">
          <a:xfrm>
            <a:off x="4279900" y="24892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cs typeface="Arial" panose="020B0604020202020204" pitchFamily="34" charset="0"/>
              </a:rPr>
              <a:t>Physical Page Number</a:t>
            </a:r>
          </a:p>
        </p:txBody>
      </p:sp>
      <p:sp>
        <p:nvSpPr>
          <p:cNvPr id="14551" name="Text Box 215"/>
          <p:cNvSpPr txBox="1">
            <a:spLocks noChangeArrowheads="1"/>
          </p:cNvSpPr>
          <p:nvPr/>
        </p:nvSpPr>
        <p:spPr bwMode="auto">
          <a:xfrm>
            <a:off x="5194300" y="59944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cs typeface="Arial" panose="020B0604020202020204" pitchFamily="34" charset="0"/>
              </a:rPr>
              <a:t>Physical Address</a:t>
            </a:r>
          </a:p>
        </p:txBody>
      </p:sp>
      <p:sp>
        <p:nvSpPr>
          <p:cNvPr id="14552" name="Text Box 216"/>
          <p:cNvSpPr txBox="1">
            <a:spLocks noChangeArrowheads="1"/>
          </p:cNvSpPr>
          <p:nvPr/>
        </p:nvSpPr>
        <p:spPr bwMode="auto">
          <a:xfrm>
            <a:off x="3365500" y="56134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cs typeface="Arial" panose="020B0604020202020204" pitchFamily="34" charset="0"/>
              </a:rPr>
              <a:t>Physical Page Number</a:t>
            </a:r>
          </a:p>
        </p:txBody>
      </p:sp>
      <p:sp>
        <p:nvSpPr>
          <p:cNvPr id="14553" name="Text Box 217"/>
          <p:cNvSpPr txBox="1">
            <a:spLocks noChangeArrowheads="1"/>
          </p:cNvSpPr>
          <p:nvPr/>
        </p:nvSpPr>
        <p:spPr bwMode="auto">
          <a:xfrm>
            <a:off x="6413500" y="56134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cs typeface="Arial" panose="020B0604020202020204" pitchFamily="34" charset="0"/>
              </a:rPr>
              <a:t>Page Offset</a:t>
            </a:r>
          </a:p>
        </p:txBody>
      </p:sp>
      <p:sp>
        <p:nvSpPr>
          <p:cNvPr id="14554" name="Text Box 218"/>
          <p:cNvSpPr txBox="1">
            <a:spLocks noChangeArrowheads="1"/>
          </p:cNvSpPr>
          <p:nvPr/>
        </p:nvSpPr>
        <p:spPr bwMode="auto">
          <a:xfrm>
            <a:off x="2451100" y="3495675"/>
            <a:ext cx="2209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cs typeface="Arial" panose="020B0604020202020204" pitchFamily="34" charset="0"/>
              </a:rPr>
              <a:t>Page</a:t>
            </a:r>
            <a:br>
              <a:rPr lang="en-US" altLang="en-US">
                <a:cs typeface="Arial" panose="020B0604020202020204" pitchFamily="34" charset="0"/>
              </a:rPr>
            </a:br>
            <a:r>
              <a:rPr lang="en-US" altLang="en-US">
                <a:cs typeface="Arial" panose="020B0604020202020204" pitchFamily="34" charset="0"/>
              </a:rPr>
              <a:t>Table</a:t>
            </a:r>
          </a:p>
        </p:txBody>
      </p:sp>
      <p:sp>
        <p:nvSpPr>
          <p:cNvPr id="14555" name="Text Box 219"/>
          <p:cNvSpPr txBox="1">
            <a:spLocks noChangeArrowheads="1"/>
          </p:cNvSpPr>
          <p:nvPr/>
        </p:nvSpPr>
        <p:spPr bwMode="auto">
          <a:xfrm>
            <a:off x="3136900" y="2489200"/>
            <a:ext cx="2209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cs typeface="Arial" panose="020B0604020202020204" pitchFamily="34" charset="0"/>
              </a:rPr>
              <a:t>Valid</a:t>
            </a:r>
          </a:p>
        </p:txBody>
      </p:sp>
      <p:sp>
        <p:nvSpPr>
          <p:cNvPr id="14556" name="Text Box 220"/>
          <p:cNvSpPr txBox="1">
            <a:spLocks noChangeArrowheads="1"/>
          </p:cNvSpPr>
          <p:nvPr/>
        </p:nvSpPr>
        <p:spPr bwMode="auto">
          <a:xfrm>
            <a:off x="2708275" y="4708525"/>
            <a:ext cx="220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cs typeface="Arial" panose="020B0604020202020204" pitchFamily="34" charset="0"/>
              </a:rPr>
              <a:t>If 0 then page</a:t>
            </a:r>
            <a:br>
              <a:rPr lang="en-US" altLang="en-US" sz="1400">
                <a:cs typeface="Arial" panose="020B0604020202020204" pitchFamily="34" charset="0"/>
              </a:rPr>
            </a:br>
            <a:r>
              <a:rPr lang="en-US" altLang="en-US" sz="1400">
                <a:cs typeface="Arial" panose="020B0604020202020204" pitchFamily="34" charset="0"/>
              </a:rPr>
              <a:t>is on disk</a:t>
            </a:r>
          </a:p>
        </p:txBody>
      </p:sp>
      <p:sp>
        <p:nvSpPr>
          <p:cNvPr id="14557" name="Slide Number Placeholder 22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2141C28-961F-4584-B6CD-C4393DF013A6}" type="slidenum">
              <a:rPr lang="en-US" altLang="en-US" sz="1400">
                <a:latin typeface="Arial  " charset="0"/>
              </a:rPr>
              <a:pPr/>
              <a:t>83</a:t>
            </a:fld>
            <a:endParaRPr lang="en-US" altLang="en-US" sz="1400">
              <a:latin typeface="Arial  " charset="0"/>
            </a:endParaRPr>
          </a:p>
        </p:txBody>
      </p:sp>
    </p:spTree>
    <p:extLst>
      <p:ext uri="{BB962C8B-B14F-4D97-AF65-F5344CB8AC3E}">
        <p14:creationId xmlns:p14="http://schemas.microsoft.com/office/powerpoint/2010/main" val="10514217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0"/>
            <a:ext cx="7874000" cy="812800"/>
          </a:xfrm>
          <a:noFill/>
        </p:spPr>
        <p:txBody>
          <a:bodyPr/>
          <a:lstStyle/>
          <a:p>
            <a:pPr marL="25400" eaLnBrk="1" hangingPunct="1">
              <a:tabLst>
                <a:tab pos="317500" algn="l"/>
                <a:tab pos="1231900" algn="l"/>
                <a:tab pos="2146300" algn="l"/>
                <a:tab pos="3060700" algn="l"/>
                <a:tab pos="3975100" algn="l"/>
                <a:tab pos="4889500" algn="l"/>
                <a:tab pos="5803900" algn="l"/>
              </a:tabLst>
            </a:pPr>
            <a:r>
              <a:rPr lang="en-US" altLang="en-US" sz="3600">
                <a:latin typeface="Arial" panose="020B0604020202020204" pitchFamily="34" charset="0"/>
                <a:cs typeface="Arial" panose="020B0604020202020204" pitchFamily="34" charset="0"/>
              </a:rPr>
              <a:t>Page tables may not fit in memory!</a:t>
            </a:r>
            <a:endParaRPr lang="en-US" altLang="en-US">
              <a:latin typeface="Arial" panose="020B0604020202020204" pitchFamily="34" charset="0"/>
              <a:cs typeface="Arial" panose="020B0604020202020204" pitchFamily="34" charset="0"/>
            </a:endParaRPr>
          </a:p>
        </p:txBody>
      </p:sp>
      <p:sp>
        <p:nvSpPr>
          <p:cNvPr id="15363" name="Freeform 3"/>
          <p:cNvSpPr>
            <a:spLocks/>
          </p:cNvSpPr>
          <p:nvPr/>
        </p:nvSpPr>
        <p:spPr bwMode="auto">
          <a:xfrm>
            <a:off x="279400" y="1250950"/>
            <a:ext cx="857250" cy="76835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solidFill>
            <a:srgbClr val="FFFFFF"/>
          </a:solidFill>
          <a:ln w="9525">
            <a:solidFill>
              <a:srgbClr val="FFFFFF"/>
            </a:solidFill>
            <a:round/>
            <a:headEnd/>
            <a:tailEnd/>
          </a:ln>
        </p:spPr>
        <p:txBody>
          <a:bodyPr/>
          <a:lstStyle/>
          <a:p>
            <a:endParaRPr lang="en-US"/>
          </a:p>
        </p:txBody>
      </p:sp>
      <p:sp>
        <p:nvSpPr>
          <p:cNvPr id="15364" name="Text Box 4"/>
          <p:cNvSpPr txBox="1">
            <a:spLocks noChangeArrowheads="1"/>
          </p:cNvSpPr>
          <p:nvPr/>
        </p:nvSpPr>
        <p:spPr bwMode="auto">
          <a:xfrm>
            <a:off x="1438275" y="1030288"/>
            <a:ext cx="6235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300" b="1">
                <a:cs typeface="Arial" panose="020B0604020202020204" pitchFamily="34" charset="0"/>
              </a:rPr>
              <a:t>A table for 4KB pages for a 32-bit address space has 1M entries </a:t>
            </a:r>
          </a:p>
        </p:txBody>
      </p:sp>
      <p:sp>
        <p:nvSpPr>
          <p:cNvPr id="15365" name="Text Box 5"/>
          <p:cNvSpPr txBox="1">
            <a:spLocks noChangeArrowheads="1"/>
          </p:cNvSpPr>
          <p:nvPr/>
        </p:nvSpPr>
        <p:spPr bwMode="auto">
          <a:xfrm>
            <a:off x="495300" y="1690688"/>
            <a:ext cx="8153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700" b="1">
                <a:solidFill>
                  <a:srgbClr val="0000FF"/>
                </a:solidFill>
                <a:cs typeface="Arial" panose="020B0604020202020204" pitchFamily="34" charset="0"/>
              </a:rPr>
              <a:t>Each process needs its own address space!</a:t>
            </a:r>
          </a:p>
        </p:txBody>
      </p:sp>
      <p:grpSp>
        <p:nvGrpSpPr>
          <p:cNvPr id="15366" name="Group 6"/>
          <p:cNvGrpSpPr>
            <a:grpSpLocks/>
          </p:cNvGrpSpPr>
          <p:nvPr/>
        </p:nvGrpSpPr>
        <p:grpSpPr bwMode="auto">
          <a:xfrm>
            <a:off x="279400" y="3232150"/>
            <a:ext cx="4178300" cy="1028700"/>
            <a:chOff x="154" y="1778"/>
            <a:chExt cx="2632" cy="648"/>
          </a:xfrm>
        </p:grpSpPr>
        <p:grpSp>
          <p:nvGrpSpPr>
            <p:cNvPr id="15380" name="Group 7"/>
            <p:cNvGrpSpPr>
              <a:grpSpLocks/>
            </p:cNvGrpSpPr>
            <p:nvPr/>
          </p:nvGrpSpPr>
          <p:grpSpPr bwMode="auto">
            <a:xfrm>
              <a:off x="438" y="2108"/>
              <a:ext cx="2032" cy="318"/>
              <a:chOff x="402" y="2070"/>
              <a:chExt cx="2032" cy="318"/>
            </a:xfrm>
          </p:grpSpPr>
          <p:sp>
            <p:nvSpPr>
              <p:cNvPr id="15382" name="Freeform 8"/>
              <p:cNvSpPr>
                <a:spLocks/>
              </p:cNvSpPr>
              <p:nvPr/>
            </p:nvSpPr>
            <p:spPr bwMode="auto">
              <a:xfrm>
                <a:off x="474" y="2204"/>
                <a:ext cx="616" cy="184"/>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83" name="Freeform 9"/>
              <p:cNvSpPr>
                <a:spLocks/>
              </p:cNvSpPr>
              <p:nvPr/>
            </p:nvSpPr>
            <p:spPr bwMode="auto">
              <a:xfrm>
                <a:off x="1098" y="2204"/>
                <a:ext cx="616" cy="184"/>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84" name="Freeform 10"/>
              <p:cNvSpPr>
                <a:spLocks/>
              </p:cNvSpPr>
              <p:nvPr/>
            </p:nvSpPr>
            <p:spPr bwMode="auto">
              <a:xfrm>
                <a:off x="1722" y="2204"/>
                <a:ext cx="712" cy="184"/>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85" name="Text Box 11"/>
              <p:cNvSpPr txBox="1">
                <a:spLocks noChangeArrowheads="1"/>
              </p:cNvSpPr>
              <p:nvPr/>
            </p:nvSpPr>
            <p:spPr bwMode="auto">
              <a:xfrm>
                <a:off x="547" y="2230"/>
                <a:ext cx="462"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1500"/>
                  </a:lnSpc>
                </a:pPr>
                <a:r>
                  <a:rPr lang="en-US" altLang="en-US" sz="1400" b="1">
                    <a:cs typeface="Arial" panose="020B0604020202020204" pitchFamily="34" charset="0"/>
                  </a:rPr>
                  <a:t>P1 index</a:t>
                </a:r>
              </a:p>
            </p:txBody>
          </p:sp>
          <p:sp>
            <p:nvSpPr>
              <p:cNvPr id="15386" name="Text Box 12"/>
              <p:cNvSpPr txBox="1">
                <a:spLocks noChangeArrowheads="1"/>
              </p:cNvSpPr>
              <p:nvPr/>
            </p:nvSpPr>
            <p:spPr bwMode="auto">
              <a:xfrm>
                <a:off x="1171" y="2230"/>
                <a:ext cx="462"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1500"/>
                  </a:lnSpc>
                </a:pPr>
                <a:r>
                  <a:rPr lang="en-US" altLang="en-US" sz="1400" b="1">
                    <a:cs typeface="Arial" panose="020B0604020202020204" pitchFamily="34" charset="0"/>
                  </a:rPr>
                  <a:t>P2 index</a:t>
                </a:r>
              </a:p>
            </p:txBody>
          </p:sp>
          <p:sp>
            <p:nvSpPr>
              <p:cNvPr id="15387" name="Text Box 13"/>
              <p:cNvSpPr txBox="1">
                <a:spLocks noChangeArrowheads="1"/>
              </p:cNvSpPr>
              <p:nvPr/>
            </p:nvSpPr>
            <p:spPr bwMode="auto">
              <a:xfrm>
                <a:off x="1722" y="2230"/>
                <a:ext cx="626"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0" algn="l"/>
                    <a:tab pos="9144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0" algn="l"/>
                    <a:tab pos="9144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0" algn="l"/>
                    <a:tab pos="9144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0" algn="l"/>
                    <a:tab pos="9144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0" algn="l"/>
                    <a:tab pos="9144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9144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9144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9144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9144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ts val="1500"/>
                  </a:lnSpc>
                </a:pPr>
                <a:r>
                  <a:rPr lang="en-US" altLang="en-US" sz="1400" b="1">
                    <a:cs typeface="Arial" panose="020B0604020202020204" pitchFamily="34" charset="0"/>
                  </a:rPr>
                  <a:t>Page Offset</a:t>
                </a:r>
              </a:p>
            </p:txBody>
          </p:sp>
          <p:sp>
            <p:nvSpPr>
              <p:cNvPr id="15388" name="Text Box 14"/>
              <p:cNvSpPr txBox="1">
                <a:spLocks noChangeArrowheads="1"/>
              </p:cNvSpPr>
              <p:nvPr/>
            </p:nvSpPr>
            <p:spPr bwMode="auto">
              <a:xfrm>
                <a:off x="402" y="2070"/>
                <a:ext cx="125"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ts val="1500"/>
                  </a:lnSpc>
                </a:pPr>
                <a:r>
                  <a:rPr lang="en-US" altLang="en-US" sz="1400" b="1">
                    <a:cs typeface="Arial" panose="020B0604020202020204" pitchFamily="34" charset="0"/>
                  </a:rPr>
                  <a:t>31</a:t>
                </a:r>
              </a:p>
            </p:txBody>
          </p:sp>
          <p:sp>
            <p:nvSpPr>
              <p:cNvPr id="15389" name="Text Box 15"/>
              <p:cNvSpPr txBox="1">
                <a:spLocks noChangeArrowheads="1"/>
              </p:cNvSpPr>
              <p:nvPr/>
            </p:nvSpPr>
            <p:spPr bwMode="auto">
              <a:xfrm>
                <a:off x="1506" y="2070"/>
                <a:ext cx="125"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ts val="1500"/>
                  </a:lnSpc>
                </a:pPr>
                <a:r>
                  <a:rPr lang="en-US" altLang="en-US" sz="1400" b="1">
                    <a:cs typeface="Arial" panose="020B0604020202020204" pitchFamily="34" charset="0"/>
                  </a:rPr>
                  <a:t>12</a:t>
                </a:r>
              </a:p>
            </p:txBody>
          </p:sp>
          <p:sp>
            <p:nvSpPr>
              <p:cNvPr id="15390" name="Text Box 16"/>
              <p:cNvSpPr txBox="1">
                <a:spLocks noChangeArrowheads="1"/>
              </p:cNvSpPr>
              <p:nvPr/>
            </p:nvSpPr>
            <p:spPr bwMode="auto">
              <a:xfrm>
                <a:off x="1714" y="2070"/>
                <a:ext cx="20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ts val="1500"/>
                  </a:lnSpc>
                </a:pPr>
                <a:r>
                  <a:rPr lang="en-US" altLang="en-US" sz="1400" b="1">
                    <a:cs typeface="Arial" panose="020B0604020202020204" pitchFamily="34" charset="0"/>
                  </a:rPr>
                  <a:t>11</a:t>
                </a:r>
              </a:p>
            </p:txBody>
          </p:sp>
          <p:sp>
            <p:nvSpPr>
              <p:cNvPr id="15391" name="Text Box 17"/>
              <p:cNvSpPr txBox="1">
                <a:spLocks noChangeArrowheads="1"/>
              </p:cNvSpPr>
              <p:nvPr/>
            </p:nvSpPr>
            <p:spPr bwMode="auto">
              <a:xfrm>
                <a:off x="2322" y="2070"/>
                <a:ext cx="6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ts val="1500"/>
                  </a:lnSpc>
                </a:pPr>
                <a:r>
                  <a:rPr lang="en-US" altLang="en-US" sz="1400" b="1">
                    <a:cs typeface="Arial" panose="020B0604020202020204" pitchFamily="34" charset="0"/>
                  </a:rPr>
                  <a:t>0</a:t>
                </a:r>
              </a:p>
            </p:txBody>
          </p:sp>
          <p:sp>
            <p:nvSpPr>
              <p:cNvPr id="15392" name="Text Box 18"/>
              <p:cNvSpPr txBox="1">
                <a:spLocks noChangeArrowheads="1"/>
              </p:cNvSpPr>
              <p:nvPr/>
            </p:nvSpPr>
            <p:spPr bwMode="auto">
              <a:xfrm>
                <a:off x="1090" y="2070"/>
                <a:ext cx="125"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ts val="1500"/>
                  </a:lnSpc>
                </a:pPr>
                <a:r>
                  <a:rPr lang="en-US" altLang="en-US" sz="1400" b="1">
                    <a:cs typeface="Arial" panose="020B0604020202020204" pitchFamily="34" charset="0"/>
                  </a:rPr>
                  <a:t>21</a:t>
                </a:r>
              </a:p>
            </p:txBody>
          </p:sp>
          <p:sp>
            <p:nvSpPr>
              <p:cNvPr id="15393" name="Text Box 19"/>
              <p:cNvSpPr txBox="1">
                <a:spLocks noChangeArrowheads="1"/>
              </p:cNvSpPr>
              <p:nvPr/>
            </p:nvSpPr>
            <p:spPr bwMode="auto">
              <a:xfrm>
                <a:off x="922" y="2070"/>
                <a:ext cx="125"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tabLst>
                    <a:tab pos="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ts val="1500"/>
                  </a:lnSpc>
                </a:pPr>
                <a:r>
                  <a:rPr lang="en-US" altLang="en-US" sz="1400" b="1">
                    <a:cs typeface="Arial" panose="020B0604020202020204" pitchFamily="34" charset="0"/>
                  </a:rPr>
                  <a:t>22</a:t>
                </a:r>
              </a:p>
            </p:txBody>
          </p:sp>
        </p:grpSp>
        <p:sp>
          <p:nvSpPr>
            <p:cNvPr id="15381" name="Text Box 20"/>
            <p:cNvSpPr txBox="1">
              <a:spLocks noChangeArrowheads="1"/>
            </p:cNvSpPr>
            <p:nvPr/>
          </p:nvSpPr>
          <p:spPr bwMode="auto">
            <a:xfrm>
              <a:off x="154" y="1778"/>
              <a:ext cx="2632"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900" b="1">
                  <a:solidFill>
                    <a:srgbClr val="0000FF"/>
                  </a:solidFill>
                  <a:cs typeface="Arial" panose="020B0604020202020204" pitchFamily="34" charset="0"/>
                </a:rPr>
                <a:t>32 bit virtual address</a:t>
              </a:r>
            </a:p>
          </p:txBody>
        </p:sp>
      </p:grpSp>
      <p:sp>
        <p:nvSpPr>
          <p:cNvPr id="15367" name="Text Box 21"/>
          <p:cNvSpPr txBox="1">
            <a:spLocks noChangeArrowheads="1"/>
          </p:cNvSpPr>
          <p:nvPr/>
        </p:nvSpPr>
        <p:spPr bwMode="auto">
          <a:xfrm>
            <a:off x="0" y="4692650"/>
            <a:ext cx="50038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900" b="1">
                <a:cs typeface="Arial" panose="020B0604020202020204" pitchFamily="34" charset="0"/>
              </a:rPr>
              <a:t>Top-level table wired in main memory</a:t>
            </a:r>
          </a:p>
        </p:txBody>
      </p:sp>
      <p:sp>
        <p:nvSpPr>
          <p:cNvPr id="15368" name="Text Box 22"/>
          <p:cNvSpPr txBox="1">
            <a:spLocks noChangeArrowheads="1"/>
          </p:cNvSpPr>
          <p:nvPr/>
        </p:nvSpPr>
        <p:spPr bwMode="auto">
          <a:xfrm>
            <a:off x="381000" y="5187950"/>
            <a:ext cx="43307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900" b="1">
                <a:solidFill>
                  <a:srgbClr val="0000FF"/>
                </a:solidFill>
                <a:cs typeface="Arial" panose="020B0604020202020204" pitchFamily="34" charset="0"/>
              </a:rPr>
              <a:t>Subset of 1024 second-level tables in main memory; rest are on disk or unallocated </a:t>
            </a:r>
          </a:p>
        </p:txBody>
      </p:sp>
      <p:grpSp>
        <p:nvGrpSpPr>
          <p:cNvPr id="15369" name="Group 23"/>
          <p:cNvGrpSpPr>
            <a:grpSpLocks/>
          </p:cNvGrpSpPr>
          <p:nvPr/>
        </p:nvGrpSpPr>
        <p:grpSpPr bwMode="auto">
          <a:xfrm>
            <a:off x="279400" y="2217738"/>
            <a:ext cx="8494713" cy="4498975"/>
            <a:chOff x="154" y="1222"/>
            <a:chExt cx="5351" cy="2834"/>
          </a:xfrm>
        </p:grpSpPr>
        <p:sp>
          <p:nvSpPr>
            <p:cNvPr id="15375" name="Text Box 24"/>
            <p:cNvSpPr txBox="1">
              <a:spLocks noChangeArrowheads="1"/>
            </p:cNvSpPr>
            <p:nvPr/>
          </p:nvSpPr>
          <p:spPr bwMode="auto">
            <a:xfrm>
              <a:off x="154" y="1354"/>
              <a:ext cx="2632"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700" b="1">
                  <a:cs typeface="Arial" panose="020B0604020202020204" pitchFamily="34" charset="0"/>
                </a:rPr>
                <a:t>Two-level Page Tables</a:t>
              </a:r>
            </a:p>
          </p:txBody>
        </p:sp>
        <p:grpSp>
          <p:nvGrpSpPr>
            <p:cNvPr id="15376" name="Group 25"/>
            <p:cNvGrpSpPr>
              <a:grpSpLocks/>
            </p:cNvGrpSpPr>
            <p:nvPr/>
          </p:nvGrpSpPr>
          <p:grpSpPr bwMode="auto">
            <a:xfrm>
              <a:off x="2750" y="1222"/>
              <a:ext cx="2755" cy="2834"/>
              <a:chOff x="2425" y="1222"/>
              <a:chExt cx="2755" cy="2834"/>
            </a:xfrm>
          </p:grpSpPr>
          <p:pic>
            <p:nvPicPr>
              <p:cNvPr id="1537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 y="1222"/>
                <a:ext cx="2455" cy="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5378" name="Freeform 27"/>
              <p:cNvSpPr>
                <a:spLocks/>
              </p:cNvSpPr>
              <p:nvPr/>
            </p:nvSpPr>
            <p:spPr bwMode="auto">
              <a:xfrm>
                <a:off x="2425" y="1765"/>
                <a:ext cx="468" cy="49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solidFill>
                <a:srgbClr val="FFFFFF"/>
              </a:solidFill>
              <a:ln w="9525">
                <a:solidFill>
                  <a:srgbClr val="FFFFFF"/>
                </a:solidFill>
                <a:round/>
                <a:headEnd/>
                <a:tailEnd/>
              </a:ln>
            </p:spPr>
            <p:txBody>
              <a:bodyPr/>
              <a:lstStyle/>
              <a:p>
                <a:endParaRPr lang="en-US"/>
              </a:p>
            </p:txBody>
          </p:sp>
          <p:sp>
            <p:nvSpPr>
              <p:cNvPr id="15379" name="Freeform 28"/>
              <p:cNvSpPr>
                <a:spLocks/>
              </p:cNvSpPr>
              <p:nvPr/>
            </p:nvSpPr>
            <p:spPr bwMode="auto">
              <a:xfrm>
                <a:off x="2601" y="3669"/>
                <a:ext cx="672" cy="384"/>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solidFill>
                <a:srgbClr val="FFFFFF"/>
              </a:solidFill>
              <a:ln w="9525">
                <a:solidFill>
                  <a:srgbClr val="FFFFFF"/>
                </a:solidFill>
                <a:round/>
                <a:headEnd/>
                <a:tailEnd/>
              </a:ln>
            </p:spPr>
            <p:txBody>
              <a:bodyPr/>
              <a:lstStyle/>
              <a:p>
                <a:endParaRPr lang="en-US"/>
              </a:p>
            </p:txBody>
          </p:sp>
        </p:grpSp>
      </p:grpSp>
      <p:sp>
        <p:nvSpPr>
          <p:cNvPr id="15370" name="Slide Number Placeholder 3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B49E75B-F8A4-4450-895F-8A53EFC399B5}" type="slidenum">
              <a:rPr lang="en-US" altLang="en-US" sz="1400">
                <a:cs typeface="Arial" panose="020B0604020202020204" pitchFamily="34" charset="0"/>
              </a:rPr>
              <a:pPr/>
              <a:t>84</a:t>
            </a:fld>
            <a:endParaRPr lang="en-US" altLang="en-US" sz="1400">
              <a:cs typeface="Arial" panose="020B0604020202020204" pitchFamily="34" charset="0"/>
            </a:endParaRPr>
          </a:p>
        </p:txBody>
      </p:sp>
      <p:sp>
        <p:nvSpPr>
          <p:cNvPr id="15373" name="TextBox 31"/>
          <p:cNvSpPr txBox="1">
            <a:spLocks noChangeArrowheads="1"/>
          </p:cNvSpPr>
          <p:nvPr/>
        </p:nvSpPr>
        <p:spPr bwMode="auto">
          <a:xfrm>
            <a:off x="4995863" y="2611438"/>
            <a:ext cx="644525"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CA" altLang="en-US" sz="1400"/>
              <a:t>1K</a:t>
            </a:r>
          </a:p>
          <a:p>
            <a:r>
              <a:rPr lang="en-CA" altLang="en-US" sz="1400"/>
              <a:t>PDEs</a:t>
            </a:r>
          </a:p>
        </p:txBody>
      </p:sp>
      <p:sp>
        <p:nvSpPr>
          <p:cNvPr id="15374" name="TextBox 32"/>
          <p:cNvSpPr txBox="1">
            <a:spLocks noChangeArrowheads="1"/>
          </p:cNvSpPr>
          <p:nvPr/>
        </p:nvSpPr>
        <p:spPr bwMode="auto">
          <a:xfrm>
            <a:off x="5983288" y="5730875"/>
            <a:ext cx="62388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CA" altLang="en-US" sz="1400"/>
              <a:t>1K</a:t>
            </a:r>
          </a:p>
          <a:p>
            <a:r>
              <a:rPr lang="en-CA" altLang="en-US" sz="1400"/>
              <a:t>PTEs</a:t>
            </a:r>
          </a:p>
        </p:txBody>
      </p:sp>
    </p:spTree>
    <p:extLst>
      <p:ext uri="{BB962C8B-B14F-4D97-AF65-F5344CB8AC3E}">
        <p14:creationId xmlns:p14="http://schemas.microsoft.com/office/powerpoint/2010/main" val="1750509786"/>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a:latin typeface="Arial  " charset="0"/>
                <a:cs typeface="Arial  " charset="0"/>
              </a:rPr>
              <a:t>Page Table Implications</a:t>
            </a:r>
          </a:p>
        </p:txBody>
      </p:sp>
      <p:sp>
        <p:nvSpPr>
          <p:cNvPr id="16387" name="Rectangle 3"/>
          <p:cNvSpPr>
            <a:spLocks noGrp="1" noChangeArrowheads="1"/>
          </p:cNvSpPr>
          <p:nvPr>
            <p:ph type="body" idx="1"/>
          </p:nvPr>
        </p:nvSpPr>
        <p:spPr>
          <a:xfrm>
            <a:off x="622300" y="1117600"/>
            <a:ext cx="7772400" cy="4724400"/>
          </a:xfrm>
        </p:spPr>
        <p:txBody>
          <a:bodyPr/>
          <a:lstStyle/>
          <a:p>
            <a:pPr eaLnBrk="1" hangingPunct="1">
              <a:lnSpc>
                <a:spcPct val="90000"/>
              </a:lnSpc>
            </a:pPr>
            <a:r>
              <a:rPr lang="en-US" altLang="en-US" sz="2400" dirty="0">
                <a:latin typeface="Arial  " charset="0"/>
                <a:cs typeface="Arial  " charset="0"/>
              </a:rPr>
              <a:t>CPU executes “Load” instruction</a:t>
            </a:r>
          </a:p>
          <a:p>
            <a:pPr lvl="1" eaLnBrk="1" hangingPunct="1">
              <a:lnSpc>
                <a:spcPct val="90000"/>
              </a:lnSpc>
            </a:pPr>
            <a:r>
              <a:rPr lang="en-US" altLang="en-US" sz="2000" dirty="0">
                <a:latin typeface="Arial  " charset="0"/>
                <a:cs typeface="Arial  " charset="0"/>
              </a:rPr>
              <a:t>Recall: address is now a </a:t>
            </a:r>
            <a:r>
              <a:rPr lang="en-US" altLang="en-US" sz="2000" dirty="0">
                <a:solidFill>
                  <a:srgbClr val="0000FF"/>
                </a:solidFill>
                <a:latin typeface="Arial  " charset="0"/>
                <a:cs typeface="Arial  " charset="0"/>
              </a:rPr>
              <a:t>Virtual Address</a:t>
            </a:r>
          </a:p>
          <a:p>
            <a:pPr lvl="1" eaLnBrk="1" hangingPunct="1">
              <a:lnSpc>
                <a:spcPct val="90000"/>
              </a:lnSpc>
            </a:pPr>
            <a:r>
              <a:rPr lang="en-US" altLang="en-US" sz="2000" dirty="0">
                <a:latin typeface="Arial  " charset="0"/>
                <a:cs typeface="Arial  " charset="0"/>
              </a:rPr>
              <a:t>First step: Lookup address translation</a:t>
            </a:r>
          </a:p>
          <a:p>
            <a:pPr lvl="2" eaLnBrk="1" hangingPunct="1">
              <a:lnSpc>
                <a:spcPct val="90000"/>
              </a:lnSpc>
            </a:pPr>
            <a:r>
              <a:rPr lang="en-US" altLang="en-US" sz="1800" dirty="0">
                <a:latin typeface="Arial  " charset="0"/>
                <a:cs typeface="Arial  " charset="0"/>
              </a:rPr>
              <a:t>Where is page table?   In main memory</a:t>
            </a:r>
          </a:p>
          <a:p>
            <a:pPr lvl="2" eaLnBrk="1" hangingPunct="1">
              <a:lnSpc>
                <a:spcPct val="90000"/>
              </a:lnSpc>
            </a:pPr>
            <a:r>
              <a:rPr lang="en-US" altLang="en-US" sz="1800" dirty="0">
                <a:latin typeface="Arial  " charset="0"/>
                <a:cs typeface="Arial  " charset="0"/>
              </a:rPr>
              <a:t>Special CPU register called Page Table Register (PTR)</a:t>
            </a:r>
          </a:p>
          <a:p>
            <a:pPr lvl="3" eaLnBrk="1" hangingPunct="1">
              <a:lnSpc>
                <a:spcPct val="90000"/>
              </a:lnSpc>
            </a:pPr>
            <a:r>
              <a:rPr lang="en-US" altLang="en-US" sz="1600" dirty="0">
                <a:latin typeface="Arial  " charset="0"/>
                <a:cs typeface="Arial  " charset="0"/>
              </a:rPr>
              <a:t>Holds starting address of page table</a:t>
            </a:r>
          </a:p>
          <a:p>
            <a:pPr lvl="2" eaLnBrk="1" hangingPunct="1">
              <a:lnSpc>
                <a:spcPct val="90000"/>
              </a:lnSpc>
            </a:pPr>
            <a:r>
              <a:rPr lang="en-US" altLang="en-US" sz="1800" dirty="0">
                <a:latin typeface="Arial  " charset="0"/>
                <a:cs typeface="Arial  " charset="0"/>
              </a:rPr>
              <a:t>Read </a:t>
            </a:r>
            <a:r>
              <a:rPr lang="en-US" altLang="en-US" sz="1800" dirty="0" err="1">
                <a:latin typeface="Arial  " charset="0"/>
                <a:cs typeface="Arial  " charset="0"/>
              </a:rPr>
              <a:t>DataMem</a:t>
            </a:r>
            <a:r>
              <a:rPr lang="en-US" altLang="en-US" sz="1800" dirty="0">
                <a:latin typeface="Arial  " charset="0"/>
                <a:cs typeface="Arial  " charset="0"/>
              </a:rPr>
              <a:t> from </a:t>
            </a:r>
            <a:r>
              <a:rPr lang="en-US" altLang="en-US" sz="1800" dirty="0" err="1">
                <a:solidFill>
                  <a:srgbClr val="FF0000"/>
                </a:solidFill>
                <a:latin typeface="Arial  " charset="0"/>
                <a:cs typeface="Arial  " charset="0"/>
              </a:rPr>
              <a:t>PTR+PageNumber</a:t>
            </a:r>
            <a:r>
              <a:rPr lang="en-US" altLang="en-US" sz="1800" dirty="0">
                <a:latin typeface="Arial  " charset="0"/>
                <a:cs typeface="Arial  " charset="0"/>
              </a:rPr>
              <a:t> to get </a:t>
            </a:r>
            <a:r>
              <a:rPr lang="en-US" altLang="en-US" sz="1800" dirty="0">
                <a:solidFill>
                  <a:srgbClr val="0000FF"/>
                </a:solidFill>
                <a:latin typeface="Arial  " charset="0"/>
                <a:cs typeface="Arial  " charset="0"/>
              </a:rPr>
              <a:t>Physical Address</a:t>
            </a:r>
          </a:p>
          <a:p>
            <a:pPr lvl="1" eaLnBrk="1" hangingPunct="1">
              <a:lnSpc>
                <a:spcPct val="90000"/>
              </a:lnSpc>
            </a:pPr>
            <a:r>
              <a:rPr lang="en-US" altLang="en-US" sz="2000" dirty="0">
                <a:latin typeface="Arial  " charset="0"/>
                <a:cs typeface="Arial  " charset="0"/>
              </a:rPr>
              <a:t>Second step:  Access the data</a:t>
            </a:r>
          </a:p>
          <a:p>
            <a:pPr lvl="2" eaLnBrk="1" hangingPunct="1">
              <a:lnSpc>
                <a:spcPct val="90000"/>
              </a:lnSpc>
            </a:pPr>
            <a:r>
              <a:rPr lang="en-US" altLang="en-US" sz="1800" dirty="0">
                <a:latin typeface="Arial  " charset="0"/>
                <a:cs typeface="Arial  " charset="0"/>
              </a:rPr>
              <a:t>Read </a:t>
            </a:r>
            <a:r>
              <a:rPr lang="en-US" altLang="en-US" sz="1800" dirty="0" err="1">
                <a:latin typeface="Arial  " charset="0"/>
                <a:cs typeface="Arial  " charset="0"/>
              </a:rPr>
              <a:t>DataMem</a:t>
            </a:r>
            <a:r>
              <a:rPr lang="en-US" altLang="en-US" sz="1800" dirty="0">
                <a:latin typeface="Arial  " charset="0"/>
                <a:cs typeface="Arial  " charset="0"/>
              </a:rPr>
              <a:t> from </a:t>
            </a:r>
            <a:r>
              <a:rPr lang="en-US" altLang="en-US" sz="1800" dirty="0">
                <a:solidFill>
                  <a:srgbClr val="0000FF"/>
                </a:solidFill>
                <a:latin typeface="Arial  " charset="0"/>
                <a:cs typeface="Arial  " charset="0"/>
              </a:rPr>
              <a:t>Physical Address</a:t>
            </a:r>
          </a:p>
          <a:p>
            <a:pPr lvl="2" eaLnBrk="1" hangingPunct="1">
              <a:lnSpc>
                <a:spcPct val="90000"/>
              </a:lnSpc>
            </a:pPr>
            <a:endParaRPr lang="en-US" altLang="en-US" sz="1800" dirty="0">
              <a:latin typeface="Arial  " charset="0"/>
              <a:cs typeface="Arial  " charset="0"/>
            </a:endParaRPr>
          </a:p>
          <a:p>
            <a:pPr eaLnBrk="1" hangingPunct="1">
              <a:lnSpc>
                <a:spcPct val="90000"/>
              </a:lnSpc>
            </a:pPr>
            <a:r>
              <a:rPr lang="en-US" altLang="en-US" sz="2400" dirty="0">
                <a:latin typeface="Arial  " charset="0"/>
                <a:cs typeface="Arial  " charset="0"/>
              </a:rPr>
              <a:t>Every load/store requires TWO memory accesses</a:t>
            </a:r>
          </a:p>
          <a:p>
            <a:pPr lvl="1" eaLnBrk="1" hangingPunct="1">
              <a:lnSpc>
                <a:spcPct val="90000"/>
              </a:lnSpc>
            </a:pPr>
            <a:r>
              <a:rPr lang="en-US" altLang="en-US" sz="2000" dirty="0">
                <a:latin typeface="Arial  " charset="0"/>
                <a:cs typeface="Arial  " charset="0"/>
              </a:rPr>
              <a:t>Slow!</a:t>
            </a:r>
          </a:p>
          <a:p>
            <a:pPr lvl="1" eaLnBrk="1" hangingPunct="1">
              <a:lnSpc>
                <a:spcPct val="90000"/>
              </a:lnSpc>
            </a:pPr>
            <a:r>
              <a:rPr lang="en-US" altLang="en-US" sz="2000" dirty="0">
                <a:latin typeface="Arial  " charset="0"/>
                <a:cs typeface="Arial  " charset="0"/>
              </a:rPr>
              <a:t>Can we speed up the </a:t>
            </a:r>
            <a:r>
              <a:rPr lang="en-US" altLang="en-US" sz="2000" b="1" u="sng" dirty="0">
                <a:latin typeface="Arial  " charset="0"/>
                <a:cs typeface="Arial  " charset="0"/>
              </a:rPr>
              <a:t>translation</a:t>
            </a:r>
            <a:r>
              <a:rPr lang="en-US" altLang="en-US" sz="2000" dirty="0">
                <a:latin typeface="Arial  " charset="0"/>
                <a:cs typeface="Arial  " charset="0"/>
              </a:rPr>
              <a:t> step?  Yes, use a cache!</a:t>
            </a:r>
          </a:p>
        </p:txBody>
      </p:sp>
      <p:sp>
        <p:nvSpPr>
          <p:cNvPr id="1638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099521D-345B-4F2C-8118-CA928F21DE67}" type="slidenum">
              <a:rPr lang="en-US" altLang="en-US" sz="1400">
                <a:latin typeface="Arial  " charset="0"/>
              </a:rPr>
              <a:pPr/>
              <a:t>85</a:t>
            </a:fld>
            <a:endParaRPr lang="en-US" altLang="en-US" sz="1400">
              <a:latin typeface="Arial  " charset="0"/>
            </a:endParaRPr>
          </a:p>
        </p:txBody>
      </p:sp>
    </p:spTree>
    <p:extLst>
      <p:ext uri="{BB962C8B-B14F-4D97-AF65-F5344CB8AC3E}">
        <p14:creationId xmlns:p14="http://schemas.microsoft.com/office/powerpoint/2010/main" val="8018860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lnSpc>
                <a:spcPct val="80000"/>
              </a:lnSpc>
            </a:pPr>
            <a:r>
              <a:rPr lang="en-US" altLang="en-US" sz="3600">
                <a:latin typeface="Arial  " charset="0"/>
                <a:cs typeface="Arial  " charset="0"/>
              </a:rPr>
              <a:t>TLB: Translation Looksaside Buffer</a:t>
            </a:r>
            <a:br>
              <a:rPr lang="en-US" altLang="en-US" sz="3600">
                <a:latin typeface="Arial  " charset="0"/>
                <a:cs typeface="Arial  " charset="0"/>
              </a:rPr>
            </a:br>
            <a:r>
              <a:rPr lang="en-US" altLang="en-US" sz="3200">
                <a:latin typeface="Arial  " charset="0"/>
                <a:cs typeface="Arial  " charset="0"/>
              </a:rPr>
              <a:t>(A special cache for the Page Table)</a:t>
            </a:r>
          </a:p>
        </p:txBody>
      </p:sp>
      <p:sp>
        <p:nvSpPr>
          <p:cNvPr id="17411" name="Freeform 3"/>
          <p:cNvSpPr>
            <a:spLocks/>
          </p:cNvSpPr>
          <p:nvPr/>
        </p:nvSpPr>
        <p:spPr bwMode="auto">
          <a:xfrm>
            <a:off x="3719513" y="2562225"/>
            <a:ext cx="1120775" cy="201613"/>
          </a:xfrm>
          <a:custGeom>
            <a:avLst/>
            <a:gdLst>
              <a:gd name="T0" fmla="*/ 2147483647 w 706"/>
              <a:gd name="T1" fmla="*/ 2147483647 h 127"/>
              <a:gd name="T2" fmla="*/ 2147483647 w 706"/>
              <a:gd name="T3" fmla="*/ 0 h 127"/>
              <a:gd name="T4" fmla="*/ 0 w 706"/>
              <a:gd name="T5" fmla="*/ 0 h 127"/>
              <a:gd name="T6" fmla="*/ 0 w 706"/>
              <a:gd name="T7" fmla="*/ 2147483647 h 127"/>
              <a:gd name="T8" fmla="*/ 2147483647 w 706"/>
              <a:gd name="T9" fmla="*/ 2147483647 h 127"/>
              <a:gd name="T10" fmla="*/ 2147483647 w 706"/>
              <a:gd name="T11" fmla="*/ 2147483647 h 127"/>
              <a:gd name="T12" fmla="*/ 0 60000 65536"/>
              <a:gd name="T13" fmla="*/ 0 60000 65536"/>
              <a:gd name="T14" fmla="*/ 0 60000 65536"/>
              <a:gd name="T15" fmla="*/ 0 60000 65536"/>
              <a:gd name="T16" fmla="*/ 0 60000 65536"/>
              <a:gd name="T17" fmla="*/ 0 60000 65536"/>
              <a:gd name="T18" fmla="*/ 0 w 706"/>
              <a:gd name="T19" fmla="*/ 0 h 127"/>
              <a:gd name="T20" fmla="*/ 706 w 706"/>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6" h="127">
                <a:moveTo>
                  <a:pt x="706" y="125"/>
                </a:moveTo>
                <a:lnTo>
                  <a:pt x="706" y="0"/>
                </a:lnTo>
                <a:lnTo>
                  <a:pt x="0" y="0"/>
                </a:lnTo>
                <a:lnTo>
                  <a:pt x="0" y="127"/>
                </a:lnTo>
                <a:lnTo>
                  <a:pt x="706"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2" name="Freeform 4"/>
          <p:cNvSpPr>
            <a:spLocks/>
          </p:cNvSpPr>
          <p:nvPr/>
        </p:nvSpPr>
        <p:spPr bwMode="auto">
          <a:xfrm>
            <a:off x="2443163" y="1957388"/>
            <a:ext cx="169862" cy="201612"/>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4"/>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3" name="Freeform 5"/>
          <p:cNvSpPr>
            <a:spLocks/>
          </p:cNvSpPr>
          <p:nvPr/>
        </p:nvSpPr>
        <p:spPr bwMode="auto">
          <a:xfrm>
            <a:off x="2443163" y="2360613"/>
            <a:ext cx="169862" cy="201612"/>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5"/>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4" name="Freeform 6"/>
          <p:cNvSpPr>
            <a:spLocks/>
          </p:cNvSpPr>
          <p:nvPr/>
        </p:nvSpPr>
        <p:spPr bwMode="auto">
          <a:xfrm>
            <a:off x="2443163" y="2763838"/>
            <a:ext cx="169862" cy="201612"/>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5"/>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5" name="Freeform 7"/>
          <p:cNvSpPr>
            <a:spLocks/>
          </p:cNvSpPr>
          <p:nvPr/>
        </p:nvSpPr>
        <p:spPr bwMode="auto">
          <a:xfrm>
            <a:off x="2613025" y="1957388"/>
            <a:ext cx="1106488" cy="201612"/>
          </a:xfrm>
          <a:custGeom>
            <a:avLst/>
            <a:gdLst>
              <a:gd name="T0" fmla="*/ 2147483647 w 697"/>
              <a:gd name="T1" fmla="*/ 2147483647 h 127"/>
              <a:gd name="T2" fmla="*/ 2147483647 w 697"/>
              <a:gd name="T3" fmla="*/ 0 h 127"/>
              <a:gd name="T4" fmla="*/ 0 w 697"/>
              <a:gd name="T5" fmla="*/ 0 h 127"/>
              <a:gd name="T6" fmla="*/ 0 w 697"/>
              <a:gd name="T7" fmla="*/ 2147483647 h 127"/>
              <a:gd name="T8" fmla="*/ 2147483647 w 697"/>
              <a:gd name="T9" fmla="*/ 2147483647 h 127"/>
              <a:gd name="T10" fmla="*/ 2147483647 w 697"/>
              <a:gd name="T11" fmla="*/ 2147483647 h 127"/>
              <a:gd name="T12" fmla="*/ 0 60000 65536"/>
              <a:gd name="T13" fmla="*/ 0 60000 65536"/>
              <a:gd name="T14" fmla="*/ 0 60000 65536"/>
              <a:gd name="T15" fmla="*/ 0 60000 65536"/>
              <a:gd name="T16" fmla="*/ 0 60000 65536"/>
              <a:gd name="T17" fmla="*/ 0 60000 65536"/>
              <a:gd name="T18" fmla="*/ 0 w 697"/>
              <a:gd name="T19" fmla="*/ 0 h 127"/>
              <a:gd name="T20" fmla="*/ 697 w 69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697" h="127">
                <a:moveTo>
                  <a:pt x="697" y="124"/>
                </a:moveTo>
                <a:lnTo>
                  <a:pt x="697" y="0"/>
                </a:lnTo>
                <a:lnTo>
                  <a:pt x="0" y="0"/>
                </a:lnTo>
                <a:lnTo>
                  <a:pt x="0" y="127"/>
                </a:lnTo>
                <a:lnTo>
                  <a:pt x="69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6" name="Freeform 8"/>
          <p:cNvSpPr>
            <a:spLocks/>
          </p:cNvSpPr>
          <p:nvPr/>
        </p:nvSpPr>
        <p:spPr bwMode="auto">
          <a:xfrm>
            <a:off x="2613025" y="2360613"/>
            <a:ext cx="1106488" cy="201612"/>
          </a:xfrm>
          <a:custGeom>
            <a:avLst/>
            <a:gdLst>
              <a:gd name="T0" fmla="*/ 2147483647 w 697"/>
              <a:gd name="T1" fmla="*/ 2147483647 h 127"/>
              <a:gd name="T2" fmla="*/ 2147483647 w 697"/>
              <a:gd name="T3" fmla="*/ 0 h 127"/>
              <a:gd name="T4" fmla="*/ 0 w 697"/>
              <a:gd name="T5" fmla="*/ 0 h 127"/>
              <a:gd name="T6" fmla="*/ 0 w 697"/>
              <a:gd name="T7" fmla="*/ 2147483647 h 127"/>
              <a:gd name="T8" fmla="*/ 2147483647 w 697"/>
              <a:gd name="T9" fmla="*/ 2147483647 h 127"/>
              <a:gd name="T10" fmla="*/ 2147483647 w 697"/>
              <a:gd name="T11" fmla="*/ 2147483647 h 127"/>
              <a:gd name="T12" fmla="*/ 0 60000 65536"/>
              <a:gd name="T13" fmla="*/ 0 60000 65536"/>
              <a:gd name="T14" fmla="*/ 0 60000 65536"/>
              <a:gd name="T15" fmla="*/ 0 60000 65536"/>
              <a:gd name="T16" fmla="*/ 0 60000 65536"/>
              <a:gd name="T17" fmla="*/ 0 60000 65536"/>
              <a:gd name="T18" fmla="*/ 0 w 697"/>
              <a:gd name="T19" fmla="*/ 0 h 127"/>
              <a:gd name="T20" fmla="*/ 697 w 69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697" h="127">
                <a:moveTo>
                  <a:pt x="697" y="125"/>
                </a:moveTo>
                <a:lnTo>
                  <a:pt x="697" y="0"/>
                </a:lnTo>
                <a:lnTo>
                  <a:pt x="0" y="0"/>
                </a:lnTo>
                <a:lnTo>
                  <a:pt x="0" y="127"/>
                </a:lnTo>
                <a:lnTo>
                  <a:pt x="69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7" name="Freeform 9"/>
          <p:cNvSpPr>
            <a:spLocks/>
          </p:cNvSpPr>
          <p:nvPr/>
        </p:nvSpPr>
        <p:spPr bwMode="auto">
          <a:xfrm>
            <a:off x="2613025" y="2763838"/>
            <a:ext cx="1106488" cy="201612"/>
          </a:xfrm>
          <a:custGeom>
            <a:avLst/>
            <a:gdLst>
              <a:gd name="T0" fmla="*/ 2147483647 w 697"/>
              <a:gd name="T1" fmla="*/ 2147483647 h 127"/>
              <a:gd name="T2" fmla="*/ 2147483647 w 697"/>
              <a:gd name="T3" fmla="*/ 0 h 127"/>
              <a:gd name="T4" fmla="*/ 0 w 697"/>
              <a:gd name="T5" fmla="*/ 0 h 127"/>
              <a:gd name="T6" fmla="*/ 0 w 697"/>
              <a:gd name="T7" fmla="*/ 2147483647 h 127"/>
              <a:gd name="T8" fmla="*/ 2147483647 w 697"/>
              <a:gd name="T9" fmla="*/ 2147483647 h 127"/>
              <a:gd name="T10" fmla="*/ 2147483647 w 697"/>
              <a:gd name="T11" fmla="*/ 2147483647 h 127"/>
              <a:gd name="T12" fmla="*/ 0 60000 65536"/>
              <a:gd name="T13" fmla="*/ 0 60000 65536"/>
              <a:gd name="T14" fmla="*/ 0 60000 65536"/>
              <a:gd name="T15" fmla="*/ 0 60000 65536"/>
              <a:gd name="T16" fmla="*/ 0 60000 65536"/>
              <a:gd name="T17" fmla="*/ 0 60000 65536"/>
              <a:gd name="T18" fmla="*/ 0 w 697"/>
              <a:gd name="T19" fmla="*/ 0 h 127"/>
              <a:gd name="T20" fmla="*/ 697 w 69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697" h="127">
                <a:moveTo>
                  <a:pt x="697" y="125"/>
                </a:moveTo>
                <a:lnTo>
                  <a:pt x="697" y="0"/>
                </a:lnTo>
                <a:lnTo>
                  <a:pt x="0" y="0"/>
                </a:lnTo>
                <a:lnTo>
                  <a:pt x="0" y="127"/>
                </a:lnTo>
                <a:lnTo>
                  <a:pt x="69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8" name="Freeform 10"/>
          <p:cNvSpPr>
            <a:spLocks/>
          </p:cNvSpPr>
          <p:nvPr/>
        </p:nvSpPr>
        <p:spPr bwMode="auto">
          <a:xfrm>
            <a:off x="2617788" y="4084638"/>
            <a:ext cx="1117600" cy="204787"/>
          </a:xfrm>
          <a:custGeom>
            <a:avLst/>
            <a:gdLst>
              <a:gd name="T0" fmla="*/ 2147483647 w 704"/>
              <a:gd name="T1" fmla="*/ 2147483647 h 129"/>
              <a:gd name="T2" fmla="*/ 2147483647 w 704"/>
              <a:gd name="T3" fmla="*/ 0 h 129"/>
              <a:gd name="T4" fmla="*/ 0 w 704"/>
              <a:gd name="T5" fmla="*/ 0 h 129"/>
              <a:gd name="T6" fmla="*/ 0 w 704"/>
              <a:gd name="T7" fmla="*/ 2147483647 h 129"/>
              <a:gd name="T8" fmla="*/ 2147483647 w 704"/>
              <a:gd name="T9" fmla="*/ 2147483647 h 129"/>
              <a:gd name="T10" fmla="*/ 2147483647 w 704"/>
              <a:gd name="T11" fmla="*/ 2147483647 h 129"/>
              <a:gd name="T12" fmla="*/ 2147483647 w 704"/>
              <a:gd name="T13" fmla="*/ 2147483647 h 129"/>
              <a:gd name="T14" fmla="*/ 0 60000 65536"/>
              <a:gd name="T15" fmla="*/ 0 60000 65536"/>
              <a:gd name="T16" fmla="*/ 0 60000 65536"/>
              <a:gd name="T17" fmla="*/ 0 60000 65536"/>
              <a:gd name="T18" fmla="*/ 0 60000 65536"/>
              <a:gd name="T19" fmla="*/ 0 60000 65536"/>
              <a:gd name="T20" fmla="*/ 0 60000 65536"/>
              <a:gd name="T21" fmla="*/ 0 w 704"/>
              <a:gd name="T22" fmla="*/ 0 h 129"/>
              <a:gd name="T23" fmla="*/ 704 w 704"/>
              <a:gd name="T24" fmla="*/ 129 h 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4" h="129">
                <a:moveTo>
                  <a:pt x="704" y="127"/>
                </a:moveTo>
                <a:lnTo>
                  <a:pt x="704" y="0"/>
                </a:lnTo>
                <a:lnTo>
                  <a:pt x="0" y="0"/>
                </a:lnTo>
                <a:lnTo>
                  <a:pt x="0" y="129"/>
                </a:lnTo>
                <a:lnTo>
                  <a:pt x="704" y="129"/>
                </a:lnTo>
                <a:lnTo>
                  <a:pt x="70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19" name="Freeform 11"/>
          <p:cNvSpPr>
            <a:spLocks/>
          </p:cNvSpPr>
          <p:nvPr/>
        </p:nvSpPr>
        <p:spPr bwMode="auto">
          <a:xfrm>
            <a:off x="2617788" y="4084638"/>
            <a:ext cx="1117600" cy="204787"/>
          </a:xfrm>
          <a:custGeom>
            <a:avLst/>
            <a:gdLst>
              <a:gd name="T0" fmla="*/ 2147483647 w 704"/>
              <a:gd name="T1" fmla="*/ 2147483647 h 129"/>
              <a:gd name="T2" fmla="*/ 2147483647 w 704"/>
              <a:gd name="T3" fmla="*/ 0 h 129"/>
              <a:gd name="T4" fmla="*/ 0 w 704"/>
              <a:gd name="T5" fmla="*/ 0 h 129"/>
              <a:gd name="T6" fmla="*/ 0 w 704"/>
              <a:gd name="T7" fmla="*/ 2147483647 h 129"/>
              <a:gd name="T8" fmla="*/ 2147483647 w 704"/>
              <a:gd name="T9" fmla="*/ 2147483647 h 129"/>
              <a:gd name="T10" fmla="*/ 2147483647 w 704"/>
              <a:gd name="T11" fmla="*/ 2147483647 h 129"/>
              <a:gd name="T12" fmla="*/ 0 60000 65536"/>
              <a:gd name="T13" fmla="*/ 0 60000 65536"/>
              <a:gd name="T14" fmla="*/ 0 60000 65536"/>
              <a:gd name="T15" fmla="*/ 0 60000 65536"/>
              <a:gd name="T16" fmla="*/ 0 60000 65536"/>
              <a:gd name="T17" fmla="*/ 0 60000 65536"/>
              <a:gd name="T18" fmla="*/ 0 w 704"/>
              <a:gd name="T19" fmla="*/ 0 h 129"/>
              <a:gd name="T20" fmla="*/ 704 w 704"/>
              <a:gd name="T21" fmla="*/ 129 h 129"/>
            </a:gdLst>
            <a:ahLst/>
            <a:cxnLst>
              <a:cxn ang="T12">
                <a:pos x="T0" y="T1"/>
              </a:cxn>
              <a:cxn ang="T13">
                <a:pos x="T2" y="T3"/>
              </a:cxn>
              <a:cxn ang="T14">
                <a:pos x="T4" y="T5"/>
              </a:cxn>
              <a:cxn ang="T15">
                <a:pos x="T6" y="T7"/>
              </a:cxn>
              <a:cxn ang="T16">
                <a:pos x="T8" y="T9"/>
              </a:cxn>
              <a:cxn ang="T17">
                <a:pos x="T10" y="T11"/>
              </a:cxn>
            </a:cxnLst>
            <a:rect l="T18" t="T19" r="T20" b="T21"/>
            <a:pathLst>
              <a:path w="704" h="129">
                <a:moveTo>
                  <a:pt x="704" y="127"/>
                </a:moveTo>
                <a:lnTo>
                  <a:pt x="704" y="0"/>
                </a:lnTo>
                <a:lnTo>
                  <a:pt x="0" y="0"/>
                </a:lnTo>
                <a:lnTo>
                  <a:pt x="0" y="129"/>
                </a:lnTo>
                <a:lnTo>
                  <a:pt x="704" y="129"/>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0" name="Freeform 12"/>
          <p:cNvSpPr>
            <a:spLocks/>
          </p:cNvSpPr>
          <p:nvPr/>
        </p:nvSpPr>
        <p:spPr bwMode="auto">
          <a:xfrm>
            <a:off x="2443163" y="4079875"/>
            <a:ext cx="169862" cy="201613"/>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1" name="Freeform 13"/>
          <p:cNvSpPr>
            <a:spLocks/>
          </p:cNvSpPr>
          <p:nvPr/>
        </p:nvSpPr>
        <p:spPr bwMode="auto">
          <a:xfrm>
            <a:off x="2443163" y="4079875"/>
            <a:ext cx="169862" cy="201613"/>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2" name="Freeform 14"/>
          <p:cNvSpPr>
            <a:spLocks/>
          </p:cNvSpPr>
          <p:nvPr/>
        </p:nvSpPr>
        <p:spPr bwMode="auto">
          <a:xfrm>
            <a:off x="2617788" y="4487863"/>
            <a:ext cx="1117600" cy="201612"/>
          </a:xfrm>
          <a:custGeom>
            <a:avLst/>
            <a:gdLst>
              <a:gd name="T0" fmla="*/ 2147483647 w 704"/>
              <a:gd name="T1" fmla="*/ 2147483647 h 127"/>
              <a:gd name="T2" fmla="*/ 2147483647 w 704"/>
              <a:gd name="T3" fmla="*/ 0 h 127"/>
              <a:gd name="T4" fmla="*/ 0 w 704"/>
              <a:gd name="T5" fmla="*/ 0 h 127"/>
              <a:gd name="T6" fmla="*/ 0 w 704"/>
              <a:gd name="T7" fmla="*/ 2147483647 h 127"/>
              <a:gd name="T8" fmla="*/ 2147483647 w 704"/>
              <a:gd name="T9" fmla="*/ 2147483647 h 127"/>
              <a:gd name="T10" fmla="*/ 2147483647 w 704"/>
              <a:gd name="T11" fmla="*/ 2147483647 h 127"/>
              <a:gd name="T12" fmla="*/ 0 60000 65536"/>
              <a:gd name="T13" fmla="*/ 0 60000 65536"/>
              <a:gd name="T14" fmla="*/ 0 60000 65536"/>
              <a:gd name="T15" fmla="*/ 0 60000 65536"/>
              <a:gd name="T16" fmla="*/ 0 60000 65536"/>
              <a:gd name="T17" fmla="*/ 0 60000 65536"/>
              <a:gd name="T18" fmla="*/ 0 w 704"/>
              <a:gd name="T19" fmla="*/ 0 h 127"/>
              <a:gd name="T20" fmla="*/ 704 w 704"/>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4" h="127">
                <a:moveTo>
                  <a:pt x="704" y="127"/>
                </a:moveTo>
                <a:lnTo>
                  <a:pt x="704" y="0"/>
                </a:lnTo>
                <a:lnTo>
                  <a:pt x="0" y="0"/>
                </a:lnTo>
                <a:lnTo>
                  <a:pt x="0" y="127"/>
                </a:lnTo>
                <a:lnTo>
                  <a:pt x="70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3" name="Freeform 15"/>
          <p:cNvSpPr>
            <a:spLocks/>
          </p:cNvSpPr>
          <p:nvPr/>
        </p:nvSpPr>
        <p:spPr bwMode="auto">
          <a:xfrm>
            <a:off x="2617788" y="4487863"/>
            <a:ext cx="1117600" cy="201612"/>
          </a:xfrm>
          <a:custGeom>
            <a:avLst/>
            <a:gdLst>
              <a:gd name="T0" fmla="*/ 2147483647 w 704"/>
              <a:gd name="T1" fmla="*/ 2147483647 h 127"/>
              <a:gd name="T2" fmla="*/ 2147483647 w 704"/>
              <a:gd name="T3" fmla="*/ 0 h 127"/>
              <a:gd name="T4" fmla="*/ 0 w 704"/>
              <a:gd name="T5" fmla="*/ 0 h 127"/>
              <a:gd name="T6" fmla="*/ 0 w 704"/>
              <a:gd name="T7" fmla="*/ 2147483647 h 127"/>
              <a:gd name="T8" fmla="*/ 2147483647 w 704"/>
              <a:gd name="T9" fmla="*/ 2147483647 h 127"/>
              <a:gd name="T10" fmla="*/ 2147483647 w 704"/>
              <a:gd name="T11" fmla="*/ 2147483647 h 127"/>
              <a:gd name="T12" fmla="*/ 0 60000 65536"/>
              <a:gd name="T13" fmla="*/ 0 60000 65536"/>
              <a:gd name="T14" fmla="*/ 0 60000 65536"/>
              <a:gd name="T15" fmla="*/ 0 60000 65536"/>
              <a:gd name="T16" fmla="*/ 0 60000 65536"/>
              <a:gd name="T17" fmla="*/ 0 60000 65536"/>
              <a:gd name="T18" fmla="*/ 0 w 704"/>
              <a:gd name="T19" fmla="*/ 0 h 127"/>
              <a:gd name="T20" fmla="*/ 704 w 704"/>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4" h="127">
                <a:moveTo>
                  <a:pt x="704" y="127"/>
                </a:moveTo>
                <a:lnTo>
                  <a:pt x="704" y="0"/>
                </a:lnTo>
                <a:lnTo>
                  <a:pt x="0" y="0"/>
                </a:lnTo>
                <a:lnTo>
                  <a:pt x="0" y="127"/>
                </a:lnTo>
                <a:lnTo>
                  <a:pt x="704"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4" name="Freeform 16"/>
          <p:cNvSpPr>
            <a:spLocks/>
          </p:cNvSpPr>
          <p:nvPr/>
        </p:nvSpPr>
        <p:spPr bwMode="auto">
          <a:xfrm>
            <a:off x="2443163" y="4483100"/>
            <a:ext cx="169862" cy="201613"/>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5" name="Freeform 17"/>
          <p:cNvSpPr>
            <a:spLocks/>
          </p:cNvSpPr>
          <p:nvPr/>
        </p:nvSpPr>
        <p:spPr bwMode="auto">
          <a:xfrm>
            <a:off x="2443163" y="4483100"/>
            <a:ext cx="169862" cy="201613"/>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6" name="Freeform 18"/>
          <p:cNvSpPr>
            <a:spLocks/>
          </p:cNvSpPr>
          <p:nvPr/>
        </p:nvSpPr>
        <p:spPr bwMode="auto">
          <a:xfrm>
            <a:off x="2617788" y="4887913"/>
            <a:ext cx="1117600" cy="201612"/>
          </a:xfrm>
          <a:custGeom>
            <a:avLst/>
            <a:gdLst>
              <a:gd name="T0" fmla="*/ 2147483647 w 704"/>
              <a:gd name="T1" fmla="*/ 2147483647 h 127"/>
              <a:gd name="T2" fmla="*/ 2147483647 w 704"/>
              <a:gd name="T3" fmla="*/ 0 h 127"/>
              <a:gd name="T4" fmla="*/ 0 w 704"/>
              <a:gd name="T5" fmla="*/ 0 h 127"/>
              <a:gd name="T6" fmla="*/ 0 w 704"/>
              <a:gd name="T7" fmla="*/ 2147483647 h 127"/>
              <a:gd name="T8" fmla="*/ 2147483647 w 704"/>
              <a:gd name="T9" fmla="*/ 2147483647 h 127"/>
              <a:gd name="T10" fmla="*/ 2147483647 w 704"/>
              <a:gd name="T11" fmla="*/ 2147483647 h 127"/>
              <a:gd name="T12" fmla="*/ 0 60000 65536"/>
              <a:gd name="T13" fmla="*/ 0 60000 65536"/>
              <a:gd name="T14" fmla="*/ 0 60000 65536"/>
              <a:gd name="T15" fmla="*/ 0 60000 65536"/>
              <a:gd name="T16" fmla="*/ 0 60000 65536"/>
              <a:gd name="T17" fmla="*/ 0 60000 65536"/>
              <a:gd name="T18" fmla="*/ 0 w 704"/>
              <a:gd name="T19" fmla="*/ 0 h 127"/>
              <a:gd name="T20" fmla="*/ 704 w 704"/>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4" h="127">
                <a:moveTo>
                  <a:pt x="704" y="127"/>
                </a:moveTo>
                <a:lnTo>
                  <a:pt x="704" y="0"/>
                </a:lnTo>
                <a:lnTo>
                  <a:pt x="0" y="0"/>
                </a:lnTo>
                <a:lnTo>
                  <a:pt x="0" y="127"/>
                </a:lnTo>
                <a:lnTo>
                  <a:pt x="70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7" name="Freeform 19"/>
          <p:cNvSpPr>
            <a:spLocks/>
          </p:cNvSpPr>
          <p:nvPr/>
        </p:nvSpPr>
        <p:spPr bwMode="auto">
          <a:xfrm>
            <a:off x="2617788" y="4887913"/>
            <a:ext cx="1117600" cy="201612"/>
          </a:xfrm>
          <a:custGeom>
            <a:avLst/>
            <a:gdLst>
              <a:gd name="T0" fmla="*/ 2147483647 w 704"/>
              <a:gd name="T1" fmla="*/ 2147483647 h 127"/>
              <a:gd name="T2" fmla="*/ 2147483647 w 704"/>
              <a:gd name="T3" fmla="*/ 0 h 127"/>
              <a:gd name="T4" fmla="*/ 0 w 704"/>
              <a:gd name="T5" fmla="*/ 0 h 127"/>
              <a:gd name="T6" fmla="*/ 0 w 704"/>
              <a:gd name="T7" fmla="*/ 2147483647 h 127"/>
              <a:gd name="T8" fmla="*/ 2147483647 w 704"/>
              <a:gd name="T9" fmla="*/ 2147483647 h 127"/>
              <a:gd name="T10" fmla="*/ 2147483647 w 704"/>
              <a:gd name="T11" fmla="*/ 2147483647 h 127"/>
              <a:gd name="T12" fmla="*/ 0 60000 65536"/>
              <a:gd name="T13" fmla="*/ 0 60000 65536"/>
              <a:gd name="T14" fmla="*/ 0 60000 65536"/>
              <a:gd name="T15" fmla="*/ 0 60000 65536"/>
              <a:gd name="T16" fmla="*/ 0 60000 65536"/>
              <a:gd name="T17" fmla="*/ 0 60000 65536"/>
              <a:gd name="T18" fmla="*/ 0 w 704"/>
              <a:gd name="T19" fmla="*/ 0 h 127"/>
              <a:gd name="T20" fmla="*/ 704 w 704"/>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4" h="127">
                <a:moveTo>
                  <a:pt x="704" y="127"/>
                </a:moveTo>
                <a:lnTo>
                  <a:pt x="704" y="0"/>
                </a:lnTo>
                <a:lnTo>
                  <a:pt x="0" y="0"/>
                </a:lnTo>
                <a:lnTo>
                  <a:pt x="0" y="127"/>
                </a:lnTo>
                <a:lnTo>
                  <a:pt x="704"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8" name="Freeform 20"/>
          <p:cNvSpPr>
            <a:spLocks/>
          </p:cNvSpPr>
          <p:nvPr/>
        </p:nvSpPr>
        <p:spPr bwMode="auto">
          <a:xfrm>
            <a:off x="2443163" y="4887913"/>
            <a:ext cx="169862" cy="201612"/>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29" name="Freeform 21"/>
          <p:cNvSpPr>
            <a:spLocks/>
          </p:cNvSpPr>
          <p:nvPr/>
        </p:nvSpPr>
        <p:spPr bwMode="auto">
          <a:xfrm>
            <a:off x="2443163" y="4887913"/>
            <a:ext cx="169862" cy="201612"/>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0" name="Freeform 22"/>
          <p:cNvSpPr>
            <a:spLocks/>
          </p:cNvSpPr>
          <p:nvPr/>
        </p:nvSpPr>
        <p:spPr bwMode="auto">
          <a:xfrm>
            <a:off x="2617788" y="5294313"/>
            <a:ext cx="1117600" cy="201612"/>
          </a:xfrm>
          <a:custGeom>
            <a:avLst/>
            <a:gdLst>
              <a:gd name="T0" fmla="*/ 2147483647 w 704"/>
              <a:gd name="T1" fmla="*/ 2147483647 h 127"/>
              <a:gd name="T2" fmla="*/ 2147483647 w 704"/>
              <a:gd name="T3" fmla="*/ 0 h 127"/>
              <a:gd name="T4" fmla="*/ 0 w 704"/>
              <a:gd name="T5" fmla="*/ 0 h 127"/>
              <a:gd name="T6" fmla="*/ 0 w 704"/>
              <a:gd name="T7" fmla="*/ 2147483647 h 127"/>
              <a:gd name="T8" fmla="*/ 2147483647 w 704"/>
              <a:gd name="T9" fmla="*/ 2147483647 h 127"/>
              <a:gd name="T10" fmla="*/ 2147483647 w 704"/>
              <a:gd name="T11" fmla="*/ 2147483647 h 127"/>
              <a:gd name="T12" fmla="*/ 0 60000 65536"/>
              <a:gd name="T13" fmla="*/ 0 60000 65536"/>
              <a:gd name="T14" fmla="*/ 0 60000 65536"/>
              <a:gd name="T15" fmla="*/ 0 60000 65536"/>
              <a:gd name="T16" fmla="*/ 0 60000 65536"/>
              <a:gd name="T17" fmla="*/ 0 60000 65536"/>
              <a:gd name="T18" fmla="*/ 0 w 704"/>
              <a:gd name="T19" fmla="*/ 0 h 127"/>
              <a:gd name="T20" fmla="*/ 704 w 704"/>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4" h="127">
                <a:moveTo>
                  <a:pt x="704" y="127"/>
                </a:moveTo>
                <a:lnTo>
                  <a:pt x="704" y="0"/>
                </a:lnTo>
                <a:lnTo>
                  <a:pt x="0" y="0"/>
                </a:lnTo>
                <a:lnTo>
                  <a:pt x="0" y="127"/>
                </a:lnTo>
                <a:lnTo>
                  <a:pt x="704" y="127"/>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1" name="Freeform 23"/>
          <p:cNvSpPr>
            <a:spLocks/>
          </p:cNvSpPr>
          <p:nvPr/>
        </p:nvSpPr>
        <p:spPr bwMode="auto">
          <a:xfrm>
            <a:off x="2617788" y="5294313"/>
            <a:ext cx="1117600" cy="201612"/>
          </a:xfrm>
          <a:custGeom>
            <a:avLst/>
            <a:gdLst>
              <a:gd name="T0" fmla="*/ 2147483647 w 704"/>
              <a:gd name="T1" fmla="*/ 2147483647 h 127"/>
              <a:gd name="T2" fmla="*/ 2147483647 w 704"/>
              <a:gd name="T3" fmla="*/ 0 h 127"/>
              <a:gd name="T4" fmla="*/ 0 w 704"/>
              <a:gd name="T5" fmla="*/ 0 h 127"/>
              <a:gd name="T6" fmla="*/ 0 w 704"/>
              <a:gd name="T7" fmla="*/ 2147483647 h 127"/>
              <a:gd name="T8" fmla="*/ 2147483647 w 704"/>
              <a:gd name="T9" fmla="*/ 2147483647 h 127"/>
              <a:gd name="T10" fmla="*/ 2147483647 w 704"/>
              <a:gd name="T11" fmla="*/ 2147483647 h 127"/>
              <a:gd name="T12" fmla="*/ 0 60000 65536"/>
              <a:gd name="T13" fmla="*/ 0 60000 65536"/>
              <a:gd name="T14" fmla="*/ 0 60000 65536"/>
              <a:gd name="T15" fmla="*/ 0 60000 65536"/>
              <a:gd name="T16" fmla="*/ 0 60000 65536"/>
              <a:gd name="T17" fmla="*/ 0 60000 65536"/>
              <a:gd name="T18" fmla="*/ 0 w 704"/>
              <a:gd name="T19" fmla="*/ 0 h 127"/>
              <a:gd name="T20" fmla="*/ 704 w 704"/>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4" h="127">
                <a:moveTo>
                  <a:pt x="704" y="127"/>
                </a:moveTo>
                <a:lnTo>
                  <a:pt x="704" y="0"/>
                </a:lnTo>
                <a:lnTo>
                  <a:pt x="0" y="0"/>
                </a:lnTo>
                <a:lnTo>
                  <a:pt x="0" y="127"/>
                </a:lnTo>
                <a:lnTo>
                  <a:pt x="704"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2" name="Freeform 24"/>
          <p:cNvSpPr>
            <a:spLocks/>
          </p:cNvSpPr>
          <p:nvPr/>
        </p:nvSpPr>
        <p:spPr bwMode="auto">
          <a:xfrm>
            <a:off x="2443163" y="5291138"/>
            <a:ext cx="169862" cy="201612"/>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3" name="Freeform 25"/>
          <p:cNvSpPr>
            <a:spLocks/>
          </p:cNvSpPr>
          <p:nvPr/>
        </p:nvSpPr>
        <p:spPr bwMode="auto">
          <a:xfrm>
            <a:off x="2443163" y="5291138"/>
            <a:ext cx="169862" cy="201612"/>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4" name="Freeform 26"/>
          <p:cNvSpPr>
            <a:spLocks/>
          </p:cNvSpPr>
          <p:nvPr/>
        </p:nvSpPr>
        <p:spPr bwMode="auto">
          <a:xfrm>
            <a:off x="2617788" y="5697538"/>
            <a:ext cx="1117600" cy="203200"/>
          </a:xfrm>
          <a:custGeom>
            <a:avLst/>
            <a:gdLst>
              <a:gd name="T0" fmla="*/ 2147483647 w 704"/>
              <a:gd name="T1" fmla="*/ 2147483647 h 128"/>
              <a:gd name="T2" fmla="*/ 2147483647 w 704"/>
              <a:gd name="T3" fmla="*/ 0 h 128"/>
              <a:gd name="T4" fmla="*/ 0 w 704"/>
              <a:gd name="T5" fmla="*/ 0 h 128"/>
              <a:gd name="T6" fmla="*/ 0 w 704"/>
              <a:gd name="T7" fmla="*/ 2147483647 h 128"/>
              <a:gd name="T8" fmla="*/ 2147483647 w 704"/>
              <a:gd name="T9" fmla="*/ 2147483647 h 128"/>
              <a:gd name="T10" fmla="*/ 2147483647 w 704"/>
              <a:gd name="T11" fmla="*/ 2147483647 h 128"/>
              <a:gd name="T12" fmla="*/ 0 60000 65536"/>
              <a:gd name="T13" fmla="*/ 0 60000 65536"/>
              <a:gd name="T14" fmla="*/ 0 60000 65536"/>
              <a:gd name="T15" fmla="*/ 0 60000 65536"/>
              <a:gd name="T16" fmla="*/ 0 60000 65536"/>
              <a:gd name="T17" fmla="*/ 0 60000 65536"/>
              <a:gd name="T18" fmla="*/ 0 w 704"/>
              <a:gd name="T19" fmla="*/ 0 h 128"/>
              <a:gd name="T20" fmla="*/ 704 w 704"/>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704" h="128">
                <a:moveTo>
                  <a:pt x="704" y="128"/>
                </a:moveTo>
                <a:lnTo>
                  <a:pt x="704" y="0"/>
                </a:lnTo>
                <a:lnTo>
                  <a:pt x="0" y="0"/>
                </a:lnTo>
                <a:lnTo>
                  <a:pt x="0" y="128"/>
                </a:lnTo>
                <a:lnTo>
                  <a:pt x="704"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5" name="Freeform 27"/>
          <p:cNvSpPr>
            <a:spLocks/>
          </p:cNvSpPr>
          <p:nvPr/>
        </p:nvSpPr>
        <p:spPr bwMode="auto">
          <a:xfrm>
            <a:off x="2617788" y="5697538"/>
            <a:ext cx="1117600" cy="203200"/>
          </a:xfrm>
          <a:custGeom>
            <a:avLst/>
            <a:gdLst>
              <a:gd name="T0" fmla="*/ 2147483647 w 704"/>
              <a:gd name="T1" fmla="*/ 2147483647 h 128"/>
              <a:gd name="T2" fmla="*/ 2147483647 w 704"/>
              <a:gd name="T3" fmla="*/ 0 h 128"/>
              <a:gd name="T4" fmla="*/ 0 w 704"/>
              <a:gd name="T5" fmla="*/ 0 h 128"/>
              <a:gd name="T6" fmla="*/ 0 w 704"/>
              <a:gd name="T7" fmla="*/ 2147483647 h 128"/>
              <a:gd name="T8" fmla="*/ 2147483647 w 704"/>
              <a:gd name="T9" fmla="*/ 2147483647 h 128"/>
              <a:gd name="T10" fmla="*/ 2147483647 w 704"/>
              <a:gd name="T11" fmla="*/ 2147483647 h 128"/>
              <a:gd name="T12" fmla="*/ 0 60000 65536"/>
              <a:gd name="T13" fmla="*/ 0 60000 65536"/>
              <a:gd name="T14" fmla="*/ 0 60000 65536"/>
              <a:gd name="T15" fmla="*/ 0 60000 65536"/>
              <a:gd name="T16" fmla="*/ 0 60000 65536"/>
              <a:gd name="T17" fmla="*/ 0 60000 65536"/>
              <a:gd name="T18" fmla="*/ 0 w 704"/>
              <a:gd name="T19" fmla="*/ 0 h 128"/>
              <a:gd name="T20" fmla="*/ 704 w 704"/>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704" h="128">
                <a:moveTo>
                  <a:pt x="704" y="128"/>
                </a:moveTo>
                <a:lnTo>
                  <a:pt x="704" y="0"/>
                </a:lnTo>
                <a:lnTo>
                  <a:pt x="0" y="0"/>
                </a:lnTo>
                <a:lnTo>
                  <a:pt x="0" y="128"/>
                </a:lnTo>
                <a:lnTo>
                  <a:pt x="704" y="128"/>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6" name="Freeform 28"/>
          <p:cNvSpPr>
            <a:spLocks/>
          </p:cNvSpPr>
          <p:nvPr/>
        </p:nvSpPr>
        <p:spPr bwMode="auto">
          <a:xfrm>
            <a:off x="2443163" y="5694363"/>
            <a:ext cx="169862" cy="201612"/>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7" name="Freeform 29"/>
          <p:cNvSpPr>
            <a:spLocks/>
          </p:cNvSpPr>
          <p:nvPr/>
        </p:nvSpPr>
        <p:spPr bwMode="auto">
          <a:xfrm>
            <a:off x="2443163" y="5694363"/>
            <a:ext cx="169862" cy="201612"/>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8" name="Freeform 30"/>
          <p:cNvSpPr>
            <a:spLocks/>
          </p:cNvSpPr>
          <p:nvPr/>
        </p:nvSpPr>
        <p:spPr bwMode="auto">
          <a:xfrm>
            <a:off x="2617788" y="6102350"/>
            <a:ext cx="1117600" cy="201613"/>
          </a:xfrm>
          <a:custGeom>
            <a:avLst/>
            <a:gdLst>
              <a:gd name="T0" fmla="*/ 2147483647 w 704"/>
              <a:gd name="T1" fmla="*/ 2147483647 h 127"/>
              <a:gd name="T2" fmla="*/ 2147483647 w 704"/>
              <a:gd name="T3" fmla="*/ 0 h 127"/>
              <a:gd name="T4" fmla="*/ 0 w 704"/>
              <a:gd name="T5" fmla="*/ 0 h 127"/>
              <a:gd name="T6" fmla="*/ 0 w 704"/>
              <a:gd name="T7" fmla="*/ 2147483647 h 127"/>
              <a:gd name="T8" fmla="*/ 2147483647 w 704"/>
              <a:gd name="T9" fmla="*/ 2147483647 h 127"/>
              <a:gd name="T10" fmla="*/ 2147483647 w 704"/>
              <a:gd name="T11" fmla="*/ 2147483647 h 127"/>
              <a:gd name="T12" fmla="*/ 2147483647 w 704"/>
              <a:gd name="T13" fmla="*/ 2147483647 h 127"/>
              <a:gd name="T14" fmla="*/ 0 60000 65536"/>
              <a:gd name="T15" fmla="*/ 0 60000 65536"/>
              <a:gd name="T16" fmla="*/ 0 60000 65536"/>
              <a:gd name="T17" fmla="*/ 0 60000 65536"/>
              <a:gd name="T18" fmla="*/ 0 60000 65536"/>
              <a:gd name="T19" fmla="*/ 0 60000 65536"/>
              <a:gd name="T20" fmla="*/ 0 60000 65536"/>
              <a:gd name="T21" fmla="*/ 0 w 704"/>
              <a:gd name="T22" fmla="*/ 0 h 127"/>
              <a:gd name="T23" fmla="*/ 704 w 704"/>
              <a:gd name="T24" fmla="*/ 127 h 1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4" h="127">
                <a:moveTo>
                  <a:pt x="704" y="124"/>
                </a:moveTo>
                <a:lnTo>
                  <a:pt x="704" y="0"/>
                </a:lnTo>
                <a:lnTo>
                  <a:pt x="0" y="0"/>
                </a:lnTo>
                <a:lnTo>
                  <a:pt x="0" y="127"/>
                </a:lnTo>
                <a:lnTo>
                  <a:pt x="704" y="127"/>
                </a:lnTo>
                <a:lnTo>
                  <a:pt x="704"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39" name="Freeform 31"/>
          <p:cNvSpPr>
            <a:spLocks/>
          </p:cNvSpPr>
          <p:nvPr/>
        </p:nvSpPr>
        <p:spPr bwMode="auto">
          <a:xfrm>
            <a:off x="2617788" y="6102350"/>
            <a:ext cx="1117600" cy="201613"/>
          </a:xfrm>
          <a:custGeom>
            <a:avLst/>
            <a:gdLst>
              <a:gd name="T0" fmla="*/ 2147483647 w 704"/>
              <a:gd name="T1" fmla="*/ 2147483647 h 127"/>
              <a:gd name="T2" fmla="*/ 2147483647 w 704"/>
              <a:gd name="T3" fmla="*/ 0 h 127"/>
              <a:gd name="T4" fmla="*/ 0 w 704"/>
              <a:gd name="T5" fmla="*/ 0 h 127"/>
              <a:gd name="T6" fmla="*/ 0 w 704"/>
              <a:gd name="T7" fmla="*/ 2147483647 h 127"/>
              <a:gd name="T8" fmla="*/ 2147483647 w 704"/>
              <a:gd name="T9" fmla="*/ 2147483647 h 127"/>
              <a:gd name="T10" fmla="*/ 2147483647 w 704"/>
              <a:gd name="T11" fmla="*/ 2147483647 h 127"/>
              <a:gd name="T12" fmla="*/ 0 60000 65536"/>
              <a:gd name="T13" fmla="*/ 0 60000 65536"/>
              <a:gd name="T14" fmla="*/ 0 60000 65536"/>
              <a:gd name="T15" fmla="*/ 0 60000 65536"/>
              <a:gd name="T16" fmla="*/ 0 60000 65536"/>
              <a:gd name="T17" fmla="*/ 0 60000 65536"/>
              <a:gd name="T18" fmla="*/ 0 w 704"/>
              <a:gd name="T19" fmla="*/ 0 h 127"/>
              <a:gd name="T20" fmla="*/ 704 w 704"/>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4" h="127">
                <a:moveTo>
                  <a:pt x="704" y="124"/>
                </a:moveTo>
                <a:lnTo>
                  <a:pt x="704" y="0"/>
                </a:lnTo>
                <a:lnTo>
                  <a:pt x="0" y="0"/>
                </a:lnTo>
                <a:lnTo>
                  <a:pt x="0" y="127"/>
                </a:lnTo>
                <a:lnTo>
                  <a:pt x="704"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40" name="Freeform 32"/>
          <p:cNvSpPr>
            <a:spLocks/>
          </p:cNvSpPr>
          <p:nvPr/>
        </p:nvSpPr>
        <p:spPr bwMode="auto">
          <a:xfrm>
            <a:off x="2443163" y="6097588"/>
            <a:ext cx="169862" cy="201612"/>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1" name="Freeform 33"/>
          <p:cNvSpPr>
            <a:spLocks/>
          </p:cNvSpPr>
          <p:nvPr/>
        </p:nvSpPr>
        <p:spPr bwMode="auto">
          <a:xfrm>
            <a:off x="2443163" y="6097588"/>
            <a:ext cx="169862" cy="201612"/>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42" name="Freeform 34"/>
          <p:cNvSpPr>
            <a:spLocks/>
          </p:cNvSpPr>
          <p:nvPr/>
        </p:nvSpPr>
        <p:spPr bwMode="auto">
          <a:xfrm>
            <a:off x="5886450" y="3797300"/>
            <a:ext cx="76200" cy="65088"/>
          </a:xfrm>
          <a:custGeom>
            <a:avLst/>
            <a:gdLst>
              <a:gd name="T0" fmla="*/ 2147483647 w 48"/>
              <a:gd name="T1" fmla="*/ 0 h 41"/>
              <a:gd name="T2" fmla="*/ 0 w 48"/>
              <a:gd name="T3" fmla="*/ 2147483647 h 41"/>
              <a:gd name="T4" fmla="*/ 2147483647 w 48"/>
              <a:gd name="T5" fmla="*/ 2147483647 h 41"/>
              <a:gd name="T6" fmla="*/ 2147483647 w 48"/>
              <a:gd name="T7" fmla="*/ 0 h 41"/>
              <a:gd name="T8" fmla="*/ 2147483647 w 48"/>
              <a:gd name="T9" fmla="*/ 0 h 41"/>
              <a:gd name="T10" fmla="*/ 2147483647 w 48"/>
              <a:gd name="T11" fmla="*/ 0 h 41"/>
              <a:gd name="T12" fmla="*/ 0 60000 65536"/>
              <a:gd name="T13" fmla="*/ 0 60000 65536"/>
              <a:gd name="T14" fmla="*/ 0 60000 65536"/>
              <a:gd name="T15" fmla="*/ 0 60000 65536"/>
              <a:gd name="T16" fmla="*/ 0 60000 65536"/>
              <a:gd name="T17" fmla="*/ 0 60000 65536"/>
              <a:gd name="T18" fmla="*/ 0 w 48"/>
              <a:gd name="T19" fmla="*/ 0 h 41"/>
              <a:gd name="T20" fmla="*/ 48 w 48"/>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8" h="41">
                <a:moveTo>
                  <a:pt x="23" y="0"/>
                </a:moveTo>
                <a:lnTo>
                  <a:pt x="0" y="36"/>
                </a:lnTo>
                <a:lnTo>
                  <a:pt x="48" y="41"/>
                </a:lnTo>
                <a:lnTo>
                  <a:pt x="25" y="0"/>
                </a:lnTo>
                <a:lnTo>
                  <a:pt x="23" y="0"/>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3" name="Freeform 35"/>
          <p:cNvSpPr>
            <a:spLocks/>
          </p:cNvSpPr>
          <p:nvPr/>
        </p:nvSpPr>
        <p:spPr bwMode="auto">
          <a:xfrm>
            <a:off x="5886450" y="3797300"/>
            <a:ext cx="76200" cy="65088"/>
          </a:xfrm>
          <a:custGeom>
            <a:avLst/>
            <a:gdLst>
              <a:gd name="T0" fmla="*/ 2147483647 w 48"/>
              <a:gd name="T1" fmla="*/ 0 h 41"/>
              <a:gd name="T2" fmla="*/ 0 w 48"/>
              <a:gd name="T3" fmla="*/ 2147483647 h 41"/>
              <a:gd name="T4" fmla="*/ 2147483647 w 48"/>
              <a:gd name="T5" fmla="*/ 2147483647 h 41"/>
              <a:gd name="T6" fmla="*/ 2147483647 w 48"/>
              <a:gd name="T7" fmla="*/ 0 h 41"/>
              <a:gd name="T8" fmla="*/ 2147483647 w 48"/>
              <a:gd name="T9" fmla="*/ 0 h 41"/>
              <a:gd name="T10" fmla="*/ 0 60000 65536"/>
              <a:gd name="T11" fmla="*/ 0 60000 65536"/>
              <a:gd name="T12" fmla="*/ 0 60000 65536"/>
              <a:gd name="T13" fmla="*/ 0 60000 65536"/>
              <a:gd name="T14" fmla="*/ 0 60000 65536"/>
              <a:gd name="T15" fmla="*/ 0 w 48"/>
              <a:gd name="T16" fmla="*/ 0 h 41"/>
              <a:gd name="T17" fmla="*/ 48 w 48"/>
              <a:gd name="T18" fmla="*/ 41 h 41"/>
            </a:gdLst>
            <a:ahLst/>
            <a:cxnLst>
              <a:cxn ang="T10">
                <a:pos x="T0" y="T1"/>
              </a:cxn>
              <a:cxn ang="T11">
                <a:pos x="T2" y="T3"/>
              </a:cxn>
              <a:cxn ang="T12">
                <a:pos x="T4" y="T5"/>
              </a:cxn>
              <a:cxn ang="T13">
                <a:pos x="T6" y="T7"/>
              </a:cxn>
              <a:cxn ang="T14">
                <a:pos x="T8" y="T9"/>
              </a:cxn>
            </a:cxnLst>
            <a:rect l="T15" t="T16" r="T17" b="T18"/>
            <a:pathLst>
              <a:path w="48" h="41">
                <a:moveTo>
                  <a:pt x="23" y="0"/>
                </a:moveTo>
                <a:lnTo>
                  <a:pt x="0" y="36"/>
                </a:lnTo>
                <a:lnTo>
                  <a:pt x="48" y="41"/>
                </a:lnTo>
                <a:lnTo>
                  <a:pt x="25" y="0"/>
                </a:lnTo>
              </a:path>
            </a:pathLst>
          </a:custGeom>
          <a:noFill/>
          <a:ln w="4763">
            <a:solidFill>
              <a:srgbClr val="EB75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44" name="Freeform 36"/>
          <p:cNvSpPr>
            <a:spLocks/>
          </p:cNvSpPr>
          <p:nvPr/>
        </p:nvSpPr>
        <p:spPr bwMode="auto">
          <a:xfrm>
            <a:off x="5886450" y="3200400"/>
            <a:ext cx="76200" cy="65088"/>
          </a:xfrm>
          <a:custGeom>
            <a:avLst/>
            <a:gdLst>
              <a:gd name="T0" fmla="*/ 2147483647 w 48"/>
              <a:gd name="T1" fmla="*/ 0 h 41"/>
              <a:gd name="T2" fmla="*/ 0 w 48"/>
              <a:gd name="T3" fmla="*/ 2147483647 h 41"/>
              <a:gd name="T4" fmla="*/ 2147483647 w 48"/>
              <a:gd name="T5" fmla="*/ 2147483647 h 41"/>
              <a:gd name="T6" fmla="*/ 2147483647 w 48"/>
              <a:gd name="T7" fmla="*/ 2147483647 h 41"/>
              <a:gd name="T8" fmla="*/ 2147483647 w 48"/>
              <a:gd name="T9" fmla="*/ 2147483647 h 41"/>
              <a:gd name="T10" fmla="*/ 2147483647 w 48"/>
              <a:gd name="T11" fmla="*/ 0 h 41"/>
              <a:gd name="T12" fmla="*/ 0 60000 65536"/>
              <a:gd name="T13" fmla="*/ 0 60000 65536"/>
              <a:gd name="T14" fmla="*/ 0 60000 65536"/>
              <a:gd name="T15" fmla="*/ 0 60000 65536"/>
              <a:gd name="T16" fmla="*/ 0 60000 65536"/>
              <a:gd name="T17" fmla="*/ 0 60000 65536"/>
              <a:gd name="T18" fmla="*/ 0 w 48"/>
              <a:gd name="T19" fmla="*/ 0 h 41"/>
              <a:gd name="T20" fmla="*/ 48 w 48"/>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8" h="41">
                <a:moveTo>
                  <a:pt x="17" y="0"/>
                </a:moveTo>
                <a:lnTo>
                  <a:pt x="0" y="41"/>
                </a:lnTo>
                <a:lnTo>
                  <a:pt x="48" y="38"/>
                </a:lnTo>
                <a:lnTo>
                  <a:pt x="17" y="2"/>
                </a:lnTo>
                <a:lnTo>
                  <a:pt x="17" y="0"/>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5" name="Freeform 37"/>
          <p:cNvSpPr>
            <a:spLocks/>
          </p:cNvSpPr>
          <p:nvPr/>
        </p:nvSpPr>
        <p:spPr bwMode="auto">
          <a:xfrm>
            <a:off x="5886450" y="3200400"/>
            <a:ext cx="76200" cy="65088"/>
          </a:xfrm>
          <a:custGeom>
            <a:avLst/>
            <a:gdLst>
              <a:gd name="T0" fmla="*/ 2147483647 w 48"/>
              <a:gd name="T1" fmla="*/ 0 h 41"/>
              <a:gd name="T2" fmla="*/ 0 w 48"/>
              <a:gd name="T3" fmla="*/ 2147483647 h 41"/>
              <a:gd name="T4" fmla="*/ 2147483647 w 48"/>
              <a:gd name="T5" fmla="*/ 2147483647 h 41"/>
              <a:gd name="T6" fmla="*/ 2147483647 w 48"/>
              <a:gd name="T7" fmla="*/ 2147483647 h 41"/>
              <a:gd name="T8" fmla="*/ 2147483647 w 48"/>
              <a:gd name="T9" fmla="*/ 2147483647 h 41"/>
              <a:gd name="T10" fmla="*/ 0 60000 65536"/>
              <a:gd name="T11" fmla="*/ 0 60000 65536"/>
              <a:gd name="T12" fmla="*/ 0 60000 65536"/>
              <a:gd name="T13" fmla="*/ 0 60000 65536"/>
              <a:gd name="T14" fmla="*/ 0 60000 65536"/>
              <a:gd name="T15" fmla="*/ 0 w 48"/>
              <a:gd name="T16" fmla="*/ 0 h 41"/>
              <a:gd name="T17" fmla="*/ 48 w 48"/>
              <a:gd name="T18" fmla="*/ 41 h 41"/>
            </a:gdLst>
            <a:ahLst/>
            <a:cxnLst>
              <a:cxn ang="T10">
                <a:pos x="T0" y="T1"/>
              </a:cxn>
              <a:cxn ang="T11">
                <a:pos x="T2" y="T3"/>
              </a:cxn>
              <a:cxn ang="T12">
                <a:pos x="T4" y="T5"/>
              </a:cxn>
              <a:cxn ang="T13">
                <a:pos x="T6" y="T7"/>
              </a:cxn>
              <a:cxn ang="T14">
                <a:pos x="T8" y="T9"/>
              </a:cxn>
            </a:cxnLst>
            <a:rect l="T15" t="T16" r="T17" b="T18"/>
            <a:pathLst>
              <a:path w="48" h="41">
                <a:moveTo>
                  <a:pt x="17" y="0"/>
                </a:moveTo>
                <a:lnTo>
                  <a:pt x="0" y="41"/>
                </a:lnTo>
                <a:lnTo>
                  <a:pt x="48" y="38"/>
                </a:lnTo>
                <a:lnTo>
                  <a:pt x="17" y="2"/>
                </a:lnTo>
              </a:path>
            </a:pathLst>
          </a:custGeom>
          <a:noFill/>
          <a:ln w="4763">
            <a:solidFill>
              <a:srgbClr val="EB75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46" name="Freeform 38"/>
          <p:cNvSpPr>
            <a:spLocks/>
          </p:cNvSpPr>
          <p:nvPr/>
        </p:nvSpPr>
        <p:spPr bwMode="auto">
          <a:xfrm>
            <a:off x="5886450" y="2792413"/>
            <a:ext cx="76200" cy="65087"/>
          </a:xfrm>
          <a:custGeom>
            <a:avLst/>
            <a:gdLst>
              <a:gd name="T0" fmla="*/ 2147483647 w 48"/>
              <a:gd name="T1" fmla="*/ 0 h 41"/>
              <a:gd name="T2" fmla="*/ 0 w 48"/>
              <a:gd name="T3" fmla="*/ 2147483647 h 41"/>
              <a:gd name="T4" fmla="*/ 2147483647 w 48"/>
              <a:gd name="T5" fmla="*/ 2147483647 h 41"/>
              <a:gd name="T6" fmla="*/ 2147483647 w 48"/>
              <a:gd name="T7" fmla="*/ 0 h 41"/>
              <a:gd name="T8" fmla="*/ 2147483647 w 48"/>
              <a:gd name="T9" fmla="*/ 0 h 41"/>
              <a:gd name="T10" fmla="*/ 2147483647 w 48"/>
              <a:gd name="T11" fmla="*/ 0 h 41"/>
              <a:gd name="T12" fmla="*/ 0 60000 65536"/>
              <a:gd name="T13" fmla="*/ 0 60000 65536"/>
              <a:gd name="T14" fmla="*/ 0 60000 65536"/>
              <a:gd name="T15" fmla="*/ 0 60000 65536"/>
              <a:gd name="T16" fmla="*/ 0 60000 65536"/>
              <a:gd name="T17" fmla="*/ 0 60000 65536"/>
              <a:gd name="T18" fmla="*/ 0 w 48"/>
              <a:gd name="T19" fmla="*/ 0 h 41"/>
              <a:gd name="T20" fmla="*/ 48 w 48"/>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8" h="41">
                <a:moveTo>
                  <a:pt x="20" y="0"/>
                </a:moveTo>
                <a:lnTo>
                  <a:pt x="0" y="38"/>
                </a:lnTo>
                <a:lnTo>
                  <a:pt x="48" y="41"/>
                </a:lnTo>
                <a:lnTo>
                  <a:pt x="23" y="0"/>
                </a:lnTo>
                <a:lnTo>
                  <a:pt x="20" y="0"/>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7" name="Freeform 39"/>
          <p:cNvSpPr>
            <a:spLocks/>
          </p:cNvSpPr>
          <p:nvPr/>
        </p:nvSpPr>
        <p:spPr bwMode="auto">
          <a:xfrm>
            <a:off x="5886450" y="2792413"/>
            <a:ext cx="76200" cy="65087"/>
          </a:xfrm>
          <a:custGeom>
            <a:avLst/>
            <a:gdLst>
              <a:gd name="T0" fmla="*/ 2147483647 w 48"/>
              <a:gd name="T1" fmla="*/ 0 h 41"/>
              <a:gd name="T2" fmla="*/ 0 w 48"/>
              <a:gd name="T3" fmla="*/ 2147483647 h 41"/>
              <a:gd name="T4" fmla="*/ 2147483647 w 48"/>
              <a:gd name="T5" fmla="*/ 2147483647 h 41"/>
              <a:gd name="T6" fmla="*/ 2147483647 w 48"/>
              <a:gd name="T7" fmla="*/ 0 h 41"/>
              <a:gd name="T8" fmla="*/ 2147483647 w 48"/>
              <a:gd name="T9" fmla="*/ 0 h 41"/>
              <a:gd name="T10" fmla="*/ 0 60000 65536"/>
              <a:gd name="T11" fmla="*/ 0 60000 65536"/>
              <a:gd name="T12" fmla="*/ 0 60000 65536"/>
              <a:gd name="T13" fmla="*/ 0 60000 65536"/>
              <a:gd name="T14" fmla="*/ 0 60000 65536"/>
              <a:gd name="T15" fmla="*/ 0 w 48"/>
              <a:gd name="T16" fmla="*/ 0 h 41"/>
              <a:gd name="T17" fmla="*/ 48 w 48"/>
              <a:gd name="T18" fmla="*/ 41 h 41"/>
            </a:gdLst>
            <a:ahLst/>
            <a:cxnLst>
              <a:cxn ang="T10">
                <a:pos x="T0" y="T1"/>
              </a:cxn>
              <a:cxn ang="T11">
                <a:pos x="T2" y="T3"/>
              </a:cxn>
              <a:cxn ang="T12">
                <a:pos x="T4" y="T5"/>
              </a:cxn>
              <a:cxn ang="T13">
                <a:pos x="T6" y="T7"/>
              </a:cxn>
              <a:cxn ang="T14">
                <a:pos x="T8" y="T9"/>
              </a:cxn>
            </a:cxnLst>
            <a:rect l="T15" t="T16" r="T17" b="T18"/>
            <a:pathLst>
              <a:path w="48" h="41">
                <a:moveTo>
                  <a:pt x="20" y="0"/>
                </a:moveTo>
                <a:lnTo>
                  <a:pt x="0" y="38"/>
                </a:lnTo>
                <a:lnTo>
                  <a:pt x="48" y="41"/>
                </a:lnTo>
                <a:lnTo>
                  <a:pt x="23" y="0"/>
                </a:lnTo>
              </a:path>
            </a:pathLst>
          </a:custGeom>
          <a:noFill/>
          <a:ln w="4763">
            <a:solidFill>
              <a:srgbClr val="EB75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48" name="Freeform 40"/>
          <p:cNvSpPr>
            <a:spLocks/>
          </p:cNvSpPr>
          <p:nvPr/>
        </p:nvSpPr>
        <p:spPr bwMode="auto">
          <a:xfrm>
            <a:off x="5894388" y="2224088"/>
            <a:ext cx="68262" cy="68262"/>
          </a:xfrm>
          <a:custGeom>
            <a:avLst/>
            <a:gdLst>
              <a:gd name="T0" fmla="*/ 0 w 43"/>
              <a:gd name="T1" fmla="*/ 0 h 43"/>
              <a:gd name="T2" fmla="*/ 0 w 43"/>
              <a:gd name="T3" fmla="*/ 2147483647 h 43"/>
              <a:gd name="T4" fmla="*/ 2147483647 w 43"/>
              <a:gd name="T5" fmla="*/ 2147483647 h 43"/>
              <a:gd name="T6" fmla="*/ 0 w 43"/>
              <a:gd name="T7" fmla="*/ 2147483647 h 43"/>
              <a:gd name="T8" fmla="*/ 0 w 43"/>
              <a:gd name="T9" fmla="*/ 2147483647 h 43"/>
              <a:gd name="T10" fmla="*/ 0 w 43"/>
              <a:gd name="T11" fmla="*/ 0 h 43"/>
              <a:gd name="T12" fmla="*/ 0 60000 65536"/>
              <a:gd name="T13" fmla="*/ 0 60000 65536"/>
              <a:gd name="T14" fmla="*/ 0 60000 65536"/>
              <a:gd name="T15" fmla="*/ 0 60000 65536"/>
              <a:gd name="T16" fmla="*/ 0 60000 65536"/>
              <a:gd name="T17" fmla="*/ 0 60000 65536"/>
              <a:gd name="T18" fmla="*/ 0 w 43"/>
              <a:gd name="T19" fmla="*/ 0 h 43"/>
              <a:gd name="T20" fmla="*/ 43 w 43"/>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43" h="43">
                <a:moveTo>
                  <a:pt x="0" y="0"/>
                </a:moveTo>
                <a:lnTo>
                  <a:pt x="0" y="43"/>
                </a:lnTo>
                <a:lnTo>
                  <a:pt x="43" y="23"/>
                </a:lnTo>
                <a:lnTo>
                  <a:pt x="0" y="2"/>
                </a:lnTo>
                <a:lnTo>
                  <a:pt x="0" y="0"/>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49" name="Freeform 41"/>
          <p:cNvSpPr>
            <a:spLocks/>
          </p:cNvSpPr>
          <p:nvPr/>
        </p:nvSpPr>
        <p:spPr bwMode="auto">
          <a:xfrm>
            <a:off x="5894388" y="2224088"/>
            <a:ext cx="68262" cy="68262"/>
          </a:xfrm>
          <a:custGeom>
            <a:avLst/>
            <a:gdLst>
              <a:gd name="T0" fmla="*/ 0 w 43"/>
              <a:gd name="T1" fmla="*/ 0 h 43"/>
              <a:gd name="T2" fmla="*/ 0 w 43"/>
              <a:gd name="T3" fmla="*/ 2147483647 h 43"/>
              <a:gd name="T4" fmla="*/ 2147483647 w 43"/>
              <a:gd name="T5" fmla="*/ 2147483647 h 43"/>
              <a:gd name="T6" fmla="*/ 0 w 43"/>
              <a:gd name="T7" fmla="*/ 2147483647 h 43"/>
              <a:gd name="T8" fmla="*/ 0 w 43"/>
              <a:gd name="T9" fmla="*/ 2147483647 h 43"/>
              <a:gd name="T10" fmla="*/ 0 60000 65536"/>
              <a:gd name="T11" fmla="*/ 0 60000 65536"/>
              <a:gd name="T12" fmla="*/ 0 60000 65536"/>
              <a:gd name="T13" fmla="*/ 0 60000 65536"/>
              <a:gd name="T14" fmla="*/ 0 60000 65536"/>
              <a:gd name="T15" fmla="*/ 0 w 43"/>
              <a:gd name="T16" fmla="*/ 0 h 43"/>
              <a:gd name="T17" fmla="*/ 43 w 43"/>
              <a:gd name="T18" fmla="*/ 43 h 43"/>
            </a:gdLst>
            <a:ahLst/>
            <a:cxnLst>
              <a:cxn ang="T10">
                <a:pos x="T0" y="T1"/>
              </a:cxn>
              <a:cxn ang="T11">
                <a:pos x="T2" y="T3"/>
              </a:cxn>
              <a:cxn ang="T12">
                <a:pos x="T4" y="T5"/>
              </a:cxn>
              <a:cxn ang="T13">
                <a:pos x="T6" y="T7"/>
              </a:cxn>
              <a:cxn ang="T14">
                <a:pos x="T8" y="T9"/>
              </a:cxn>
            </a:cxnLst>
            <a:rect l="T15" t="T16" r="T17" b="T18"/>
            <a:pathLst>
              <a:path w="43" h="43">
                <a:moveTo>
                  <a:pt x="0" y="0"/>
                </a:moveTo>
                <a:lnTo>
                  <a:pt x="0" y="43"/>
                </a:lnTo>
                <a:lnTo>
                  <a:pt x="43" y="23"/>
                </a:lnTo>
                <a:lnTo>
                  <a:pt x="0" y="2"/>
                </a:lnTo>
              </a:path>
            </a:pathLst>
          </a:custGeom>
          <a:noFill/>
          <a:ln w="4763">
            <a:solidFill>
              <a:srgbClr val="EB75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0" name="Freeform 42"/>
          <p:cNvSpPr>
            <a:spLocks/>
          </p:cNvSpPr>
          <p:nvPr/>
        </p:nvSpPr>
        <p:spPr bwMode="auto">
          <a:xfrm>
            <a:off x="3719513" y="2562225"/>
            <a:ext cx="1120775" cy="201613"/>
          </a:xfrm>
          <a:custGeom>
            <a:avLst/>
            <a:gdLst>
              <a:gd name="T0" fmla="*/ 2147483647 w 706"/>
              <a:gd name="T1" fmla="*/ 2147483647 h 127"/>
              <a:gd name="T2" fmla="*/ 2147483647 w 706"/>
              <a:gd name="T3" fmla="*/ 0 h 127"/>
              <a:gd name="T4" fmla="*/ 0 w 706"/>
              <a:gd name="T5" fmla="*/ 0 h 127"/>
              <a:gd name="T6" fmla="*/ 0 w 706"/>
              <a:gd name="T7" fmla="*/ 2147483647 h 127"/>
              <a:gd name="T8" fmla="*/ 2147483647 w 706"/>
              <a:gd name="T9" fmla="*/ 2147483647 h 127"/>
              <a:gd name="T10" fmla="*/ 2147483647 w 706"/>
              <a:gd name="T11" fmla="*/ 2147483647 h 127"/>
              <a:gd name="T12" fmla="*/ 0 60000 65536"/>
              <a:gd name="T13" fmla="*/ 0 60000 65536"/>
              <a:gd name="T14" fmla="*/ 0 60000 65536"/>
              <a:gd name="T15" fmla="*/ 0 60000 65536"/>
              <a:gd name="T16" fmla="*/ 0 60000 65536"/>
              <a:gd name="T17" fmla="*/ 0 60000 65536"/>
              <a:gd name="T18" fmla="*/ 0 w 706"/>
              <a:gd name="T19" fmla="*/ 0 h 127"/>
              <a:gd name="T20" fmla="*/ 706 w 706"/>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6" h="127">
                <a:moveTo>
                  <a:pt x="706" y="125"/>
                </a:moveTo>
                <a:lnTo>
                  <a:pt x="706" y="0"/>
                </a:lnTo>
                <a:lnTo>
                  <a:pt x="0" y="0"/>
                </a:lnTo>
                <a:lnTo>
                  <a:pt x="0" y="127"/>
                </a:lnTo>
                <a:lnTo>
                  <a:pt x="706"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1" name="Freeform 43"/>
          <p:cNvSpPr>
            <a:spLocks/>
          </p:cNvSpPr>
          <p:nvPr/>
        </p:nvSpPr>
        <p:spPr bwMode="auto">
          <a:xfrm>
            <a:off x="4259263" y="2251075"/>
            <a:ext cx="1654175" cy="17463"/>
          </a:xfrm>
          <a:custGeom>
            <a:avLst/>
            <a:gdLst>
              <a:gd name="T0" fmla="*/ 0 w 1042"/>
              <a:gd name="T1" fmla="*/ 2147483647 h 11"/>
              <a:gd name="T2" fmla="*/ 2147483647 w 1042"/>
              <a:gd name="T3" fmla="*/ 2147483647 h 11"/>
              <a:gd name="T4" fmla="*/ 2147483647 w 1042"/>
              <a:gd name="T5" fmla="*/ 0 h 11"/>
              <a:gd name="T6" fmla="*/ 2147483647 w 1042"/>
              <a:gd name="T7" fmla="*/ 0 h 11"/>
              <a:gd name="T8" fmla="*/ 2147483647 w 1042"/>
              <a:gd name="T9" fmla="*/ 2147483647 h 11"/>
              <a:gd name="T10" fmla="*/ 2147483647 w 1042"/>
              <a:gd name="T11" fmla="*/ 2147483647 h 11"/>
              <a:gd name="T12" fmla="*/ 0 w 1042"/>
              <a:gd name="T13" fmla="*/ 2147483647 h 11"/>
              <a:gd name="T14" fmla="*/ 0 60000 65536"/>
              <a:gd name="T15" fmla="*/ 0 60000 65536"/>
              <a:gd name="T16" fmla="*/ 0 60000 65536"/>
              <a:gd name="T17" fmla="*/ 0 60000 65536"/>
              <a:gd name="T18" fmla="*/ 0 60000 65536"/>
              <a:gd name="T19" fmla="*/ 0 60000 65536"/>
              <a:gd name="T20" fmla="*/ 0 60000 65536"/>
              <a:gd name="T21" fmla="*/ 0 w 1042"/>
              <a:gd name="T22" fmla="*/ 0 h 11"/>
              <a:gd name="T23" fmla="*/ 1042 w 1042"/>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2" h="11">
                <a:moveTo>
                  <a:pt x="0" y="11"/>
                </a:moveTo>
                <a:lnTo>
                  <a:pt x="1042" y="11"/>
                </a:lnTo>
                <a:lnTo>
                  <a:pt x="1042" y="0"/>
                </a:lnTo>
                <a:lnTo>
                  <a:pt x="3" y="0"/>
                </a:lnTo>
                <a:lnTo>
                  <a:pt x="3" y="11"/>
                </a:lnTo>
                <a:lnTo>
                  <a:pt x="0" y="11"/>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52" name="Freeform 44"/>
          <p:cNvSpPr>
            <a:spLocks/>
          </p:cNvSpPr>
          <p:nvPr/>
        </p:nvSpPr>
        <p:spPr bwMode="auto">
          <a:xfrm>
            <a:off x="4259263" y="2251075"/>
            <a:ext cx="1654175" cy="17463"/>
          </a:xfrm>
          <a:custGeom>
            <a:avLst/>
            <a:gdLst>
              <a:gd name="T0" fmla="*/ 0 w 1042"/>
              <a:gd name="T1" fmla="*/ 2147483647 h 11"/>
              <a:gd name="T2" fmla="*/ 2147483647 w 1042"/>
              <a:gd name="T3" fmla="*/ 2147483647 h 11"/>
              <a:gd name="T4" fmla="*/ 2147483647 w 1042"/>
              <a:gd name="T5" fmla="*/ 0 h 11"/>
              <a:gd name="T6" fmla="*/ 2147483647 w 1042"/>
              <a:gd name="T7" fmla="*/ 0 h 11"/>
              <a:gd name="T8" fmla="*/ 2147483647 w 1042"/>
              <a:gd name="T9" fmla="*/ 2147483647 h 11"/>
              <a:gd name="T10" fmla="*/ 2147483647 w 1042"/>
              <a:gd name="T11" fmla="*/ 2147483647 h 11"/>
              <a:gd name="T12" fmla="*/ 0 60000 65536"/>
              <a:gd name="T13" fmla="*/ 0 60000 65536"/>
              <a:gd name="T14" fmla="*/ 0 60000 65536"/>
              <a:gd name="T15" fmla="*/ 0 60000 65536"/>
              <a:gd name="T16" fmla="*/ 0 60000 65536"/>
              <a:gd name="T17" fmla="*/ 0 60000 65536"/>
              <a:gd name="T18" fmla="*/ 0 w 1042"/>
              <a:gd name="T19" fmla="*/ 0 h 11"/>
              <a:gd name="T20" fmla="*/ 1042 w 104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042" h="11">
                <a:moveTo>
                  <a:pt x="0" y="11"/>
                </a:moveTo>
                <a:lnTo>
                  <a:pt x="1042" y="11"/>
                </a:lnTo>
                <a:lnTo>
                  <a:pt x="1042" y="0"/>
                </a:lnTo>
                <a:lnTo>
                  <a:pt x="3" y="0"/>
                </a:lnTo>
                <a:lnTo>
                  <a:pt x="3" y="11"/>
                </a:lnTo>
              </a:path>
            </a:pathLst>
          </a:custGeom>
          <a:noFill/>
          <a:ln w="4763">
            <a:solidFill>
              <a:srgbClr val="EB75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3" name="Freeform 45"/>
          <p:cNvSpPr>
            <a:spLocks/>
          </p:cNvSpPr>
          <p:nvPr/>
        </p:nvSpPr>
        <p:spPr bwMode="auto">
          <a:xfrm>
            <a:off x="4271963" y="1852613"/>
            <a:ext cx="1651000" cy="989012"/>
          </a:xfrm>
          <a:custGeom>
            <a:avLst/>
            <a:gdLst>
              <a:gd name="T0" fmla="*/ 0 w 1040"/>
              <a:gd name="T1" fmla="*/ 2147483647 h 623"/>
              <a:gd name="T2" fmla="*/ 2147483647 w 1040"/>
              <a:gd name="T3" fmla="*/ 2147483647 h 623"/>
              <a:gd name="T4" fmla="*/ 2147483647 w 1040"/>
              <a:gd name="T5" fmla="*/ 2147483647 h 623"/>
              <a:gd name="T6" fmla="*/ 2147483647 w 1040"/>
              <a:gd name="T7" fmla="*/ 0 h 623"/>
              <a:gd name="T8" fmla="*/ 2147483647 w 1040"/>
              <a:gd name="T9" fmla="*/ 2147483647 h 623"/>
              <a:gd name="T10" fmla="*/ 2147483647 w 1040"/>
              <a:gd name="T11" fmla="*/ 2147483647 h 623"/>
              <a:gd name="T12" fmla="*/ 0 w 1040"/>
              <a:gd name="T13" fmla="*/ 2147483647 h 623"/>
              <a:gd name="T14" fmla="*/ 0 60000 65536"/>
              <a:gd name="T15" fmla="*/ 0 60000 65536"/>
              <a:gd name="T16" fmla="*/ 0 60000 65536"/>
              <a:gd name="T17" fmla="*/ 0 60000 65536"/>
              <a:gd name="T18" fmla="*/ 0 60000 65536"/>
              <a:gd name="T19" fmla="*/ 0 60000 65536"/>
              <a:gd name="T20" fmla="*/ 0 60000 65536"/>
              <a:gd name="T21" fmla="*/ 0 w 1040"/>
              <a:gd name="T22" fmla="*/ 0 h 623"/>
              <a:gd name="T23" fmla="*/ 1040 w 1040"/>
              <a:gd name="T24" fmla="*/ 623 h 6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0" h="623">
                <a:moveTo>
                  <a:pt x="0" y="10"/>
                </a:moveTo>
                <a:lnTo>
                  <a:pt x="1034" y="623"/>
                </a:lnTo>
                <a:lnTo>
                  <a:pt x="1040" y="612"/>
                </a:lnTo>
                <a:lnTo>
                  <a:pt x="7" y="0"/>
                </a:lnTo>
                <a:lnTo>
                  <a:pt x="2" y="10"/>
                </a:lnTo>
                <a:lnTo>
                  <a:pt x="0" y="10"/>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54" name="Freeform 46"/>
          <p:cNvSpPr>
            <a:spLocks/>
          </p:cNvSpPr>
          <p:nvPr/>
        </p:nvSpPr>
        <p:spPr bwMode="auto">
          <a:xfrm>
            <a:off x="4271963" y="1852613"/>
            <a:ext cx="1651000" cy="989012"/>
          </a:xfrm>
          <a:custGeom>
            <a:avLst/>
            <a:gdLst>
              <a:gd name="T0" fmla="*/ 0 w 1040"/>
              <a:gd name="T1" fmla="*/ 2147483647 h 623"/>
              <a:gd name="T2" fmla="*/ 2147483647 w 1040"/>
              <a:gd name="T3" fmla="*/ 2147483647 h 623"/>
              <a:gd name="T4" fmla="*/ 2147483647 w 1040"/>
              <a:gd name="T5" fmla="*/ 2147483647 h 623"/>
              <a:gd name="T6" fmla="*/ 2147483647 w 1040"/>
              <a:gd name="T7" fmla="*/ 0 h 623"/>
              <a:gd name="T8" fmla="*/ 2147483647 w 1040"/>
              <a:gd name="T9" fmla="*/ 2147483647 h 623"/>
              <a:gd name="T10" fmla="*/ 2147483647 w 1040"/>
              <a:gd name="T11" fmla="*/ 2147483647 h 623"/>
              <a:gd name="T12" fmla="*/ 0 60000 65536"/>
              <a:gd name="T13" fmla="*/ 0 60000 65536"/>
              <a:gd name="T14" fmla="*/ 0 60000 65536"/>
              <a:gd name="T15" fmla="*/ 0 60000 65536"/>
              <a:gd name="T16" fmla="*/ 0 60000 65536"/>
              <a:gd name="T17" fmla="*/ 0 60000 65536"/>
              <a:gd name="T18" fmla="*/ 0 w 1040"/>
              <a:gd name="T19" fmla="*/ 0 h 623"/>
              <a:gd name="T20" fmla="*/ 1040 w 1040"/>
              <a:gd name="T21" fmla="*/ 623 h 623"/>
            </a:gdLst>
            <a:ahLst/>
            <a:cxnLst>
              <a:cxn ang="T12">
                <a:pos x="T0" y="T1"/>
              </a:cxn>
              <a:cxn ang="T13">
                <a:pos x="T2" y="T3"/>
              </a:cxn>
              <a:cxn ang="T14">
                <a:pos x="T4" y="T5"/>
              </a:cxn>
              <a:cxn ang="T15">
                <a:pos x="T6" y="T7"/>
              </a:cxn>
              <a:cxn ang="T16">
                <a:pos x="T8" y="T9"/>
              </a:cxn>
              <a:cxn ang="T17">
                <a:pos x="T10" y="T11"/>
              </a:cxn>
            </a:cxnLst>
            <a:rect l="T18" t="T19" r="T20" b="T21"/>
            <a:pathLst>
              <a:path w="1040" h="623">
                <a:moveTo>
                  <a:pt x="0" y="10"/>
                </a:moveTo>
                <a:lnTo>
                  <a:pt x="1034" y="623"/>
                </a:lnTo>
                <a:lnTo>
                  <a:pt x="1040" y="612"/>
                </a:lnTo>
                <a:lnTo>
                  <a:pt x="7" y="0"/>
                </a:lnTo>
                <a:lnTo>
                  <a:pt x="2" y="10"/>
                </a:lnTo>
              </a:path>
            </a:pathLst>
          </a:custGeom>
          <a:noFill/>
          <a:ln w="4763">
            <a:solidFill>
              <a:srgbClr val="EB75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5" name="Freeform 47"/>
          <p:cNvSpPr>
            <a:spLocks/>
          </p:cNvSpPr>
          <p:nvPr/>
        </p:nvSpPr>
        <p:spPr bwMode="auto">
          <a:xfrm>
            <a:off x="4259263" y="2457450"/>
            <a:ext cx="1663700" cy="795338"/>
          </a:xfrm>
          <a:custGeom>
            <a:avLst/>
            <a:gdLst>
              <a:gd name="T0" fmla="*/ 0 w 1048"/>
              <a:gd name="T1" fmla="*/ 2147483647 h 501"/>
              <a:gd name="T2" fmla="*/ 2147483647 w 1048"/>
              <a:gd name="T3" fmla="*/ 2147483647 h 501"/>
              <a:gd name="T4" fmla="*/ 2147483647 w 1048"/>
              <a:gd name="T5" fmla="*/ 2147483647 h 501"/>
              <a:gd name="T6" fmla="*/ 2147483647 w 1048"/>
              <a:gd name="T7" fmla="*/ 0 h 501"/>
              <a:gd name="T8" fmla="*/ 2147483647 w 1048"/>
              <a:gd name="T9" fmla="*/ 2147483647 h 501"/>
              <a:gd name="T10" fmla="*/ 2147483647 w 1048"/>
              <a:gd name="T11" fmla="*/ 2147483647 h 501"/>
              <a:gd name="T12" fmla="*/ 0 w 1048"/>
              <a:gd name="T13" fmla="*/ 2147483647 h 501"/>
              <a:gd name="T14" fmla="*/ 0 60000 65536"/>
              <a:gd name="T15" fmla="*/ 0 60000 65536"/>
              <a:gd name="T16" fmla="*/ 0 60000 65536"/>
              <a:gd name="T17" fmla="*/ 0 60000 65536"/>
              <a:gd name="T18" fmla="*/ 0 60000 65536"/>
              <a:gd name="T19" fmla="*/ 0 60000 65536"/>
              <a:gd name="T20" fmla="*/ 0 60000 65536"/>
              <a:gd name="T21" fmla="*/ 0 w 1048"/>
              <a:gd name="T22" fmla="*/ 0 h 501"/>
              <a:gd name="T23" fmla="*/ 1048 w 1048"/>
              <a:gd name="T24" fmla="*/ 501 h 5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8" h="501">
                <a:moveTo>
                  <a:pt x="0" y="8"/>
                </a:moveTo>
                <a:lnTo>
                  <a:pt x="1045" y="501"/>
                </a:lnTo>
                <a:lnTo>
                  <a:pt x="1048" y="491"/>
                </a:lnTo>
                <a:lnTo>
                  <a:pt x="5" y="0"/>
                </a:lnTo>
                <a:lnTo>
                  <a:pt x="3" y="8"/>
                </a:lnTo>
                <a:lnTo>
                  <a:pt x="0" y="8"/>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56" name="Freeform 48"/>
          <p:cNvSpPr>
            <a:spLocks/>
          </p:cNvSpPr>
          <p:nvPr/>
        </p:nvSpPr>
        <p:spPr bwMode="auto">
          <a:xfrm>
            <a:off x="4259263" y="2457450"/>
            <a:ext cx="1663700" cy="795338"/>
          </a:xfrm>
          <a:custGeom>
            <a:avLst/>
            <a:gdLst>
              <a:gd name="T0" fmla="*/ 0 w 1048"/>
              <a:gd name="T1" fmla="*/ 2147483647 h 501"/>
              <a:gd name="T2" fmla="*/ 2147483647 w 1048"/>
              <a:gd name="T3" fmla="*/ 2147483647 h 501"/>
              <a:gd name="T4" fmla="*/ 2147483647 w 1048"/>
              <a:gd name="T5" fmla="*/ 2147483647 h 501"/>
              <a:gd name="T6" fmla="*/ 2147483647 w 1048"/>
              <a:gd name="T7" fmla="*/ 0 h 501"/>
              <a:gd name="T8" fmla="*/ 2147483647 w 1048"/>
              <a:gd name="T9" fmla="*/ 2147483647 h 501"/>
              <a:gd name="T10" fmla="*/ 2147483647 w 1048"/>
              <a:gd name="T11" fmla="*/ 2147483647 h 501"/>
              <a:gd name="T12" fmla="*/ 0 60000 65536"/>
              <a:gd name="T13" fmla="*/ 0 60000 65536"/>
              <a:gd name="T14" fmla="*/ 0 60000 65536"/>
              <a:gd name="T15" fmla="*/ 0 60000 65536"/>
              <a:gd name="T16" fmla="*/ 0 60000 65536"/>
              <a:gd name="T17" fmla="*/ 0 60000 65536"/>
              <a:gd name="T18" fmla="*/ 0 w 1048"/>
              <a:gd name="T19" fmla="*/ 0 h 501"/>
              <a:gd name="T20" fmla="*/ 1048 w 1048"/>
              <a:gd name="T21" fmla="*/ 501 h 501"/>
            </a:gdLst>
            <a:ahLst/>
            <a:cxnLst>
              <a:cxn ang="T12">
                <a:pos x="T0" y="T1"/>
              </a:cxn>
              <a:cxn ang="T13">
                <a:pos x="T2" y="T3"/>
              </a:cxn>
              <a:cxn ang="T14">
                <a:pos x="T4" y="T5"/>
              </a:cxn>
              <a:cxn ang="T15">
                <a:pos x="T6" y="T7"/>
              </a:cxn>
              <a:cxn ang="T16">
                <a:pos x="T8" y="T9"/>
              </a:cxn>
              <a:cxn ang="T17">
                <a:pos x="T10" y="T11"/>
              </a:cxn>
            </a:cxnLst>
            <a:rect l="T18" t="T19" r="T20" b="T21"/>
            <a:pathLst>
              <a:path w="1048" h="501">
                <a:moveTo>
                  <a:pt x="0" y="8"/>
                </a:moveTo>
                <a:lnTo>
                  <a:pt x="1045" y="501"/>
                </a:lnTo>
                <a:lnTo>
                  <a:pt x="1048" y="491"/>
                </a:lnTo>
                <a:lnTo>
                  <a:pt x="5" y="0"/>
                </a:lnTo>
                <a:lnTo>
                  <a:pt x="3" y="8"/>
                </a:lnTo>
              </a:path>
            </a:pathLst>
          </a:custGeom>
          <a:noFill/>
          <a:ln w="4763">
            <a:solidFill>
              <a:srgbClr val="EB75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7" name="Freeform 49"/>
          <p:cNvSpPr>
            <a:spLocks/>
          </p:cNvSpPr>
          <p:nvPr/>
        </p:nvSpPr>
        <p:spPr bwMode="auto">
          <a:xfrm>
            <a:off x="4259263" y="2857500"/>
            <a:ext cx="1666875" cy="984250"/>
          </a:xfrm>
          <a:custGeom>
            <a:avLst/>
            <a:gdLst>
              <a:gd name="T0" fmla="*/ 0 w 1050"/>
              <a:gd name="T1" fmla="*/ 2147483647 h 620"/>
              <a:gd name="T2" fmla="*/ 2147483647 w 1050"/>
              <a:gd name="T3" fmla="*/ 2147483647 h 620"/>
              <a:gd name="T4" fmla="*/ 2147483647 w 1050"/>
              <a:gd name="T5" fmla="*/ 2147483647 h 620"/>
              <a:gd name="T6" fmla="*/ 2147483647 w 1050"/>
              <a:gd name="T7" fmla="*/ 0 h 620"/>
              <a:gd name="T8" fmla="*/ 2147483647 w 1050"/>
              <a:gd name="T9" fmla="*/ 2147483647 h 620"/>
              <a:gd name="T10" fmla="*/ 2147483647 w 1050"/>
              <a:gd name="T11" fmla="*/ 2147483647 h 620"/>
              <a:gd name="T12" fmla="*/ 0 w 1050"/>
              <a:gd name="T13" fmla="*/ 2147483647 h 620"/>
              <a:gd name="T14" fmla="*/ 0 60000 65536"/>
              <a:gd name="T15" fmla="*/ 0 60000 65536"/>
              <a:gd name="T16" fmla="*/ 0 60000 65536"/>
              <a:gd name="T17" fmla="*/ 0 60000 65536"/>
              <a:gd name="T18" fmla="*/ 0 60000 65536"/>
              <a:gd name="T19" fmla="*/ 0 60000 65536"/>
              <a:gd name="T20" fmla="*/ 0 60000 65536"/>
              <a:gd name="T21" fmla="*/ 0 w 1050"/>
              <a:gd name="T22" fmla="*/ 0 h 620"/>
              <a:gd name="T23" fmla="*/ 1050 w 1050"/>
              <a:gd name="T24" fmla="*/ 620 h 6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0" h="620">
                <a:moveTo>
                  <a:pt x="0" y="7"/>
                </a:moveTo>
                <a:lnTo>
                  <a:pt x="1042" y="620"/>
                </a:lnTo>
                <a:lnTo>
                  <a:pt x="1050" y="612"/>
                </a:lnTo>
                <a:lnTo>
                  <a:pt x="8" y="0"/>
                </a:lnTo>
                <a:lnTo>
                  <a:pt x="3" y="7"/>
                </a:lnTo>
                <a:lnTo>
                  <a:pt x="0" y="7"/>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58" name="Freeform 50"/>
          <p:cNvSpPr>
            <a:spLocks/>
          </p:cNvSpPr>
          <p:nvPr/>
        </p:nvSpPr>
        <p:spPr bwMode="auto">
          <a:xfrm>
            <a:off x="4259263" y="2857500"/>
            <a:ext cx="1666875" cy="984250"/>
          </a:xfrm>
          <a:custGeom>
            <a:avLst/>
            <a:gdLst>
              <a:gd name="T0" fmla="*/ 0 w 1050"/>
              <a:gd name="T1" fmla="*/ 2147483647 h 620"/>
              <a:gd name="T2" fmla="*/ 2147483647 w 1050"/>
              <a:gd name="T3" fmla="*/ 2147483647 h 620"/>
              <a:gd name="T4" fmla="*/ 2147483647 w 1050"/>
              <a:gd name="T5" fmla="*/ 2147483647 h 620"/>
              <a:gd name="T6" fmla="*/ 2147483647 w 1050"/>
              <a:gd name="T7" fmla="*/ 0 h 620"/>
              <a:gd name="T8" fmla="*/ 2147483647 w 1050"/>
              <a:gd name="T9" fmla="*/ 2147483647 h 620"/>
              <a:gd name="T10" fmla="*/ 2147483647 w 1050"/>
              <a:gd name="T11" fmla="*/ 2147483647 h 620"/>
              <a:gd name="T12" fmla="*/ 0 60000 65536"/>
              <a:gd name="T13" fmla="*/ 0 60000 65536"/>
              <a:gd name="T14" fmla="*/ 0 60000 65536"/>
              <a:gd name="T15" fmla="*/ 0 60000 65536"/>
              <a:gd name="T16" fmla="*/ 0 60000 65536"/>
              <a:gd name="T17" fmla="*/ 0 60000 65536"/>
              <a:gd name="T18" fmla="*/ 0 w 1050"/>
              <a:gd name="T19" fmla="*/ 0 h 620"/>
              <a:gd name="T20" fmla="*/ 1050 w 1050"/>
              <a:gd name="T21" fmla="*/ 620 h 620"/>
            </a:gdLst>
            <a:ahLst/>
            <a:cxnLst>
              <a:cxn ang="T12">
                <a:pos x="T0" y="T1"/>
              </a:cxn>
              <a:cxn ang="T13">
                <a:pos x="T2" y="T3"/>
              </a:cxn>
              <a:cxn ang="T14">
                <a:pos x="T4" y="T5"/>
              </a:cxn>
              <a:cxn ang="T15">
                <a:pos x="T6" y="T7"/>
              </a:cxn>
              <a:cxn ang="T16">
                <a:pos x="T8" y="T9"/>
              </a:cxn>
              <a:cxn ang="T17">
                <a:pos x="T10" y="T11"/>
              </a:cxn>
            </a:cxnLst>
            <a:rect l="T18" t="T19" r="T20" b="T21"/>
            <a:pathLst>
              <a:path w="1050" h="620">
                <a:moveTo>
                  <a:pt x="0" y="7"/>
                </a:moveTo>
                <a:lnTo>
                  <a:pt x="1042" y="620"/>
                </a:lnTo>
                <a:lnTo>
                  <a:pt x="1050" y="612"/>
                </a:lnTo>
                <a:lnTo>
                  <a:pt x="8" y="0"/>
                </a:lnTo>
                <a:lnTo>
                  <a:pt x="3" y="7"/>
                </a:lnTo>
              </a:path>
            </a:pathLst>
          </a:custGeom>
          <a:noFill/>
          <a:ln w="4763">
            <a:solidFill>
              <a:srgbClr val="EB75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9" name="Freeform 51"/>
          <p:cNvSpPr>
            <a:spLocks/>
          </p:cNvSpPr>
          <p:nvPr/>
        </p:nvSpPr>
        <p:spPr bwMode="auto">
          <a:xfrm>
            <a:off x="2617788" y="3881438"/>
            <a:ext cx="1117600" cy="203200"/>
          </a:xfrm>
          <a:custGeom>
            <a:avLst/>
            <a:gdLst>
              <a:gd name="T0" fmla="*/ 2147483647 w 704"/>
              <a:gd name="T1" fmla="*/ 2147483647 h 128"/>
              <a:gd name="T2" fmla="*/ 2147483647 w 704"/>
              <a:gd name="T3" fmla="*/ 0 h 128"/>
              <a:gd name="T4" fmla="*/ 0 w 704"/>
              <a:gd name="T5" fmla="*/ 0 h 128"/>
              <a:gd name="T6" fmla="*/ 0 w 704"/>
              <a:gd name="T7" fmla="*/ 2147483647 h 128"/>
              <a:gd name="T8" fmla="*/ 2147483647 w 704"/>
              <a:gd name="T9" fmla="*/ 2147483647 h 128"/>
              <a:gd name="T10" fmla="*/ 2147483647 w 704"/>
              <a:gd name="T11" fmla="*/ 2147483647 h 128"/>
              <a:gd name="T12" fmla="*/ 0 60000 65536"/>
              <a:gd name="T13" fmla="*/ 0 60000 65536"/>
              <a:gd name="T14" fmla="*/ 0 60000 65536"/>
              <a:gd name="T15" fmla="*/ 0 60000 65536"/>
              <a:gd name="T16" fmla="*/ 0 60000 65536"/>
              <a:gd name="T17" fmla="*/ 0 60000 65536"/>
              <a:gd name="T18" fmla="*/ 0 w 704"/>
              <a:gd name="T19" fmla="*/ 0 h 128"/>
              <a:gd name="T20" fmla="*/ 704 w 704"/>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704" h="128">
                <a:moveTo>
                  <a:pt x="704" y="128"/>
                </a:moveTo>
                <a:lnTo>
                  <a:pt x="704" y="0"/>
                </a:lnTo>
                <a:lnTo>
                  <a:pt x="0" y="0"/>
                </a:lnTo>
                <a:lnTo>
                  <a:pt x="0" y="128"/>
                </a:lnTo>
                <a:lnTo>
                  <a:pt x="704"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60" name="Freeform 52"/>
          <p:cNvSpPr>
            <a:spLocks/>
          </p:cNvSpPr>
          <p:nvPr/>
        </p:nvSpPr>
        <p:spPr bwMode="auto">
          <a:xfrm>
            <a:off x="2617788" y="3881438"/>
            <a:ext cx="1117600" cy="203200"/>
          </a:xfrm>
          <a:custGeom>
            <a:avLst/>
            <a:gdLst>
              <a:gd name="T0" fmla="*/ 2147483647 w 704"/>
              <a:gd name="T1" fmla="*/ 2147483647 h 128"/>
              <a:gd name="T2" fmla="*/ 2147483647 w 704"/>
              <a:gd name="T3" fmla="*/ 0 h 128"/>
              <a:gd name="T4" fmla="*/ 0 w 704"/>
              <a:gd name="T5" fmla="*/ 0 h 128"/>
              <a:gd name="T6" fmla="*/ 0 w 704"/>
              <a:gd name="T7" fmla="*/ 2147483647 h 128"/>
              <a:gd name="T8" fmla="*/ 2147483647 w 704"/>
              <a:gd name="T9" fmla="*/ 2147483647 h 128"/>
              <a:gd name="T10" fmla="*/ 2147483647 w 704"/>
              <a:gd name="T11" fmla="*/ 2147483647 h 128"/>
              <a:gd name="T12" fmla="*/ 0 60000 65536"/>
              <a:gd name="T13" fmla="*/ 0 60000 65536"/>
              <a:gd name="T14" fmla="*/ 0 60000 65536"/>
              <a:gd name="T15" fmla="*/ 0 60000 65536"/>
              <a:gd name="T16" fmla="*/ 0 60000 65536"/>
              <a:gd name="T17" fmla="*/ 0 60000 65536"/>
              <a:gd name="T18" fmla="*/ 0 w 704"/>
              <a:gd name="T19" fmla="*/ 0 h 128"/>
              <a:gd name="T20" fmla="*/ 704 w 704"/>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704" h="128">
                <a:moveTo>
                  <a:pt x="704" y="128"/>
                </a:moveTo>
                <a:lnTo>
                  <a:pt x="704" y="0"/>
                </a:lnTo>
                <a:lnTo>
                  <a:pt x="0" y="0"/>
                </a:lnTo>
                <a:lnTo>
                  <a:pt x="0" y="128"/>
                </a:lnTo>
                <a:lnTo>
                  <a:pt x="704" y="128"/>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61" name="Freeform 53"/>
          <p:cNvSpPr>
            <a:spLocks/>
          </p:cNvSpPr>
          <p:nvPr/>
        </p:nvSpPr>
        <p:spPr bwMode="auto">
          <a:xfrm>
            <a:off x="2443163" y="3878263"/>
            <a:ext cx="169862" cy="201612"/>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62" name="Freeform 54"/>
          <p:cNvSpPr>
            <a:spLocks/>
          </p:cNvSpPr>
          <p:nvPr/>
        </p:nvSpPr>
        <p:spPr bwMode="auto">
          <a:xfrm>
            <a:off x="2443163" y="3878263"/>
            <a:ext cx="169862" cy="201612"/>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63" name="Freeform 55"/>
          <p:cNvSpPr>
            <a:spLocks/>
          </p:cNvSpPr>
          <p:nvPr/>
        </p:nvSpPr>
        <p:spPr bwMode="auto">
          <a:xfrm>
            <a:off x="2617788" y="4281488"/>
            <a:ext cx="1117600" cy="206375"/>
          </a:xfrm>
          <a:custGeom>
            <a:avLst/>
            <a:gdLst>
              <a:gd name="T0" fmla="*/ 2147483647 w 704"/>
              <a:gd name="T1" fmla="*/ 2147483647 h 130"/>
              <a:gd name="T2" fmla="*/ 2147483647 w 704"/>
              <a:gd name="T3" fmla="*/ 0 h 130"/>
              <a:gd name="T4" fmla="*/ 0 w 704"/>
              <a:gd name="T5" fmla="*/ 0 h 130"/>
              <a:gd name="T6" fmla="*/ 0 w 704"/>
              <a:gd name="T7" fmla="*/ 2147483647 h 130"/>
              <a:gd name="T8" fmla="*/ 2147483647 w 704"/>
              <a:gd name="T9" fmla="*/ 2147483647 h 130"/>
              <a:gd name="T10" fmla="*/ 2147483647 w 704"/>
              <a:gd name="T11" fmla="*/ 2147483647 h 130"/>
              <a:gd name="T12" fmla="*/ 2147483647 w 704"/>
              <a:gd name="T13" fmla="*/ 2147483647 h 130"/>
              <a:gd name="T14" fmla="*/ 0 60000 65536"/>
              <a:gd name="T15" fmla="*/ 0 60000 65536"/>
              <a:gd name="T16" fmla="*/ 0 60000 65536"/>
              <a:gd name="T17" fmla="*/ 0 60000 65536"/>
              <a:gd name="T18" fmla="*/ 0 60000 65536"/>
              <a:gd name="T19" fmla="*/ 0 60000 65536"/>
              <a:gd name="T20" fmla="*/ 0 60000 65536"/>
              <a:gd name="T21" fmla="*/ 0 w 704"/>
              <a:gd name="T22" fmla="*/ 0 h 130"/>
              <a:gd name="T23" fmla="*/ 704 w 704"/>
              <a:gd name="T24" fmla="*/ 130 h 1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4" h="130">
                <a:moveTo>
                  <a:pt x="704" y="127"/>
                </a:moveTo>
                <a:lnTo>
                  <a:pt x="704" y="0"/>
                </a:lnTo>
                <a:lnTo>
                  <a:pt x="0" y="0"/>
                </a:lnTo>
                <a:lnTo>
                  <a:pt x="0" y="130"/>
                </a:lnTo>
                <a:lnTo>
                  <a:pt x="704" y="130"/>
                </a:lnTo>
                <a:lnTo>
                  <a:pt x="70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64" name="Freeform 56"/>
          <p:cNvSpPr>
            <a:spLocks/>
          </p:cNvSpPr>
          <p:nvPr/>
        </p:nvSpPr>
        <p:spPr bwMode="auto">
          <a:xfrm>
            <a:off x="2617788" y="4281488"/>
            <a:ext cx="1117600" cy="206375"/>
          </a:xfrm>
          <a:custGeom>
            <a:avLst/>
            <a:gdLst>
              <a:gd name="T0" fmla="*/ 2147483647 w 704"/>
              <a:gd name="T1" fmla="*/ 2147483647 h 130"/>
              <a:gd name="T2" fmla="*/ 2147483647 w 704"/>
              <a:gd name="T3" fmla="*/ 0 h 130"/>
              <a:gd name="T4" fmla="*/ 0 w 704"/>
              <a:gd name="T5" fmla="*/ 0 h 130"/>
              <a:gd name="T6" fmla="*/ 0 w 704"/>
              <a:gd name="T7" fmla="*/ 2147483647 h 130"/>
              <a:gd name="T8" fmla="*/ 2147483647 w 704"/>
              <a:gd name="T9" fmla="*/ 2147483647 h 130"/>
              <a:gd name="T10" fmla="*/ 2147483647 w 704"/>
              <a:gd name="T11" fmla="*/ 2147483647 h 130"/>
              <a:gd name="T12" fmla="*/ 0 60000 65536"/>
              <a:gd name="T13" fmla="*/ 0 60000 65536"/>
              <a:gd name="T14" fmla="*/ 0 60000 65536"/>
              <a:gd name="T15" fmla="*/ 0 60000 65536"/>
              <a:gd name="T16" fmla="*/ 0 60000 65536"/>
              <a:gd name="T17" fmla="*/ 0 60000 65536"/>
              <a:gd name="T18" fmla="*/ 0 w 704"/>
              <a:gd name="T19" fmla="*/ 0 h 130"/>
              <a:gd name="T20" fmla="*/ 704 w 704"/>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704" h="130">
                <a:moveTo>
                  <a:pt x="704" y="127"/>
                </a:moveTo>
                <a:lnTo>
                  <a:pt x="704" y="0"/>
                </a:lnTo>
                <a:lnTo>
                  <a:pt x="0" y="0"/>
                </a:lnTo>
                <a:lnTo>
                  <a:pt x="0" y="130"/>
                </a:lnTo>
                <a:lnTo>
                  <a:pt x="704" y="13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65" name="Freeform 57"/>
          <p:cNvSpPr>
            <a:spLocks/>
          </p:cNvSpPr>
          <p:nvPr/>
        </p:nvSpPr>
        <p:spPr bwMode="auto">
          <a:xfrm>
            <a:off x="2443163" y="4281488"/>
            <a:ext cx="169862" cy="201612"/>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66" name="Freeform 58"/>
          <p:cNvSpPr>
            <a:spLocks/>
          </p:cNvSpPr>
          <p:nvPr/>
        </p:nvSpPr>
        <p:spPr bwMode="auto">
          <a:xfrm>
            <a:off x="2443163" y="4281488"/>
            <a:ext cx="169862" cy="201612"/>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67" name="Freeform 59"/>
          <p:cNvSpPr>
            <a:spLocks/>
          </p:cNvSpPr>
          <p:nvPr/>
        </p:nvSpPr>
        <p:spPr bwMode="auto">
          <a:xfrm>
            <a:off x="2617788" y="4689475"/>
            <a:ext cx="1117600" cy="201613"/>
          </a:xfrm>
          <a:custGeom>
            <a:avLst/>
            <a:gdLst>
              <a:gd name="T0" fmla="*/ 2147483647 w 704"/>
              <a:gd name="T1" fmla="*/ 2147483647 h 127"/>
              <a:gd name="T2" fmla="*/ 2147483647 w 704"/>
              <a:gd name="T3" fmla="*/ 0 h 127"/>
              <a:gd name="T4" fmla="*/ 0 w 704"/>
              <a:gd name="T5" fmla="*/ 0 h 127"/>
              <a:gd name="T6" fmla="*/ 0 w 704"/>
              <a:gd name="T7" fmla="*/ 2147483647 h 127"/>
              <a:gd name="T8" fmla="*/ 2147483647 w 704"/>
              <a:gd name="T9" fmla="*/ 2147483647 h 127"/>
              <a:gd name="T10" fmla="*/ 2147483647 w 704"/>
              <a:gd name="T11" fmla="*/ 2147483647 h 127"/>
              <a:gd name="T12" fmla="*/ 2147483647 w 704"/>
              <a:gd name="T13" fmla="*/ 2147483647 h 127"/>
              <a:gd name="T14" fmla="*/ 0 60000 65536"/>
              <a:gd name="T15" fmla="*/ 0 60000 65536"/>
              <a:gd name="T16" fmla="*/ 0 60000 65536"/>
              <a:gd name="T17" fmla="*/ 0 60000 65536"/>
              <a:gd name="T18" fmla="*/ 0 60000 65536"/>
              <a:gd name="T19" fmla="*/ 0 60000 65536"/>
              <a:gd name="T20" fmla="*/ 0 60000 65536"/>
              <a:gd name="T21" fmla="*/ 0 w 704"/>
              <a:gd name="T22" fmla="*/ 0 h 127"/>
              <a:gd name="T23" fmla="*/ 704 w 704"/>
              <a:gd name="T24" fmla="*/ 127 h 1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4" h="127">
                <a:moveTo>
                  <a:pt x="704" y="125"/>
                </a:moveTo>
                <a:lnTo>
                  <a:pt x="704" y="0"/>
                </a:lnTo>
                <a:lnTo>
                  <a:pt x="0" y="0"/>
                </a:lnTo>
                <a:lnTo>
                  <a:pt x="0" y="127"/>
                </a:lnTo>
                <a:lnTo>
                  <a:pt x="704" y="127"/>
                </a:lnTo>
                <a:lnTo>
                  <a:pt x="704" y="12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68" name="Freeform 60"/>
          <p:cNvSpPr>
            <a:spLocks/>
          </p:cNvSpPr>
          <p:nvPr/>
        </p:nvSpPr>
        <p:spPr bwMode="auto">
          <a:xfrm>
            <a:off x="2617788" y="4689475"/>
            <a:ext cx="1117600" cy="201613"/>
          </a:xfrm>
          <a:custGeom>
            <a:avLst/>
            <a:gdLst>
              <a:gd name="T0" fmla="*/ 2147483647 w 704"/>
              <a:gd name="T1" fmla="*/ 2147483647 h 127"/>
              <a:gd name="T2" fmla="*/ 2147483647 w 704"/>
              <a:gd name="T3" fmla="*/ 0 h 127"/>
              <a:gd name="T4" fmla="*/ 0 w 704"/>
              <a:gd name="T5" fmla="*/ 0 h 127"/>
              <a:gd name="T6" fmla="*/ 0 w 704"/>
              <a:gd name="T7" fmla="*/ 2147483647 h 127"/>
              <a:gd name="T8" fmla="*/ 2147483647 w 704"/>
              <a:gd name="T9" fmla="*/ 2147483647 h 127"/>
              <a:gd name="T10" fmla="*/ 2147483647 w 704"/>
              <a:gd name="T11" fmla="*/ 2147483647 h 127"/>
              <a:gd name="T12" fmla="*/ 0 60000 65536"/>
              <a:gd name="T13" fmla="*/ 0 60000 65536"/>
              <a:gd name="T14" fmla="*/ 0 60000 65536"/>
              <a:gd name="T15" fmla="*/ 0 60000 65536"/>
              <a:gd name="T16" fmla="*/ 0 60000 65536"/>
              <a:gd name="T17" fmla="*/ 0 60000 65536"/>
              <a:gd name="T18" fmla="*/ 0 w 704"/>
              <a:gd name="T19" fmla="*/ 0 h 127"/>
              <a:gd name="T20" fmla="*/ 704 w 704"/>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4" h="127">
                <a:moveTo>
                  <a:pt x="704" y="125"/>
                </a:moveTo>
                <a:lnTo>
                  <a:pt x="704" y="0"/>
                </a:lnTo>
                <a:lnTo>
                  <a:pt x="0" y="0"/>
                </a:lnTo>
                <a:lnTo>
                  <a:pt x="0" y="127"/>
                </a:lnTo>
                <a:lnTo>
                  <a:pt x="704"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69" name="Freeform 61"/>
          <p:cNvSpPr>
            <a:spLocks/>
          </p:cNvSpPr>
          <p:nvPr/>
        </p:nvSpPr>
        <p:spPr bwMode="auto">
          <a:xfrm>
            <a:off x="2443163" y="4684713"/>
            <a:ext cx="169862" cy="203200"/>
          </a:xfrm>
          <a:custGeom>
            <a:avLst/>
            <a:gdLst>
              <a:gd name="T0" fmla="*/ 2147483647 w 107"/>
              <a:gd name="T1" fmla="*/ 2147483647 h 128"/>
              <a:gd name="T2" fmla="*/ 2147483647 w 107"/>
              <a:gd name="T3" fmla="*/ 0 h 128"/>
              <a:gd name="T4" fmla="*/ 0 w 107"/>
              <a:gd name="T5" fmla="*/ 0 h 128"/>
              <a:gd name="T6" fmla="*/ 0 w 107"/>
              <a:gd name="T7" fmla="*/ 2147483647 h 128"/>
              <a:gd name="T8" fmla="*/ 2147483647 w 107"/>
              <a:gd name="T9" fmla="*/ 2147483647 h 128"/>
              <a:gd name="T10" fmla="*/ 2147483647 w 107"/>
              <a:gd name="T11" fmla="*/ 2147483647 h 128"/>
              <a:gd name="T12" fmla="*/ 0 60000 65536"/>
              <a:gd name="T13" fmla="*/ 0 60000 65536"/>
              <a:gd name="T14" fmla="*/ 0 60000 65536"/>
              <a:gd name="T15" fmla="*/ 0 60000 65536"/>
              <a:gd name="T16" fmla="*/ 0 60000 65536"/>
              <a:gd name="T17" fmla="*/ 0 60000 65536"/>
              <a:gd name="T18" fmla="*/ 0 w 107"/>
              <a:gd name="T19" fmla="*/ 0 h 128"/>
              <a:gd name="T20" fmla="*/ 107 w 107"/>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107" h="128">
                <a:moveTo>
                  <a:pt x="107" y="128"/>
                </a:moveTo>
                <a:lnTo>
                  <a:pt x="107" y="0"/>
                </a:lnTo>
                <a:lnTo>
                  <a:pt x="0" y="0"/>
                </a:lnTo>
                <a:lnTo>
                  <a:pt x="0" y="128"/>
                </a:lnTo>
                <a:lnTo>
                  <a:pt x="107" y="12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70" name="Freeform 62"/>
          <p:cNvSpPr>
            <a:spLocks/>
          </p:cNvSpPr>
          <p:nvPr/>
        </p:nvSpPr>
        <p:spPr bwMode="auto">
          <a:xfrm>
            <a:off x="2443163" y="4684713"/>
            <a:ext cx="169862" cy="203200"/>
          </a:xfrm>
          <a:custGeom>
            <a:avLst/>
            <a:gdLst>
              <a:gd name="T0" fmla="*/ 2147483647 w 107"/>
              <a:gd name="T1" fmla="*/ 2147483647 h 128"/>
              <a:gd name="T2" fmla="*/ 2147483647 w 107"/>
              <a:gd name="T3" fmla="*/ 0 h 128"/>
              <a:gd name="T4" fmla="*/ 0 w 107"/>
              <a:gd name="T5" fmla="*/ 0 h 128"/>
              <a:gd name="T6" fmla="*/ 0 w 107"/>
              <a:gd name="T7" fmla="*/ 2147483647 h 128"/>
              <a:gd name="T8" fmla="*/ 2147483647 w 107"/>
              <a:gd name="T9" fmla="*/ 2147483647 h 128"/>
              <a:gd name="T10" fmla="*/ 2147483647 w 107"/>
              <a:gd name="T11" fmla="*/ 2147483647 h 128"/>
              <a:gd name="T12" fmla="*/ 0 60000 65536"/>
              <a:gd name="T13" fmla="*/ 0 60000 65536"/>
              <a:gd name="T14" fmla="*/ 0 60000 65536"/>
              <a:gd name="T15" fmla="*/ 0 60000 65536"/>
              <a:gd name="T16" fmla="*/ 0 60000 65536"/>
              <a:gd name="T17" fmla="*/ 0 60000 65536"/>
              <a:gd name="T18" fmla="*/ 0 w 107"/>
              <a:gd name="T19" fmla="*/ 0 h 128"/>
              <a:gd name="T20" fmla="*/ 107 w 107"/>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107" h="128">
                <a:moveTo>
                  <a:pt x="107" y="128"/>
                </a:moveTo>
                <a:lnTo>
                  <a:pt x="107" y="0"/>
                </a:lnTo>
                <a:lnTo>
                  <a:pt x="0" y="0"/>
                </a:lnTo>
                <a:lnTo>
                  <a:pt x="0" y="128"/>
                </a:lnTo>
                <a:lnTo>
                  <a:pt x="107" y="128"/>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71" name="Freeform 63"/>
          <p:cNvSpPr>
            <a:spLocks/>
          </p:cNvSpPr>
          <p:nvPr/>
        </p:nvSpPr>
        <p:spPr bwMode="auto">
          <a:xfrm>
            <a:off x="2617788" y="5089525"/>
            <a:ext cx="1117600" cy="204788"/>
          </a:xfrm>
          <a:custGeom>
            <a:avLst/>
            <a:gdLst>
              <a:gd name="T0" fmla="*/ 2147483647 w 704"/>
              <a:gd name="T1" fmla="*/ 2147483647 h 129"/>
              <a:gd name="T2" fmla="*/ 2147483647 w 704"/>
              <a:gd name="T3" fmla="*/ 0 h 129"/>
              <a:gd name="T4" fmla="*/ 0 w 704"/>
              <a:gd name="T5" fmla="*/ 0 h 129"/>
              <a:gd name="T6" fmla="*/ 0 w 704"/>
              <a:gd name="T7" fmla="*/ 2147483647 h 129"/>
              <a:gd name="T8" fmla="*/ 2147483647 w 704"/>
              <a:gd name="T9" fmla="*/ 2147483647 h 129"/>
              <a:gd name="T10" fmla="*/ 2147483647 w 704"/>
              <a:gd name="T11" fmla="*/ 2147483647 h 129"/>
              <a:gd name="T12" fmla="*/ 2147483647 w 704"/>
              <a:gd name="T13" fmla="*/ 2147483647 h 129"/>
              <a:gd name="T14" fmla="*/ 0 60000 65536"/>
              <a:gd name="T15" fmla="*/ 0 60000 65536"/>
              <a:gd name="T16" fmla="*/ 0 60000 65536"/>
              <a:gd name="T17" fmla="*/ 0 60000 65536"/>
              <a:gd name="T18" fmla="*/ 0 60000 65536"/>
              <a:gd name="T19" fmla="*/ 0 60000 65536"/>
              <a:gd name="T20" fmla="*/ 0 60000 65536"/>
              <a:gd name="T21" fmla="*/ 0 w 704"/>
              <a:gd name="T22" fmla="*/ 0 h 129"/>
              <a:gd name="T23" fmla="*/ 704 w 704"/>
              <a:gd name="T24" fmla="*/ 129 h 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4" h="129">
                <a:moveTo>
                  <a:pt x="704" y="127"/>
                </a:moveTo>
                <a:lnTo>
                  <a:pt x="704" y="0"/>
                </a:lnTo>
                <a:lnTo>
                  <a:pt x="0" y="0"/>
                </a:lnTo>
                <a:lnTo>
                  <a:pt x="0" y="129"/>
                </a:lnTo>
                <a:lnTo>
                  <a:pt x="704" y="129"/>
                </a:lnTo>
                <a:lnTo>
                  <a:pt x="70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72" name="Freeform 64"/>
          <p:cNvSpPr>
            <a:spLocks/>
          </p:cNvSpPr>
          <p:nvPr/>
        </p:nvSpPr>
        <p:spPr bwMode="auto">
          <a:xfrm>
            <a:off x="2617788" y="5089525"/>
            <a:ext cx="1117600" cy="204788"/>
          </a:xfrm>
          <a:custGeom>
            <a:avLst/>
            <a:gdLst>
              <a:gd name="T0" fmla="*/ 2147483647 w 704"/>
              <a:gd name="T1" fmla="*/ 2147483647 h 129"/>
              <a:gd name="T2" fmla="*/ 2147483647 w 704"/>
              <a:gd name="T3" fmla="*/ 0 h 129"/>
              <a:gd name="T4" fmla="*/ 0 w 704"/>
              <a:gd name="T5" fmla="*/ 0 h 129"/>
              <a:gd name="T6" fmla="*/ 0 w 704"/>
              <a:gd name="T7" fmla="*/ 2147483647 h 129"/>
              <a:gd name="T8" fmla="*/ 2147483647 w 704"/>
              <a:gd name="T9" fmla="*/ 2147483647 h 129"/>
              <a:gd name="T10" fmla="*/ 2147483647 w 704"/>
              <a:gd name="T11" fmla="*/ 2147483647 h 129"/>
              <a:gd name="T12" fmla="*/ 0 60000 65536"/>
              <a:gd name="T13" fmla="*/ 0 60000 65536"/>
              <a:gd name="T14" fmla="*/ 0 60000 65536"/>
              <a:gd name="T15" fmla="*/ 0 60000 65536"/>
              <a:gd name="T16" fmla="*/ 0 60000 65536"/>
              <a:gd name="T17" fmla="*/ 0 60000 65536"/>
              <a:gd name="T18" fmla="*/ 0 w 704"/>
              <a:gd name="T19" fmla="*/ 0 h 129"/>
              <a:gd name="T20" fmla="*/ 704 w 704"/>
              <a:gd name="T21" fmla="*/ 129 h 129"/>
            </a:gdLst>
            <a:ahLst/>
            <a:cxnLst>
              <a:cxn ang="T12">
                <a:pos x="T0" y="T1"/>
              </a:cxn>
              <a:cxn ang="T13">
                <a:pos x="T2" y="T3"/>
              </a:cxn>
              <a:cxn ang="T14">
                <a:pos x="T4" y="T5"/>
              </a:cxn>
              <a:cxn ang="T15">
                <a:pos x="T6" y="T7"/>
              </a:cxn>
              <a:cxn ang="T16">
                <a:pos x="T8" y="T9"/>
              </a:cxn>
              <a:cxn ang="T17">
                <a:pos x="T10" y="T11"/>
              </a:cxn>
            </a:cxnLst>
            <a:rect l="T18" t="T19" r="T20" b="T21"/>
            <a:pathLst>
              <a:path w="704" h="129">
                <a:moveTo>
                  <a:pt x="704" y="127"/>
                </a:moveTo>
                <a:lnTo>
                  <a:pt x="704" y="0"/>
                </a:lnTo>
                <a:lnTo>
                  <a:pt x="0" y="0"/>
                </a:lnTo>
                <a:lnTo>
                  <a:pt x="0" y="129"/>
                </a:lnTo>
                <a:lnTo>
                  <a:pt x="704" y="129"/>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73" name="Freeform 65"/>
          <p:cNvSpPr>
            <a:spLocks/>
          </p:cNvSpPr>
          <p:nvPr/>
        </p:nvSpPr>
        <p:spPr bwMode="auto">
          <a:xfrm>
            <a:off x="2443163" y="5089525"/>
            <a:ext cx="169862" cy="201613"/>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74" name="Freeform 66"/>
          <p:cNvSpPr>
            <a:spLocks/>
          </p:cNvSpPr>
          <p:nvPr/>
        </p:nvSpPr>
        <p:spPr bwMode="auto">
          <a:xfrm>
            <a:off x="2443163" y="5089525"/>
            <a:ext cx="169862" cy="201613"/>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75" name="Freeform 67"/>
          <p:cNvSpPr>
            <a:spLocks/>
          </p:cNvSpPr>
          <p:nvPr/>
        </p:nvSpPr>
        <p:spPr bwMode="auto">
          <a:xfrm>
            <a:off x="2617788" y="5495925"/>
            <a:ext cx="1117600" cy="201613"/>
          </a:xfrm>
          <a:custGeom>
            <a:avLst/>
            <a:gdLst>
              <a:gd name="T0" fmla="*/ 2147483647 w 704"/>
              <a:gd name="T1" fmla="*/ 2147483647 h 127"/>
              <a:gd name="T2" fmla="*/ 2147483647 w 704"/>
              <a:gd name="T3" fmla="*/ 0 h 127"/>
              <a:gd name="T4" fmla="*/ 0 w 704"/>
              <a:gd name="T5" fmla="*/ 0 h 127"/>
              <a:gd name="T6" fmla="*/ 0 w 704"/>
              <a:gd name="T7" fmla="*/ 2147483647 h 127"/>
              <a:gd name="T8" fmla="*/ 2147483647 w 704"/>
              <a:gd name="T9" fmla="*/ 2147483647 h 127"/>
              <a:gd name="T10" fmla="*/ 2147483647 w 704"/>
              <a:gd name="T11" fmla="*/ 2147483647 h 127"/>
              <a:gd name="T12" fmla="*/ 0 60000 65536"/>
              <a:gd name="T13" fmla="*/ 0 60000 65536"/>
              <a:gd name="T14" fmla="*/ 0 60000 65536"/>
              <a:gd name="T15" fmla="*/ 0 60000 65536"/>
              <a:gd name="T16" fmla="*/ 0 60000 65536"/>
              <a:gd name="T17" fmla="*/ 0 60000 65536"/>
              <a:gd name="T18" fmla="*/ 0 w 704"/>
              <a:gd name="T19" fmla="*/ 0 h 127"/>
              <a:gd name="T20" fmla="*/ 704 w 704"/>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4" h="127">
                <a:moveTo>
                  <a:pt x="704" y="127"/>
                </a:moveTo>
                <a:lnTo>
                  <a:pt x="704" y="0"/>
                </a:lnTo>
                <a:lnTo>
                  <a:pt x="0" y="0"/>
                </a:lnTo>
                <a:lnTo>
                  <a:pt x="0" y="127"/>
                </a:lnTo>
                <a:lnTo>
                  <a:pt x="70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76" name="Freeform 68"/>
          <p:cNvSpPr>
            <a:spLocks/>
          </p:cNvSpPr>
          <p:nvPr/>
        </p:nvSpPr>
        <p:spPr bwMode="auto">
          <a:xfrm>
            <a:off x="2617788" y="5495925"/>
            <a:ext cx="1117600" cy="201613"/>
          </a:xfrm>
          <a:custGeom>
            <a:avLst/>
            <a:gdLst>
              <a:gd name="T0" fmla="*/ 2147483647 w 704"/>
              <a:gd name="T1" fmla="*/ 2147483647 h 127"/>
              <a:gd name="T2" fmla="*/ 2147483647 w 704"/>
              <a:gd name="T3" fmla="*/ 0 h 127"/>
              <a:gd name="T4" fmla="*/ 0 w 704"/>
              <a:gd name="T5" fmla="*/ 0 h 127"/>
              <a:gd name="T6" fmla="*/ 0 w 704"/>
              <a:gd name="T7" fmla="*/ 2147483647 h 127"/>
              <a:gd name="T8" fmla="*/ 2147483647 w 704"/>
              <a:gd name="T9" fmla="*/ 2147483647 h 127"/>
              <a:gd name="T10" fmla="*/ 2147483647 w 704"/>
              <a:gd name="T11" fmla="*/ 2147483647 h 127"/>
              <a:gd name="T12" fmla="*/ 0 60000 65536"/>
              <a:gd name="T13" fmla="*/ 0 60000 65536"/>
              <a:gd name="T14" fmla="*/ 0 60000 65536"/>
              <a:gd name="T15" fmla="*/ 0 60000 65536"/>
              <a:gd name="T16" fmla="*/ 0 60000 65536"/>
              <a:gd name="T17" fmla="*/ 0 60000 65536"/>
              <a:gd name="T18" fmla="*/ 0 w 704"/>
              <a:gd name="T19" fmla="*/ 0 h 127"/>
              <a:gd name="T20" fmla="*/ 704 w 704"/>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4" h="127">
                <a:moveTo>
                  <a:pt x="704" y="127"/>
                </a:moveTo>
                <a:lnTo>
                  <a:pt x="704" y="0"/>
                </a:lnTo>
                <a:lnTo>
                  <a:pt x="0" y="0"/>
                </a:lnTo>
                <a:lnTo>
                  <a:pt x="0" y="127"/>
                </a:lnTo>
                <a:lnTo>
                  <a:pt x="704"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77" name="Freeform 69"/>
          <p:cNvSpPr>
            <a:spLocks/>
          </p:cNvSpPr>
          <p:nvPr/>
        </p:nvSpPr>
        <p:spPr bwMode="auto">
          <a:xfrm>
            <a:off x="2443163" y="5492750"/>
            <a:ext cx="169862" cy="201613"/>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78" name="Freeform 70"/>
          <p:cNvSpPr>
            <a:spLocks/>
          </p:cNvSpPr>
          <p:nvPr/>
        </p:nvSpPr>
        <p:spPr bwMode="auto">
          <a:xfrm>
            <a:off x="2443163" y="5492750"/>
            <a:ext cx="169862" cy="201613"/>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79" name="Freeform 71"/>
          <p:cNvSpPr>
            <a:spLocks/>
          </p:cNvSpPr>
          <p:nvPr/>
        </p:nvSpPr>
        <p:spPr bwMode="auto">
          <a:xfrm>
            <a:off x="2617788" y="5895975"/>
            <a:ext cx="1117600" cy="206375"/>
          </a:xfrm>
          <a:custGeom>
            <a:avLst/>
            <a:gdLst>
              <a:gd name="T0" fmla="*/ 2147483647 w 704"/>
              <a:gd name="T1" fmla="*/ 2147483647 h 130"/>
              <a:gd name="T2" fmla="*/ 2147483647 w 704"/>
              <a:gd name="T3" fmla="*/ 0 h 130"/>
              <a:gd name="T4" fmla="*/ 0 w 704"/>
              <a:gd name="T5" fmla="*/ 0 h 130"/>
              <a:gd name="T6" fmla="*/ 0 w 704"/>
              <a:gd name="T7" fmla="*/ 2147483647 h 130"/>
              <a:gd name="T8" fmla="*/ 2147483647 w 704"/>
              <a:gd name="T9" fmla="*/ 2147483647 h 130"/>
              <a:gd name="T10" fmla="*/ 2147483647 w 704"/>
              <a:gd name="T11" fmla="*/ 2147483647 h 130"/>
              <a:gd name="T12" fmla="*/ 2147483647 w 704"/>
              <a:gd name="T13" fmla="*/ 2147483647 h 130"/>
              <a:gd name="T14" fmla="*/ 0 60000 65536"/>
              <a:gd name="T15" fmla="*/ 0 60000 65536"/>
              <a:gd name="T16" fmla="*/ 0 60000 65536"/>
              <a:gd name="T17" fmla="*/ 0 60000 65536"/>
              <a:gd name="T18" fmla="*/ 0 60000 65536"/>
              <a:gd name="T19" fmla="*/ 0 60000 65536"/>
              <a:gd name="T20" fmla="*/ 0 60000 65536"/>
              <a:gd name="T21" fmla="*/ 0 w 704"/>
              <a:gd name="T22" fmla="*/ 0 h 130"/>
              <a:gd name="T23" fmla="*/ 704 w 704"/>
              <a:gd name="T24" fmla="*/ 130 h 1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4" h="130">
                <a:moveTo>
                  <a:pt x="704" y="127"/>
                </a:moveTo>
                <a:lnTo>
                  <a:pt x="704" y="0"/>
                </a:lnTo>
                <a:lnTo>
                  <a:pt x="0" y="0"/>
                </a:lnTo>
                <a:lnTo>
                  <a:pt x="0" y="130"/>
                </a:lnTo>
                <a:lnTo>
                  <a:pt x="704" y="130"/>
                </a:lnTo>
                <a:lnTo>
                  <a:pt x="704" y="127"/>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80" name="Freeform 72"/>
          <p:cNvSpPr>
            <a:spLocks/>
          </p:cNvSpPr>
          <p:nvPr/>
        </p:nvSpPr>
        <p:spPr bwMode="auto">
          <a:xfrm>
            <a:off x="2617788" y="5895975"/>
            <a:ext cx="1117600" cy="206375"/>
          </a:xfrm>
          <a:custGeom>
            <a:avLst/>
            <a:gdLst>
              <a:gd name="T0" fmla="*/ 2147483647 w 704"/>
              <a:gd name="T1" fmla="*/ 2147483647 h 130"/>
              <a:gd name="T2" fmla="*/ 2147483647 w 704"/>
              <a:gd name="T3" fmla="*/ 0 h 130"/>
              <a:gd name="T4" fmla="*/ 0 w 704"/>
              <a:gd name="T5" fmla="*/ 0 h 130"/>
              <a:gd name="T6" fmla="*/ 0 w 704"/>
              <a:gd name="T7" fmla="*/ 2147483647 h 130"/>
              <a:gd name="T8" fmla="*/ 2147483647 w 704"/>
              <a:gd name="T9" fmla="*/ 2147483647 h 130"/>
              <a:gd name="T10" fmla="*/ 2147483647 w 704"/>
              <a:gd name="T11" fmla="*/ 2147483647 h 130"/>
              <a:gd name="T12" fmla="*/ 0 60000 65536"/>
              <a:gd name="T13" fmla="*/ 0 60000 65536"/>
              <a:gd name="T14" fmla="*/ 0 60000 65536"/>
              <a:gd name="T15" fmla="*/ 0 60000 65536"/>
              <a:gd name="T16" fmla="*/ 0 60000 65536"/>
              <a:gd name="T17" fmla="*/ 0 60000 65536"/>
              <a:gd name="T18" fmla="*/ 0 w 704"/>
              <a:gd name="T19" fmla="*/ 0 h 130"/>
              <a:gd name="T20" fmla="*/ 704 w 704"/>
              <a:gd name="T21" fmla="*/ 130 h 130"/>
            </a:gdLst>
            <a:ahLst/>
            <a:cxnLst>
              <a:cxn ang="T12">
                <a:pos x="T0" y="T1"/>
              </a:cxn>
              <a:cxn ang="T13">
                <a:pos x="T2" y="T3"/>
              </a:cxn>
              <a:cxn ang="T14">
                <a:pos x="T4" y="T5"/>
              </a:cxn>
              <a:cxn ang="T15">
                <a:pos x="T6" y="T7"/>
              </a:cxn>
              <a:cxn ang="T16">
                <a:pos x="T8" y="T9"/>
              </a:cxn>
              <a:cxn ang="T17">
                <a:pos x="T10" y="T11"/>
              </a:cxn>
            </a:cxnLst>
            <a:rect l="T18" t="T19" r="T20" b="T21"/>
            <a:pathLst>
              <a:path w="704" h="130">
                <a:moveTo>
                  <a:pt x="704" y="127"/>
                </a:moveTo>
                <a:lnTo>
                  <a:pt x="704" y="0"/>
                </a:lnTo>
                <a:lnTo>
                  <a:pt x="0" y="0"/>
                </a:lnTo>
                <a:lnTo>
                  <a:pt x="0" y="130"/>
                </a:lnTo>
                <a:lnTo>
                  <a:pt x="704" y="13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81" name="Freeform 73"/>
          <p:cNvSpPr>
            <a:spLocks/>
          </p:cNvSpPr>
          <p:nvPr/>
        </p:nvSpPr>
        <p:spPr bwMode="auto">
          <a:xfrm>
            <a:off x="2443163" y="5895975"/>
            <a:ext cx="169862" cy="201613"/>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82" name="Freeform 74"/>
          <p:cNvSpPr>
            <a:spLocks/>
          </p:cNvSpPr>
          <p:nvPr/>
        </p:nvSpPr>
        <p:spPr bwMode="auto">
          <a:xfrm>
            <a:off x="2443163" y="5895975"/>
            <a:ext cx="169862" cy="201613"/>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7"/>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83" name="Freeform 75"/>
          <p:cNvSpPr>
            <a:spLocks/>
          </p:cNvSpPr>
          <p:nvPr/>
        </p:nvSpPr>
        <p:spPr bwMode="auto">
          <a:xfrm>
            <a:off x="2617788" y="3679825"/>
            <a:ext cx="1117600" cy="201613"/>
          </a:xfrm>
          <a:custGeom>
            <a:avLst/>
            <a:gdLst>
              <a:gd name="T0" fmla="*/ 2147483647 w 704"/>
              <a:gd name="T1" fmla="*/ 2147483647 h 127"/>
              <a:gd name="T2" fmla="*/ 2147483647 w 704"/>
              <a:gd name="T3" fmla="*/ 0 h 127"/>
              <a:gd name="T4" fmla="*/ 0 w 704"/>
              <a:gd name="T5" fmla="*/ 0 h 127"/>
              <a:gd name="T6" fmla="*/ 0 w 704"/>
              <a:gd name="T7" fmla="*/ 2147483647 h 127"/>
              <a:gd name="T8" fmla="*/ 2147483647 w 704"/>
              <a:gd name="T9" fmla="*/ 2147483647 h 127"/>
              <a:gd name="T10" fmla="*/ 2147483647 w 704"/>
              <a:gd name="T11" fmla="*/ 2147483647 h 127"/>
              <a:gd name="T12" fmla="*/ 0 60000 65536"/>
              <a:gd name="T13" fmla="*/ 0 60000 65536"/>
              <a:gd name="T14" fmla="*/ 0 60000 65536"/>
              <a:gd name="T15" fmla="*/ 0 60000 65536"/>
              <a:gd name="T16" fmla="*/ 0 60000 65536"/>
              <a:gd name="T17" fmla="*/ 0 60000 65536"/>
              <a:gd name="T18" fmla="*/ 0 w 704"/>
              <a:gd name="T19" fmla="*/ 0 h 127"/>
              <a:gd name="T20" fmla="*/ 704 w 704"/>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4" h="127">
                <a:moveTo>
                  <a:pt x="704" y="127"/>
                </a:moveTo>
                <a:lnTo>
                  <a:pt x="704" y="0"/>
                </a:lnTo>
                <a:lnTo>
                  <a:pt x="0" y="0"/>
                </a:lnTo>
                <a:lnTo>
                  <a:pt x="0" y="127"/>
                </a:lnTo>
                <a:lnTo>
                  <a:pt x="704"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84" name="Freeform 76"/>
          <p:cNvSpPr>
            <a:spLocks/>
          </p:cNvSpPr>
          <p:nvPr/>
        </p:nvSpPr>
        <p:spPr bwMode="auto">
          <a:xfrm>
            <a:off x="2443163" y="3679825"/>
            <a:ext cx="169862" cy="198438"/>
          </a:xfrm>
          <a:custGeom>
            <a:avLst/>
            <a:gdLst>
              <a:gd name="T0" fmla="*/ 2147483647 w 107"/>
              <a:gd name="T1" fmla="*/ 2147483647 h 125"/>
              <a:gd name="T2" fmla="*/ 2147483647 w 107"/>
              <a:gd name="T3" fmla="*/ 0 h 125"/>
              <a:gd name="T4" fmla="*/ 0 w 107"/>
              <a:gd name="T5" fmla="*/ 0 h 125"/>
              <a:gd name="T6" fmla="*/ 0 w 107"/>
              <a:gd name="T7" fmla="*/ 2147483647 h 125"/>
              <a:gd name="T8" fmla="*/ 2147483647 w 107"/>
              <a:gd name="T9" fmla="*/ 2147483647 h 125"/>
              <a:gd name="T10" fmla="*/ 2147483647 w 107"/>
              <a:gd name="T11" fmla="*/ 2147483647 h 125"/>
              <a:gd name="T12" fmla="*/ 0 60000 65536"/>
              <a:gd name="T13" fmla="*/ 0 60000 65536"/>
              <a:gd name="T14" fmla="*/ 0 60000 65536"/>
              <a:gd name="T15" fmla="*/ 0 60000 65536"/>
              <a:gd name="T16" fmla="*/ 0 60000 65536"/>
              <a:gd name="T17" fmla="*/ 0 60000 65536"/>
              <a:gd name="T18" fmla="*/ 0 w 107"/>
              <a:gd name="T19" fmla="*/ 0 h 125"/>
              <a:gd name="T20" fmla="*/ 107 w 107"/>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07" h="125">
                <a:moveTo>
                  <a:pt x="107" y="125"/>
                </a:moveTo>
                <a:lnTo>
                  <a:pt x="107" y="0"/>
                </a:lnTo>
                <a:lnTo>
                  <a:pt x="0" y="0"/>
                </a:lnTo>
                <a:lnTo>
                  <a:pt x="0" y="125"/>
                </a:lnTo>
                <a:lnTo>
                  <a:pt x="107" y="125"/>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85" name="Rectangle 77"/>
          <p:cNvSpPr>
            <a:spLocks noChangeArrowheads="1"/>
          </p:cNvSpPr>
          <p:nvPr/>
        </p:nvSpPr>
        <p:spPr bwMode="auto">
          <a:xfrm>
            <a:off x="2487613" y="3897313"/>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1</a:t>
            </a:r>
            <a:endParaRPr lang="en-US" altLang="en-US" b="1"/>
          </a:p>
        </p:txBody>
      </p:sp>
      <p:sp>
        <p:nvSpPr>
          <p:cNvPr id="17486" name="Rectangle 78"/>
          <p:cNvSpPr>
            <a:spLocks noChangeArrowheads="1"/>
          </p:cNvSpPr>
          <p:nvPr/>
        </p:nvSpPr>
        <p:spPr bwMode="auto">
          <a:xfrm>
            <a:off x="2487613" y="4100513"/>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1</a:t>
            </a:r>
            <a:endParaRPr lang="en-US" altLang="en-US" b="1"/>
          </a:p>
        </p:txBody>
      </p:sp>
      <p:sp>
        <p:nvSpPr>
          <p:cNvPr id="17487" name="Rectangle 79"/>
          <p:cNvSpPr>
            <a:spLocks noChangeArrowheads="1"/>
          </p:cNvSpPr>
          <p:nvPr/>
        </p:nvSpPr>
        <p:spPr bwMode="auto">
          <a:xfrm>
            <a:off x="2487613" y="4302125"/>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1</a:t>
            </a:r>
            <a:endParaRPr lang="en-US" altLang="en-US" b="1"/>
          </a:p>
        </p:txBody>
      </p:sp>
      <p:sp>
        <p:nvSpPr>
          <p:cNvPr id="17488" name="Rectangle 80"/>
          <p:cNvSpPr>
            <a:spLocks noChangeArrowheads="1"/>
          </p:cNvSpPr>
          <p:nvPr/>
        </p:nvSpPr>
        <p:spPr bwMode="auto">
          <a:xfrm>
            <a:off x="2487613" y="4503738"/>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1</a:t>
            </a:r>
            <a:endParaRPr lang="en-US" altLang="en-US" b="1"/>
          </a:p>
        </p:txBody>
      </p:sp>
      <p:sp>
        <p:nvSpPr>
          <p:cNvPr id="17489" name="Rectangle 81"/>
          <p:cNvSpPr>
            <a:spLocks noChangeArrowheads="1"/>
          </p:cNvSpPr>
          <p:nvPr/>
        </p:nvSpPr>
        <p:spPr bwMode="auto">
          <a:xfrm>
            <a:off x="2487613" y="4705350"/>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0</a:t>
            </a:r>
            <a:endParaRPr lang="en-US" altLang="en-US" b="1"/>
          </a:p>
        </p:txBody>
      </p:sp>
      <p:sp>
        <p:nvSpPr>
          <p:cNvPr id="17490" name="Rectangle 82"/>
          <p:cNvSpPr>
            <a:spLocks noChangeArrowheads="1"/>
          </p:cNvSpPr>
          <p:nvPr/>
        </p:nvSpPr>
        <p:spPr bwMode="auto">
          <a:xfrm>
            <a:off x="2487613" y="4906963"/>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1</a:t>
            </a:r>
            <a:endParaRPr lang="en-US" altLang="en-US" b="1"/>
          </a:p>
        </p:txBody>
      </p:sp>
      <p:sp>
        <p:nvSpPr>
          <p:cNvPr id="17491" name="Rectangle 83"/>
          <p:cNvSpPr>
            <a:spLocks noChangeArrowheads="1"/>
          </p:cNvSpPr>
          <p:nvPr/>
        </p:nvSpPr>
        <p:spPr bwMode="auto">
          <a:xfrm>
            <a:off x="2487613" y="5108575"/>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1</a:t>
            </a:r>
            <a:endParaRPr lang="en-US" altLang="en-US" b="1"/>
          </a:p>
        </p:txBody>
      </p:sp>
      <p:sp>
        <p:nvSpPr>
          <p:cNvPr id="17492" name="Rectangle 84"/>
          <p:cNvSpPr>
            <a:spLocks noChangeArrowheads="1"/>
          </p:cNvSpPr>
          <p:nvPr/>
        </p:nvSpPr>
        <p:spPr bwMode="auto">
          <a:xfrm>
            <a:off x="2487613" y="5310188"/>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0</a:t>
            </a:r>
            <a:endParaRPr lang="en-US" altLang="en-US" b="1"/>
          </a:p>
        </p:txBody>
      </p:sp>
      <p:sp>
        <p:nvSpPr>
          <p:cNvPr id="17493" name="Rectangle 85"/>
          <p:cNvSpPr>
            <a:spLocks noChangeArrowheads="1"/>
          </p:cNvSpPr>
          <p:nvPr/>
        </p:nvSpPr>
        <p:spPr bwMode="auto">
          <a:xfrm>
            <a:off x="2487613" y="5511800"/>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1</a:t>
            </a:r>
            <a:endParaRPr lang="en-US" altLang="en-US" b="1"/>
          </a:p>
        </p:txBody>
      </p:sp>
      <p:sp>
        <p:nvSpPr>
          <p:cNvPr id="17494" name="Rectangle 86"/>
          <p:cNvSpPr>
            <a:spLocks noChangeArrowheads="1"/>
          </p:cNvSpPr>
          <p:nvPr/>
        </p:nvSpPr>
        <p:spPr bwMode="auto">
          <a:xfrm>
            <a:off x="2487613" y="5713413"/>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1</a:t>
            </a:r>
            <a:endParaRPr lang="en-US" altLang="en-US" b="1"/>
          </a:p>
        </p:txBody>
      </p:sp>
      <p:sp>
        <p:nvSpPr>
          <p:cNvPr id="17495" name="Rectangle 87"/>
          <p:cNvSpPr>
            <a:spLocks noChangeArrowheads="1"/>
          </p:cNvSpPr>
          <p:nvPr/>
        </p:nvSpPr>
        <p:spPr bwMode="auto">
          <a:xfrm>
            <a:off x="2487613" y="5916613"/>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0</a:t>
            </a:r>
            <a:endParaRPr lang="en-US" altLang="en-US" b="1"/>
          </a:p>
        </p:txBody>
      </p:sp>
      <p:sp>
        <p:nvSpPr>
          <p:cNvPr id="17496" name="Rectangle 88"/>
          <p:cNvSpPr>
            <a:spLocks noChangeArrowheads="1"/>
          </p:cNvSpPr>
          <p:nvPr/>
        </p:nvSpPr>
        <p:spPr bwMode="auto">
          <a:xfrm>
            <a:off x="2487613" y="6118225"/>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1</a:t>
            </a:r>
            <a:endParaRPr lang="en-US" altLang="en-US" b="1"/>
          </a:p>
        </p:txBody>
      </p:sp>
      <p:sp>
        <p:nvSpPr>
          <p:cNvPr id="17497" name="Freeform 89"/>
          <p:cNvSpPr>
            <a:spLocks/>
          </p:cNvSpPr>
          <p:nvPr/>
        </p:nvSpPr>
        <p:spPr bwMode="auto">
          <a:xfrm>
            <a:off x="3133725" y="3946525"/>
            <a:ext cx="68263" cy="68263"/>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2147483647 w 43"/>
              <a:gd name="T35" fmla="*/ 2147483647 h 43"/>
              <a:gd name="T36" fmla="*/ 2147483647 w 43"/>
              <a:gd name="T37" fmla="*/ 0 h 43"/>
              <a:gd name="T38" fmla="*/ 2147483647 w 43"/>
              <a:gd name="T39" fmla="*/ 0 h 43"/>
              <a:gd name="T40" fmla="*/ 2147483647 w 43"/>
              <a:gd name="T41" fmla="*/ 0 h 43"/>
              <a:gd name="T42" fmla="*/ 2147483647 w 43"/>
              <a:gd name="T43" fmla="*/ 0 h 43"/>
              <a:gd name="T44" fmla="*/ 2147483647 w 43"/>
              <a:gd name="T45" fmla="*/ 0 h 43"/>
              <a:gd name="T46" fmla="*/ 2147483647 w 43"/>
              <a:gd name="T47" fmla="*/ 2147483647 h 43"/>
              <a:gd name="T48" fmla="*/ 2147483647 w 43"/>
              <a:gd name="T49" fmla="*/ 2147483647 h 43"/>
              <a:gd name="T50" fmla="*/ 2147483647 w 43"/>
              <a:gd name="T51" fmla="*/ 2147483647 h 43"/>
              <a:gd name="T52" fmla="*/ 2147483647 w 43"/>
              <a:gd name="T53" fmla="*/ 2147483647 h 43"/>
              <a:gd name="T54" fmla="*/ 2147483647 w 43"/>
              <a:gd name="T55" fmla="*/ 2147483647 h 43"/>
              <a:gd name="T56" fmla="*/ 2147483647 w 43"/>
              <a:gd name="T57" fmla="*/ 2147483647 h 43"/>
              <a:gd name="T58" fmla="*/ 0 w 43"/>
              <a:gd name="T59" fmla="*/ 2147483647 h 43"/>
              <a:gd name="T60" fmla="*/ 0 w 43"/>
              <a:gd name="T61" fmla="*/ 2147483647 h 43"/>
              <a:gd name="T62" fmla="*/ 0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2147483647 w 43"/>
              <a:gd name="T77" fmla="*/ 2147483647 h 43"/>
              <a:gd name="T78" fmla="*/ 2147483647 w 43"/>
              <a:gd name="T79" fmla="*/ 2147483647 h 43"/>
              <a:gd name="T80" fmla="*/ 2147483647 w 43"/>
              <a:gd name="T81" fmla="*/ 2147483647 h 43"/>
              <a:gd name="T82" fmla="*/ 2147483647 w 43"/>
              <a:gd name="T83" fmla="*/ 2147483647 h 43"/>
              <a:gd name="T84" fmla="*/ 2147483647 w 43"/>
              <a:gd name="T85" fmla="*/ 2147483647 h 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
              <a:gd name="T130" fmla="*/ 0 h 43"/>
              <a:gd name="T131" fmla="*/ 43 w 43"/>
              <a:gd name="T132" fmla="*/ 43 h 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 h="43">
                <a:moveTo>
                  <a:pt x="20" y="41"/>
                </a:moveTo>
                <a:lnTo>
                  <a:pt x="25" y="43"/>
                </a:lnTo>
                <a:lnTo>
                  <a:pt x="28" y="41"/>
                </a:lnTo>
                <a:lnTo>
                  <a:pt x="30" y="41"/>
                </a:lnTo>
                <a:lnTo>
                  <a:pt x="33" y="38"/>
                </a:lnTo>
                <a:lnTo>
                  <a:pt x="36" y="36"/>
                </a:lnTo>
                <a:lnTo>
                  <a:pt x="38" y="33"/>
                </a:lnTo>
                <a:lnTo>
                  <a:pt x="41" y="31"/>
                </a:lnTo>
                <a:lnTo>
                  <a:pt x="41" y="28"/>
                </a:lnTo>
                <a:lnTo>
                  <a:pt x="43" y="26"/>
                </a:lnTo>
                <a:lnTo>
                  <a:pt x="43" y="21"/>
                </a:lnTo>
                <a:lnTo>
                  <a:pt x="43" y="18"/>
                </a:lnTo>
                <a:lnTo>
                  <a:pt x="41" y="15"/>
                </a:lnTo>
                <a:lnTo>
                  <a:pt x="41" y="13"/>
                </a:lnTo>
                <a:lnTo>
                  <a:pt x="38" y="8"/>
                </a:lnTo>
                <a:lnTo>
                  <a:pt x="36" y="8"/>
                </a:lnTo>
                <a:lnTo>
                  <a:pt x="33" y="5"/>
                </a:lnTo>
                <a:lnTo>
                  <a:pt x="30" y="3"/>
                </a:lnTo>
                <a:lnTo>
                  <a:pt x="28" y="0"/>
                </a:lnTo>
                <a:lnTo>
                  <a:pt x="25" y="0"/>
                </a:lnTo>
                <a:lnTo>
                  <a:pt x="20" y="0"/>
                </a:lnTo>
                <a:lnTo>
                  <a:pt x="18" y="0"/>
                </a:lnTo>
                <a:lnTo>
                  <a:pt x="15" y="0"/>
                </a:lnTo>
                <a:lnTo>
                  <a:pt x="13" y="3"/>
                </a:lnTo>
                <a:lnTo>
                  <a:pt x="10" y="5"/>
                </a:lnTo>
                <a:lnTo>
                  <a:pt x="8" y="8"/>
                </a:lnTo>
                <a:lnTo>
                  <a:pt x="5" y="8"/>
                </a:lnTo>
                <a:lnTo>
                  <a:pt x="3" y="13"/>
                </a:lnTo>
                <a:lnTo>
                  <a:pt x="3" y="15"/>
                </a:lnTo>
                <a:lnTo>
                  <a:pt x="0" y="18"/>
                </a:lnTo>
                <a:lnTo>
                  <a:pt x="0" y="21"/>
                </a:lnTo>
                <a:lnTo>
                  <a:pt x="0" y="26"/>
                </a:lnTo>
                <a:lnTo>
                  <a:pt x="3" y="28"/>
                </a:lnTo>
                <a:lnTo>
                  <a:pt x="3" y="31"/>
                </a:lnTo>
                <a:lnTo>
                  <a:pt x="5" y="33"/>
                </a:lnTo>
                <a:lnTo>
                  <a:pt x="8" y="36"/>
                </a:lnTo>
                <a:lnTo>
                  <a:pt x="10" y="38"/>
                </a:lnTo>
                <a:lnTo>
                  <a:pt x="13" y="41"/>
                </a:lnTo>
                <a:lnTo>
                  <a:pt x="15" y="41"/>
                </a:lnTo>
                <a:lnTo>
                  <a:pt x="18" y="43"/>
                </a:lnTo>
                <a:lnTo>
                  <a:pt x="20" y="43"/>
                </a:lnTo>
                <a:lnTo>
                  <a:pt x="2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98" name="Freeform 90"/>
          <p:cNvSpPr>
            <a:spLocks/>
          </p:cNvSpPr>
          <p:nvPr/>
        </p:nvSpPr>
        <p:spPr bwMode="auto">
          <a:xfrm>
            <a:off x="3133725" y="4148138"/>
            <a:ext cx="68263" cy="69850"/>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2147483647 w 43"/>
              <a:gd name="T35" fmla="*/ 2147483647 h 44"/>
              <a:gd name="T36" fmla="*/ 2147483647 w 43"/>
              <a:gd name="T37" fmla="*/ 0 h 44"/>
              <a:gd name="T38" fmla="*/ 2147483647 w 43"/>
              <a:gd name="T39" fmla="*/ 0 h 44"/>
              <a:gd name="T40" fmla="*/ 2147483647 w 43"/>
              <a:gd name="T41" fmla="*/ 0 h 44"/>
              <a:gd name="T42" fmla="*/ 2147483647 w 43"/>
              <a:gd name="T43" fmla="*/ 0 h 44"/>
              <a:gd name="T44" fmla="*/ 2147483647 w 43"/>
              <a:gd name="T45" fmla="*/ 0 h 44"/>
              <a:gd name="T46" fmla="*/ 2147483647 w 43"/>
              <a:gd name="T47" fmla="*/ 2147483647 h 44"/>
              <a:gd name="T48" fmla="*/ 2147483647 w 43"/>
              <a:gd name="T49" fmla="*/ 2147483647 h 44"/>
              <a:gd name="T50" fmla="*/ 2147483647 w 43"/>
              <a:gd name="T51" fmla="*/ 2147483647 h 44"/>
              <a:gd name="T52" fmla="*/ 2147483647 w 43"/>
              <a:gd name="T53" fmla="*/ 2147483647 h 44"/>
              <a:gd name="T54" fmla="*/ 2147483647 w 43"/>
              <a:gd name="T55" fmla="*/ 2147483647 h 44"/>
              <a:gd name="T56" fmla="*/ 2147483647 w 43"/>
              <a:gd name="T57" fmla="*/ 2147483647 h 44"/>
              <a:gd name="T58" fmla="*/ 0 w 43"/>
              <a:gd name="T59" fmla="*/ 2147483647 h 44"/>
              <a:gd name="T60" fmla="*/ 0 w 43"/>
              <a:gd name="T61" fmla="*/ 2147483647 h 44"/>
              <a:gd name="T62" fmla="*/ 0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2147483647 w 43"/>
              <a:gd name="T77" fmla="*/ 2147483647 h 44"/>
              <a:gd name="T78" fmla="*/ 2147483647 w 43"/>
              <a:gd name="T79" fmla="*/ 2147483647 h 44"/>
              <a:gd name="T80" fmla="*/ 2147483647 w 43"/>
              <a:gd name="T81" fmla="*/ 2147483647 h 44"/>
              <a:gd name="T82" fmla="*/ 2147483647 w 43"/>
              <a:gd name="T83" fmla="*/ 2147483647 h 44"/>
              <a:gd name="T84" fmla="*/ 2147483647 w 43"/>
              <a:gd name="T85" fmla="*/ 2147483647 h 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
              <a:gd name="T130" fmla="*/ 0 h 44"/>
              <a:gd name="T131" fmla="*/ 43 w 43"/>
              <a:gd name="T132" fmla="*/ 44 h 4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 h="44">
                <a:moveTo>
                  <a:pt x="20" y="41"/>
                </a:moveTo>
                <a:lnTo>
                  <a:pt x="25" y="44"/>
                </a:lnTo>
                <a:lnTo>
                  <a:pt x="28" y="41"/>
                </a:lnTo>
                <a:lnTo>
                  <a:pt x="30" y="41"/>
                </a:lnTo>
                <a:lnTo>
                  <a:pt x="33" y="38"/>
                </a:lnTo>
                <a:lnTo>
                  <a:pt x="36" y="36"/>
                </a:lnTo>
                <a:lnTo>
                  <a:pt x="38" y="33"/>
                </a:lnTo>
                <a:lnTo>
                  <a:pt x="41" y="31"/>
                </a:lnTo>
                <a:lnTo>
                  <a:pt x="41" y="28"/>
                </a:lnTo>
                <a:lnTo>
                  <a:pt x="43" y="26"/>
                </a:lnTo>
                <a:lnTo>
                  <a:pt x="43" y="21"/>
                </a:lnTo>
                <a:lnTo>
                  <a:pt x="43" y="18"/>
                </a:lnTo>
                <a:lnTo>
                  <a:pt x="41" y="16"/>
                </a:lnTo>
                <a:lnTo>
                  <a:pt x="41" y="13"/>
                </a:lnTo>
                <a:lnTo>
                  <a:pt x="38" y="8"/>
                </a:lnTo>
                <a:lnTo>
                  <a:pt x="36" y="8"/>
                </a:lnTo>
                <a:lnTo>
                  <a:pt x="33" y="5"/>
                </a:lnTo>
                <a:lnTo>
                  <a:pt x="30" y="3"/>
                </a:lnTo>
                <a:lnTo>
                  <a:pt x="28" y="0"/>
                </a:lnTo>
                <a:lnTo>
                  <a:pt x="25" y="0"/>
                </a:lnTo>
                <a:lnTo>
                  <a:pt x="20" y="0"/>
                </a:lnTo>
                <a:lnTo>
                  <a:pt x="18" y="0"/>
                </a:lnTo>
                <a:lnTo>
                  <a:pt x="15" y="0"/>
                </a:lnTo>
                <a:lnTo>
                  <a:pt x="13" y="3"/>
                </a:lnTo>
                <a:lnTo>
                  <a:pt x="10" y="5"/>
                </a:lnTo>
                <a:lnTo>
                  <a:pt x="8" y="8"/>
                </a:lnTo>
                <a:lnTo>
                  <a:pt x="5" y="8"/>
                </a:lnTo>
                <a:lnTo>
                  <a:pt x="3" y="13"/>
                </a:lnTo>
                <a:lnTo>
                  <a:pt x="3" y="16"/>
                </a:lnTo>
                <a:lnTo>
                  <a:pt x="0" y="18"/>
                </a:lnTo>
                <a:lnTo>
                  <a:pt x="0" y="21"/>
                </a:lnTo>
                <a:lnTo>
                  <a:pt x="0" y="26"/>
                </a:lnTo>
                <a:lnTo>
                  <a:pt x="3" y="28"/>
                </a:lnTo>
                <a:lnTo>
                  <a:pt x="3" y="31"/>
                </a:lnTo>
                <a:lnTo>
                  <a:pt x="5" y="33"/>
                </a:lnTo>
                <a:lnTo>
                  <a:pt x="8" y="36"/>
                </a:lnTo>
                <a:lnTo>
                  <a:pt x="10" y="38"/>
                </a:lnTo>
                <a:lnTo>
                  <a:pt x="13" y="41"/>
                </a:lnTo>
                <a:lnTo>
                  <a:pt x="15" y="41"/>
                </a:lnTo>
                <a:lnTo>
                  <a:pt x="18" y="44"/>
                </a:lnTo>
                <a:lnTo>
                  <a:pt x="20" y="44"/>
                </a:lnTo>
                <a:lnTo>
                  <a:pt x="2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99" name="Freeform 91"/>
          <p:cNvSpPr>
            <a:spLocks/>
          </p:cNvSpPr>
          <p:nvPr/>
        </p:nvSpPr>
        <p:spPr bwMode="auto">
          <a:xfrm>
            <a:off x="3133725" y="4349750"/>
            <a:ext cx="68263" cy="69850"/>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2147483647 w 43"/>
              <a:gd name="T35" fmla="*/ 2147483647 h 44"/>
              <a:gd name="T36" fmla="*/ 2147483647 w 43"/>
              <a:gd name="T37" fmla="*/ 0 h 44"/>
              <a:gd name="T38" fmla="*/ 2147483647 w 43"/>
              <a:gd name="T39" fmla="*/ 0 h 44"/>
              <a:gd name="T40" fmla="*/ 2147483647 w 43"/>
              <a:gd name="T41" fmla="*/ 0 h 44"/>
              <a:gd name="T42" fmla="*/ 2147483647 w 43"/>
              <a:gd name="T43" fmla="*/ 0 h 44"/>
              <a:gd name="T44" fmla="*/ 2147483647 w 43"/>
              <a:gd name="T45" fmla="*/ 0 h 44"/>
              <a:gd name="T46" fmla="*/ 2147483647 w 43"/>
              <a:gd name="T47" fmla="*/ 2147483647 h 44"/>
              <a:gd name="T48" fmla="*/ 2147483647 w 43"/>
              <a:gd name="T49" fmla="*/ 2147483647 h 44"/>
              <a:gd name="T50" fmla="*/ 2147483647 w 43"/>
              <a:gd name="T51" fmla="*/ 2147483647 h 44"/>
              <a:gd name="T52" fmla="*/ 2147483647 w 43"/>
              <a:gd name="T53" fmla="*/ 2147483647 h 44"/>
              <a:gd name="T54" fmla="*/ 2147483647 w 43"/>
              <a:gd name="T55" fmla="*/ 2147483647 h 44"/>
              <a:gd name="T56" fmla="*/ 2147483647 w 43"/>
              <a:gd name="T57" fmla="*/ 2147483647 h 44"/>
              <a:gd name="T58" fmla="*/ 0 w 43"/>
              <a:gd name="T59" fmla="*/ 2147483647 h 44"/>
              <a:gd name="T60" fmla="*/ 0 w 43"/>
              <a:gd name="T61" fmla="*/ 2147483647 h 44"/>
              <a:gd name="T62" fmla="*/ 0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2147483647 w 43"/>
              <a:gd name="T77" fmla="*/ 2147483647 h 44"/>
              <a:gd name="T78" fmla="*/ 2147483647 w 43"/>
              <a:gd name="T79" fmla="*/ 2147483647 h 44"/>
              <a:gd name="T80" fmla="*/ 2147483647 w 43"/>
              <a:gd name="T81" fmla="*/ 2147483647 h 44"/>
              <a:gd name="T82" fmla="*/ 2147483647 w 43"/>
              <a:gd name="T83" fmla="*/ 2147483647 h 44"/>
              <a:gd name="T84" fmla="*/ 2147483647 w 43"/>
              <a:gd name="T85" fmla="*/ 2147483647 h 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
              <a:gd name="T130" fmla="*/ 0 h 44"/>
              <a:gd name="T131" fmla="*/ 43 w 43"/>
              <a:gd name="T132" fmla="*/ 44 h 4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 h="44">
                <a:moveTo>
                  <a:pt x="20" y="41"/>
                </a:moveTo>
                <a:lnTo>
                  <a:pt x="25" y="44"/>
                </a:lnTo>
                <a:lnTo>
                  <a:pt x="28" y="41"/>
                </a:lnTo>
                <a:lnTo>
                  <a:pt x="30" y="41"/>
                </a:lnTo>
                <a:lnTo>
                  <a:pt x="33" y="39"/>
                </a:lnTo>
                <a:lnTo>
                  <a:pt x="36" y="36"/>
                </a:lnTo>
                <a:lnTo>
                  <a:pt x="38" y="33"/>
                </a:lnTo>
                <a:lnTo>
                  <a:pt x="41" y="31"/>
                </a:lnTo>
                <a:lnTo>
                  <a:pt x="41" y="28"/>
                </a:lnTo>
                <a:lnTo>
                  <a:pt x="43" y="26"/>
                </a:lnTo>
                <a:lnTo>
                  <a:pt x="43" y="21"/>
                </a:lnTo>
                <a:lnTo>
                  <a:pt x="43" y="18"/>
                </a:lnTo>
                <a:lnTo>
                  <a:pt x="41" y="16"/>
                </a:lnTo>
                <a:lnTo>
                  <a:pt x="41" y="13"/>
                </a:lnTo>
                <a:lnTo>
                  <a:pt x="38" y="8"/>
                </a:lnTo>
                <a:lnTo>
                  <a:pt x="36" y="8"/>
                </a:lnTo>
                <a:lnTo>
                  <a:pt x="33" y="5"/>
                </a:lnTo>
                <a:lnTo>
                  <a:pt x="30" y="3"/>
                </a:lnTo>
                <a:lnTo>
                  <a:pt x="28" y="0"/>
                </a:lnTo>
                <a:lnTo>
                  <a:pt x="25" y="0"/>
                </a:lnTo>
                <a:lnTo>
                  <a:pt x="20" y="0"/>
                </a:lnTo>
                <a:lnTo>
                  <a:pt x="18" y="0"/>
                </a:lnTo>
                <a:lnTo>
                  <a:pt x="15" y="0"/>
                </a:lnTo>
                <a:lnTo>
                  <a:pt x="13" y="3"/>
                </a:lnTo>
                <a:lnTo>
                  <a:pt x="10" y="5"/>
                </a:lnTo>
                <a:lnTo>
                  <a:pt x="8" y="8"/>
                </a:lnTo>
                <a:lnTo>
                  <a:pt x="5" y="8"/>
                </a:lnTo>
                <a:lnTo>
                  <a:pt x="3" y="13"/>
                </a:lnTo>
                <a:lnTo>
                  <a:pt x="3" y="16"/>
                </a:lnTo>
                <a:lnTo>
                  <a:pt x="0" y="18"/>
                </a:lnTo>
                <a:lnTo>
                  <a:pt x="0" y="21"/>
                </a:lnTo>
                <a:lnTo>
                  <a:pt x="0" y="26"/>
                </a:lnTo>
                <a:lnTo>
                  <a:pt x="3" y="28"/>
                </a:lnTo>
                <a:lnTo>
                  <a:pt x="3" y="31"/>
                </a:lnTo>
                <a:lnTo>
                  <a:pt x="5" y="33"/>
                </a:lnTo>
                <a:lnTo>
                  <a:pt x="8" y="36"/>
                </a:lnTo>
                <a:lnTo>
                  <a:pt x="10" y="39"/>
                </a:lnTo>
                <a:lnTo>
                  <a:pt x="13" y="41"/>
                </a:lnTo>
                <a:lnTo>
                  <a:pt x="15" y="41"/>
                </a:lnTo>
                <a:lnTo>
                  <a:pt x="18" y="44"/>
                </a:lnTo>
                <a:lnTo>
                  <a:pt x="20" y="44"/>
                </a:lnTo>
                <a:lnTo>
                  <a:pt x="2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00" name="Freeform 92"/>
          <p:cNvSpPr>
            <a:spLocks/>
          </p:cNvSpPr>
          <p:nvPr/>
        </p:nvSpPr>
        <p:spPr bwMode="auto">
          <a:xfrm>
            <a:off x="3133725" y="4552950"/>
            <a:ext cx="68263" cy="68263"/>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2147483647 w 43"/>
              <a:gd name="T35" fmla="*/ 2147483647 h 43"/>
              <a:gd name="T36" fmla="*/ 2147483647 w 43"/>
              <a:gd name="T37" fmla="*/ 0 h 43"/>
              <a:gd name="T38" fmla="*/ 2147483647 w 43"/>
              <a:gd name="T39" fmla="*/ 0 h 43"/>
              <a:gd name="T40" fmla="*/ 2147483647 w 43"/>
              <a:gd name="T41" fmla="*/ 0 h 43"/>
              <a:gd name="T42" fmla="*/ 2147483647 w 43"/>
              <a:gd name="T43" fmla="*/ 0 h 43"/>
              <a:gd name="T44" fmla="*/ 2147483647 w 43"/>
              <a:gd name="T45" fmla="*/ 0 h 43"/>
              <a:gd name="T46" fmla="*/ 2147483647 w 43"/>
              <a:gd name="T47" fmla="*/ 2147483647 h 43"/>
              <a:gd name="T48" fmla="*/ 2147483647 w 43"/>
              <a:gd name="T49" fmla="*/ 2147483647 h 43"/>
              <a:gd name="T50" fmla="*/ 2147483647 w 43"/>
              <a:gd name="T51" fmla="*/ 2147483647 h 43"/>
              <a:gd name="T52" fmla="*/ 2147483647 w 43"/>
              <a:gd name="T53" fmla="*/ 2147483647 h 43"/>
              <a:gd name="T54" fmla="*/ 2147483647 w 43"/>
              <a:gd name="T55" fmla="*/ 2147483647 h 43"/>
              <a:gd name="T56" fmla="*/ 2147483647 w 43"/>
              <a:gd name="T57" fmla="*/ 2147483647 h 43"/>
              <a:gd name="T58" fmla="*/ 0 w 43"/>
              <a:gd name="T59" fmla="*/ 2147483647 h 43"/>
              <a:gd name="T60" fmla="*/ 0 w 43"/>
              <a:gd name="T61" fmla="*/ 2147483647 h 43"/>
              <a:gd name="T62" fmla="*/ 0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2147483647 w 43"/>
              <a:gd name="T77" fmla="*/ 2147483647 h 43"/>
              <a:gd name="T78" fmla="*/ 2147483647 w 43"/>
              <a:gd name="T79" fmla="*/ 2147483647 h 43"/>
              <a:gd name="T80" fmla="*/ 2147483647 w 43"/>
              <a:gd name="T81" fmla="*/ 2147483647 h 43"/>
              <a:gd name="T82" fmla="*/ 2147483647 w 43"/>
              <a:gd name="T83" fmla="*/ 2147483647 h 43"/>
              <a:gd name="T84" fmla="*/ 2147483647 w 43"/>
              <a:gd name="T85" fmla="*/ 2147483647 h 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
              <a:gd name="T130" fmla="*/ 0 h 43"/>
              <a:gd name="T131" fmla="*/ 43 w 43"/>
              <a:gd name="T132" fmla="*/ 43 h 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 h="43">
                <a:moveTo>
                  <a:pt x="20" y="40"/>
                </a:moveTo>
                <a:lnTo>
                  <a:pt x="25" y="43"/>
                </a:lnTo>
                <a:lnTo>
                  <a:pt x="28" y="40"/>
                </a:lnTo>
                <a:lnTo>
                  <a:pt x="30" y="40"/>
                </a:lnTo>
                <a:lnTo>
                  <a:pt x="33" y="38"/>
                </a:lnTo>
                <a:lnTo>
                  <a:pt x="36" y="35"/>
                </a:lnTo>
                <a:lnTo>
                  <a:pt x="38" y="33"/>
                </a:lnTo>
                <a:lnTo>
                  <a:pt x="41" y="30"/>
                </a:lnTo>
                <a:lnTo>
                  <a:pt x="41" y="27"/>
                </a:lnTo>
                <a:lnTo>
                  <a:pt x="43" y="25"/>
                </a:lnTo>
                <a:lnTo>
                  <a:pt x="43" y="20"/>
                </a:lnTo>
                <a:lnTo>
                  <a:pt x="43" y="17"/>
                </a:lnTo>
                <a:lnTo>
                  <a:pt x="41" y="15"/>
                </a:lnTo>
                <a:lnTo>
                  <a:pt x="41" y="12"/>
                </a:lnTo>
                <a:lnTo>
                  <a:pt x="38" y="7"/>
                </a:lnTo>
                <a:lnTo>
                  <a:pt x="36" y="7"/>
                </a:lnTo>
                <a:lnTo>
                  <a:pt x="33" y="5"/>
                </a:lnTo>
                <a:lnTo>
                  <a:pt x="30" y="2"/>
                </a:lnTo>
                <a:lnTo>
                  <a:pt x="28" y="0"/>
                </a:lnTo>
                <a:lnTo>
                  <a:pt x="25" y="0"/>
                </a:lnTo>
                <a:lnTo>
                  <a:pt x="20" y="0"/>
                </a:lnTo>
                <a:lnTo>
                  <a:pt x="18" y="0"/>
                </a:lnTo>
                <a:lnTo>
                  <a:pt x="15" y="0"/>
                </a:lnTo>
                <a:lnTo>
                  <a:pt x="13" y="2"/>
                </a:lnTo>
                <a:lnTo>
                  <a:pt x="10" y="5"/>
                </a:lnTo>
                <a:lnTo>
                  <a:pt x="8" y="7"/>
                </a:lnTo>
                <a:lnTo>
                  <a:pt x="5" y="7"/>
                </a:lnTo>
                <a:lnTo>
                  <a:pt x="3" y="12"/>
                </a:lnTo>
                <a:lnTo>
                  <a:pt x="3" y="15"/>
                </a:lnTo>
                <a:lnTo>
                  <a:pt x="0" y="17"/>
                </a:lnTo>
                <a:lnTo>
                  <a:pt x="0" y="20"/>
                </a:lnTo>
                <a:lnTo>
                  <a:pt x="0" y="25"/>
                </a:lnTo>
                <a:lnTo>
                  <a:pt x="3" y="27"/>
                </a:lnTo>
                <a:lnTo>
                  <a:pt x="3" y="30"/>
                </a:lnTo>
                <a:lnTo>
                  <a:pt x="5" y="33"/>
                </a:lnTo>
                <a:lnTo>
                  <a:pt x="8" y="35"/>
                </a:lnTo>
                <a:lnTo>
                  <a:pt x="10" y="38"/>
                </a:lnTo>
                <a:lnTo>
                  <a:pt x="13" y="40"/>
                </a:lnTo>
                <a:lnTo>
                  <a:pt x="15" y="40"/>
                </a:lnTo>
                <a:lnTo>
                  <a:pt x="18" y="43"/>
                </a:lnTo>
                <a:lnTo>
                  <a:pt x="20" y="43"/>
                </a:lnTo>
                <a:lnTo>
                  <a:pt x="2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01" name="Freeform 93"/>
          <p:cNvSpPr>
            <a:spLocks/>
          </p:cNvSpPr>
          <p:nvPr/>
        </p:nvSpPr>
        <p:spPr bwMode="auto">
          <a:xfrm>
            <a:off x="3133725" y="4754563"/>
            <a:ext cx="68263" cy="68262"/>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2147483647 w 43"/>
              <a:gd name="T35" fmla="*/ 2147483647 h 43"/>
              <a:gd name="T36" fmla="*/ 2147483647 w 43"/>
              <a:gd name="T37" fmla="*/ 0 h 43"/>
              <a:gd name="T38" fmla="*/ 2147483647 w 43"/>
              <a:gd name="T39" fmla="*/ 0 h 43"/>
              <a:gd name="T40" fmla="*/ 2147483647 w 43"/>
              <a:gd name="T41" fmla="*/ 0 h 43"/>
              <a:gd name="T42" fmla="*/ 2147483647 w 43"/>
              <a:gd name="T43" fmla="*/ 0 h 43"/>
              <a:gd name="T44" fmla="*/ 2147483647 w 43"/>
              <a:gd name="T45" fmla="*/ 0 h 43"/>
              <a:gd name="T46" fmla="*/ 2147483647 w 43"/>
              <a:gd name="T47" fmla="*/ 2147483647 h 43"/>
              <a:gd name="T48" fmla="*/ 2147483647 w 43"/>
              <a:gd name="T49" fmla="*/ 2147483647 h 43"/>
              <a:gd name="T50" fmla="*/ 2147483647 w 43"/>
              <a:gd name="T51" fmla="*/ 2147483647 h 43"/>
              <a:gd name="T52" fmla="*/ 2147483647 w 43"/>
              <a:gd name="T53" fmla="*/ 2147483647 h 43"/>
              <a:gd name="T54" fmla="*/ 2147483647 w 43"/>
              <a:gd name="T55" fmla="*/ 2147483647 h 43"/>
              <a:gd name="T56" fmla="*/ 2147483647 w 43"/>
              <a:gd name="T57" fmla="*/ 2147483647 h 43"/>
              <a:gd name="T58" fmla="*/ 0 w 43"/>
              <a:gd name="T59" fmla="*/ 2147483647 h 43"/>
              <a:gd name="T60" fmla="*/ 0 w 43"/>
              <a:gd name="T61" fmla="*/ 2147483647 h 43"/>
              <a:gd name="T62" fmla="*/ 0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2147483647 w 43"/>
              <a:gd name="T77" fmla="*/ 2147483647 h 43"/>
              <a:gd name="T78" fmla="*/ 2147483647 w 43"/>
              <a:gd name="T79" fmla="*/ 2147483647 h 43"/>
              <a:gd name="T80" fmla="*/ 2147483647 w 43"/>
              <a:gd name="T81" fmla="*/ 2147483647 h 43"/>
              <a:gd name="T82" fmla="*/ 2147483647 w 43"/>
              <a:gd name="T83" fmla="*/ 2147483647 h 43"/>
              <a:gd name="T84" fmla="*/ 2147483647 w 43"/>
              <a:gd name="T85" fmla="*/ 2147483647 h 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
              <a:gd name="T130" fmla="*/ 0 h 43"/>
              <a:gd name="T131" fmla="*/ 43 w 43"/>
              <a:gd name="T132" fmla="*/ 43 h 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 h="43">
                <a:moveTo>
                  <a:pt x="20" y="40"/>
                </a:moveTo>
                <a:lnTo>
                  <a:pt x="25" y="43"/>
                </a:lnTo>
                <a:lnTo>
                  <a:pt x="28" y="40"/>
                </a:lnTo>
                <a:lnTo>
                  <a:pt x="30" y="40"/>
                </a:lnTo>
                <a:lnTo>
                  <a:pt x="33" y="38"/>
                </a:lnTo>
                <a:lnTo>
                  <a:pt x="36" y="35"/>
                </a:lnTo>
                <a:lnTo>
                  <a:pt x="38" y="33"/>
                </a:lnTo>
                <a:lnTo>
                  <a:pt x="41" y="30"/>
                </a:lnTo>
                <a:lnTo>
                  <a:pt x="41" y="28"/>
                </a:lnTo>
                <a:lnTo>
                  <a:pt x="43" y="25"/>
                </a:lnTo>
                <a:lnTo>
                  <a:pt x="43" y="20"/>
                </a:lnTo>
                <a:lnTo>
                  <a:pt x="43" y="17"/>
                </a:lnTo>
                <a:lnTo>
                  <a:pt x="41" y="15"/>
                </a:lnTo>
                <a:lnTo>
                  <a:pt x="41" y="12"/>
                </a:lnTo>
                <a:lnTo>
                  <a:pt x="38" y="7"/>
                </a:lnTo>
                <a:lnTo>
                  <a:pt x="36" y="7"/>
                </a:lnTo>
                <a:lnTo>
                  <a:pt x="33" y="5"/>
                </a:lnTo>
                <a:lnTo>
                  <a:pt x="30" y="2"/>
                </a:lnTo>
                <a:lnTo>
                  <a:pt x="28" y="0"/>
                </a:lnTo>
                <a:lnTo>
                  <a:pt x="25" y="0"/>
                </a:lnTo>
                <a:lnTo>
                  <a:pt x="20" y="0"/>
                </a:lnTo>
                <a:lnTo>
                  <a:pt x="18" y="0"/>
                </a:lnTo>
                <a:lnTo>
                  <a:pt x="15" y="0"/>
                </a:lnTo>
                <a:lnTo>
                  <a:pt x="13" y="2"/>
                </a:lnTo>
                <a:lnTo>
                  <a:pt x="10" y="5"/>
                </a:lnTo>
                <a:lnTo>
                  <a:pt x="8" y="7"/>
                </a:lnTo>
                <a:lnTo>
                  <a:pt x="5" y="7"/>
                </a:lnTo>
                <a:lnTo>
                  <a:pt x="3" y="12"/>
                </a:lnTo>
                <a:lnTo>
                  <a:pt x="3" y="15"/>
                </a:lnTo>
                <a:lnTo>
                  <a:pt x="0" y="17"/>
                </a:lnTo>
                <a:lnTo>
                  <a:pt x="0" y="20"/>
                </a:lnTo>
                <a:lnTo>
                  <a:pt x="0" y="25"/>
                </a:lnTo>
                <a:lnTo>
                  <a:pt x="3" y="28"/>
                </a:lnTo>
                <a:lnTo>
                  <a:pt x="3" y="30"/>
                </a:lnTo>
                <a:lnTo>
                  <a:pt x="5" y="33"/>
                </a:lnTo>
                <a:lnTo>
                  <a:pt x="8" y="35"/>
                </a:lnTo>
                <a:lnTo>
                  <a:pt x="10" y="38"/>
                </a:lnTo>
                <a:lnTo>
                  <a:pt x="13" y="40"/>
                </a:lnTo>
                <a:lnTo>
                  <a:pt x="15" y="40"/>
                </a:lnTo>
                <a:lnTo>
                  <a:pt x="18" y="43"/>
                </a:lnTo>
                <a:lnTo>
                  <a:pt x="20" y="43"/>
                </a:lnTo>
                <a:lnTo>
                  <a:pt x="2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02" name="Freeform 94"/>
          <p:cNvSpPr>
            <a:spLocks/>
          </p:cNvSpPr>
          <p:nvPr/>
        </p:nvSpPr>
        <p:spPr bwMode="auto">
          <a:xfrm>
            <a:off x="3133725" y="4956175"/>
            <a:ext cx="68263" cy="68263"/>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2147483647 w 43"/>
              <a:gd name="T35" fmla="*/ 2147483647 h 43"/>
              <a:gd name="T36" fmla="*/ 2147483647 w 43"/>
              <a:gd name="T37" fmla="*/ 0 h 43"/>
              <a:gd name="T38" fmla="*/ 2147483647 w 43"/>
              <a:gd name="T39" fmla="*/ 0 h 43"/>
              <a:gd name="T40" fmla="*/ 2147483647 w 43"/>
              <a:gd name="T41" fmla="*/ 0 h 43"/>
              <a:gd name="T42" fmla="*/ 2147483647 w 43"/>
              <a:gd name="T43" fmla="*/ 0 h 43"/>
              <a:gd name="T44" fmla="*/ 2147483647 w 43"/>
              <a:gd name="T45" fmla="*/ 0 h 43"/>
              <a:gd name="T46" fmla="*/ 2147483647 w 43"/>
              <a:gd name="T47" fmla="*/ 2147483647 h 43"/>
              <a:gd name="T48" fmla="*/ 2147483647 w 43"/>
              <a:gd name="T49" fmla="*/ 2147483647 h 43"/>
              <a:gd name="T50" fmla="*/ 2147483647 w 43"/>
              <a:gd name="T51" fmla="*/ 2147483647 h 43"/>
              <a:gd name="T52" fmla="*/ 2147483647 w 43"/>
              <a:gd name="T53" fmla="*/ 2147483647 h 43"/>
              <a:gd name="T54" fmla="*/ 2147483647 w 43"/>
              <a:gd name="T55" fmla="*/ 2147483647 h 43"/>
              <a:gd name="T56" fmla="*/ 2147483647 w 43"/>
              <a:gd name="T57" fmla="*/ 2147483647 h 43"/>
              <a:gd name="T58" fmla="*/ 0 w 43"/>
              <a:gd name="T59" fmla="*/ 2147483647 h 43"/>
              <a:gd name="T60" fmla="*/ 0 w 43"/>
              <a:gd name="T61" fmla="*/ 2147483647 h 43"/>
              <a:gd name="T62" fmla="*/ 0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2147483647 w 43"/>
              <a:gd name="T77" fmla="*/ 2147483647 h 43"/>
              <a:gd name="T78" fmla="*/ 2147483647 w 43"/>
              <a:gd name="T79" fmla="*/ 2147483647 h 43"/>
              <a:gd name="T80" fmla="*/ 2147483647 w 43"/>
              <a:gd name="T81" fmla="*/ 2147483647 h 43"/>
              <a:gd name="T82" fmla="*/ 2147483647 w 43"/>
              <a:gd name="T83" fmla="*/ 2147483647 h 43"/>
              <a:gd name="T84" fmla="*/ 2147483647 w 43"/>
              <a:gd name="T85" fmla="*/ 2147483647 h 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
              <a:gd name="T130" fmla="*/ 0 h 43"/>
              <a:gd name="T131" fmla="*/ 43 w 43"/>
              <a:gd name="T132" fmla="*/ 43 h 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 h="43">
                <a:moveTo>
                  <a:pt x="20" y="40"/>
                </a:moveTo>
                <a:lnTo>
                  <a:pt x="25" y="43"/>
                </a:lnTo>
                <a:lnTo>
                  <a:pt x="28" y="40"/>
                </a:lnTo>
                <a:lnTo>
                  <a:pt x="30" y="40"/>
                </a:lnTo>
                <a:lnTo>
                  <a:pt x="33" y="38"/>
                </a:lnTo>
                <a:lnTo>
                  <a:pt x="36" y="35"/>
                </a:lnTo>
                <a:lnTo>
                  <a:pt x="38" y="33"/>
                </a:lnTo>
                <a:lnTo>
                  <a:pt x="41" y="30"/>
                </a:lnTo>
                <a:lnTo>
                  <a:pt x="41" y="28"/>
                </a:lnTo>
                <a:lnTo>
                  <a:pt x="43" y="25"/>
                </a:lnTo>
                <a:lnTo>
                  <a:pt x="43" y="20"/>
                </a:lnTo>
                <a:lnTo>
                  <a:pt x="43" y="18"/>
                </a:lnTo>
                <a:lnTo>
                  <a:pt x="41" y="15"/>
                </a:lnTo>
                <a:lnTo>
                  <a:pt x="41" y="12"/>
                </a:lnTo>
                <a:lnTo>
                  <a:pt x="38" y="7"/>
                </a:lnTo>
                <a:lnTo>
                  <a:pt x="36" y="7"/>
                </a:lnTo>
                <a:lnTo>
                  <a:pt x="33" y="5"/>
                </a:lnTo>
                <a:lnTo>
                  <a:pt x="30" y="2"/>
                </a:lnTo>
                <a:lnTo>
                  <a:pt x="28" y="0"/>
                </a:lnTo>
                <a:lnTo>
                  <a:pt x="25" y="0"/>
                </a:lnTo>
                <a:lnTo>
                  <a:pt x="20" y="0"/>
                </a:lnTo>
                <a:lnTo>
                  <a:pt x="18" y="0"/>
                </a:lnTo>
                <a:lnTo>
                  <a:pt x="15" y="0"/>
                </a:lnTo>
                <a:lnTo>
                  <a:pt x="13" y="2"/>
                </a:lnTo>
                <a:lnTo>
                  <a:pt x="10" y="5"/>
                </a:lnTo>
                <a:lnTo>
                  <a:pt x="8" y="7"/>
                </a:lnTo>
                <a:lnTo>
                  <a:pt x="5" y="7"/>
                </a:lnTo>
                <a:lnTo>
                  <a:pt x="3" y="12"/>
                </a:lnTo>
                <a:lnTo>
                  <a:pt x="3" y="15"/>
                </a:lnTo>
                <a:lnTo>
                  <a:pt x="0" y="18"/>
                </a:lnTo>
                <a:lnTo>
                  <a:pt x="0" y="20"/>
                </a:lnTo>
                <a:lnTo>
                  <a:pt x="0" y="25"/>
                </a:lnTo>
                <a:lnTo>
                  <a:pt x="3" y="28"/>
                </a:lnTo>
                <a:lnTo>
                  <a:pt x="3" y="30"/>
                </a:lnTo>
                <a:lnTo>
                  <a:pt x="5" y="33"/>
                </a:lnTo>
                <a:lnTo>
                  <a:pt x="8" y="35"/>
                </a:lnTo>
                <a:lnTo>
                  <a:pt x="10" y="38"/>
                </a:lnTo>
                <a:lnTo>
                  <a:pt x="13" y="40"/>
                </a:lnTo>
                <a:lnTo>
                  <a:pt x="15" y="40"/>
                </a:lnTo>
                <a:lnTo>
                  <a:pt x="18" y="43"/>
                </a:lnTo>
                <a:lnTo>
                  <a:pt x="20" y="43"/>
                </a:lnTo>
                <a:lnTo>
                  <a:pt x="2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03" name="Freeform 95"/>
          <p:cNvSpPr>
            <a:spLocks/>
          </p:cNvSpPr>
          <p:nvPr/>
        </p:nvSpPr>
        <p:spPr bwMode="auto">
          <a:xfrm>
            <a:off x="3133725" y="5157788"/>
            <a:ext cx="68263" cy="68262"/>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2147483647 w 43"/>
              <a:gd name="T35" fmla="*/ 2147483647 h 43"/>
              <a:gd name="T36" fmla="*/ 2147483647 w 43"/>
              <a:gd name="T37" fmla="*/ 0 h 43"/>
              <a:gd name="T38" fmla="*/ 2147483647 w 43"/>
              <a:gd name="T39" fmla="*/ 0 h 43"/>
              <a:gd name="T40" fmla="*/ 2147483647 w 43"/>
              <a:gd name="T41" fmla="*/ 0 h 43"/>
              <a:gd name="T42" fmla="*/ 2147483647 w 43"/>
              <a:gd name="T43" fmla="*/ 0 h 43"/>
              <a:gd name="T44" fmla="*/ 2147483647 w 43"/>
              <a:gd name="T45" fmla="*/ 0 h 43"/>
              <a:gd name="T46" fmla="*/ 2147483647 w 43"/>
              <a:gd name="T47" fmla="*/ 2147483647 h 43"/>
              <a:gd name="T48" fmla="*/ 2147483647 w 43"/>
              <a:gd name="T49" fmla="*/ 2147483647 h 43"/>
              <a:gd name="T50" fmla="*/ 2147483647 w 43"/>
              <a:gd name="T51" fmla="*/ 2147483647 h 43"/>
              <a:gd name="T52" fmla="*/ 2147483647 w 43"/>
              <a:gd name="T53" fmla="*/ 2147483647 h 43"/>
              <a:gd name="T54" fmla="*/ 2147483647 w 43"/>
              <a:gd name="T55" fmla="*/ 2147483647 h 43"/>
              <a:gd name="T56" fmla="*/ 2147483647 w 43"/>
              <a:gd name="T57" fmla="*/ 2147483647 h 43"/>
              <a:gd name="T58" fmla="*/ 0 w 43"/>
              <a:gd name="T59" fmla="*/ 2147483647 h 43"/>
              <a:gd name="T60" fmla="*/ 0 w 43"/>
              <a:gd name="T61" fmla="*/ 2147483647 h 43"/>
              <a:gd name="T62" fmla="*/ 0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2147483647 w 43"/>
              <a:gd name="T77" fmla="*/ 2147483647 h 43"/>
              <a:gd name="T78" fmla="*/ 2147483647 w 43"/>
              <a:gd name="T79" fmla="*/ 2147483647 h 43"/>
              <a:gd name="T80" fmla="*/ 2147483647 w 43"/>
              <a:gd name="T81" fmla="*/ 2147483647 h 43"/>
              <a:gd name="T82" fmla="*/ 2147483647 w 43"/>
              <a:gd name="T83" fmla="*/ 2147483647 h 43"/>
              <a:gd name="T84" fmla="*/ 2147483647 w 43"/>
              <a:gd name="T85" fmla="*/ 2147483647 h 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
              <a:gd name="T130" fmla="*/ 0 h 43"/>
              <a:gd name="T131" fmla="*/ 43 w 43"/>
              <a:gd name="T132" fmla="*/ 43 h 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 h="43">
                <a:moveTo>
                  <a:pt x="20" y="41"/>
                </a:moveTo>
                <a:lnTo>
                  <a:pt x="25" y="43"/>
                </a:lnTo>
                <a:lnTo>
                  <a:pt x="28" y="41"/>
                </a:lnTo>
                <a:lnTo>
                  <a:pt x="30" y="41"/>
                </a:lnTo>
                <a:lnTo>
                  <a:pt x="33" y="38"/>
                </a:lnTo>
                <a:lnTo>
                  <a:pt x="36" y="35"/>
                </a:lnTo>
                <a:lnTo>
                  <a:pt x="38" y="33"/>
                </a:lnTo>
                <a:lnTo>
                  <a:pt x="41" y="30"/>
                </a:lnTo>
                <a:lnTo>
                  <a:pt x="41" y="28"/>
                </a:lnTo>
                <a:lnTo>
                  <a:pt x="43" y="25"/>
                </a:lnTo>
                <a:lnTo>
                  <a:pt x="43" y="20"/>
                </a:lnTo>
                <a:lnTo>
                  <a:pt x="43" y="18"/>
                </a:lnTo>
                <a:lnTo>
                  <a:pt x="41" y="15"/>
                </a:lnTo>
                <a:lnTo>
                  <a:pt x="41" y="13"/>
                </a:lnTo>
                <a:lnTo>
                  <a:pt x="38" y="7"/>
                </a:lnTo>
                <a:lnTo>
                  <a:pt x="36" y="7"/>
                </a:lnTo>
                <a:lnTo>
                  <a:pt x="33" y="5"/>
                </a:lnTo>
                <a:lnTo>
                  <a:pt x="30" y="2"/>
                </a:lnTo>
                <a:lnTo>
                  <a:pt x="28" y="0"/>
                </a:lnTo>
                <a:lnTo>
                  <a:pt x="25" y="0"/>
                </a:lnTo>
                <a:lnTo>
                  <a:pt x="20" y="0"/>
                </a:lnTo>
                <a:lnTo>
                  <a:pt x="18" y="0"/>
                </a:lnTo>
                <a:lnTo>
                  <a:pt x="15" y="0"/>
                </a:lnTo>
                <a:lnTo>
                  <a:pt x="13" y="2"/>
                </a:lnTo>
                <a:lnTo>
                  <a:pt x="10" y="5"/>
                </a:lnTo>
                <a:lnTo>
                  <a:pt x="8" y="7"/>
                </a:lnTo>
                <a:lnTo>
                  <a:pt x="5" y="7"/>
                </a:lnTo>
                <a:lnTo>
                  <a:pt x="3" y="13"/>
                </a:lnTo>
                <a:lnTo>
                  <a:pt x="3" y="15"/>
                </a:lnTo>
                <a:lnTo>
                  <a:pt x="0" y="18"/>
                </a:lnTo>
                <a:lnTo>
                  <a:pt x="0" y="20"/>
                </a:lnTo>
                <a:lnTo>
                  <a:pt x="0" y="25"/>
                </a:lnTo>
                <a:lnTo>
                  <a:pt x="3" y="28"/>
                </a:lnTo>
                <a:lnTo>
                  <a:pt x="3" y="30"/>
                </a:lnTo>
                <a:lnTo>
                  <a:pt x="5" y="33"/>
                </a:lnTo>
                <a:lnTo>
                  <a:pt x="8" y="35"/>
                </a:lnTo>
                <a:lnTo>
                  <a:pt x="10" y="38"/>
                </a:lnTo>
                <a:lnTo>
                  <a:pt x="13" y="41"/>
                </a:lnTo>
                <a:lnTo>
                  <a:pt x="15" y="41"/>
                </a:lnTo>
                <a:lnTo>
                  <a:pt x="18" y="43"/>
                </a:lnTo>
                <a:lnTo>
                  <a:pt x="20" y="43"/>
                </a:lnTo>
                <a:lnTo>
                  <a:pt x="2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04" name="Freeform 96"/>
          <p:cNvSpPr>
            <a:spLocks/>
          </p:cNvSpPr>
          <p:nvPr/>
        </p:nvSpPr>
        <p:spPr bwMode="auto">
          <a:xfrm>
            <a:off x="3133725" y="5359400"/>
            <a:ext cx="68263" cy="68263"/>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2147483647 w 43"/>
              <a:gd name="T35" fmla="*/ 2147483647 h 43"/>
              <a:gd name="T36" fmla="*/ 2147483647 w 43"/>
              <a:gd name="T37" fmla="*/ 0 h 43"/>
              <a:gd name="T38" fmla="*/ 2147483647 w 43"/>
              <a:gd name="T39" fmla="*/ 0 h 43"/>
              <a:gd name="T40" fmla="*/ 2147483647 w 43"/>
              <a:gd name="T41" fmla="*/ 0 h 43"/>
              <a:gd name="T42" fmla="*/ 2147483647 w 43"/>
              <a:gd name="T43" fmla="*/ 0 h 43"/>
              <a:gd name="T44" fmla="*/ 2147483647 w 43"/>
              <a:gd name="T45" fmla="*/ 0 h 43"/>
              <a:gd name="T46" fmla="*/ 2147483647 w 43"/>
              <a:gd name="T47" fmla="*/ 2147483647 h 43"/>
              <a:gd name="T48" fmla="*/ 2147483647 w 43"/>
              <a:gd name="T49" fmla="*/ 2147483647 h 43"/>
              <a:gd name="T50" fmla="*/ 2147483647 w 43"/>
              <a:gd name="T51" fmla="*/ 2147483647 h 43"/>
              <a:gd name="T52" fmla="*/ 2147483647 w 43"/>
              <a:gd name="T53" fmla="*/ 2147483647 h 43"/>
              <a:gd name="T54" fmla="*/ 2147483647 w 43"/>
              <a:gd name="T55" fmla="*/ 2147483647 h 43"/>
              <a:gd name="T56" fmla="*/ 2147483647 w 43"/>
              <a:gd name="T57" fmla="*/ 2147483647 h 43"/>
              <a:gd name="T58" fmla="*/ 0 w 43"/>
              <a:gd name="T59" fmla="*/ 2147483647 h 43"/>
              <a:gd name="T60" fmla="*/ 0 w 43"/>
              <a:gd name="T61" fmla="*/ 2147483647 h 43"/>
              <a:gd name="T62" fmla="*/ 0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2147483647 w 43"/>
              <a:gd name="T77" fmla="*/ 2147483647 h 43"/>
              <a:gd name="T78" fmla="*/ 2147483647 w 43"/>
              <a:gd name="T79" fmla="*/ 2147483647 h 43"/>
              <a:gd name="T80" fmla="*/ 2147483647 w 43"/>
              <a:gd name="T81" fmla="*/ 2147483647 h 43"/>
              <a:gd name="T82" fmla="*/ 2147483647 w 43"/>
              <a:gd name="T83" fmla="*/ 2147483647 h 43"/>
              <a:gd name="T84" fmla="*/ 2147483647 w 43"/>
              <a:gd name="T85" fmla="*/ 2147483647 h 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
              <a:gd name="T130" fmla="*/ 0 h 43"/>
              <a:gd name="T131" fmla="*/ 43 w 43"/>
              <a:gd name="T132" fmla="*/ 43 h 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 h="43">
                <a:moveTo>
                  <a:pt x="20" y="41"/>
                </a:moveTo>
                <a:lnTo>
                  <a:pt x="25" y="43"/>
                </a:lnTo>
                <a:lnTo>
                  <a:pt x="28" y="41"/>
                </a:lnTo>
                <a:lnTo>
                  <a:pt x="30" y="41"/>
                </a:lnTo>
                <a:lnTo>
                  <a:pt x="33" y="38"/>
                </a:lnTo>
                <a:lnTo>
                  <a:pt x="36" y="36"/>
                </a:lnTo>
                <a:lnTo>
                  <a:pt x="38" y="33"/>
                </a:lnTo>
                <a:lnTo>
                  <a:pt x="41" y="30"/>
                </a:lnTo>
                <a:lnTo>
                  <a:pt x="41" y="28"/>
                </a:lnTo>
                <a:lnTo>
                  <a:pt x="43" y="25"/>
                </a:lnTo>
                <a:lnTo>
                  <a:pt x="43" y="20"/>
                </a:lnTo>
                <a:lnTo>
                  <a:pt x="43" y="18"/>
                </a:lnTo>
                <a:lnTo>
                  <a:pt x="41" y="15"/>
                </a:lnTo>
                <a:lnTo>
                  <a:pt x="41" y="13"/>
                </a:lnTo>
                <a:lnTo>
                  <a:pt x="38" y="8"/>
                </a:lnTo>
                <a:lnTo>
                  <a:pt x="36" y="8"/>
                </a:lnTo>
                <a:lnTo>
                  <a:pt x="33" y="5"/>
                </a:lnTo>
                <a:lnTo>
                  <a:pt x="30" y="2"/>
                </a:lnTo>
                <a:lnTo>
                  <a:pt x="28" y="0"/>
                </a:lnTo>
                <a:lnTo>
                  <a:pt x="25" y="0"/>
                </a:lnTo>
                <a:lnTo>
                  <a:pt x="20" y="0"/>
                </a:lnTo>
                <a:lnTo>
                  <a:pt x="18" y="0"/>
                </a:lnTo>
                <a:lnTo>
                  <a:pt x="15" y="0"/>
                </a:lnTo>
                <a:lnTo>
                  <a:pt x="13" y="2"/>
                </a:lnTo>
                <a:lnTo>
                  <a:pt x="10" y="5"/>
                </a:lnTo>
                <a:lnTo>
                  <a:pt x="8" y="8"/>
                </a:lnTo>
                <a:lnTo>
                  <a:pt x="5" y="8"/>
                </a:lnTo>
                <a:lnTo>
                  <a:pt x="3" y="13"/>
                </a:lnTo>
                <a:lnTo>
                  <a:pt x="3" y="15"/>
                </a:lnTo>
                <a:lnTo>
                  <a:pt x="0" y="18"/>
                </a:lnTo>
                <a:lnTo>
                  <a:pt x="0" y="20"/>
                </a:lnTo>
                <a:lnTo>
                  <a:pt x="0" y="25"/>
                </a:lnTo>
                <a:lnTo>
                  <a:pt x="3" y="28"/>
                </a:lnTo>
                <a:lnTo>
                  <a:pt x="3" y="30"/>
                </a:lnTo>
                <a:lnTo>
                  <a:pt x="5" y="33"/>
                </a:lnTo>
                <a:lnTo>
                  <a:pt x="8" y="36"/>
                </a:lnTo>
                <a:lnTo>
                  <a:pt x="10" y="38"/>
                </a:lnTo>
                <a:lnTo>
                  <a:pt x="13" y="41"/>
                </a:lnTo>
                <a:lnTo>
                  <a:pt x="15" y="41"/>
                </a:lnTo>
                <a:lnTo>
                  <a:pt x="18" y="43"/>
                </a:lnTo>
                <a:lnTo>
                  <a:pt x="20" y="43"/>
                </a:lnTo>
                <a:lnTo>
                  <a:pt x="2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05" name="Freeform 97"/>
          <p:cNvSpPr>
            <a:spLocks/>
          </p:cNvSpPr>
          <p:nvPr/>
        </p:nvSpPr>
        <p:spPr bwMode="auto">
          <a:xfrm>
            <a:off x="3133725" y="5561013"/>
            <a:ext cx="68263" cy="68262"/>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2147483647 w 43"/>
              <a:gd name="T35" fmla="*/ 2147483647 h 43"/>
              <a:gd name="T36" fmla="*/ 2147483647 w 43"/>
              <a:gd name="T37" fmla="*/ 0 h 43"/>
              <a:gd name="T38" fmla="*/ 2147483647 w 43"/>
              <a:gd name="T39" fmla="*/ 0 h 43"/>
              <a:gd name="T40" fmla="*/ 2147483647 w 43"/>
              <a:gd name="T41" fmla="*/ 0 h 43"/>
              <a:gd name="T42" fmla="*/ 2147483647 w 43"/>
              <a:gd name="T43" fmla="*/ 0 h 43"/>
              <a:gd name="T44" fmla="*/ 2147483647 w 43"/>
              <a:gd name="T45" fmla="*/ 0 h 43"/>
              <a:gd name="T46" fmla="*/ 2147483647 w 43"/>
              <a:gd name="T47" fmla="*/ 2147483647 h 43"/>
              <a:gd name="T48" fmla="*/ 2147483647 w 43"/>
              <a:gd name="T49" fmla="*/ 2147483647 h 43"/>
              <a:gd name="T50" fmla="*/ 2147483647 w 43"/>
              <a:gd name="T51" fmla="*/ 2147483647 h 43"/>
              <a:gd name="T52" fmla="*/ 2147483647 w 43"/>
              <a:gd name="T53" fmla="*/ 2147483647 h 43"/>
              <a:gd name="T54" fmla="*/ 2147483647 w 43"/>
              <a:gd name="T55" fmla="*/ 2147483647 h 43"/>
              <a:gd name="T56" fmla="*/ 2147483647 w 43"/>
              <a:gd name="T57" fmla="*/ 2147483647 h 43"/>
              <a:gd name="T58" fmla="*/ 0 w 43"/>
              <a:gd name="T59" fmla="*/ 2147483647 h 43"/>
              <a:gd name="T60" fmla="*/ 0 w 43"/>
              <a:gd name="T61" fmla="*/ 2147483647 h 43"/>
              <a:gd name="T62" fmla="*/ 0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2147483647 w 43"/>
              <a:gd name="T77" fmla="*/ 2147483647 h 43"/>
              <a:gd name="T78" fmla="*/ 2147483647 w 43"/>
              <a:gd name="T79" fmla="*/ 2147483647 h 43"/>
              <a:gd name="T80" fmla="*/ 2147483647 w 43"/>
              <a:gd name="T81" fmla="*/ 2147483647 h 43"/>
              <a:gd name="T82" fmla="*/ 2147483647 w 43"/>
              <a:gd name="T83" fmla="*/ 2147483647 h 43"/>
              <a:gd name="T84" fmla="*/ 2147483647 w 43"/>
              <a:gd name="T85" fmla="*/ 2147483647 h 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
              <a:gd name="T130" fmla="*/ 0 h 43"/>
              <a:gd name="T131" fmla="*/ 43 w 43"/>
              <a:gd name="T132" fmla="*/ 43 h 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 h="43">
                <a:moveTo>
                  <a:pt x="20" y="41"/>
                </a:moveTo>
                <a:lnTo>
                  <a:pt x="25" y="43"/>
                </a:lnTo>
                <a:lnTo>
                  <a:pt x="28" y="41"/>
                </a:lnTo>
                <a:lnTo>
                  <a:pt x="30" y="41"/>
                </a:lnTo>
                <a:lnTo>
                  <a:pt x="33" y="38"/>
                </a:lnTo>
                <a:lnTo>
                  <a:pt x="36" y="36"/>
                </a:lnTo>
                <a:lnTo>
                  <a:pt x="38" y="33"/>
                </a:lnTo>
                <a:lnTo>
                  <a:pt x="41" y="31"/>
                </a:lnTo>
                <a:lnTo>
                  <a:pt x="41" y="28"/>
                </a:lnTo>
                <a:lnTo>
                  <a:pt x="43" y="25"/>
                </a:lnTo>
                <a:lnTo>
                  <a:pt x="43" y="20"/>
                </a:lnTo>
                <a:lnTo>
                  <a:pt x="43" y="18"/>
                </a:lnTo>
                <a:lnTo>
                  <a:pt x="41" y="15"/>
                </a:lnTo>
                <a:lnTo>
                  <a:pt x="41" y="13"/>
                </a:lnTo>
                <a:lnTo>
                  <a:pt x="38" y="8"/>
                </a:lnTo>
                <a:lnTo>
                  <a:pt x="36" y="8"/>
                </a:lnTo>
                <a:lnTo>
                  <a:pt x="33" y="5"/>
                </a:lnTo>
                <a:lnTo>
                  <a:pt x="30" y="3"/>
                </a:lnTo>
                <a:lnTo>
                  <a:pt x="28" y="0"/>
                </a:lnTo>
                <a:lnTo>
                  <a:pt x="25" y="0"/>
                </a:lnTo>
                <a:lnTo>
                  <a:pt x="20" y="0"/>
                </a:lnTo>
                <a:lnTo>
                  <a:pt x="18" y="0"/>
                </a:lnTo>
                <a:lnTo>
                  <a:pt x="15" y="0"/>
                </a:lnTo>
                <a:lnTo>
                  <a:pt x="13" y="3"/>
                </a:lnTo>
                <a:lnTo>
                  <a:pt x="10" y="5"/>
                </a:lnTo>
                <a:lnTo>
                  <a:pt x="8" y="8"/>
                </a:lnTo>
                <a:lnTo>
                  <a:pt x="5" y="8"/>
                </a:lnTo>
                <a:lnTo>
                  <a:pt x="3" y="13"/>
                </a:lnTo>
                <a:lnTo>
                  <a:pt x="3" y="15"/>
                </a:lnTo>
                <a:lnTo>
                  <a:pt x="0" y="18"/>
                </a:lnTo>
                <a:lnTo>
                  <a:pt x="0" y="20"/>
                </a:lnTo>
                <a:lnTo>
                  <a:pt x="0" y="25"/>
                </a:lnTo>
                <a:lnTo>
                  <a:pt x="3" y="28"/>
                </a:lnTo>
                <a:lnTo>
                  <a:pt x="3" y="31"/>
                </a:lnTo>
                <a:lnTo>
                  <a:pt x="5" y="33"/>
                </a:lnTo>
                <a:lnTo>
                  <a:pt x="8" y="36"/>
                </a:lnTo>
                <a:lnTo>
                  <a:pt x="10" y="38"/>
                </a:lnTo>
                <a:lnTo>
                  <a:pt x="13" y="41"/>
                </a:lnTo>
                <a:lnTo>
                  <a:pt x="15" y="41"/>
                </a:lnTo>
                <a:lnTo>
                  <a:pt x="18" y="43"/>
                </a:lnTo>
                <a:lnTo>
                  <a:pt x="20" y="43"/>
                </a:lnTo>
                <a:lnTo>
                  <a:pt x="2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06" name="Freeform 98"/>
          <p:cNvSpPr>
            <a:spLocks/>
          </p:cNvSpPr>
          <p:nvPr/>
        </p:nvSpPr>
        <p:spPr bwMode="auto">
          <a:xfrm>
            <a:off x="3133725" y="5762625"/>
            <a:ext cx="68263" cy="68263"/>
          </a:xfrm>
          <a:custGeom>
            <a:avLst/>
            <a:gdLst>
              <a:gd name="T0" fmla="*/ 2147483647 w 43"/>
              <a:gd name="T1" fmla="*/ 2147483647 h 43"/>
              <a:gd name="T2" fmla="*/ 2147483647 w 43"/>
              <a:gd name="T3" fmla="*/ 2147483647 h 43"/>
              <a:gd name="T4" fmla="*/ 2147483647 w 43"/>
              <a:gd name="T5" fmla="*/ 2147483647 h 43"/>
              <a:gd name="T6" fmla="*/ 2147483647 w 43"/>
              <a:gd name="T7" fmla="*/ 2147483647 h 43"/>
              <a:gd name="T8" fmla="*/ 2147483647 w 43"/>
              <a:gd name="T9" fmla="*/ 2147483647 h 43"/>
              <a:gd name="T10" fmla="*/ 2147483647 w 43"/>
              <a:gd name="T11" fmla="*/ 2147483647 h 43"/>
              <a:gd name="T12" fmla="*/ 2147483647 w 43"/>
              <a:gd name="T13" fmla="*/ 2147483647 h 43"/>
              <a:gd name="T14" fmla="*/ 2147483647 w 43"/>
              <a:gd name="T15" fmla="*/ 2147483647 h 43"/>
              <a:gd name="T16" fmla="*/ 2147483647 w 43"/>
              <a:gd name="T17" fmla="*/ 2147483647 h 43"/>
              <a:gd name="T18" fmla="*/ 2147483647 w 43"/>
              <a:gd name="T19" fmla="*/ 2147483647 h 43"/>
              <a:gd name="T20" fmla="*/ 2147483647 w 43"/>
              <a:gd name="T21" fmla="*/ 2147483647 h 43"/>
              <a:gd name="T22" fmla="*/ 2147483647 w 43"/>
              <a:gd name="T23" fmla="*/ 2147483647 h 43"/>
              <a:gd name="T24" fmla="*/ 2147483647 w 43"/>
              <a:gd name="T25" fmla="*/ 2147483647 h 43"/>
              <a:gd name="T26" fmla="*/ 2147483647 w 43"/>
              <a:gd name="T27" fmla="*/ 2147483647 h 43"/>
              <a:gd name="T28" fmla="*/ 2147483647 w 43"/>
              <a:gd name="T29" fmla="*/ 2147483647 h 43"/>
              <a:gd name="T30" fmla="*/ 2147483647 w 43"/>
              <a:gd name="T31" fmla="*/ 2147483647 h 43"/>
              <a:gd name="T32" fmla="*/ 2147483647 w 43"/>
              <a:gd name="T33" fmla="*/ 2147483647 h 43"/>
              <a:gd name="T34" fmla="*/ 2147483647 w 43"/>
              <a:gd name="T35" fmla="*/ 2147483647 h 43"/>
              <a:gd name="T36" fmla="*/ 2147483647 w 43"/>
              <a:gd name="T37" fmla="*/ 0 h 43"/>
              <a:gd name="T38" fmla="*/ 2147483647 w 43"/>
              <a:gd name="T39" fmla="*/ 0 h 43"/>
              <a:gd name="T40" fmla="*/ 2147483647 w 43"/>
              <a:gd name="T41" fmla="*/ 0 h 43"/>
              <a:gd name="T42" fmla="*/ 2147483647 w 43"/>
              <a:gd name="T43" fmla="*/ 0 h 43"/>
              <a:gd name="T44" fmla="*/ 2147483647 w 43"/>
              <a:gd name="T45" fmla="*/ 0 h 43"/>
              <a:gd name="T46" fmla="*/ 2147483647 w 43"/>
              <a:gd name="T47" fmla="*/ 2147483647 h 43"/>
              <a:gd name="T48" fmla="*/ 2147483647 w 43"/>
              <a:gd name="T49" fmla="*/ 2147483647 h 43"/>
              <a:gd name="T50" fmla="*/ 2147483647 w 43"/>
              <a:gd name="T51" fmla="*/ 2147483647 h 43"/>
              <a:gd name="T52" fmla="*/ 2147483647 w 43"/>
              <a:gd name="T53" fmla="*/ 2147483647 h 43"/>
              <a:gd name="T54" fmla="*/ 2147483647 w 43"/>
              <a:gd name="T55" fmla="*/ 2147483647 h 43"/>
              <a:gd name="T56" fmla="*/ 2147483647 w 43"/>
              <a:gd name="T57" fmla="*/ 2147483647 h 43"/>
              <a:gd name="T58" fmla="*/ 0 w 43"/>
              <a:gd name="T59" fmla="*/ 2147483647 h 43"/>
              <a:gd name="T60" fmla="*/ 0 w 43"/>
              <a:gd name="T61" fmla="*/ 2147483647 h 43"/>
              <a:gd name="T62" fmla="*/ 0 w 43"/>
              <a:gd name="T63" fmla="*/ 2147483647 h 43"/>
              <a:gd name="T64" fmla="*/ 2147483647 w 43"/>
              <a:gd name="T65" fmla="*/ 2147483647 h 43"/>
              <a:gd name="T66" fmla="*/ 2147483647 w 43"/>
              <a:gd name="T67" fmla="*/ 2147483647 h 43"/>
              <a:gd name="T68" fmla="*/ 2147483647 w 43"/>
              <a:gd name="T69" fmla="*/ 2147483647 h 43"/>
              <a:gd name="T70" fmla="*/ 2147483647 w 43"/>
              <a:gd name="T71" fmla="*/ 2147483647 h 43"/>
              <a:gd name="T72" fmla="*/ 2147483647 w 43"/>
              <a:gd name="T73" fmla="*/ 2147483647 h 43"/>
              <a:gd name="T74" fmla="*/ 2147483647 w 43"/>
              <a:gd name="T75" fmla="*/ 2147483647 h 43"/>
              <a:gd name="T76" fmla="*/ 2147483647 w 43"/>
              <a:gd name="T77" fmla="*/ 2147483647 h 43"/>
              <a:gd name="T78" fmla="*/ 2147483647 w 43"/>
              <a:gd name="T79" fmla="*/ 2147483647 h 43"/>
              <a:gd name="T80" fmla="*/ 2147483647 w 43"/>
              <a:gd name="T81" fmla="*/ 2147483647 h 43"/>
              <a:gd name="T82" fmla="*/ 2147483647 w 43"/>
              <a:gd name="T83" fmla="*/ 2147483647 h 43"/>
              <a:gd name="T84" fmla="*/ 2147483647 w 43"/>
              <a:gd name="T85" fmla="*/ 2147483647 h 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
              <a:gd name="T130" fmla="*/ 0 h 43"/>
              <a:gd name="T131" fmla="*/ 43 w 43"/>
              <a:gd name="T132" fmla="*/ 43 h 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 h="43">
                <a:moveTo>
                  <a:pt x="20" y="41"/>
                </a:moveTo>
                <a:lnTo>
                  <a:pt x="25" y="43"/>
                </a:lnTo>
                <a:lnTo>
                  <a:pt x="28" y="41"/>
                </a:lnTo>
                <a:lnTo>
                  <a:pt x="30" y="41"/>
                </a:lnTo>
                <a:lnTo>
                  <a:pt x="33" y="38"/>
                </a:lnTo>
                <a:lnTo>
                  <a:pt x="36" y="36"/>
                </a:lnTo>
                <a:lnTo>
                  <a:pt x="38" y="33"/>
                </a:lnTo>
                <a:lnTo>
                  <a:pt x="41" y="31"/>
                </a:lnTo>
                <a:lnTo>
                  <a:pt x="41" y="28"/>
                </a:lnTo>
                <a:lnTo>
                  <a:pt x="43" y="26"/>
                </a:lnTo>
                <a:lnTo>
                  <a:pt x="43" y="21"/>
                </a:lnTo>
                <a:lnTo>
                  <a:pt x="43" y="18"/>
                </a:lnTo>
                <a:lnTo>
                  <a:pt x="41" y="15"/>
                </a:lnTo>
                <a:lnTo>
                  <a:pt x="41" y="13"/>
                </a:lnTo>
                <a:lnTo>
                  <a:pt x="38" y="8"/>
                </a:lnTo>
                <a:lnTo>
                  <a:pt x="36" y="8"/>
                </a:lnTo>
                <a:lnTo>
                  <a:pt x="33" y="5"/>
                </a:lnTo>
                <a:lnTo>
                  <a:pt x="30" y="3"/>
                </a:lnTo>
                <a:lnTo>
                  <a:pt x="28" y="0"/>
                </a:lnTo>
                <a:lnTo>
                  <a:pt x="25" y="0"/>
                </a:lnTo>
                <a:lnTo>
                  <a:pt x="20" y="0"/>
                </a:lnTo>
                <a:lnTo>
                  <a:pt x="18" y="0"/>
                </a:lnTo>
                <a:lnTo>
                  <a:pt x="15" y="0"/>
                </a:lnTo>
                <a:lnTo>
                  <a:pt x="13" y="3"/>
                </a:lnTo>
                <a:lnTo>
                  <a:pt x="10" y="5"/>
                </a:lnTo>
                <a:lnTo>
                  <a:pt x="8" y="8"/>
                </a:lnTo>
                <a:lnTo>
                  <a:pt x="5" y="8"/>
                </a:lnTo>
                <a:lnTo>
                  <a:pt x="3" y="13"/>
                </a:lnTo>
                <a:lnTo>
                  <a:pt x="3" y="15"/>
                </a:lnTo>
                <a:lnTo>
                  <a:pt x="0" y="18"/>
                </a:lnTo>
                <a:lnTo>
                  <a:pt x="0" y="21"/>
                </a:lnTo>
                <a:lnTo>
                  <a:pt x="0" y="26"/>
                </a:lnTo>
                <a:lnTo>
                  <a:pt x="3" y="28"/>
                </a:lnTo>
                <a:lnTo>
                  <a:pt x="3" y="31"/>
                </a:lnTo>
                <a:lnTo>
                  <a:pt x="5" y="33"/>
                </a:lnTo>
                <a:lnTo>
                  <a:pt x="8" y="36"/>
                </a:lnTo>
                <a:lnTo>
                  <a:pt x="10" y="38"/>
                </a:lnTo>
                <a:lnTo>
                  <a:pt x="13" y="41"/>
                </a:lnTo>
                <a:lnTo>
                  <a:pt x="15" y="41"/>
                </a:lnTo>
                <a:lnTo>
                  <a:pt x="18" y="43"/>
                </a:lnTo>
                <a:lnTo>
                  <a:pt x="20" y="43"/>
                </a:lnTo>
                <a:lnTo>
                  <a:pt x="2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07" name="Freeform 99"/>
          <p:cNvSpPr>
            <a:spLocks/>
          </p:cNvSpPr>
          <p:nvPr/>
        </p:nvSpPr>
        <p:spPr bwMode="auto">
          <a:xfrm>
            <a:off x="3133725" y="5964238"/>
            <a:ext cx="68263" cy="69850"/>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2147483647 w 43"/>
              <a:gd name="T35" fmla="*/ 2147483647 h 44"/>
              <a:gd name="T36" fmla="*/ 2147483647 w 43"/>
              <a:gd name="T37" fmla="*/ 0 h 44"/>
              <a:gd name="T38" fmla="*/ 2147483647 w 43"/>
              <a:gd name="T39" fmla="*/ 0 h 44"/>
              <a:gd name="T40" fmla="*/ 2147483647 w 43"/>
              <a:gd name="T41" fmla="*/ 0 h 44"/>
              <a:gd name="T42" fmla="*/ 2147483647 w 43"/>
              <a:gd name="T43" fmla="*/ 0 h 44"/>
              <a:gd name="T44" fmla="*/ 2147483647 w 43"/>
              <a:gd name="T45" fmla="*/ 0 h 44"/>
              <a:gd name="T46" fmla="*/ 2147483647 w 43"/>
              <a:gd name="T47" fmla="*/ 2147483647 h 44"/>
              <a:gd name="T48" fmla="*/ 2147483647 w 43"/>
              <a:gd name="T49" fmla="*/ 2147483647 h 44"/>
              <a:gd name="T50" fmla="*/ 2147483647 w 43"/>
              <a:gd name="T51" fmla="*/ 2147483647 h 44"/>
              <a:gd name="T52" fmla="*/ 2147483647 w 43"/>
              <a:gd name="T53" fmla="*/ 2147483647 h 44"/>
              <a:gd name="T54" fmla="*/ 2147483647 w 43"/>
              <a:gd name="T55" fmla="*/ 2147483647 h 44"/>
              <a:gd name="T56" fmla="*/ 2147483647 w 43"/>
              <a:gd name="T57" fmla="*/ 2147483647 h 44"/>
              <a:gd name="T58" fmla="*/ 0 w 43"/>
              <a:gd name="T59" fmla="*/ 2147483647 h 44"/>
              <a:gd name="T60" fmla="*/ 0 w 43"/>
              <a:gd name="T61" fmla="*/ 2147483647 h 44"/>
              <a:gd name="T62" fmla="*/ 0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2147483647 w 43"/>
              <a:gd name="T77" fmla="*/ 2147483647 h 44"/>
              <a:gd name="T78" fmla="*/ 2147483647 w 43"/>
              <a:gd name="T79" fmla="*/ 2147483647 h 44"/>
              <a:gd name="T80" fmla="*/ 2147483647 w 43"/>
              <a:gd name="T81" fmla="*/ 2147483647 h 44"/>
              <a:gd name="T82" fmla="*/ 2147483647 w 43"/>
              <a:gd name="T83" fmla="*/ 2147483647 h 44"/>
              <a:gd name="T84" fmla="*/ 2147483647 w 43"/>
              <a:gd name="T85" fmla="*/ 2147483647 h 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
              <a:gd name="T130" fmla="*/ 0 h 44"/>
              <a:gd name="T131" fmla="*/ 43 w 43"/>
              <a:gd name="T132" fmla="*/ 44 h 4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 h="44">
                <a:moveTo>
                  <a:pt x="20" y="41"/>
                </a:moveTo>
                <a:lnTo>
                  <a:pt x="25" y="44"/>
                </a:lnTo>
                <a:lnTo>
                  <a:pt x="28" y="41"/>
                </a:lnTo>
                <a:lnTo>
                  <a:pt x="30" y="41"/>
                </a:lnTo>
                <a:lnTo>
                  <a:pt x="33" y="38"/>
                </a:lnTo>
                <a:lnTo>
                  <a:pt x="36" y="36"/>
                </a:lnTo>
                <a:lnTo>
                  <a:pt x="38" y="33"/>
                </a:lnTo>
                <a:lnTo>
                  <a:pt x="41" y="31"/>
                </a:lnTo>
                <a:lnTo>
                  <a:pt x="41" y="28"/>
                </a:lnTo>
                <a:lnTo>
                  <a:pt x="43" y="26"/>
                </a:lnTo>
                <a:lnTo>
                  <a:pt x="43" y="21"/>
                </a:lnTo>
                <a:lnTo>
                  <a:pt x="43" y="18"/>
                </a:lnTo>
                <a:lnTo>
                  <a:pt x="41" y="16"/>
                </a:lnTo>
                <a:lnTo>
                  <a:pt x="41" y="13"/>
                </a:lnTo>
                <a:lnTo>
                  <a:pt x="38" y="8"/>
                </a:lnTo>
                <a:lnTo>
                  <a:pt x="36" y="8"/>
                </a:lnTo>
                <a:lnTo>
                  <a:pt x="33" y="5"/>
                </a:lnTo>
                <a:lnTo>
                  <a:pt x="30" y="3"/>
                </a:lnTo>
                <a:lnTo>
                  <a:pt x="28" y="0"/>
                </a:lnTo>
                <a:lnTo>
                  <a:pt x="25" y="0"/>
                </a:lnTo>
                <a:lnTo>
                  <a:pt x="20" y="0"/>
                </a:lnTo>
                <a:lnTo>
                  <a:pt x="18" y="0"/>
                </a:lnTo>
                <a:lnTo>
                  <a:pt x="15" y="0"/>
                </a:lnTo>
                <a:lnTo>
                  <a:pt x="13" y="3"/>
                </a:lnTo>
                <a:lnTo>
                  <a:pt x="10" y="5"/>
                </a:lnTo>
                <a:lnTo>
                  <a:pt x="8" y="8"/>
                </a:lnTo>
                <a:lnTo>
                  <a:pt x="5" y="8"/>
                </a:lnTo>
                <a:lnTo>
                  <a:pt x="3" y="13"/>
                </a:lnTo>
                <a:lnTo>
                  <a:pt x="3" y="16"/>
                </a:lnTo>
                <a:lnTo>
                  <a:pt x="0" y="18"/>
                </a:lnTo>
                <a:lnTo>
                  <a:pt x="0" y="21"/>
                </a:lnTo>
                <a:lnTo>
                  <a:pt x="0" y="26"/>
                </a:lnTo>
                <a:lnTo>
                  <a:pt x="3" y="28"/>
                </a:lnTo>
                <a:lnTo>
                  <a:pt x="3" y="31"/>
                </a:lnTo>
                <a:lnTo>
                  <a:pt x="5" y="33"/>
                </a:lnTo>
                <a:lnTo>
                  <a:pt x="8" y="36"/>
                </a:lnTo>
                <a:lnTo>
                  <a:pt x="10" y="38"/>
                </a:lnTo>
                <a:lnTo>
                  <a:pt x="13" y="41"/>
                </a:lnTo>
                <a:lnTo>
                  <a:pt x="15" y="41"/>
                </a:lnTo>
                <a:lnTo>
                  <a:pt x="18" y="44"/>
                </a:lnTo>
                <a:lnTo>
                  <a:pt x="20" y="44"/>
                </a:lnTo>
                <a:lnTo>
                  <a:pt x="2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08" name="Freeform 100"/>
          <p:cNvSpPr>
            <a:spLocks/>
          </p:cNvSpPr>
          <p:nvPr/>
        </p:nvSpPr>
        <p:spPr bwMode="auto">
          <a:xfrm>
            <a:off x="3133725" y="6165850"/>
            <a:ext cx="68263" cy="69850"/>
          </a:xfrm>
          <a:custGeom>
            <a:avLst/>
            <a:gdLst>
              <a:gd name="T0" fmla="*/ 2147483647 w 43"/>
              <a:gd name="T1" fmla="*/ 2147483647 h 44"/>
              <a:gd name="T2" fmla="*/ 2147483647 w 43"/>
              <a:gd name="T3" fmla="*/ 2147483647 h 44"/>
              <a:gd name="T4" fmla="*/ 2147483647 w 43"/>
              <a:gd name="T5" fmla="*/ 2147483647 h 44"/>
              <a:gd name="T6" fmla="*/ 2147483647 w 43"/>
              <a:gd name="T7" fmla="*/ 2147483647 h 44"/>
              <a:gd name="T8" fmla="*/ 2147483647 w 43"/>
              <a:gd name="T9" fmla="*/ 2147483647 h 44"/>
              <a:gd name="T10" fmla="*/ 2147483647 w 43"/>
              <a:gd name="T11" fmla="*/ 2147483647 h 44"/>
              <a:gd name="T12" fmla="*/ 2147483647 w 43"/>
              <a:gd name="T13" fmla="*/ 2147483647 h 44"/>
              <a:gd name="T14" fmla="*/ 2147483647 w 43"/>
              <a:gd name="T15" fmla="*/ 2147483647 h 44"/>
              <a:gd name="T16" fmla="*/ 2147483647 w 43"/>
              <a:gd name="T17" fmla="*/ 2147483647 h 44"/>
              <a:gd name="T18" fmla="*/ 2147483647 w 43"/>
              <a:gd name="T19" fmla="*/ 2147483647 h 44"/>
              <a:gd name="T20" fmla="*/ 2147483647 w 43"/>
              <a:gd name="T21" fmla="*/ 2147483647 h 44"/>
              <a:gd name="T22" fmla="*/ 2147483647 w 43"/>
              <a:gd name="T23" fmla="*/ 2147483647 h 44"/>
              <a:gd name="T24" fmla="*/ 2147483647 w 43"/>
              <a:gd name="T25" fmla="*/ 2147483647 h 44"/>
              <a:gd name="T26" fmla="*/ 2147483647 w 43"/>
              <a:gd name="T27" fmla="*/ 2147483647 h 44"/>
              <a:gd name="T28" fmla="*/ 2147483647 w 43"/>
              <a:gd name="T29" fmla="*/ 2147483647 h 44"/>
              <a:gd name="T30" fmla="*/ 2147483647 w 43"/>
              <a:gd name="T31" fmla="*/ 2147483647 h 44"/>
              <a:gd name="T32" fmla="*/ 2147483647 w 43"/>
              <a:gd name="T33" fmla="*/ 2147483647 h 44"/>
              <a:gd name="T34" fmla="*/ 2147483647 w 43"/>
              <a:gd name="T35" fmla="*/ 2147483647 h 44"/>
              <a:gd name="T36" fmla="*/ 2147483647 w 43"/>
              <a:gd name="T37" fmla="*/ 0 h 44"/>
              <a:gd name="T38" fmla="*/ 2147483647 w 43"/>
              <a:gd name="T39" fmla="*/ 0 h 44"/>
              <a:gd name="T40" fmla="*/ 2147483647 w 43"/>
              <a:gd name="T41" fmla="*/ 0 h 44"/>
              <a:gd name="T42" fmla="*/ 2147483647 w 43"/>
              <a:gd name="T43" fmla="*/ 0 h 44"/>
              <a:gd name="T44" fmla="*/ 2147483647 w 43"/>
              <a:gd name="T45" fmla="*/ 0 h 44"/>
              <a:gd name="T46" fmla="*/ 2147483647 w 43"/>
              <a:gd name="T47" fmla="*/ 2147483647 h 44"/>
              <a:gd name="T48" fmla="*/ 2147483647 w 43"/>
              <a:gd name="T49" fmla="*/ 2147483647 h 44"/>
              <a:gd name="T50" fmla="*/ 2147483647 w 43"/>
              <a:gd name="T51" fmla="*/ 2147483647 h 44"/>
              <a:gd name="T52" fmla="*/ 2147483647 w 43"/>
              <a:gd name="T53" fmla="*/ 2147483647 h 44"/>
              <a:gd name="T54" fmla="*/ 2147483647 w 43"/>
              <a:gd name="T55" fmla="*/ 2147483647 h 44"/>
              <a:gd name="T56" fmla="*/ 2147483647 w 43"/>
              <a:gd name="T57" fmla="*/ 2147483647 h 44"/>
              <a:gd name="T58" fmla="*/ 0 w 43"/>
              <a:gd name="T59" fmla="*/ 2147483647 h 44"/>
              <a:gd name="T60" fmla="*/ 0 w 43"/>
              <a:gd name="T61" fmla="*/ 2147483647 h 44"/>
              <a:gd name="T62" fmla="*/ 0 w 43"/>
              <a:gd name="T63" fmla="*/ 2147483647 h 44"/>
              <a:gd name="T64" fmla="*/ 2147483647 w 43"/>
              <a:gd name="T65" fmla="*/ 2147483647 h 44"/>
              <a:gd name="T66" fmla="*/ 2147483647 w 43"/>
              <a:gd name="T67" fmla="*/ 2147483647 h 44"/>
              <a:gd name="T68" fmla="*/ 2147483647 w 43"/>
              <a:gd name="T69" fmla="*/ 2147483647 h 44"/>
              <a:gd name="T70" fmla="*/ 2147483647 w 43"/>
              <a:gd name="T71" fmla="*/ 2147483647 h 44"/>
              <a:gd name="T72" fmla="*/ 2147483647 w 43"/>
              <a:gd name="T73" fmla="*/ 2147483647 h 44"/>
              <a:gd name="T74" fmla="*/ 2147483647 w 43"/>
              <a:gd name="T75" fmla="*/ 2147483647 h 44"/>
              <a:gd name="T76" fmla="*/ 2147483647 w 43"/>
              <a:gd name="T77" fmla="*/ 2147483647 h 44"/>
              <a:gd name="T78" fmla="*/ 2147483647 w 43"/>
              <a:gd name="T79" fmla="*/ 2147483647 h 44"/>
              <a:gd name="T80" fmla="*/ 2147483647 w 43"/>
              <a:gd name="T81" fmla="*/ 2147483647 h 44"/>
              <a:gd name="T82" fmla="*/ 2147483647 w 43"/>
              <a:gd name="T83" fmla="*/ 2147483647 h 44"/>
              <a:gd name="T84" fmla="*/ 2147483647 w 43"/>
              <a:gd name="T85" fmla="*/ 2147483647 h 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
              <a:gd name="T130" fmla="*/ 0 h 44"/>
              <a:gd name="T131" fmla="*/ 43 w 43"/>
              <a:gd name="T132" fmla="*/ 44 h 4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 h="44">
                <a:moveTo>
                  <a:pt x="20" y="41"/>
                </a:moveTo>
                <a:lnTo>
                  <a:pt x="25" y="44"/>
                </a:lnTo>
                <a:lnTo>
                  <a:pt x="28" y="41"/>
                </a:lnTo>
                <a:lnTo>
                  <a:pt x="30" y="41"/>
                </a:lnTo>
                <a:lnTo>
                  <a:pt x="33" y="39"/>
                </a:lnTo>
                <a:lnTo>
                  <a:pt x="36" y="36"/>
                </a:lnTo>
                <a:lnTo>
                  <a:pt x="38" y="33"/>
                </a:lnTo>
                <a:lnTo>
                  <a:pt x="41" y="31"/>
                </a:lnTo>
                <a:lnTo>
                  <a:pt x="41" y="28"/>
                </a:lnTo>
                <a:lnTo>
                  <a:pt x="43" y="26"/>
                </a:lnTo>
                <a:lnTo>
                  <a:pt x="43" y="21"/>
                </a:lnTo>
                <a:lnTo>
                  <a:pt x="43" y="18"/>
                </a:lnTo>
                <a:lnTo>
                  <a:pt x="41" y="16"/>
                </a:lnTo>
                <a:lnTo>
                  <a:pt x="41" y="13"/>
                </a:lnTo>
                <a:lnTo>
                  <a:pt x="38" y="8"/>
                </a:lnTo>
                <a:lnTo>
                  <a:pt x="36" y="8"/>
                </a:lnTo>
                <a:lnTo>
                  <a:pt x="33" y="5"/>
                </a:lnTo>
                <a:lnTo>
                  <a:pt x="30" y="3"/>
                </a:lnTo>
                <a:lnTo>
                  <a:pt x="28" y="0"/>
                </a:lnTo>
                <a:lnTo>
                  <a:pt x="25" y="0"/>
                </a:lnTo>
                <a:lnTo>
                  <a:pt x="20" y="0"/>
                </a:lnTo>
                <a:lnTo>
                  <a:pt x="18" y="0"/>
                </a:lnTo>
                <a:lnTo>
                  <a:pt x="15" y="0"/>
                </a:lnTo>
                <a:lnTo>
                  <a:pt x="13" y="3"/>
                </a:lnTo>
                <a:lnTo>
                  <a:pt x="10" y="5"/>
                </a:lnTo>
                <a:lnTo>
                  <a:pt x="8" y="8"/>
                </a:lnTo>
                <a:lnTo>
                  <a:pt x="5" y="8"/>
                </a:lnTo>
                <a:lnTo>
                  <a:pt x="3" y="13"/>
                </a:lnTo>
                <a:lnTo>
                  <a:pt x="3" y="16"/>
                </a:lnTo>
                <a:lnTo>
                  <a:pt x="0" y="18"/>
                </a:lnTo>
                <a:lnTo>
                  <a:pt x="0" y="21"/>
                </a:lnTo>
                <a:lnTo>
                  <a:pt x="0" y="26"/>
                </a:lnTo>
                <a:lnTo>
                  <a:pt x="3" y="28"/>
                </a:lnTo>
                <a:lnTo>
                  <a:pt x="3" y="31"/>
                </a:lnTo>
                <a:lnTo>
                  <a:pt x="5" y="33"/>
                </a:lnTo>
                <a:lnTo>
                  <a:pt x="8" y="36"/>
                </a:lnTo>
                <a:lnTo>
                  <a:pt x="10" y="39"/>
                </a:lnTo>
                <a:lnTo>
                  <a:pt x="13" y="41"/>
                </a:lnTo>
                <a:lnTo>
                  <a:pt x="15" y="41"/>
                </a:lnTo>
                <a:lnTo>
                  <a:pt x="18" y="44"/>
                </a:lnTo>
                <a:lnTo>
                  <a:pt x="20" y="44"/>
                </a:lnTo>
                <a:lnTo>
                  <a:pt x="2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09" name="Freeform 101"/>
          <p:cNvSpPr>
            <a:spLocks/>
          </p:cNvSpPr>
          <p:nvPr/>
        </p:nvSpPr>
        <p:spPr bwMode="auto">
          <a:xfrm>
            <a:off x="2443163" y="1755775"/>
            <a:ext cx="169862" cy="201613"/>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4"/>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10" name="Freeform 102"/>
          <p:cNvSpPr>
            <a:spLocks/>
          </p:cNvSpPr>
          <p:nvPr/>
        </p:nvSpPr>
        <p:spPr bwMode="auto">
          <a:xfrm>
            <a:off x="2443163" y="2159000"/>
            <a:ext cx="169862" cy="201613"/>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5"/>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11" name="Freeform 103"/>
          <p:cNvSpPr>
            <a:spLocks/>
          </p:cNvSpPr>
          <p:nvPr/>
        </p:nvSpPr>
        <p:spPr bwMode="auto">
          <a:xfrm>
            <a:off x="2443163" y="2562225"/>
            <a:ext cx="169862" cy="201613"/>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5"/>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12" name="Rectangle 104"/>
          <p:cNvSpPr>
            <a:spLocks noChangeArrowheads="1"/>
          </p:cNvSpPr>
          <p:nvPr/>
        </p:nvSpPr>
        <p:spPr bwMode="auto">
          <a:xfrm>
            <a:off x="5067300" y="1608138"/>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a:p>
        </p:txBody>
      </p:sp>
      <p:sp>
        <p:nvSpPr>
          <p:cNvPr id="17513" name="Freeform 105"/>
          <p:cNvSpPr>
            <a:spLocks/>
          </p:cNvSpPr>
          <p:nvPr/>
        </p:nvSpPr>
        <p:spPr bwMode="auto">
          <a:xfrm>
            <a:off x="3719513" y="1554163"/>
            <a:ext cx="1120775" cy="201612"/>
          </a:xfrm>
          <a:custGeom>
            <a:avLst/>
            <a:gdLst>
              <a:gd name="T0" fmla="*/ 2147483647 w 706"/>
              <a:gd name="T1" fmla="*/ 2147483647 h 127"/>
              <a:gd name="T2" fmla="*/ 2147483647 w 706"/>
              <a:gd name="T3" fmla="*/ 0 h 127"/>
              <a:gd name="T4" fmla="*/ 0 w 706"/>
              <a:gd name="T5" fmla="*/ 0 h 127"/>
              <a:gd name="T6" fmla="*/ 0 w 706"/>
              <a:gd name="T7" fmla="*/ 2147483647 h 127"/>
              <a:gd name="T8" fmla="*/ 2147483647 w 706"/>
              <a:gd name="T9" fmla="*/ 2147483647 h 127"/>
              <a:gd name="T10" fmla="*/ 2147483647 w 706"/>
              <a:gd name="T11" fmla="*/ 2147483647 h 127"/>
              <a:gd name="T12" fmla="*/ 0 60000 65536"/>
              <a:gd name="T13" fmla="*/ 0 60000 65536"/>
              <a:gd name="T14" fmla="*/ 0 60000 65536"/>
              <a:gd name="T15" fmla="*/ 0 60000 65536"/>
              <a:gd name="T16" fmla="*/ 0 60000 65536"/>
              <a:gd name="T17" fmla="*/ 0 60000 65536"/>
              <a:gd name="T18" fmla="*/ 0 w 706"/>
              <a:gd name="T19" fmla="*/ 0 h 127"/>
              <a:gd name="T20" fmla="*/ 706 w 706"/>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6" h="127">
                <a:moveTo>
                  <a:pt x="706" y="124"/>
                </a:moveTo>
                <a:lnTo>
                  <a:pt x="706" y="0"/>
                </a:lnTo>
                <a:lnTo>
                  <a:pt x="0" y="0"/>
                </a:lnTo>
                <a:lnTo>
                  <a:pt x="0" y="127"/>
                </a:lnTo>
                <a:lnTo>
                  <a:pt x="706"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14" name="Freeform 106"/>
          <p:cNvSpPr>
            <a:spLocks/>
          </p:cNvSpPr>
          <p:nvPr/>
        </p:nvSpPr>
        <p:spPr bwMode="auto">
          <a:xfrm>
            <a:off x="2443163" y="1554163"/>
            <a:ext cx="169862" cy="201612"/>
          </a:xfrm>
          <a:custGeom>
            <a:avLst/>
            <a:gdLst>
              <a:gd name="T0" fmla="*/ 2147483647 w 107"/>
              <a:gd name="T1" fmla="*/ 2147483647 h 127"/>
              <a:gd name="T2" fmla="*/ 2147483647 w 107"/>
              <a:gd name="T3" fmla="*/ 0 h 127"/>
              <a:gd name="T4" fmla="*/ 0 w 107"/>
              <a:gd name="T5" fmla="*/ 0 h 127"/>
              <a:gd name="T6" fmla="*/ 0 w 107"/>
              <a:gd name="T7" fmla="*/ 2147483647 h 127"/>
              <a:gd name="T8" fmla="*/ 2147483647 w 107"/>
              <a:gd name="T9" fmla="*/ 2147483647 h 127"/>
              <a:gd name="T10" fmla="*/ 2147483647 w 107"/>
              <a:gd name="T11" fmla="*/ 2147483647 h 127"/>
              <a:gd name="T12" fmla="*/ 0 60000 65536"/>
              <a:gd name="T13" fmla="*/ 0 60000 65536"/>
              <a:gd name="T14" fmla="*/ 0 60000 65536"/>
              <a:gd name="T15" fmla="*/ 0 60000 65536"/>
              <a:gd name="T16" fmla="*/ 0 60000 65536"/>
              <a:gd name="T17" fmla="*/ 0 60000 65536"/>
              <a:gd name="T18" fmla="*/ 0 w 107"/>
              <a:gd name="T19" fmla="*/ 0 h 127"/>
              <a:gd name="T20" fmla="*/ 107 w 10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7" h="127">
                <a:moveTo>
                  <a:pt x="107" y="124"/>
                </a:moveTo>
                <a:lnTo>
                  <a:pt x="107" y="0"/>
                </a:lnTo>
                <a:lnTo>
                  <a:pt x="0" y="0"/>
                </a:lnTo>
                <a:lnTo>
                  <a:pt x="0" y="127"/>
                </a:lnTo>
                <a:lnTo>
                  <a:pt x="10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15" name="Rectangle 107"/>
          <p:cNvSpPr>
            <a:spLocks noChangeArrowheads="1"/>
          </p:cNvSpPr>
          <p:nvPr/>
        </p:nvSpPr>
        <p:spPr bwMode="auto">
          <a:xfrm>
            <a:off x="2487613" y="1774825"/>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1</a:t>
            </a:r>
            <a:endParaRPr lang="en-US" altLang="en-US" b="1"/>
          </a:p>
        </p:txBody>
      </p:sp>
      <p:sp>
        <p:nvSpPr>
          <p:cNvPr id="17516" name="Rectangle 108"/>
          <p:cNvSpPr>
            <a:spLocks noChangeArrowheads="1"/>
          </p:cNvSpPr>
          <p:nvPr/>
        </p:nvSpPr>
        <p:spPr bwMode="auto">
          <a:xfrm>
            <a:off x="2487613" y="1976438"/>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1</a:t>
            </a:r>
            <a:endParaRPr lang="en-US" altLang="en-US" b="1"/>
          </a:p>
        </p:txBody>
      </p:sp>
      <p:sp>
        <p:nvSpPr>
          <p:cNvPr id="17517" name="Rectangle 109"/>
          <p:cNvSpPr>
            <a:spLocks noChangeArrowheads="1"/>
          </p:cNvSpPr>
          <p:nvPr/>
        </p:nvSpPr>
        <p:spPr bwMode="auto">
          <a:xfrm>
            <a:off x="2487613" y="2178050"/>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1</a:t>
            </a:r>
            <a:endParaRPr lang="en-US" altLang="en-US" b="1"/>
          </a:p>
        </p:txBody>
      </p:sp>
      <p:sp>
        <p:nvSpPr>
          <p:cNvPr id="17518" name="Rectangle 110"/>
          <p:cNvSpPr>
            <a:spLocks noChangeArrowheads="1"/>
          </p:cNvSpPr>
          <p:nvPr/>
        </p:nvSpPr>
        <p:spPr bwMode="auto">
          <a:xfrm>
            <a:off x="2487613" y="2381250"/>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1</a:t>
            </a:r>
            <a:endParaRPr lang="en-US" altLang="en-US" b="1"/>
          </a:p>
        </p:txBody>
      </p:sp>
      <p:sp>
        <p:nvSpPr>
          <p:cNvPr id="17519" name="Rectangle 111"/>
          <p:cNvSpPr>
            <a:spLocks noChangeArrowheads="1"/>
          </p:cNvSpPr>
          <p:nvPr/>
        </p:nvSpPr>
        <p:spPr bwMode="auto">
          <a:xfrm>
            <a:off x="2487613" y="2582863"/>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0</a:t>
            </a:r>
            <a:endParaRPr lang="en-US" altLang="en-US" b="1"/>
          </a:p>
        </p:txBody>
      </p:sp>
      <p:sp>
        <p:nvSpPr>
          <p:cNvPr id="17520" name="Rectangle 112"/>
          <p:cNvSpPr>
            <a:spLocks noChangeArrowheads="1"/>
          </p:cNvSpPr>
          <p:nvPr/>
        </p:nvSpPr>
        <p:spPr bwMode="auto">
          <a:xfrm>
            <a:off x="2487613" y="2784475"/>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1</a:t>
            </a:r>
            <a:endParaRPr lang="en-US" altLang="en-US" b="1"/>
          </a:p>
        </p:txBody>
      </p:sp>
      <p:sp>
        <p:nvSpPr>
          <p:cNvPr id="17521" name="Freeform 113"/>
          <p:cNvSpPr>
            <a:spLocks/>
          </p:cNvSpPr>
          <p:nvPr/>
        </p:nvSpPr>
        <p:spPr bwMode="auto">
          <a:xfrm>
            <a:off x="2613025" y="1755775"/>
            <a:ext cx="1106488" cy="201613"/>
          </a:xfrm>
          <a:custGeom>
            <a:avLst/>
            <a:gdLst>
              <a:gd name="T0" fmla="*/ 2147483647 w 697"/>
              <a:gd name="T1" fmla="*/ 2147483647 h 127"/>
              <a:gd name="T2" fmla="*/ 2147483647 w 697"/>
              <a:gd name="T3" fmla="*/ 0 h 127"/>
              <a:gd name="T4" fmla="*/ 0 w 697"/>
              <a:gd name="T5" fmla="*/ 0 h 127"/>
              <a:gd name="T6" fmla="*/ 0 w 697"/>
              <a:gd name="T7" fmla="*/ 2147483647 h 127"/>
              <a:gd name="T8" fmla="*/ 2147483647 w 697"/>
              <a:gd name="T9" fmla="*/ 2147483647 h 127"/>
              <a:gd name="T10" fmla="*/ 2147483647 w 697"/>
              <a:gd name="T11" fmla="*/ 2147483647 h 127"/>
              <a:gd name="T12" fmla="*/ 0 60000 65536"/>
              <a:gd name="T13" fmla="*/ 0 60000 65536"/>
              <a:gd name="T14" fmla="*/ 0 60000 65536"/>
              <a:gd name="T15" fmla="*/ 0 60000 65536"/>
              <a:gd name="T16" fmla="*/ 0 60000 65536"/>
              <a:gd name="T17" fmla="*/ 0 60000 65536"/>
              <a:gd name="T18" fmla="*/ 0 w 697"/>
              <a:gd name="T19" fmla="*/ 0 h 127"/>
              <a:gd name="T20" fmla="*/ 697 w 69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697" h="127">
                <a:moveTo>
                  <a:pt x="697" y="124"/>
                </a:moveTo>
                <a:lnTo>
                  <a:pt x="697" y="0"/>
                </a:lnTo>
                <a:lnTo>
                  <a:pt x="0" y="0"/>
                </a:lnTo>
                <a:lnTo>
                  <a:pt x="0" y="127"/>
                </a:lnTo>
                <a:lnTo>
                  <a:pt x="69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22" name="Freeform 114"/>
          <p:cNvSpPr>
            <a:spLocks/>
          </p:cNvSpPr>
          <p:nvPr/>
        </p:nvSpPr>
        <p:spPr bwMode="auto">
          <a:xfrm>
            <a:off x="2613025" y="2159000"/>
            <a:ext cx="1106488" cy="201613"/>
          </a:xfrm>
          <a:custGeom>
            <a:avLst/>
            <a:gdLst>
              <a:gd name="T0" fmla="*/ 2147483647 w 697"/>
              <a:gd name="T1" fmla="*/ 2147483647 h 127"/>
              <a:gd name="T2" fmla="*/ 2147483647 w 697"/>
              <a:gd name="T3" fmla="*/ 0 h 127"/>
              <a:gd name="T4" fmla="*/ 0 w 697"/>
              <a:gd name="T5" fmla="*/ 0 h 127"/>
              <a:gd name="T6" fmla="*/ 0 w 697"/>
              <a:gd name="T7" fmla="*/ 2147483647 h 127"/>
              <a:gd name="T8" fmla="*/ 2147483647 w 697"/>
              <a:gd name="T9" fmla="*/ 2147483647 h 127"/>
              <a:gd name="T10" fmla="*/ 2147483647 w 697"/>
              <a:gd name="T11" fmla="*/ 2147483647 h 127"/>
              <a:gd name="T12" fmla="*/ 0 60000 65536"/>
              <a:gd name="T13" fmla="*/ 0 60000 65536"/>
              <a:gd name="T14" fmla="*/ 0 60000 65536"/>
              <a:gd name="T15" fmla="*/ 0 60000 65536"/>
              <a:gd name="T16" fmla="*/ 0 60000 65536"/>
              <a:gd name="T17" fmla="*/ 0 60000 65536"/>
              <a:gd name="T18" fmla="*/ 0 w 697"/>
              <a:gd name="T19" fmla="*/ 0 h 127"/>
              <a:gd name="T20" fmla="*/ 697 w 69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697" h="127">
                <a:moveTo>
                  <a:pt x="697" y="125"/>
                </a:moveTo>
                <a:lnTo>
                  <a:pt x="697" y="0"/>
                </a:lnTo>
                <a:lnTo>
                  <a:pt x="0" y="0"/>
                </a:lnTo>
                <a:lnTo>
                  <a:pt x="0" y="127"/>
                </a:lnTo>
                <a:lnTo>
                  <a:pt x="69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23" name="Freeform 115"/>
          <p:cNvSpPr>
            <a:spLocks/>
          </p:cNvSpPr>
          <p:nvPr/>
        </p:nvSpPr>
        <p:spPr bwMode="auto">
          <a:xfrm>
            <a:off x="2613025" y="2562225"/>
            <a:ext cx="1106488" cy="201613"/>
          </a:xfrm>
          <a:custGeom>
            <a:avLst/>
            <a:gdLst>
              <a:gd name="T0" fmla="*/ 2147483647 w 697"/>
              <a:gd name="T1" fmla="*/ 2147483647 h 127"/>
              <a:gd name="T2" fmla="*/ 2147483647 w 697"/>
              <a:gd name="T3" fmla="*/ 0 h 127"/>
              <a:gd name="T4" fmla="*/ 0 w 697"/>
              <a:gd name="T5" fmla="*/ 0 h 127"/>
              <a:gd name="T6" fmla="*/ 0 w 697"/>
              <a:gd name="T7" fmla="*/ 2147483647 h 127"/>
              <a:gd name="T8" fmla="*/ 2147483647 w 697"/>
              <a:gd name="T9" fmla="*/ 2147483647 h 127"/>
              <a:gd name="T10" fmla="*/ 2147483647 w 697"/>
              <a:gd name="T11" fmla="*/ 2147483647 h 127"/>
              <a:gd name="T12" fmla="*/ 0 60000 65536"/>
              <a:gd name="T13" fmla="*/ 0 60000 65536"/>
              <a:gd name="T14" fmla="*/ 0 60000 65536"/>
              <a:gd name="T15" fmla="*/ 0 60000 65536"/>
              <a:gd name="T16" fmla="*/ 0 60000 65536"/>
              <a:gd name="T17" fmla="*/ 0 60000 65536"/>
              <a:gd name="T18" fmla="*/ 0 w 697"/>
              <a:gd name="T19" fmla="*/ 0 h 127"/>
              <a:gd name="T20" fmla="*/ 697 w 69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697" h="127">
                <a:moveTo>
                  <a:pt x="697" y="125"/>
                </a:moveTo>
                <a:lnTo>
                  <a:pt x="697" y="0"/>
                </a:lnTo>
                <a:lnTo>
                  <a:pt x="0" y="0"/>
                </a:lnTo>
                <a:lnTo>
                  <a:pt x="0" y="127"/>
                </a:lnTo>
                <a:lnTo>
                  <a:pt x="69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24" name="Freeform 116"/>
          <p:cNvSpPr>
            <a:spLocks/>
          </p:cNvSpPr>
          <p:nvPr/>
        </p:nvSpPr>
        <p:spPr bwMode="auto">
          <a:xfrm>
            <a:off x="2613025" y="1554163"/>
            <a:ext cx="1106488" cy="201612"/>
          </a:xfrm>
          <a:custGeom>
            <a:avLst/>
            <a:gdLst>
              <a:gd name="T0" fmla="*/ 2147483647 w 697"/>
              <a:gd name="T1" fmla="*/ 2147483647 h 127"/>
              <a:gd name="T2" fmla="*/ 2147483647 w 697"/>
              <a:gd name="T3" fmla="*/ 0 h 127"/>
              <a:gd name="T4" fmla="*/ 0 w 697"/>
              <a:gd name="T5" fmla="*/ 0 h 127"/>
              <a:gd name="T6" fmla="*/ 0 w 697"/>
              <a:gd name="T7" fmla="*/ 2147483647 h 127"/>
              <a:gd name="T8" fmla="*/ 2147483647 w 697"/>
              <a:gd name="T9" fmla="*/ 2147483647 h 127"/>
              <a:gd name="T10" fmla="*/ 2147483647 w 697"/>
              <a:gd name="T11" fmla="*/ 2147483647 h 127"/>
              <a:gd name="T12" fmla="*/ 0 60000 65536"/>
              <a:gd name="T13" fmla="*/ 0 60000 65536"/>
              <a:gd name="T14" fmla="*/ 0 60000 65536"/>
              <a:gd name="T15" fmla="*/ 0 60000 65536"/>
              <a:gd name="T16" fmla="*/ 0 60000 65536"/>
              <a:gd name="T17" fmla="*/ 0 60000 65536"/>
              <a:gd name="T18" fmla="*/ 0 w 697"/>
              <a:gd name="T19" fmla="*/ 0 h 127"/>
              <a:gd name="T20" fmla="*/ 697 w 697"/>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697" h="127">
                <a:moveTo>
                  <a:pt x="697" y="124"/>
                </a:moveTo>
                <a:lnTo>
                  <a:pt x="697" y="0"/>
                </a:lnTo>
                <a:lnTo>
                  <a:pt x="0" y="0"/>
                </a:lnTo>
                <a:lnTo>
                  <a:pt x="0" y="127"/>
                </a:lnTo>
                <a:lnTo>
                  <a:pt x="697"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25" name="Freeform 117"/>
          <p:cNvSpPr>
            <a:spLocks/>
          </p:cNvSpPr>
          <p:nvPr/>
        </p:nvSpPr>
        <p:spPr bwMode="auto">
          <a:xfrm>
            <a:off x="1189038" y="1549400"/>
            <a:ext cx="1162050" cy="201613"/>
          </a:xfrm>
          <a:custGeom>
            <a:avLst/>
            <a:gdLst>
              <a:gd name="T0" fmla="*/ 2147483647 w 732"/>
              <a:gd name="T1" fmla="*/ 2147483647 h 127"/>
              <a:gd name="T2" fmla="*/ 2147483647 w 732"/>
              <a:gd name="T3" fmla="*/ 0 h 127"/>
              <a:gd name="T4" fmla="*/ 0 w 732"/>
              <a:gd name="T5" fmla="*/ 0 h 127"/>
              <a:gd name="T6" fmla="*/ 0 w 732"/>
              <a:gd name="T7" fmla="*/ 2147483647 h 127"/>
              <a:gd name="T8" fmla="*/ 2147483647 w 732"/>
              <a:gd name="T9" fmla="*/ 2147483647 h 127"/>
              <a:gd name="T10" fmla="*/ 2147483647 w 732"/>
              <a:gd name="T11" fmla="*/ 2147483647 h 127"/>
              <a:gd name="T12" fmla="*/ 0 60000 65536"/>
              <a:gd name="T13" fmla="*/ 0 60000 65536"/>
              <a:gd name="T14" fmla="*/ 0 60000 65536"/>
              <a:gd name="T15" fmla="*/ 0 60000 65536"/>
              <a:gd name="T16" fmla="*/ 0 60000 65536"/>
              <a:gd name="T17" fmla="*/ 0 60000 65536"/>
              <a:gd name="T18" fmla="*/ 0 w 732"/>
              <a:gd name="T19" fmla="*/ 0 h 127"/>
              <a:gd name="T20" fmla="*/ 732 w 732"/>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32" h="127">
                <a:moveTo>
                  <a:pt x="729" y="127"/>
                </a:moveTo>
                <a:lnTo>
                  <a:pt x="732" y="0"/>
                </a:lnTo>
                <a:lnTo>
                  <a:pt x="0" y="0"/>
                </a:lnTo>
                <a:lnTo>
                  <a:pt x="0" y="127"/>
                </a:lnTo>
                <a:lnTo>
                  <a:pt x="732"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26" name="Rectangle 118"/>
          <p:cNvSpPr>
            <a:spLocks noChangeArrowheads="1"/>
          </p:cNvSpPr>
          <p:nvPr/>
        </p:nvSpPr>
        <p:spPr bwMode="auto">
          <a:xfrm>
            <a:off x="1427163" y="1165225"/>
            <a:ext cx="936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V</a:t>
            </a:r>
            <a:endParaRPr lang="en-US" altLang="en-US" b="1"/>
          </a:p>
        </p:txBody>
      </p:sp>
      <p:sp>
        <p:nvSpPr>
          <p:cNvPr id="17527" name="Rectangle 119"/>
          <p:cNvSpPr>
            <a:spLocks noChangeArrowheads="1"/>
          </p:cNvSpPr>
          <p:nvPr/>
        </p:nvSpPr>
        <p:spPr bwMode="auto">
          <a:xfrm>
            <a:off x="1516063" y="1165225"/>
            <a:ext cx="317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i</a:t>
            </a:r>
            <a:endParaRPr lang="en-US" altLang="en-US" b="1"/>
          </a:p>
        </p:txBody>
      </p:sp>
      <p:sp>
        <p:nvSpPr>
          <p:cNvPr id="17528" name="Rectangle 120"/>
          <p:cNvSpPr>
            <a:spLocks noChangeArrowheads="1"/>
          </p:cNvSpPr>
          <p:nvPr/>
        </p:nvSpPr>
        <p:spPr bwMode="auto">
          <a:xfrm>
            <a:off x="1547813" y="1165225"/>
            <a:ext cx="460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r</a:t>
            </a:r>
            <a:endParaRPr lang="en-US" altLang="en-US" b="1"/>
          </a:p>
        </p:txBody>
      </p:sp>
      <p:sp>
        <p:nvSpPr>
          <p:cNvPr id="17529" name="Rectangle 121"/>
          <p:cNvSpPr>
            <a:spLocks noChangeArrowheads="1"/>
          </p:cNvSpPr>
          <p:nvPr/>
        </p:nvSpPr>
        <p:spPr bwMode="auto">
          <a:xfrm>
            <a:off x="1592263" y="1165225"/>
            <a:ext cx="38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t</a:t>
            </a:r>
            <a:endParaRPr lang="en-US" altLang="en-US" b="1"/>
          </a:p>
        </p:txBody>
      </p:sp>
      <p:sp>
        <p:nvSpPr>
          <p:cNvPr id="17530" name="Rectangle 122"/>
          <p:cNvSpPr>
            <a:spLocks noChangeArrowheads="1"/>
          </p:cNvSpPr>
          <p:nvPr/>
        </p:nvSpPr>
        <p:spPr bwMode="auto">
          <a:xfrm>
            <a:off x="1628775" y="1165225"/>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u</a:t>
            </a:r>
            <a:endParaRPr lang="en-US" altLang="en-US" b="1"/>
          </a:p>
        </p:txBody>
      </p:sp>
      <p:sp>
        <p:nvSpPr>
          <p:cNvPr id="17531" name="Rectangle 123"/>
          <p:cNvSpPr>
            <a:spLocks noChangeArrowheads="1"/>
          </p:cNvSpPr>
          <p:nvPr/>
        </p:nvSpPr>
        <p:spPr bwMode="auto">
          <a:xfrm>
            <a:off x="1704975" y="1165225"/>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a</a:t>
            </a:r>
            <a:endParaRPr lang="en-US" altLang="en-US" b="1"/>
          </a:p>
        </p:txBody>
      </p:sp>
      <p:sp>
        <p:nvSpPr>
          <p:cNvPr id="17532" name="Rectangle 124"/>
          <p:cNvSpPr>
            <a:spLocks noChangeArrowheads="1"/>
          </p:cNvSpPr>
          <p:nvPr/>
        </p:nvSpPr>
        <p:spPr bwMode="auto">
          <a:xfrm>
            <a:off x="1778000" y="1165225"/>
            <a:ext cx="317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l</a:t>
            </a:r>
            <a:endParaRPr lang="en-US" altLang="en-US" b="1"/>
          </a:p>
        </p:txBody>
      </p:sp>
      <p:sp>
        <p:nvSpPr>
          <p:cNvPr id="17533" name="Rectangle 125"/>
          <p:cNvSpPr>
            <a:spLocks noChangeArrowheads="1"/>
          </p:cNvSpPr>
          <p:nvPr/>
        </p:nvSpPr>
        <p:spPr bwMode="auto">
          <a:xfrm>
            <a:off x="1809750" y="1165225"/>
            <a:ext cx="381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 </a:t>
            </a:r>
            <a:endParaRPr lang="en-US" altLang="en-US" b="1"/>
          </a:p>
        </p:txBody>
      </p:sp>
      <p:sp>
        <p:nvSpPr>
          <p:cNvPr id="17534" name="Rectangle 126"/>
          <p:cNvSpPr>
            <a:spLocks noChangeArrowheads="1"/>
          </p:cNvSpPr>
          <p:nvPr/>
        </p:nvSpPr>
        <p:spPr bwMode="auto">
          <a:xfrm>
            <a:off x="1846263" y="1165225"/>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p</a:t>
            </a:r>
            <a:endParaRPr lang="en-US" altLang="en-US" b="1"/>
          </a:p>
        </p:txBody>
      </p:sp>
      <p:sp>
        <p:nvSpPr>
          <p:cNvPr id="17535" name="Rectangle 127"/>
          <p:cNvSpPr>
            <a:spLocks noChangeArrowheads="1"/>
          </p:cNvSpPr>
          <p:nvPr/>
        </p:nvSpPr>
        <p:spPr bwMode="auto">
          <a:xfrm>
            <a:off x="1919288" y="1165225"/>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a</a:t>
            </a:r>
            <a:endParaRPr lang="en-US" altLang="en-US" b="1"/>
          </a:p>
        </p:txBody>
      </p:sp>
      <p:sp>
        <p:nvSpPr>
          <p:cNvPr id="17536" name="Rectangle 128"/>
          <p:cNvSpPr>
            <a:spLocks noChangeArrowheads="1"/>
          </p:cNvSpPr>
          <p:nvPr/>
        </p:nvSpPr>
        <p:spPr bwMode="auto">
          <a:xfrm>
            <a:off x="1995488" y="1165225"/>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g</a:t>
            </a:r>
            <a:endParaRPr lang="en-US" altLang="en-US" b="1"/>
          </a:p>
        </p:txBody>
      </p:sp>
      <p:sp>
        <p:nvSpPr>
          <p:cNvPr id="17537" name="Rectangle 129"/>
          <p:cNvSpPr>
            <a:spLocks noChangeArrowheads="1"/>
          </p:cNvSpPr>
          <p:nvPr/>
        </p:nvSpPr>
        <p:spPr bwMode="auto">
          <a:xfrm>
            <a:off x="2068513" y="1165225"/>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e</a:t>
            </a:r>
            <a:endParaRPr lang="en-US" altLang="en-US" b="1"/>
          </a:p>
        </p:txBody>
      </p:sp>
      <p:sp>
        <p:nvSpPr>
          <p:cNvPr id="17538" name="Rectangle 130"/>
          <p:cNvSpPr>
            <a:spLocks noChangeArrowheads="1"/>
          </p:cNvSpPr>
          <p:nvPr/>
        </p:nvSpPr>
        <p:spPr bwMode="auto">
          <a:xfrm>
            <a:off x="2500313" y="1558925"/>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a:p>
        </p:txBody>
      </p:sp>
      <p:sp>
        <p:nvSpPr>
          <p:cNvPr id="17539" name="Rectangle 131"/>
          <p:cNvSpPr>
            <a:spLocks noChangeArrowheads="1"/>
          </p:cNvSpPr>
          <p:nvPr/>
        </p:nvSpPr>
        <p:spPr bwMode="auto">
          <a:xfrm>
            <a:off x="1555750" y="1323975"/>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n</a:t>
            </a:r>
            <a:endParaRPr lang="en-US" altLang="en-US" b="1"/>
          </a:p>
        </p:txBody>
      </p:sp>
      <p:sp>
        <p:nvSpPr>
          <p:cNvPr id="17540" name="Rectangle 132"/>
          <p:cNvSpPr>
            <a:spLocks noChangeArrowheads="1"/>
          </p:cNvSpPr>
          <p:nvPr/>
        </p:nvSpPr>
        <p:spPr bwMode="auto">
          <a:xfrm>
            <a:off x="1628775" y="1323975"/>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u</a:t>
            </a:r>
            <a:endParaRPr lang="en-US" altLang="en-US" b="1"/>
          </a:p>
        </p:txBody>
      </p:sp>
      <p:sp>
        <p:nvSpPr>
          <p:cNvPr id="17541" name="Rectangle 133"/>
          <p:cNvSpPr>
            <a:spLocks noChangeArrowheads="1"/>
          </p:cNvSpPr>
          <p:nvPr/>
        </p:nvSpPr>
        <p:spPr bwMode="auto">
          <a:xfrm>
            <a:off x="1704975" y="1323975"/>
            <a:ext cx="1158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m</a:t>
            </a:r>
            <a:endParaRPr lang="en-US" altLang="en-US" b="1"/>
          </a:p>
        </p:txBody>
      </p:sp>
      <p:sp>
        <p:nvSpPr>
          <p:cNvPr id="17542" name="Rectangle 134"/>
          <p:cNvSpPr>
            <a:spLocks noChangeArrowheads="1"/>
          </p:cNvSpPr>
          <p:nvPr/>
        </p:nvSpPr>
        <p:spPr bwMode="auto">
          <a:xfrm>
            <a:off x="1814513" y="1323975"/>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b</a:t>
            </a:r>
            <a:endParaRPr lang="en-US" altLang="en-US" b="1"/>
          </a:p>
        </p:txBody>
      </p:sp>
      <p:sp>
        <p:nvSpPr>
          <p:cNvPr id="17543" name="Rectangle 135"/>
          <p:cNvSpPr>
            <a:spLocks noChangeArrowheads="1"/>
          </p:cNvSpPr>
          <p:nvPr/>
        </p:nvSpPr>
        <p:spPr bwMode="auto">
          <a:xfrm>
            <a:off x="1890713" y="1323975"/>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e</a:t>
            </a:r>
            <a:endParaRPr lang="en-US" altLang="en-US" b="1"/>
          </a:p>
        </p:txBody>
      </p:sp>
      <p:sp>
        <p:nvSpPr>
          <p:cNvPr id="17544" name="Rectangle 136"/>
          <p:cNvSpPr>
            <a:spLocks noChangeArrowheads="1"/>
          </p:cNvSpPr>
          <p:nvPr/>
        </p:nvSpPr>
        <p:spPr bwMode="auto">
          <a:xfrm>
            <a:off x="1963738" y="1323975"/>
            <a:ext cx="460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rPr>
              <a:t>r</a:t>
            </a:r>
            <a:endParaRPr lang="en-US" altLang="en-US" b="1"/>
          </a:p>
        </p:txBody>
      </p:sp>
      <p:sp>
        <p:nvSpPr>
          <p:cNvPr id="17545" name="Freeform 137"/>
          <p:cNvSpPr>
            <a:spLocks/>
          </p:cNvSpPr>
          <p:nvPr/>
        </p:nvSpPr>
        <p:spPr bwMode="auto">
          <a:xfrm>
            <a:off x="1854200" y="1751013"/>
            <a:ext cx="528638" cy="3236912"/>
          </a:xfrm>
          <a:custGeom>
            <a:avLst/>
            <a:gdLst>
              <a:gd name="T0" fmla="*/ 0 w 333"/>
              <a:gd name="T1" fmla="*/ 0 h 2039"/>
              <a:gd name="T2" fmla="*/ 0 w 333"/>
              <a:gd name="T3" fmla="*/ 2147483647 h 2039"/>
              <a:gd name="T4" fmla="*/ 2147483647 w 333"/>
              <a:gd name="T5" fmla="*/ 2147483647 h 2039"/>
              <a:gd name="T6" fmla="*/ 0 60000 65536"/>
              <a:gd name="T7" fmla="*/ 0 60000 65536"/>
              <a:gd name="T8" fmla="*/ 0 60000 65536"/>
              <a:gd name="T9" fmla="*/ 0 w 333"/>
              <a:gd name="T10" fmla="*/ 0 h 2039"/>
              <a:gd name="T11" fmla="*/ 333 w 333"/>
              <a:gd name="T12" fmla="*/ 2039 h 2039"/>
            </a:gdLst>
            <a:ahLst/>
            <a:cxnLst>
              <a:cxn ang="T6">
                <a:pos x="T0" y="T1"/>
              </a:cxn>
              <a:cxn ang="T7">
                <a:pos x="T2" y="T3"/>
              </a:cxn>
              <a:cxn ang="T8">
                <a:pos x="T4" y="T5"/>
              </a:cxn>
            </a:cxnLst>
            <a:rect l="T9" t="T10" r="T11" b="T12"/>
            <a:pathLst>
              <a:path w="333" h="2039">
                <a:moveTo>
                  <a:pt x="0" y="0"/>
                </a:moveTo>
                <a:lnTo>
                  <a:pt x="0" y="2039"/>
                </a:lnTo>
                <a:lnTo>
                  <a:pt x="333" y="2039"/>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46" name="Freeform 138"/>
          <p:cNvSpPr>
            <a:spLocks/>
          </p:cNvSpPr>
          <p:nvPr/>
        </p:nvSpPr>
        <p:spPr bwMode="auto">
          <a:xfrm>
            <a:off x="5894388" y="2276475"/>
            <a:ext cx="68262" cy="76200"/>
          </a:xfrm>
          <a:custGeom>
            <a:avLst/>
            <a:gdLst>
              <a:gd name="T0" fmla="*/ 0 w 43"/>
              <a:gd name="T1" fmla="*/ 2147483647 h 48"/>
              <a:gd name="T2" fmla="*/ 2147483647 w 43"/>
              <a:gd name="T3" fmla="*/ 2147483647 h 48"/>
              <a:gd name="T4" fmla="*/ 2147483647 w 43"/>
              <a:gd name="T5" fmla="*/ 0 h 48"/>
              <a:gd name="T6" fmla="*/ 0 w 43"/>
              <a:gd name="T7" fmla="*/ 2147483647 h 48"/>
              <a:gd name="T8" fmla="*/ 0 w 43"/>
              <a:gd name="T9" fmla="*/ 2147483647 h 48"/>
              <a:gd name="T10" fmla="*/ 0 60000 65536"/>
              <a:gd name="T11" fmla="*/ 0 60000 65536"/>
              <a:gd name="T12" fmla="*/ 0 60000 65536"/>
              <a:gd name="T13" fmla="*/ 0 60000 65536"/>
              <a:gd name="T14" fmla="*/ 0 60000 65536"/>
              <a:gd name="T15" fmla="*/ 0 w 43"/>
              <a:gd name="T16" fmla="*/ 0 h 48"/>
              <a:gd name="T17" fmla="*/ 43 w 43"/>
              <a:gd name="T18" fmla="*/ 48 h 48"/>
            </a:gdLst>
            <a:ahLst/>
            <a:cxnLst>
              <a:cxn ang="T10">
                <a:pos x="T0" y="T1"/>
              </a:cxn>
              <a:cxn ang="T11">
                <a:pos x="T2" y="T3"/>
              </a:cxn>
              <a:cxn ang="T12">
                <a:pos x="T4" y="T5"/>
              </a:cxn>
              <a:cxn ang="T13">
                <a:pos x="T6" y="T7"/>
              </a:cxn>
              <a:cxn ang="T14">
                <a:pos x="T8" y="T9"/>
              </a:cxn>
            </a:cxnLst>
            <a:rect l="T15" t="T16" r="T17" b="T18"/>
            <a:pathLst>
              <a:path w="43" h="48">
                <a:moveTo>
                  <a:pt x="0" y="23"/>
                </a:moveTo>
                <a:lnTo>
                  <a:pt x="35" y="48"/>
                </a:lnTo>
                <a:lnTo>
                  <a:pt x="43" y="0"/>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47" name="Freeform 139"/>
          <p:cNvSpPr>
            <a:spLocks/>
          </p:cNvSpPr>
          <p:nvPr/>
        </p:nvSpPr>
        <p:spPr bwMode="auto">
          <a:xfrm>
            <a:off x="5897563" y="2481263"/>
            <a:ext cx="65087" cy="73025"/>
          </a:xfrm>
          <a:custGeom>
            <a:avLst/>
            <a:gdLst>
              <a:gd name="T0" fmla="*/ 0 w 41"/>
              <a:gd name="T1" fmla="*/ 2147483647 h 46"/>
              <a:gd name="T2" fmla="*/ 2147483647 w 41"/>
              <a:gd name="T3" fmla="*/ 2147483647 h 46"/>
              <a:gd name="T4" fmla="*/ 2147483647 w 41"/>
              <a:gd name="T5" fmla="*/ 0 h 46"/>
              <a:gd name="T6" fmla="*/ 0 w 41"/>
              <a:gd name="T7" fmla="*/ 2147483647 h 46"/>
              <a:gd name="T8" fmla="*/ 0 w 41"/>
              <a:gd name="T9" fmla="*/ 2147483647 h 46"/>
              <a:gd name="T10" fmla="*/ 0 w 41"/>
              <a:gd name="T11" fmla="*/ 2147483647 h 46"/>
              <a:gd name="T12" fmla="*/ 0 60000 65536"/>
              <a:gd name="T13" fmla="*/ 0 60000 65536"/>
              <a:gd name="T14" fmla="*/ 0 60000 65536"/>
              <a:gd name="T15" fmla="*/ 0 60000 65536"/>
              <a:gd name="T16" fmla="*/ 0 60000 65536"/>
              <a:gd name="T17" fmla="*/ 0 60000 65536"/>
              <a:gd name="T18" fmla="*/ 0 w 41"/>
              <a:gd name="T19" fmla="*/ 0 h 46"/>
              <a:gd name="T20" fmla="*/ 41 w 41"/>
              <a:gd name="T21" fmla="*/ 46 h 46"/>
            </a:gdLst>
            <a:ahLst/>
            <a:cxnLst>
              <a:cxn ang="T12">
                <a:pos x="T0" y="T1"/>
              </a:cxn>
              <a:cxn ang="T13">
                <a:pos x="T2" y="T3"/>
              </a:cxn>
              <a:cxn ang="T14">
                <a:pos x="T4" y="T5"/>
              </a:cxn>
              <a:cxn ang="T15">
                <a:pos x="T6" y="T7"/>
              </a:cxn>
              <a:cxn ang="T16">
                <a:pos x="T8" y="T9"/>
              </a:cxn>
              <a:cxn ang="T17">
                <a:pos x="T10" y="T11"/>
              </a:cxn>
            </a:cxnLst>
            <a:rect l="T18" t="T19" r="T20" b="T21"/>
            <a:pathLst>
              <a:path w="41" h="46">
                <a:moveTo>
                  <a:pt x="0" y="23"/>
                </a:moveTo>
                <a:lnTo>
                  <a:pt x="36" y="46"/>
                </a:lnTo>
                <a:lnTo>
                  <a:pt x="41" y="0"/>
                </a:lnTo>
                <a:lnTo>
                  <a:pt x="0" y="26"/>
                </a:lnTo>
                <a:lnTo>
                  <a:pt x="0"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48" name="Freeform 140"/>
          <p:cNvSpPr>
            <a:spLocks/>
          </p:cNvSpPr>
          <p:nvPr/>
        </p:nvSpPr>
        <p:spPr bwMode="auto">
          <a:xfrm>
            <a:off x="5886450" y="2667000"/>
            <a:ext cx="76200" cy="65088"/>
          </a:xfrm>
          <a:custGeom>
            <a:avLst/>
            <a:gdLst>
              <a:gd name="T0" fmla="*/ 0 w 48"/>
              <a:gd name="T1" fmla="*/ 0 h 41"/>
              <a:gd name="T2" fmla="*/ 2147483647 w 48"/>
              <a:gd name="T3" fmla="*/ 2147483647 h 41"/>
              <a:gd name="T4" fmla="*/ 2147483647 w 48"/>
              <a:gd name="T5" fmla="*/ 0 h 41"/>
              <a:gd name="T6" fmla="*/ 0 w 48"/>
              <a:gd name="T7" fmla="*/ 2147483647 h 41"/>
              <a:gd name="T8" fmla="*/ 0 w 48"/>
              <a:gd name="T9" fmla="*/ 2147483647 h 41"/>
              <a:gd name="T10" fmla="*/ 0 w 48"/>
              <a:gd name="T11" fmla="*/ 0 h 41"/>
              <a:gd name="T12" fmla="*/ 0 60000 65536"/>
              <a:gd name="T13" fmla="*/ 0 60000 65536"/>
              <a:gd name="T14" fmla="*/ 0 60000 65536"/>
              <a:gd name="T15" fmla="*/ 0 60000 65536"/>
              <a:gd name="T16" fmla="*/ 0 60000 65536"/>
              <a:gd name="T17" fmla="*/ 0 60000 65536"/>
              <a:gd name="T18" fmla="*/ 0 w 48"/>
              <a:gd name="T19" fmla="*/ 0 h 41"/>
              <a:gd name="T20" fmla="*/ 48 w 48"/>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8" h="41">
                <a:moveTo>
                  <a:pt x="0" y="0"/>
                </a:moveTo>
                <a:lnTo>
                  <a:pt x="20" y="41"/>
                </a:lnTo>
                <a:lnTo>
                  <a:pt x="48" y="0"/>
                </a:lnTo>
                <a:lnTo>
                  <a:pt x="0"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49" name="Freeform 141"/>
          <p:cNvSpPr>
            <a:spLocks/>
          </p:cNvSpPr>
          <p:nvPr/>
        </p:nvSpPr>
        <p:spPr bwMode="auto">
          <a:xfrm>
            <a:off x="5886450" y="2873375"/>
            <a:ext cx="76200" cy="68263"/>
          </a:xfrm>
          <a:custGeom>
            <a:avLst/>
            <a:gdLst>
              <a:gd name="T0" fmla="*/ 0 w 48"/>
              <a:gd name="T1" fmla="*/ 2147483647 h 43"/>
              <a:gd name="T2" fmla="*/ 2147483647 w 48"/>
              <a:gd name="T3" fmla="*/ 2147483647 h 43"/>
              <a:gd name="T4" fmla="*/ 2147483647 w 48"/>
              <a:gd name="T5" fmla="*/ 0 h 43"/>
              <a:gd name="T6" fmla="*/ 0 w 48"/>
              <a:gd name="T7" fmla="*/ 2147483647 h 43"/>
              <a:gd name="T8" fmla="*/ 0 w 48"/>
              <a:gd name="T9" fmla="*/ 2147483647 h 43"/>
              <a:gd name="T10" fmla="*/ 0 w 48"/>
              <a:gd name="T11" fmla="*/ 2147483647 h 43"/>
              <a:gd name="T12" fmla="*/ 0 60000 65536"/>
              <a:gd name="T13" fmla="*/ 0 60000 65536"/>
              <a:gd name="T14" fmla="*/ 0 60000 65536"/>
              <a:gd name="T15" fmla="*/ 0 60000 65536"/>
              <a:gd name="T16" fmla="*/ 0 60000 65536"/>
              <a:gd name="T17" fmla="*/ 0 60000 65536"/>
              <a:gd name="T18" fmla="*/ 0 w 48"/>
              <a:gd name="T19" fmla="*/ 0 h 43"/>
              <a:gd name="T20" fmla="*/ 48 w 48"/>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48" h="43">
                <a:moveTo>
                  <a:pt x="0" y="5"/>
                </a:moveTo>
                <a:lnTo>
                  <a:pt x="25" y="43"/>
                </a:lnTo>
                <a:lnTo>
                  <a:pt x="48" y="0"/>
                </a:lnTo>
                <a:lnTo>
                  <a:pt x="0" y="8"/>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50" name="Freeform 142"/>
          <p:cNvSpPr>
            <a:spLocks/>
          </p:cNvSpPr>
          <p:nvPr/>
        </p:nvSpPr>
        <p:spPr bwMode="auto">
          <a:xfrm>
            <a:off x="5889625" y="3079750"/>
            <a:ext cx="73025" cy="76200"/>
          </a:xfrm>
          <a:custGeom>
            <a:avLst/>
            <a:gdLst>
              <a:gd name="T0" fmla="*/ 0 w 46"/>
              <a:gd name="T1" fmla="*/ 2147483647 h 48"/>
              <a:gd name="T2" fmla="*/ 2147483647 w 46"/>
              <a:gd name="T3" fmla="*/ 2147483647 h 48"/>
              <a:gd name="T4" fmla="*/ 2147483647 w 46"/>
              <a:gd name="T5" fmla="*/ 0 h 48"/>
              <a:gd name="T6" fmla="*/ 2147483647 w 46"/>
              <a:gd name="T7" fmla="*/ 2147483647 h 48"/>
              <a:gd name="T8" fmla="*/ 2147483647 w 46"/>
              <a:gd name="T9" fmla="*/ 2147483647 h 48"/>
              <a:gd name="T10" fmla="*/ 0 w 46"/>
              <a:gd name="T11" fmla="*/ 2147483647 h 48"/>
              <a:gd name="T12" fmla="*/ 0 60000 65536"/>
              <a:gd name="T13" fmla="*/ 0 60000 65536"/>
              <a:gd name="T14" fmla="*/ 0 60000 65536"/>
              <a:gd name="T15" fmla="*/ 0 60000 65536"/>
              <a:gd name="T16" fmla="*/ 0 60000 65536"/>
              <a:gd name="T17" fmla="*/ 0 60000 65536"/>
              <a:gd name="T18" fmla="*/ 0 w 46"/>
              <a:gd name="T19" fmla="*/ 0 h 48"/>
              <a:gd name="T20" fmla="*/ 46 w 46"/>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46" h="48">
                <a:moveTo>
                  <a:pt x="0" y="17"/>
                </a:moveTo>
                <a:lnTo>
                  <a:pt x="33" y="48"/>
                </a:lnTo>
                <a:lnTo>
                  <a:pt x="46" y="0"/>
                </a:lnTo>
                <a:lnTo>
                  <a:pt x="3" y="20"/>
                </a:lnTo>
                <a:lnTo>
                  <a:pt x="0"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51" name="Freeform 143"/>
          <p:cNvSpPr>
            <a:spLocks/>
          </p:cNvSpPr>
          <p:nvPr/>
        </p:nvSpPr>
        <p:spPr bwMode="auto">
          <a:xfrm>
            <a:off x="5886450" y="3276600"/>
            <a:ext cx="76200" cy="65088"/>
          </a:xfrm>
          <a:custGeom>
            <a:avLst/>
            <a:gdLst>
              <a:gd name="T0" fmla="*/ 0 w 48"/>
              <a:gd name="T1" fmla="*/ 2147483647 h 41"/>
              <a:gd name="T2" fmla="*/ 2147483647 w 48"/>
              <a:gd name="T3" fmla="*/ 2147483647 h 41"/>
              <a:gd name="T4" fmla="*/ 2147483647 w 48"/>
              <a:gd name="T5" fmla="*/ 0 h 41"/>
              <a:gd name="T6" fmla="*/ 0 w 48"/>
              <a:gd name="T7" fmla="*/ 2147483647 h 41"/>
              <a:gd name="T8" fmla="*/ 0 w 48"/>
              <a:gd name="T9" fmla="*/ 2147483647 h 41"/>
              <a:gd name="T10" fmla="*/ 0 w 48"/>
              <a:gd name="T11" fmla="*/ 2147483647 h 41"/>
              <a:gd name="T12" fmla="*/ 0 60000 65536"/>
              <a:gd name="T13" fmla="*/ 0 60000 65536"/>
              <a:gd name="T14" fmla="*/ 0 60000 65536"/>
              <a:gd name="T15" fmla="*/ 0 60000 65536"/>
              <a:gd name="T16" fmla="*/ 0 60000 65536"/>
              <a:gd name="T17" fmla="*/ 0 60000 65536"/>
              <a:gd name="T18" fmla="*/ 0 w 48"/>
              <a:gd name="T19" fmla="*/ 0 h 41"/>
              <a:gd name="T20" fmla="*/ 48 w 48"/>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8" h="41">
                <a:moveTo>
                  <a:pt x="0" y="5"/>
                </a:moveTo>
                <a:lnTo>
                  <a:pt x="25" y="41"/>
                </a:lnTo>
                <a:lnTo>
                  <a:pt x="48" y="0"/>
                </a:lnTo>
                <a:lnTo>
                  <a:pt x="0" y="8"/>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52" name="Freeform 144"/>
          <p:cNvSpPr>
            <a:spLocks/>
          </p:cNvSpPr>
          <p:nvPr/>
        </p:nvSpPr>
        <p:spPr bwMode="auto">
          <a:xfrm>
            <a:off x="5886450" y="3454400"/>
            <a:ext cx="76200" cy="65088"/>
          </a:xfrm>
          <a:custGeom>
            <a:avLst/>
            <a:gdLst>
              <a:gd name="T0" fmla="*/ 0 w 48"/>
              <a:gd name="T1" fmla="*/ 0 h 41"/>
              <a:gd name="T2" fmla="*/ 2147483647 w 48"/>
              <a:gd name="T3" fmla="*/ 2147483647 h 41"/>
              <a:gd name="T4" fmla="*/ 2147483647 w 48"/>
              <a:gd name="T5" fmla="*/ 2147483647 h 41"/>
              <a:gd name="T6" fmla="*/ 2147483647 w 48"/>
              <a:gd name="T7" fmla="*/ 0 h 41"/>
              <a:gd name="T8" fmla="*/ 2147483647 w 48"/>
              <a:gd name="T9" fmla="*/ 0 h 41"/>
              <a:gd name="T10" fmla="*/ 0 w 48"/>
              <a:gd name="T11" fmla="*/ 0 h 41"/>
              <a:gd name="T12" fmla="*/ 0 60000 65536"/>
              <a:gd name="T13" fmla="*/ 0 60000 65536"/>
              <a:gd name="T14" fmla="*/ 0 60000 65536"/>
              <a:gd name="T15" fmla="*/ 0 60000 65536"/>
              <a:gd name="T16" fmla="*/ 0 60000 65536"/>
              <a:gd name="T17" fmla="*/ 0 60000 65536"/>
              <a:gd name="T18" fmla="*/ 0 w 48"/>
              <a:gd name="T19" fmla="*/ 0 h 41"/>
              <a:gd name="T20" fmla="*/ 48 w 48"/>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8" h="41">
                <a:moveTo>
                  <a:pt x="0" y="0"/>
                </a:moveTo>
                <a:lnTo>
                  <a:pt x="10" y="41"/>
                </a:lnTo>
                <a:lnTo>
                  <a:pt x="48" y="13"/>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53" name="Freeform 145"/>
          <p:cNvSpPr>
            <a:spLocks/>
          </p:cNvSpPr>
          <p:nvPr/>
        </p:nvSpPr>
        <p:spPr bwMode="auto">
          <a:xfrm>
            <a:off x="5886450" y="3656013"/>
            <a:ext cx="76200" cy="65087"/>
          </a:xfrm>
          <a:custGeom>
            <a:avLst/>
            <a:gdLst>
              <a:gd name="T0" fmla="*/ 0 w 48"/>
              <a:gd name="T1" fmla="*/ 0 h 41"/>
              <a:gd name="T2" fmla="*/ 2147483647 w 48"/>
              <a:gd name="T3" fmla="*/ 2147483647 h 41"/>
              <a:gd name="T4" fmla="*/ 2147483647 w 48"/>
              <a:gd name="T5" fmla="*/ 2147483647 h 41"/>
              <a:gd name="T6" fmla="*/ 2147483647 w 48"/>
              <a:gd name="T7" fmla="*/ 0 h 41"/>
              <a:gd name="T8" fmla="*/ 2147483647 w 48"/>
              <a:gd name="T9" fmla="*/ 0 h 41"/>
              <a:gd name="T10" fmla="*/ 0 w 48"/>
              <a:gd name="T11" fmla="*/ 0 h 41"/>
              <a:gd name="T12" fmla="*/ 0 60000 65536"/>
              <a:gd name="T13" fmla="*/ 0 60000 65536"/>
              <a:gd name="T14" fmla="*/ 0 60000 65536"/>
              <a:gd name="T15" fmla="*/ 0 60000 65536"/>
              <a:gd name="T16" fmla="*/ 0 60000 65536"/>
              <a:gd name="T17" fmla="*/ 0 60000 65536"/>
              <a:gd name="T18" fmla="*/ 0 w 48"/>
              <a:gd name="T19" fmla="*/ 0 h 41"/>
              <a:gd name="T20" fmla="*/ 48 w 48"/>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8" h="41">
                <a:moveTo>
                  <a:pt x="0" y="0"/>
                </a:moveTo>
                <a:lnTo>
                  <a:pt x="10" y="41"/>
                </a:lnTo>
                <a:lnTo>
                  <a:pt x="48" y="13"/>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54" name="Freeform 146"/>
          <p:cNvSpPr>
            <a:spLocks/>
          </p:cNvSpPr>
          <p:nvPr/>
        </p:nvSpPr>
        <p:spPr bwMode="auto">
          <a:xfrm>
            <a:off x="5886450" y="3878263"/>
            <a:ext cx="76200" cy="60325"/>
          </a:xfrm>
          <a:custGeom>
            <a:avLst/>
            <a:gdLst>
              <a:gd name="T0" fmla="*/ 0 w 48"/>
              <a:gd name="T1" fmla="*/ 0 h 38"/>
              <a:gd name="T2" fmla="*/ 2147483647 w 48"/>
              <a:gd name="T3" fmla="*/ 2147483647 h 38"/>
              <a:gd name="T4" fmla="*/ 2147483647 w 48"/>
              <a:gd name="T5" fmla="*/ 0 h 38"/>
              <a:gd name="T6" fmla="*/ 0 w 48"/>
              <a:gd name="T7" fmla="*/ 0 h 38"/>
              <a:gd name="T8" fmla="*/ 0 w 48"/>
              <a:gd name="T9" fmla="*/ 0 h 38"/>
              <a:gd name="T10" fmla="*/ 0 60000 65536"/>
              <a:gd name="T11" fmla="*/ 0 60000 65536"/>
              <a:gd name="T12" fmla="*/ 0 60000 65536"/>
              <a:gd name="T13" fmla="*/ 0 60000 65536"/>
              <a:gd name="T14" fmla="*/ 0 60000 65536"/>
              <a:gd name="T15" fmla="*/ 0 w 48"/>
              <a:gd name="T16" fmla="*/ 0 h 38"/>
              <a:gd name="T17" fmla="*/ 48 w 48"/>
              <a:gd name="T18" fmla="*/ 38 h 38"/>
            </a:gdLst>
            <a:ahLst/>
            <a:cxnLst>
              <a:cxn ang="T10">
                <a:pos x="T0" y="T1"/>
              </a:cxn>
              <a:cxn ang="T11">
                <a:pos x="T2" y="T3"/>
              </a:cxn>
              <a:cxn ang="T12">
                <a:pos x="T4" y="T5"/>
              </a:cxn>
              <a:cxn ang="T13">
                <a:pos x="T6" y="T7"/>
              </a:cxn>
              <a:cxn ang="T14">
                <a:pos x="T8" y="T9"/>
              </a:cxn>
            </a:cxnLst>
            <a:rect l="T15" t="T16" r="T17" b="T18"/>
            <a:pathLst>
              <a:path w="48" h="38">
                <a:moveTo>
                  <a:pt x="0" y="0"/>
                </a:moveTo>
                <a:lnTo>
                  <a:pt x="20" y="38"/>
                </a:lnTo>
                <a:lnTo>
                  <a:pt x="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55" name="Rectangle 147"/>
          <p:cNvSpPr>
            <a:spLocks noChangeArrowheads="1"/>
          </p:cNvSpPr>
          <p:nvPr/>
        </p:nvSpPr>
        <p:spPr bwMode="auto">
          <a:xfrm>
            <a:off x="3613150" y="3344863"/>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a:p>
        </p:txBody>
      </p:sp>
      <p:sp>
        <p:nvSpPr>
          <p:cNvPr id="17556" name="Freeform 148"/>
          <p:cNvSpPr>
            <a:spLocks/>
          </p:cNvSpPr>
          <p:nvPr/>
        </p:nvSpPr>
        <p:spPr bwMode="auto">
          <a:xfrm>
            <a:off x="2362200" y="2224088"/>
            <a:ext cx="69850" cy="68262"/>
          </a:xfrm>
          <a:custGeom>
            <a:avLst/>
            <a:gdLst>
              <a:gd name="T0" fmla="*/ 0 w 44"/>
              <a:gd name="T1" fmla="*/ 0 h 43"/>
              <a:gd name="T2" fmla="*/ 0 w 44"/>
              <a:gd name="T3" fmla="*/ 2147483647 h 43"/>
              <a:gd name="T4" fmla="*/ 2147483647 w 44"/>
              <a:gd name="T5" fmla="*/ 2147483647 h 43"/>
              <a:gd name="T6" fmla="*/ 0 w 44"/>
              <a:gd name="T7" fmla="*/ 0 h 43"/>
              <a:gd name="T8" fmla="*/ 0 w 44"/>
              <a:gd name="T9" fmla="*/ 0 h 43"/>
              <a:gd name="T10" fmla="*/ 0 60000 65536"/>
              <a:gd name="T11" fmla="*/ 0 60000 65536"/>
              <a:gd name="T12" fmla="*/ 0 60000 65536"/>
              <a:gd name="T13" fmla="*/ 0 60000 65536"/>
              <a:gd name="T14" fmla="*/ 0 60000 65536"/>
              <a:gd name="T15" fmla="*/ 0 w 44"/>
              <a:gd name="T16" fmla="*/ 0 h 43"/>
              <a:gd name="T17" fmla="*/ 44 w 44"/>
              <a:gd name="T18" fmla="*/ 43 h 43"/>
            </a:gdLst>
            <a:ahLst/>
            <a:cxnLst>
              <a:cxn ang="T10">
                <a:pos x="T0" y="T1"/>
              </a:cxn>
              <a:cxn ang="T11">
                <a:pos x="T2" y="T3"/>
              </a:cxn>
              <a:cxn ang="T12">
                <a:pos x="T4" y="T5"/>
              </a:cxn>
              <a:cxn ang="T13">
                <a:pos x="T6" y="T7"/>
              </a:cxn>
              <a:cxn ang="T14">
                <a:pos x="T8" y="T9"/>
              </a:cxn>
            </a:cxnLst>
            <a:rect l="T15" t="T16" r="T17" b="T18"/>
            <a:pathLst>
              <a:path w="44" h="43">
                <a:moveTo>
                  <a:pt x="0" y="0"/>
                </a:moveTo>
                <a:lnTo>
                  <a:pt x="0" y="43"/>
                </a:lnTo>
                <a:lnTo>
                  <a:pt x="44"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57" name="Line 149"/>
          <p:cNvSpPr>
            <a:spLocks noChangeShapeType="1"/>
          </p:cNvSpPr>
          <p:nvPr/>
        </p:nvSpPr>
        <p:spPr bwMode="auto">
          <a:xfrm>
            <a:off x="1854200" y="2255838"/>
            <a:ext cx="525463"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58" name="Freeform 150"/>
          <p:cNvSpPr>
            <a:spLocks/>
          </p:cNvSpPr>
          <p:nvPr/>
        </p:nvSpPr>
        <p:spPr bwMode="auto">
          <a:xfrm>
            <a:off x="2362200" y="4956175"/>
            <a:ext cx="69850" cy="68263"/>
          </a:xfrm>
          <a:custGeom>
            <a:avLst/>
            <a:gdLst>
              <a:gd name="T0" fmla="*/ 0 w 44"/>
              <a:gd name="T1" fmla="*/ 0 h 43"/>
              <a:gd name="T2" fmla="*/ 0 w 44"/>
              <a:gd name="T3" fmla="*/ 2147483647 h 43"/>
              <a:gd name="T4" fmla="*/ 2147483647 w 44"/>
              <a:gd name="T5" fmla="*/ 2147483647 h 43"/>
              <a:gd name="T6" fmla="*/ 0 w 44"/>
              <a:gd name="T7" fmla="*/ 0 h 43"/>
              <a:gd name="T8" fmla="*/ 0 w 44"/>
              <a:gd name="T9" fmla="*/ 0 h 43"/>
              <a:gd name="T10" fmla="*/ 0 60000 65536"/>
              <a:gd name="T11" fmla="*/ 0 60000 65536"/>
              <a:gd name="T12" fmla="*/ 0 60000 65536"/>
              <a:gd name="T13" fmla="*/ 0 60000 65536"/>
              <a:gd name="T14" fmla="*/ 0 60000 65536"/>
              <a:gd name="T15" fmla="*/ 0 w 44"/>
              <a:gd name="T16" fmla="*/ 0 h 43"/>
              <a:gd name="T17" fmla="*/ 44 w 44"/>
              <a:gd name="T18" fmla="*/ 43 h 43"/>
            </a:gdLst>
            <a:ahLst/>
            <a:cxnLst>
              <a:cxn ang="T10">
                <a:pos x="T0" y="T1"/>
              </a:cxn>
              <a:cxn ang="T11">
                <a:pos x="T2" y="T3"/>
              </a:cxn>
              <a:cxn ang="T12">
                <a:pos x="T4" y="T5"/>
              </a:cxn>
              <a:cxn ang="T13">
                <a:pos x="T6" y="T7"/>
              </a:cxn>
              <a:cxn ang="T14">
                <a:pos x="T8" y="T9"/>
              </a:cxn>
            </a:cxnLst>
            <a:rect l="T15" t="T16" r="T17" b="T18"/>
            <a:pathLst>
              <a:path w="44" h="43">
                <a:moveTo>
                  <a:pt x="0" y="0"/>
                </a:moveTo>
                <a:lnTo>
                  <a:pt x="0" y="43"/>
                </a:lnTo>
                <a:lnTo>
                  <a:pt x="44" y="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59" name="Freeform 151"/>
          <p:cNvSpPr>
            <a:spLocks/>
          </p:cNvSpPr>
          <p:nvPr/>
        </p:nvSpPr>
        <p:spPr bwMode="auto">
          <a:xfrm>
            <a:off x="4240213" y="1824038"/>
            <a:ext cx="68262" cy="65087"/>
          </a:xfrm>
          <a:custGeom>
            <a:avLst/>
            <a:gdLst>
              <a:gd name="T0" fmla="*/ 2147483647 w 43"/>
              <a:gd name="T1" fmla="*/ 2147483647 h 41"/>
              <a:gd name="T2" fmla="*/ 2147483647 w 43"/>
              <a:gd name="T3" fmla="*/ 2147483647 h 41"/>
              <a:gd name="T4" fmla="*/ 2147483647 w 43"/>
              <a:gd name="T5" fmla="*/ 2147483647 h 41"/>
              <a:gd name="T6" fmla="*/ 2147483647 w 43"/>
              <a:gd name="T7" fmla="*/ 2147483647 h 41"/>
              <a:gd name="T8" fmla="*/ 2147483647 w 43"/>
              <a:gd name="T9" fmla="*/ 2147483647 h 41"/>
              <a:gd name="T10" fmla="*/ 2147483647 w 43"/>
              <a:gd name="T11" fmla="*/ 2147483647 h 41"/>
              <a:gd name="T12" fmla="*/ 2147483647 w 43"/>
              <a:gd name="T13" fmla="*/ 2147483647 h 41"/>
              <a:gd name="T14" fmla="*/ 2147483647 w 43"/>
              <a:gd name="T15" fmla="*/ 2147483647 h 41"/>
              <a:gd name="T16" fmla="*/ 2147483647 w 43"/>
              <a:gd name="T17" fmla="*/ 2147483647 h 41"/>
              <a:gd name="T18" fmla="*/ 2147483647 w 43"/>
              <a:gd name="T19" fmla="*/ 2147483647 h 41"/>
              <a:gd name="T20" fmla="*/ 2147483647 w 43"/>
              <a:gd name="T21" fmla="*/ 2147483647 h 41"/>
              <a:gd name="T22" fmla="*/ 2147483647 w 43"/>
              <a:gd name="T23" fmla="*/ 2147483647 h 41"/>
              <a:gd name="T24" fmla="*/ 2147483647 w 43"/>
              <a:gd name="T25" fmla="*/ 2147483647 h 41"/>
              <a:gd name="T26" fmla="*/ 2147483647 w 43"/>
              <a:gd name="T27" fmla="*/ 2147483647 h 41"/>
              <a:gd name="T28" fmla="*/ 2147483647 w 43"/>
              <a:gd name="T29" fmla="*/ 2147483647 h 41"/>
              <a:gd name="T30" fmla="*/ 2147483647 w 43"/>
              <a:gd name="T31" fmla="*/ 2147483647 h 41"/>
              <a:gd name="T32" fmla="*/ 2147483647 w 43"/>
              <a:gd name="T33" fmla="*/ 2147483647 h 41"/>
              <a:gd name="T34" fmla="*/ 2147483647 w 43"/>
              <a:gd name="T35" fmla="*/ 0 h 41"/>
              <a:gd name="T36" fmla="*/ 2147483647 w 43"/>
              <a:gd name="T37" fmla="*/ 0 h 41"/>
              <a:gd name="T38" fmla="*/ 2147483647 w 43"/>
              <a:gd name="T39" fmla="*/ 0 h 41"/>
              <a:gd name="T40" fmla="*/ 2147483647 w 43"/>
              <a:gd name="T41" fmla="*/ 0 h 41"/>
              <a:gd name="T42" fmla="*/ 2147483647 w 43"/>
              <a:gd name="T43" fmla="*/ 0 h 41"/>
              <a:gd name="T44" fmla="*/ 2147483647 w 43"/>
              <a:gd name="T45" fmla="*/ 0 h 41"/>
              <a:gd name="T46" fmla="*/ 2147483647 w 43"/>
              <a:gd name="T47" fmla="*/ 0 h 41"/>
              <a:gd name="T48" fmla="*/ 2147483647 w 43"/>
              <a:gd name="T49" fmla="*/ 2147483647 h 41"/>
              <a:gd name="T50" fmla="*/ 2147483647 w 43"/>
              <a:gd name="T51" fmla="*/ 2147483647 h 41"/>
              <a:gd name="T52" fmla="*/ 2147483647 w 43"/>
              <a:gd name="T53" fmla="*/ 2147483647 h 41"/>
              <a:gd name="T54" fmla="*/ 2147483647 w 43"/>
              <a:gd name="T55" fmla="*/ 2147483647 h 41"/>
              <a:gd name="T56" fmla="*/ 2147483647 w 43"/>
              <a:gd name="T57" fmla="*/ 2147483647 h 41"/>
              <a:gd name="T58" fmla="*/ 0 w 43"/>
              <a:gd name="T59" fmla="*/ 2147483647 h 41"/>
              <a:gd name="T60" fmla="*/ 0 w 43"/>
              <a:gd name="T61" fmla="*/ 2147483647 h 41"/>
              <a:gd name="T62" fmla="*/ 0 w 43"/>
              <a:gd name="T63" fmla="*/ 2147483647 h 41"/>
              <a:gd name="T64" fmla="*/ 2147483647 w 43"/>
              <a:gd name="T65" fmla="*/ 2147483647 h 41"/>
              <a:gd name="T66" fmla="*/ 2147483647 w 43"/>
              <a:gd name="T67" fmla="*/ 2147483647 h 41"/>
              <a:gd name="T68" fmla="*/ 2147483647 w 43"/>
              <a:gd name="T69" fmla="*/ 2147483647 h 41"/>
              <a:gd name="T70" fmla="*/ 2147483647 w 43"/>
              <a:gd name="T71" fmla="*/ 2147483647 h 41"/>
              <a:gd name="T72" fmla="*/ 2147483647 w 43"/>
              <a:gd name="T73" fmla="*/ 2147483647 h 41"/>
              <a:gd name="T74" fmla="*/ 2147483647 w 43"/>
              <a:gd name="T75" fmla="*/ 2147483647 h 41"/>
              <a:gd name="T76" fmla="*/ 2147483647 w 43"/>
              <a:gd name="T77" fmla="*/ 2147483647 h 41"/>
              <a:gd name="T78" fmla="*/ 2147483647 w 43"/>
              <a:gd name="T79" fmla="*/ 2147483647 h 41"/>
              <a:gd name="T80" fmla="*/ 2147483647 w 43"/>
              <a:gd name="T81" fmla="*/ 2147483647 h 41"/>
              <a:gd name="T82" fmla="*/ 2147483647 w 43"/>
              <a:gd name="T83" fmla="*/ 2147483647 h 41"/>
              <a:gd name="T84" fmla="*/ 2147483647 w 43"/>
              <a:gd name="T85" fmla="*/ 2147483647 h 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
              <a:gd name="T130" fmla="*/ 0 h 41"/>
              <a:gd name="T131" fmla="*/ 43 w 43"/>
              <a:gd name="T132" fmla="*/ 41 h 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 h="41">
                <a:moveTo>
                  <a:pt x="20" y="41"/>
                </a:moveTo>
                <a:lnTo>
                  <a:pt x="25" y="41"/>
                </a:lnTo>
                <a:lnTo>
                  <a:pt x="27" y="41"/>
                </a:lnTo>
                <a:lnTo>
                  <a:pt x="33" y="38"/>
                </a:lnTo>
                <a:lnTo>
                  <a:pt x="35" y="38"/>
                </a:lnTo>
                <a:lnTo>
                  <a:pt x="38" y="36"/>
                </a:lnTo>
                <a:lnTo>
                  <a:pt x="38" y="33"/>
                </a:lnTo>
                <a:lnTo>
                  <a:pt x="40" y="30"/>
                </a:lnTo>
                <a:lnTo>
                  <a:pt x="43" y="25"/>
                </a:lnTo>
                <a:lnTo>
                  <a:pt x="43" y="23"/>
                </a:lnTo>
                <a:lnTo>
                  <a:pt x="43" y="20"/>
                </a:lnTo>
                <a:lnTo>
                  <a:pt x="43" y="15"/>
                </a:lnTo>
                <a:lnTo>
                  <a:pt x="43" y="13"/>
                </a:lnTo>
                <a:lnTo>
                  <a:pt x="40" y="10"/>
                </a:lnTo>
                <a:lnTo>
                  <a:pt x="38" y="8"/>
                </a:lnTo>
                <a:lnTo>
                  <a:pt x="38" y="5"/>
                </a:lnTo>
                <a:lnTo>
                  <a:pt x="35" y="3"/>
                </a:lnTo>
                <a:lnTo>
                  <a:pt x="33" y="0"/>
                </a:lnTo>
                <a:lnTo>
                  <a:pt x="27" y="0"/>
                </a:lnTo>
                <a:lnTo>
                  <a:pt x="25" y="0"/>
                </a:lnTo>
                <a:lnTo>
                  <a:pt x="22" y="0"/>
                </a:lnTo>
                <a:lnTo>
                  <a:pt x="17" y="0"/>
                </a:lnTo>
                <a:lnTo>
                  <a:pt x="15" y="0"/>
                </a:lnTo>
                <a:lnTo>
                  <a:pt x="12" y="0"/>
                </a:lnTo>
                <a:lnTo>
                  <a:pt x="10" y="3"/>
                </a:lnTo>
                <a:lnTo>
                  <a:pt x="7" y="5"/>
                </a:lnTo>
                <a:lnTo>
                  <a:pt x="5" y="8"/>
                </a:lnTo>
                <a:lnTo>
                  <a:pt x="2" y="10"/>
                </a:lnTo>
                <a:lnTo>
                  <a:pt x="2" y="13"/>
                </a:lnTo>
                <a:lnTo>
                  <a:pt x="0" y="15"/>
                </a:lnTo>
                <a:lnTo>
                  <a:pt x="0" y="20"/>
                </a:lnTo>
                <a:lnTo>
                  <a:pt x="0" y="23"/>
                </a:lnTo>
                <a:lnTo>
                  <a:pt x="2" y="25"/>
                </a:lnTo>
                <a:lnTo>
                  <a:pt x="2" y="30"/>
                </a:lnTo>
                <a:lnTo>
                  <a:pt x="5" y="33"/>
                </a:lnTo>
                <a:lnTo>
                  <a:pt x="7" y="36"/>
                </a:lnTo>
                <a:lnTo>
                  <a:pt x="10" y="38"/>
                </a:lnTo>
                <a:lnTo>
                  <a:pt x="12" y="38"/>
                </a:lnTo>
                <a:lnTo>
                  <a:pt x="15" y="41"/>
                </a:lnTo>
                <a:lnTo>
                  <a:pt x="17" y="41"/>
                </a:lnTo>
                <a:lnTo>
                  <a:pt x="22" y="41"/>
                </a:lnTo>
                <a:lnTo>
                  <a:pt x="20" y="41"/>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60" name="Freeform 152"/>
          <p:cNvSpPr>
            <a:spLocks/>
          </p:cNvSpPr>
          <p:nvPr/>
        </p:nvSpPr>
        <p:spPr bwMode="auto">
          <a:xfrm>
            <a:off x="4240213" y="1824038"/>
            <a:ext cx="68262" cy="65087"/>
          </a:xfrm>
          <a:custGeom>
            <a:avLst/>
            <a:gdLst>
              <a:gd name="T0" fmla="*/ 2147483647 w 43"/>
              <a:gd name="T1" fmla="*/ 2147483647 h 41"/>
              <a:gd name="T2" fmla="*/ 2147483647 w 43"/>
              <a:gd name="T3" fmla="*/ 2147483647 h 41"/>
              <a:gd name="T4" fmla="*/ 2147483647 w 43"/>
              <a:gd name="T5" fmla="*/ 2147483647 h 41"/>
              <a:gd name="T6" fmla="*/ 2147483647 w 43"/>
              <a:gd name="T7" fmla="*/ 2147483647 h 41"/>
              <a:gd name="T8" fmla="*/ 2147483647 w 43"/>
              <a:gd name="T9" fmla="*/ 2147483647 h 41"/>
              <a:gd name="T10" fmla="*/ 2147483647 w 43"/>
              <a:gd name="T11" fmla="*/ 2147483647 h 41"/>
              <a:gd name="T12" fmla="*/ 2147483647 w 43"/>
              <a:gd name="T13" fmla="*/ 2147483647 h 41"/>
              <a:gd name="T14" fmla="*/ 2147483647 w 43"/>
              <a:gd name="T15" fmla="*/ 2147483647 h 41"/>
              <a:gd name="T16" fmla="*/ 2147483647 w 43"/>
              <a:gd name="T17" fmla="*/ 2147483647 h 41"/>
              <a:gd name="T18" fmla="*/ 2147483647 w 43"/>
              <a:gd name="T19" fmla="*/ 2147483647 h 41"/>
              <a:gd name="T20" fmla="*/ 2147483647 w 43"/>
              <a:gd name="T21" fmla="*/ 2147483647 h 41"/>
              <a:gd name="T22" fmla="*/ 2147483647 w 43"/>
              <a:gd name="T23" fmla="*/ 2147483647 h 41"/>
              <a:gd name="T24" fmla="*/ 2147483647 w 43"/>
              <a:gd name="T25" fmla="*/ 2147483647 h 41"/>
              <a:gd name="T26" fmla="*/ 2147483647 w 43"/>
              <a:gd name="T27" fmla="*/ 2147483647 h 41"/>
              <a:gd name="T28" fmla="*/ 2147483647 w 43"/>
              <a:gd name="T29" fmla="*/ 2147483647 h 41"/>
              <a:gd name="T30" fmla="*/ 2147483647 w 43"/>
              <a:gd name="T31" fmla="*/ 2147483647 h 41"/>
              <a:gd name="T32" fmla="*/ 2147483647 w 43"/>
              <a:gd name="T33" fmla="*/ 2147483647 h 41"/>
              <a:gd name="T34" fmla="*/ 2147483647 w 43"/>
              <a:gd name="T35" fmla="*/ 0 h 41"/>
              <a:gd name="T36" fmla="*/ 2147483647 w 43"/>
              <a:gd name="T37" fmla="*/ 0 h 41"/>
              <a:gd name="T38" fmla="*/ 2147483647 w 43"/>
              <a:gd name="T39" fmla="*/ 0 h 41"/>
              <a:gd name="T40" fmla="*/ 2147483647 w 43"/>
              <a:gd name="T41" fmla="*/ 0 h 41"/>
              <a:gd name="T42" fmla="*/ 2147483647 w 43"/>
              <a:gd name="T43" fmla="*/ 0 h 41"/>
              <a:gd name="T44" fmla="*/ 2147483647 w 43"/>
              <a:gd name="T45" fmla="*/ 0 h 41"/>
              <a:gd name="T46" fmla="*/ 2147483647 w 43"/>
              <a:gd name="T47" fmla="*/ 0 h 41"/>
              <a:gd name="T48" fmla="*/ 2147483647 w 43"/>
              <a:gd name="T49" fmla="*/ 2147483647 h 41"/>
              <a:gd name="T50" fmla="*/ 2147483647 w 43"/>
              <a:gd name="T51" fmla="*/ 2147483647 h 41"/>
              <a:gd name="T52" fmla="*/ 2147483647 w 43"/>
              <a:gd name="T53" fmla="*/ 2147483647 h 41"/>
              <a:gd name="T54" fmla="*/ 2147483647 w 43"/>
              <a:gd name="T55" fmla="*/ 2147483647 h 41"/>
              <a:gd name="T56" fmla="*/ 2147483647 w 43"/>
              <a:gd name="T57" fmla="*/ 2147483647 h 41"/>
              <a:gd name="T58" fmla="*/ 0 w 43"/>
              <a:gd name="T59" fmla="*/ 2147483647 h 41"/>
              <a:gd name="T60" fmla="*/ 0 w 43"/>
              <a:gd name="T61" fmla="*/ 2147483647 h 41"/>
              <a:gd name="T62" fmla="*/ 0 w 43"/>
              <a:gd name="T63" fmla="*/ 2147483647 h 41"/>
              <a:gd name="T64" fmla="*/ 2147483647 w 43"/>
              <a:gd name="T65" fmla="*/ 2147483647 h 41"/>
              <a:gd name="T66" fmla="*/ 2147483647 w 43"/>
              <a:gd name="T67" fmla="*/ 2147483647 h 41"/>
              <a:gd name="T68" fmla="*/ 2147483647 w 43"/>
              <a:gd name="T69" fmla="*/ 2147483647 h 41"/>
              <a:gd name="T70" fmla="*/ 2147483647 w 43"/>
              <a:gd name="T71" fmla="*/ 2147483647 h 41"/>
              <a:gd name="T72" fmla="*/ 2147483647 w 43"/>
              <a:gd name="T73" fmla="*/ 2147483647 h 41"/>
              <a:gd name="T74" fmla="*/ 2147483647 w 43"/>
              <a:gd name="T75" fmla="*/ 2147483647 h 41"/>
              <a:gd name="T76" fmla="*/ 2147483647 w 43"/>
              <a:gd name="T77" fmla="*/ 2147483647 h 41"/>
              <a:gd name="T78" fmla="*/ 2147483647 w 43"/>
              <a:gd name="T79" fmla="*/ 2147483647 h 41"/>
              <a:gd name="T80" fmla="*/ 2147483647 w 43"/>
              <a:gd name="T81" fmla="*/ 2147483647 h 41"/>
              <a:gd name="T82" fmla="*/ 2147483647 w 43"/>
              <a:gd name="T83" fmla="*/ 2147483647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
              <a:gd name="T127" fmla="*/ 0 h 41"/>
              <a:gd name="T128" fmla="*/ 43 w 43"/>
              <a:gd name="T129" fmla="*/ 41 h 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 h="41">
                <a:moveTo>
                  <a:pt x="20" y="41"/>
                </a:moveTo>
                <a:lnTo>
                  <a:pt x="25" y="41"/>
                </a:lnTo>
                <a:lnTo>
                  <a:pt x="27" y="41"/>
                </a:lnTo>
                <a:lnTo>
                  <a:pt x="33" y="38"/>
                </a:lnTo>
                <a:lnTo>
                  <a:pt x="35" y="38"/>
                </a:lnTo>
                <a:lnTo>
                  <a:pt x="38" y="36"/>
                </a:lnTo>
                <a:lnTo>
                  <a:pt x="38" y="33"/>
                </a:lnTo>
                <a:lnTo>
                  <a:pt x="40" y="30"/>
                </a:lnTo>
                <a:lnTo>
                  <a:pt x="43" y="25"/>
                </a:lnTo>
                <a:lnTo>
                  <a:pt x="43" y="23"/>
                </a:lnTo>
                <a:lnTo>
                  <a:pt x="43" y="20"/>
                </a:lnTo>
                <a:lnTo>
                  <a:pt x="43" y="15"/>
                </a:lnTo>
                <a:lnTo>
                  <a:pt x="43" y="13"/>
                </a:lnTo>
                <a:lnTo>
                  <a:pt x="40" y="10"/>
                </a:lnTo>
                <a:lnTo>
                  <a:pt x="38" y="8"/>
                </a:lnTo>
                <a:lnTo>
                  <a:pt x="38" y="5"/>
                </a:lnTo>
                <a:lnTo>
                  <a:pt x="35" y="3"/>
                </a:lnTo>
                <a:lnTo>
                  <a:pt x="33" y="0"/>
                </a:lnTo>
                <a:lnTo>
                  <a:pt x="27" y="0"/>
                </a:lnTo>
                <a:lnTo>
                  <a:pt x="25" y="0"/>
                </a:lnTo>
                <a:lnTo>
                  <a:pt x="22" y="0"/>
                </a:lnTo>
                <a:lnTo>
                  <a:pt x="17" y="0"/>
                </a:lnTo>
                <a:lnTo>
                  <a:pt x="15" y="0"/>
                </a:lnTo>
                <a:lnTo>
                  <a:pt x="12" y="0"/>
                </a:lnTo>
                <a:lnTo>
                  <a:pt x="10" y="3"/>
                </a:lnTo>
                <a:lnTo>
                  <a:pt x="7" y="5"/>
                </a:lnTo>
                <a:lnTo>
                  <a:pt x="5" y="8"/>
                </a:lnTo>
                <a:lnTo>
                  <a:pt x="2" y="10"/>
                </a:lnTo>
                <a:lnTo>
                  <a:pt x="2" y="13"/>
                </a:lnTo>
                <a:lnTo>
                  <a:pt x="0" y="15"/>
                </a:lnTo>
                <a:lnTo>
                  <a:pt x="0" y="20"/>
                </a:lnTo>
                <a:lnTo>
                  <a:pt x="0" y="23"/>
                </a:lnTo>
                <a:lnTo>
                  <a:pt x="2" y="25"/>
                </a:lnTo>
                <a:lnTo>
                  <a:pt x="2" y="30"/>
                </a:lnTo>
                <a:lnTo>
                  <a:pt x="5" y="33"/>
                </a:lnTo>
                <a:lnTo>
                  <a:pt x="7" y="36"/>
                </a:lnTo>
                <a:lnTo>
                  <a:pt x="10" y="38"/>
                </a:lnTo>
                <a:lnTo>
                  <a:pt x="12" y="38"/>
                </a:lnTo>
                <a:lnTo>
                  <a:pt x="15" y="41"/>
                </a:lnTo>
                <a:lnTo>
                  <a:pt x="17" y="41"/>
                </a:lnTo>
                <a:lnTo>
                  <a:pt x="22" y="41"/>
                </a:lnTo>
              </a:path>
            </a:pathLst>
          </a:custGeom>
          <a:noFill/>
          <a:ln w="4763">
            <a:solidFill>
              <a:srgbClr val="EB75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61" name="Freeform 153"/>
          <p:cNvSpPr>
            <a:spLocks/>
          </p:cNvSpPr>
          <p:nvPr/>
        </p:nvSpPr>
        <p:spPr bwMode="auto">
          <a:xfrm>
            <a:off x="4240213" y="2227263"/>
            <a:ext cx="68262" cy="65087"/>
          </a:xfrm>
          <a:custGeom>
            <a:avLst/>
            <a:gdLst>
              <a:gd name="T0" fmla="*/ 2147483647 w 43"/>
              <a:gd name="T1" fmla="*/ 2147483647 h 41"/>
              <a:gd name="T2" fmla="*/ 2147483647 w 43"/>
              <a:gd name="T3" fmla="*/ 2147483647 h 41"/>
              <a:gd name="T4" fmla="*/ 2147483647 w 43"/>
              <a:gd name="T5" fmla="*/ 2147483647 h 41"/>
              <a:gd name="T6" fmla="*/ 2147483647 w 43"/>
              <a:gd name="T7" fmla="*/ 2147483647 h 41"/>
              <a:gd name="T8" fmla="*/ 2147483647 w 43"/>
              <a:gd name="T9" fmla="*/ 2147483647 h 41"/>
              <a:gd name="T10" fmla="*/ 2147483647 w 43"/>
              <a:gd name="T11" fmla="*/ 2147483647 h 41"/>
              <a:gd name="T12" fmla="*/ 2147483647 w 43"/>
              <a:gd name="T13" fmla="*/ 2147483647 h 41"/>
              <a:gd name="T14" fmla="*/ 2147483647 w 43"/>
              <a:gd name="T15" fmla="*/ 2147483647 h 41"/>
              <a:gd name="T16" fmla="*/ 2147483647 w 43"/>
              <a:gd name="T17" fmla="*/ 2147483647 h 41"/>
              <a:gd name="T18" fmla="*/ 2147483647 w 43"/>
              <a:gd name="T19" fmla="*/ 2147483647 h 41"/>
              <a:gd name="T20" fmla="*/ 2147483647 w 43"/>
              <a:gd name="T21" fmla="*/ 2147483647 h 41"/>
              <a:gd name="T22" fmla="*/ 2147483647 w 43"/>
              <a:gd name="T23" fmla="*/ 2147483647 h 41"/>
              <a:gd name="T24" fmla="*/ 2147483647 w 43"/>
              <a:gd name="T25" fmla="*/ 2147483647 h 41"/>
              <a:gd name="T26" fmla="*/ 2147483647 w 43"/>
              <a:gd name="T27" fmla="*/ 2147483647 h 41"/>
              <a:gd name="T28" fmla="*/ 2147483647 w 43"/>
              <a:gd name="T29" fmla="*/ 2147483647 h 41"/>
              <a:gd name="T30" fmla="*/ 2147483647 w 43"/>
              <a:gd name="T31" fmla="*/ 2147483647 h 41"/>
              <a:gd name="T32" fmla="*/ 2147483647 w 43"/>
              <a:gd name="T33" fmla="*/ 2147483647 h 41"/>
              <a:gd name="T34" fmla="*/ 2147483647 w 43"/>
              <a:gd name="T35" fmla="*/ 0 h 41"/>
              <a:gd name="T36" fmla="*/ 2147483647 w 43"/>
              <a:gd name="T37" fmla="*/ 0 h 41"/>
              <a:gd name="T38" fmla="*/ 2147483647 w 43"/>
              <a:gd name="T39" fmla="*/ 0 h 41"/>
              <a:gd name="T40" fmla="*/ 2147483647 w 43"/>
              <a:gd name="T41" fmla="*/ 0 h 41"/>
              <a:gd name="T42" fmla="*/ 2147483647 w 43"/>
              <a:gd name="T43" fmla="*/ 0 h 41"/>
              <a:gd name="T44" fmla="*/ 2147483647 w 43"/>
              <a:gd name="T45" fmla="*/ 0 h 41"/>
              <a:gd name="T46" fmla="*/ 2147483647 w 43"/>
              <a:gd name="T47" fmla="*/ 0 h 41"/>
              <a:gd name="T48" fmla="*/ 2147483647 w 43"/>
              <a:gd name="T49" fmla="*/ 2147483647 h 41"/>
              <a:gd name="T50" fmla="*/ 2147483647 w 43"/>
              <a:gd name="T51" fmla="*/ 2147483647 h 41"/>
              <a:gd name="T52" fmla="*/ 2147483647 w 43"/>
              <a:gd name="T53" fmla="*/ 2147483647 h 41"/>
              <a:gd name="T54" fmla="*/ 2147483647 w 43"/>
              <a:gd name="T55" fmla="*/ 2147483647 h 41"/>
              <a:gd name="T56" fmla="*/ 2147483647 w 43"/>
              <a:gd name="T57" fmla="*/ 2147483647 h 41"/>
              <a:gd name="T58" fmla="*/ 0 w 43"/>
              <a:gd name="T59" fmla="*/ 2147483647 h 41"/>
              <a:gd name="T60" fmla="*/ 0 w 43"/>
              <a:gd name="T61" fmla="*/ 2147483647 h 41"/>
              <a:gd name="T62" fmla="*/ 0 w 43"/>
              <a:gd name="T63" fmla="*/ 2147483647 h 41"/>
              <a:gd name="T64" fmla="*/ 2147483647 w 43"/>
              <a:gd name="T65" fmla="*/ 2147483647 h 41"/>
              <a:gd name="T66" fmla="*/ 2147483647 w 43"/>
              <a:gd name="T67" fmla="*/ 2147483647 h 41"/>
              <a:gd name="T68" fmla="*/ 2147483647 w 43"/>
              <a:gd name="T69" fmla="*/ 2147483647 h 41"/>
              <a:gd name="T70" fmla="*/ 2147483647 w 43"/>
              <a:gd name="T71" fmla="*/ 2147483647 h 41"/>
              <a:gd name="T72" fmla="*/ 2147483647 w 43"/>
              <a:gd name="T73" fmla="*/ 2147483647 h 41"/>
              <a:gd name="T74" fmla="*/ 2147483647 w 43"/>
              <a:gd name="T75" fmla="*/ 2147483647 h 41"/>
              <a:gd name="T76" fmla="*/ 2147483647 w 43"/>
              <a:gd name="T77" fmla="*/ 2147483647 h 41"/>
              <a:gd name="T78" fmla="*/ 2147483647 w 43"/>
              <a:gd name="T79" fmla="*/ 2147483647 h 41"/>
              <a:gd name="T80" fmla="*/ 2147483647 w 43"/>
              <a:gd name="T81" fmla="*/ 2147483647 h 41"/>
              <a:gd name="T82" fmla="*/ 2147483647 w 43"/>
              <a:gd name="T83" fmla="*/ 2147483647 h 41"/>
              <a:gd name="T84" fmla="*/ 2147483647 w 43"/>
              <a:gd name="T85" fmla="*/ 2147483647 h 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
              <a:gd name="T130" fmla="*/ 0 h 41"/>
              <a:gd name="T131" fmla="*/ 43 w 43"/>
              <a:gd name="T132" fmla="*/ 41 h 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 h="41">
                <a:moveTo>
                  <a:pt x="20" y="41"/>
                </a:moveTo>
                <a:lnTo>
                  <a:pt x="25" y="41"/>
                </a:lnTo>
                <a:lnTo>
                  <a:pt x="27" y="41"/>
                </a:lnTo>
                <a:lnTo>
                  <a:pt x="33" y="38"/>
                </a:lnTo>
                <a:lnTo>
                  <a:pt x="35" y="38"/>
                </a:lnTo>
                <a:lnTo>
                  <a:pt x="38" y="36"/>
                </a:lnTo>
                <a:lnTo>
                  <a:pt x="38" y="33"/>
                </a:lnTo>
                <a:lnTo>
                  <a:pt x="40" y="31"/>
                </a:lnTo>
                <a:lnTo>
                  <a:pt x="43" y="26"/>
                </a:lnTo>
                <a:lnTo>
                  <a:pt x="43" y="23"/>
                </a:lnTo>
                <a:lnTo>
                  <a:pt x="43" y="21"/>
                </a:lnTo>
                <a:lnTo>
                  <a:pt x="43" y="15"/>
                </a:lnTo>
                <a:lnTo>
                  <a:pt x="43" y="13"/>
                </a:lnTo>
                <a:lnTo>
                  <a:pt x="40" y="10"/>
                </a:lnTo>
                <a:lnTo>
                  <a:pt x="38" y="8"/>
                </a:lnTo>
                <a:lnTo>
                  <a:pt x="38" y="5"/>
                </a:lnTo>
                <a:lnTo>
                  <a:pt x="35" y="3"/>
                </a:lnTo>
                <a:lnTo>
                  <a:pt x="33" y="0"/>
                </a:lnTo>
                <a:lnTo>
                  <a:pt x="27" y="0"/>
                </a:lnTo>
                <a:lnTo>
                  <a:pt x="25" y="0"/>
                </a:lnTo>
                <a:lnTo>
                  <a:pt x="22" y="0"/>
                </a:lnTo>
                <a:lnTo>
                  <a:pt x="17" y="0"/>
                </a:lnTo>
                <a:lnTo>
                  <a:pt x="15" y="0"/>
                </a:lnTo>
                <a:lnTo>
                  <a:pt x="12" y="0"/>
                </a:lnTo>
                <a:lnTo>
                  <a:pt x="10" y="3"/>
                </a:lnTo>
                <a:lnTo>
                  <a:pt x="7" y="5"/>
                </a:lnTo>
                <a:lnTo>
                  <a:pt x="5" y="8"/>
                </a:lnTo>
                <a:lnTo>
                  <a:pt x="2" y="10"/>
                </a:lnTo>
                <a:lnTo>
                  <a:pt x="2" y="13"/>
                </a:lnTo>
                <a:lnTo>
                  <a:pt x="0" y="15"/>
                </a:lnTo>
                <a:lnTo>
                  <a:pt x="0" y="21"/>
                </a:lnTo>
                <a:lnTo>
                  <a:pt x="0" y="23"/>
                </a:lnTo>
                <a:lnTo>
                  <a:pt x="2" y="26"/>
                </a:lnTo>
                <a:lnTo>
                  <a:pt x="2" y="31"/>
                </a:lnTo>
                <a:lnTo>
                  <a:pt x="5" y="33"/>
                </a:lnTo>
                <a:lnTo>
                  <a:pt x="7" y="36"/>
                </a:lnTo>
                <a:lnTo>
                  <a:pt x="10" y="38"/>
                </a:lnTo>
                <a:lnTo>
                  <a:pt x="12" y="38"/>
                </a:lnTo>
                <a:lnTo>
                  <a:pt x="15" y="41"/>
                </a:lnTo>
                <a:lnTo>
                  <a:pt x="17" y="41"/>
                </a:lnTo>
                <a:lnTo>
                  <a:pt x="22" y="41"/>
                </a:lnTo>
                <a:lnTo>
                  <a:pt x="20" y="41"/>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62" name="Freeform 154"/>
          <p:cNvSpPr>
            <a:spLocks/>
          </p:cNvSpPr>
          <p:nvPr/>
        </p:nvSpPr>
        <p:spPr bwMode="auto">
          <a:xfrm>
            <a:off x="4240213" y="2227263"/>
            <a:ext cx="68262" cy="65087"/>
          </a:xfrm>
          <a:custGeom>
            <a:avLst/>
            <a:gdLst>
              <a:gd name="T0" fmla="*/ 2147483647 w 43"/>
              <a:gd name="T1" fmla="*/ 2147483647 h 41"/>
              <a:gd name="T2" fmla="*/ 2147483647 w 43"/>
              <a:gd name="T3" fmla="*/ 2147483647 h 41"/>
              <a:gd name="T4" fmla="*/ 2147483647 w 43"/>
              <a:gd name="T5" fmla="*/ 2147483647 h 41"/>
              <a:gd name="T6" fmla="*/ 2147483647 w 43"/>
              <a:gd name="T7" fmla="*/ 2147483647 h 41"/>
              <a:gd name="T8" fmla="*/ 2147483647 w 43"/>
              <a:gd name="T9" fmla="*/ 2147483647 h 41"/>
              <a:gd name="T10" fmla="*/ 2147483647 w 43"/>
              <a:gd name="T11" fmla="*/ 2147483647 h 41"/>
              <a:gd name="T12" fmla="*/ 2147483647 w 43"/>
              <a:gd name="T13" fmla="*/ 2147483647 h 41"/>
              <a:gd name="T14" fmla="*/ 2147483647 w 43"/>
              <a:gd name="T15" fmla="*/ 2147483647 h 41"/>
              <a:gd name="T16" fmla="*/ 2147483647 w 43"/>
              <a:gd name="T17" fmla="*/ 2147483647 h 41"/>
              <a:gd name="T18" fmla="*/ 2147483647 w 43"/>
              <a:gd name="T19" fmla="*/ 2147483647 h 41"/>
              <a:gd name="T20" fmla="*/ 2147483647 w 43"/>
              <a:gd name="T21" fmla="*/ 2147483647 h 41"/>
              <a:gd name="T22" fmla="*/ 2147483647 w 43"/>
              <a:gd name="T23" fmla="*/ 2147483647 h 41"/>
              <a:gd name="T24" fmla="*/ 2147483647 w 43"/>
              <a:gd name="T25" fmla="*/ 2147483647 h 41"/>
              <a:gd name="T26" fmla="*/ 2147483647 w 43"/>
              <a:gd name="T27" fmla="*/ 2147483647 h 41"/>
              <a:gd name="T28" fmla="*/ 2147483647 w 43"/>
              <a:gd name="T29" fmla="*/ 2147483647 h 41"/>
              <a:gd name="T30" fmla="*/ 2147483647 w 43"/>
              <a:gd name="T31" fmla="*/ 2147483647 h 41"/>
              <a:gd name="T32" fmla="*/ 2147483647 w 43"/>
              <a:gd name="T33" fmla="*/ 2147483647 h 41"/>
              <a:gd name="T34" fmla="*/ 2147483647 w 43"/>
              <a:gd name="T35" fmla="*/ 0 h 41"/>
              <a:gd name="T36" fmla="*/ 2147483647 w 43"/>
              <a:gd name="T37" fmla="*/ 0 h 41"/>
              <a:gd name="T38" fmla="*/ 2147483647 w 43"/>
              <a:gd name="T39" fmla="*/ 0 h 41"/>
              <a:gd name="T40" fmla="*/ 2147483647 w 43"/>
              <a:gd name="T41" fmla="*/ 0 h 41"/>
              <a:gd name="T42" fmla="*/ 2147483647 w 43"/>
              <a:gd name="T43" fmla="*/ 0 h 41"/>
              <a:gd name="T44" fmla="*/ 2147483647 w 43"/>
              <a:gd name="T45" fmla="*/ 0 h 41"/>
              <a:gd name="T46" fmla="*/ 2147483647 w 43"/>
              <a:gd name="T47" fmla="*/ 0 h 41"/>
              <a:gd name="T48" fmla="*/ 2147483647 w 43"/>
              <a:gd name="T49" fmla="*/ 2147483647 h 41"/>
              <a:gd name="T50" fmla="*/ 2147483647 w 43"/>
              <a:gd name="T51" fmla="*/ 2147483647 h 41"/>
              <a:gd name="T52" fmla="*/ 2147483647 w 43"/>
              <a:gd name="T53" fmla="*/ 2147483647 h 41"/>
              <a:gd name="T54" fmla="*/ 2147483647 w 43"/>
              <a:gd name="T55" fmla="*/ 2147483647 h 41"/>
              <a:gd name="T56" fmla="*/ 2147483647 w 43"/>
              <a:gd name="T57" fmla="*/ 2147483647 h 41"/>
              <a:gd name="T58" fmla="*/ 0 w 43"/>
              <a:gd name="T59" fmla="*/ 2147483647 h 41"/>
              <a:gd name="T60" fmla="*/ 0 w 43"/>
              <a:gd name="T61" fmla="*/ 2147483647 h 41"/>
              <a:gd name="T62" fmla="*/ 0 w 43"/>
              <a:gd name="T63" fmla="*/ 2147483647 h 41"/>
              <a:gd name="T64" fmla="*/ 2147483647 w 43"/>
              <a:gd name="T65" fmla="*/ 2147483647 h 41"/>
              <a:gd name="T66" fmla="*/ 2147483647 w 43"/>
              <a:gd name="T67" fmla="*/ 2147483647 h 41"/>
              <a:gd name="T68" fmla="*/ 2147483647 w 43"/>
              <a:gd name="T69" fmla="*/ 2147483647 h 41"/>
              <a:gd name="T70" fmla="*/ 2147483647 w 43"/>
              <a:gd name="T71" fmla="*/ 2147483647 h 41"/>
              <a:gd name="T72" fmla="*/ 2147483647 w 43"/>
              <a:gd name="T73" fmla="*/ 2147483647 h 41"/>
              <a:gd name="T74" fmla="*/ 2147483647 w 43"/>
              <a:gd name="T75" fmla="*/ 2147483647 h 41"/>
              <a:gd name="T76" fmla="*/ 2147483647 w 43"/>
              <a:gd name="T77" fmla="*/ 2147483647 h 41"/>
              <a:gd name="T78" fmla="*/ 2147483647 w 43"/>
              <a:gd name="T79" fmla="*/ 2147483647 h 41"/>
              <a:gd name="T80" fmla="*/ 2147483647 w 43"/>
              <a:gd name="T81" fmla="*/ 2147483647 h 41"/>
              <a:gd name="T82" fmla="*/ 2147483647 w 43"/>
              <a:gd name="T83" fmla="*/ 2147483647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
              <a:gd name="T127" fmla="*/ 0 h 41"/>
              <a:gd name="T128" fmla="*/ 43 w 43"/>
              <a:gd name="T129" fmla="*/ 41 h 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 h="41">
                <a:moveTo>
                  <a:pt x="20" y="41"/>
                </a:moveTo>
                <a:lnTo>
                  <a:pt x="25" y="41"/>
                </a:lnTo>
                <a:lnTo>
                  <a:pt x="27" y="41"/>
                </a:lnTo>
                <a:lnTo>
                  <a:pt x="33" y="38"/>
                </a:lnTo>
                <a:lnTo>
                  <a:pt x="35" y="38"/>
                </a:lnTo>
                <a:lnTo>
                  <a:pt x="38" y="36"/>
                </a:lnTo>
                <a:lnTo>
                  <a:pt x="38" y="33"/>
                </a:lnTo>
                <a:lnTo>
                  <a:pt x="40" y="31"/>
                </a:lnTo>
                <a:lnTo>
                  <a:pt x="43" y="26"/>
                </a:lnTo>
                <a:lnTo>
                  <a:pt x="43" y="23"/>
                </a:lnTo>
                <a:lnTo>
                  <a:pt x="43" y="21"/>
                </a:lnTo>
                <a:lnTo>
                  <a:pt x="43" y="15"/>
                </a:lnTo>
                <a:lnTo>
                  <a:pt x="43" y="13"/>
                </a:lnTo>
                <a:lnTo>
                  <a:pt x="40" y="10"/>
                </a:lnTo>
                <a:lnTo>
                  <a:pt x="38" y="8"/>
                </a:lnTo>
                <a:lnTo>
                  <a:pt x="38" y="5"/>
                </a:lnTo>
                <a:lnTo>
                  <a:pt x="35" y="3"/>
                </a:lnTo>
                <a:lnTo>
                  <a:pt x="33" y="0"/>
                </a:lnTo>
                <a:lnTo>
                  <a:pt x="27" y="0"/>
                </a:lnTo>
                <a:lnTo>
                  <a:pt x="25" y="0"/>
                </a:lnTo>
                <a:lnTo>
                  <a:pt x="22" y="0"/>
                </a:lnTo>
                <a:lnTo>
                  <a:pt x="17" y="0"/>
                </a:lnTo>
                <a:lnTo>
                  <a:pt x="15" y="0"/>
                </a:lnTo>
                <a:lnTo>
                  <a:pt x="12" y="0"/>
                </a:lnTo>
                <a:lnTo>
                  <a:pt x="10" y="3"/>
                </a:lnTo>
                <a:lnTo>
                  <a:pt x="7" y="5"/>
                </a:lnTo>
                <a:lnTo>
                  <a:pt x="5" y="8"/>
                </a:lnTo>
                <a:lnTo>
                  <a:pt x="2" y="10"/>
                </a:lnTo>
                <a:lnTo>
                  <a:pt x="2" y="13"/>
                </a:lnTo>
                <a:lnTo>
                  <a:pt x="0" y="15"/>
                </a:lnTo>
                <a:lnTo>
                  <a:pt x="0" y="21"/>
                </a:lnTo>
                <a:lnTo>
                  <a:pt x="0" y="23"/>
                </a:lnTo>
                <a:lnTo>
                  <a:pt x="2" y="26"/>
                </a:lnTo>
                <a:lnTo>
                  <a:pt x="2" y="31"/>
                </a:lnTo>
                <a:lnTo>
                  <a:pt x="5" y="33"/>
                </a:lnTo>
                <a:lnTo>
                  <a:pt x="7" y="36"/>
                </a:lnTo>
                <a:lnTo>
                  <a:pt x="10" y="38"/>
                </a:lnTo>
                <a:lnTo>
                  <a:pt x="12" y="38"/>
                </a:lnTo>
                <a:lnTo>
                  <a:pt x="15" y="41"/>
                </a:lnTo>
                <a:lnTo>
                  <a:pt x="17" y="41"/>
                </a:lnTo>
                <a:lnTo>
                  <a:pt x="22" y="41"/>
                </a:lnTo>
              </a:path>
            </a:pathLst>
          </a:custGeom>
          <a:noFill/>
          <a:ln w="4763">
            <a:solidFill>
              <a:srgbClr val="EB75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63" name="Freeform 155"/>
          <p:cNvSpPr>
            <a:spLocks/>
          </p:cNvSpPr>
          <p:nvPr/>
        </p:nvSpPr>
        <p:spPr bwMode="auto">
          <a:xfrm>
            <a:off x="4240213" y="2428875"/>
            <a:ext cx="68262" cy="65088"/>
          </a:xfrm>
          <a:custGeom>
            <a:avLst/>
            <a:gdLst>
              <a:gd name="T0" fmla="*/ 2147483647 w 43"/>
              <a:gd name="T1" fmla="*/ 2147483647 h 41"/>
              <a:gd name="T2" fmla="*/ 2147483647 w 43"/>
              <a:gd name="T3" fmla="*/ 2147483647 h 41"/>
              <a:gd name="T4" fmla="*/ 2147483647 w 43"/>
              <a:gd name="T5" fmla="*/ 2147483647 h 41"/>
              <a:gd name="T6" fmla="*/ 2147483647 w 43"/>
              <a:gd name="T7" fmla="*/ 2147483647 h 41"/>
              <a:gd name="T8" fmla="*/ 2147483647 w 43"/>
              <a:gd name="T9" fmla="*/ 2147483647 h 41"/>
              <a:gd name="T10" fmla="*/ 2147483647 w 43"/>
              <a:gd name="T11" fmla="*/ 2147483647 h 41"/>
              <a:gd name="T12" fmla="*/ 2147483647 w 43"/>
              <a:gd name="T13" fmla="*/ 2147483647 h 41"/>
              <a:gd name="T14" fmla="*/ 2147483647 w 43"/>
              <a:gd name="T15" fmla="*/ 2147483647 h 41"/>
              <a:gd name="T16" fmla="*/ 2147483647 w 43"/>
              <a:gd name="T17" fmla="*/ 2147483647 h 41"/>
              <a:gd name="T18" fmla="*/ 2147483647 w 43"/>
              <a:gd name="T19" fmla="*/ 2147483647 h 41"/>
              <a:gd name="T20" fmla="*/ 2147483647 w 43"/>
              <a:gd name="T21" fmla="*/ 2147483647 h 41"/>
              <a:gd name="T22" fmla="*/ 2147483647 w 43"/>
              <a:gd name="T23" fmla="*/ 2147483647 h 41"/>
              <a:gd name="T24" fmla="*/ 2147483647 w 43"/>
              <a:gd name="T25" fmla="*/ 2147483647 h 41"/>
              <a:gd name="T26" fmla="*/ 2147483647 w 43"/>
              <a:gd name="T27" fmla="*/ 2147483647 h 41"/>
              <a:gd name="T28" fmla="*/ 2147483647 w 43"/>
              <a:gd name="T29" fmla="*/ 2147483647 h 41"/>
              <a:gd name="T30" fmla="*/ 2147483647 w 43"/>
              <a:gd name="T31" fmla="*/ 2147483647 h 41"/>
              <a:gd name="T32" fmla="*/ 2147483647 w 43"/>
              <a:gd name="T33" fmla="*/ 2147483647 h 41"/>
              <a:gd name="T34" fmla="*/ 2147483647 w 43"/>
              <a:gd name="T35" fmla="*/ 0 h 41"/>
              <a:gd name="T36" fmla="*/ 2147483647 w 43"/>
              <a:gd name="T37" fmla="*/ 0 h 41"/>
              <a:gd name="T38" fmla="*/ 2147483647 w 43"/>
              <a:gd name="T39" fmla="*/ 0 h 41"/>
              <a:gd name="T40" fmla="*/ 2147483647 w 43"/>
              <a:gd name="T41" fmla="*/ 0 h 41"/>
              <a:gd name="T42" fmla="*/ 2147483647 w 43"/>
              <a:gd name="T43" fmla="*/ 0 h 41"/>
              <a:gd name="T44" fmla="*/ 2147483647 w 43"/>
              <a:gd name="T45" fmla="*/ 0 h 41"/>
              <a:gd name="T46" fmla="*/ 2147483647 w 43"/>
              <a:gd name="T47" fmla="*/ 0 h 41"/>
              <a:gd name="T48" fmla="*/ 2147483647 w 43"/>
              <a:gd name="T49" fmla="*/ 2147483647 h 41"/>
              <a:gd name="T50" fmla="*/ 2147483647 w 43"/>
              <a:gd name="T51" fmla="*/ 2147483647 h 41"/>
              <a:gd name="T52" fmla="*/ 2147483647 w 43"/>
              <a:gd name="T53" fmla="*/ 2147483647 h 41"/>
              <a:gd name="T54" fmla="*/ 2147483647 w 43"/>
              <a:gd name="T55" fmla="*/ 2147483647 h 41"/>
              <a:gd name="T56" fmla="*/ 2147483647 w 43"/>
              <a:gd name="T57" fmla="*/ 2147483647 h 41"/>
              <a:gd name="T58" fmla="*/ 0 w 43"/>
              <a:gd name="T59" fmla="*/ 2147483647 h 41"/>
              <a:gd name="T60" fmla="*/ 0 w 43"/>
              <a:gd name="T61" fmla="*/ 2147483647 h 41"/>
              <a:gd name="T62" fmla="*/ 0 w 43"/>
              <a:gd name="T63" fmla="*/ 2147483647 h 41"/>
              <a:gd name="T64" fmla="*/ 2147483647 w 43"/>
              <a:gd name="T65" fmla="*/ 2147483647 h 41"/>
              <a:gd name="T66" fmla="*/ 2147483647 w 43"/>
              <a:gd name="T67" fmla="*/ 2147483647 h 41"/>
              <a:gd name="T68" fmla="*/ 2147483647 w 43"/>
              <a:gd name="T69" fmla="*/ 2147483647 h 41"/>
              <a:gd name="T70" fmla="*/ 2147483647 w 43"/>
              <a:gd name="T71" fmla="*/ 2147483647 h 41"/>
              <a:gd name="T72" fmla="*/ 2147483647 w 43"/>
              <a:gd name="T73" fmla="*/ 2147483647 h 41"/>
              <a:gd name="T74" fmla="*/ 2147483647 w 43"/>
              <a:gd name="T75" fmla="*/ 2147483647 h 41"/>
              <a:gd name="T76" fmla="*/ 2147483647 w 43"/>
              <a:gd name="T77" fmla="*/ 2147483647 h 41"/>
              <a:gd name="T78" fmla="*/ 2147483647 w 43"/>
              <a:gd name="T79" fmla="*/ 2147483647 h 41"/>
              <a:gd name="T80" fmla="*/ 2147483647 w 43"/>
              <a:gd name="T81" fmla="*/ 2147483647 h 41"/>
              <a:gd name="T82" fmla="*/ 2147483647 w 43"/>
              <a:gd name="T83" fmla="*/ 2147483647 h 41"/>
              <a:gd name="T84" fmla="*/ 2147483647 w 43"/>
              <a:gd name="T85" fmla="*/ 2147483647 h 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
              <a:gd name="T130" fmla="*/ 0 h 41"/>
              <a:gd name="T131" fmla="*/ 43 w 43"/>
              <a:gd name="T132" fmla="*/ 41 h 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 h="41">
                <a:moveTo>
                  <a:pt x="20" y="41"/>
                </a:moveTo>
                <a:lnTo>
                  <a:pt x="25" y="41"/>
                </a:lnTo>
                <a:lnTo>
                  <a:pt x="27" y="41"/>
                </a:lnTo>
                <a:lnTo>
                  <a:pt x="33" y="38"/>
                </a:lnTo>
                <a:lnTo>
                  <a:pt x="35" y="38"/>
                </a:lnTo>
                <a:lnTo>
                  <a:pt x="38" y="36"/>
                </a:lnTo>
                <a:lnTo>
                  <a:pt x="38" y="33"/>
                </a:lnTo>
                <a:lnTo>
                  <a:pt x="40" y="31"/>
                </a:lnTo>
                <a:lnTo>
                  <a:pt x="43" y="26"/>
                </a:lnTo>
                <a:lnTo>
                  <a:pt x="43" y="23"/>
                </a:lnTo>
                <a:lnTo>
                  <a:pt x="43" y="21"/>
                </a:lnTo>
                <a:lnTo>
                  <a:pt x="43" y="16"/>
                </a:lnTo>
                <a:lnTo>
                  <a:pt x="43" y="13"/>
                </a:lnTo>
                <a:lnTo>
                  <a:pt x="40" y="10"/>
                </a:lnTo>
                <a:lnTo>
                  <a:pt x="38" y="8"/>
                </a:lnTo>
                <a:lnTo>
                  <a:pt x="38" y="5"/>
                </a:lnTo>
                <a:lnTo>
                  <a:pt x="35" y="3"/>
                </a:lnTo>
                <a:lnTo>
                  <a:pt x="33" y="0"/>
                </a:lnTo>
                <a:lnTo>
                  <a:pt x="27" y="0"/>
                </a:lnTo>
                <a:lnTo>
                  <a:pt x="25" y="0"/>
                </a:lnTo>
                <a:lnTo>
                  <a:pt x="22" y="0"/>
                </a:lnTo>
                <a:lnTo>
                  <a:pt x="17" y="0"/>
                </a:lnTo>
                <a:lnTo>
                  <a:pt x="15" y="0"/>
                </a:lnTo>
                <a:lnTo>
                  <a:pt x="12" y="0"/>
                </a:lnTo>
                <a:lnTo>
                  <a:pt x="10" y="3"/>
                </a:lnTo>
                <a:lnTo>
                  <a:pt x="7" y="5"/>
                </a:lnTo>
                <a:lnTo>
                  <a:pt x="5" y="8"/>
                </a:lnTo>
                <a:lnTo>
                  <a:pt x="2" y="10"/>
                </a:lnTo>
                <a:lnTo>
                  <a:pt x="2" y="13"/>
                </a:lnTo>
                <a:lnTo>
                  <a:pt x="0" y="16"/>
                </a:lnTo>
                <a:lnTo>
                  <a:pt x="0" y="21"/>
                </a:lnTo>
                <a:lnTo>
                  <a:pt x="0" y="23"/>
                </a:lnTo>
                <a:lnTo>
                  <a:pt x="2" y="26"/>
                </a:lnTo>
                <a:lnTo>
                  <a:pt x="2" y="31"/>
                </a:lnTo>
                <a:lnTo>
                  <a:pt x="5" y="33"/>
                </a:lnTo>
                <a:lnTo>
                  <a:pt x="7" y="36"/>
                </a:lnTo>
                <a:lnTo>
                  <a:pt x="10" y="38"/>
                </a:lnTo>
                <a:lnTo>
                  <a:pt x="12" y="38"/>
                </a:lnTo>
                <a:lnTo>
                  <a:pt x="15" y="41"/>
                </a:lnTo>
                <a:lnTo>
                  <a:pt x="17" y="41"/>
                </a:lnTo>
                <a:lnTo>
                  <a:pt x="22" y="41"/>
                </a:lnTo>
                <a:lnTo>
                  <a:pt x="20" y="41"/>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64" name="Freeform 156"/>
          <p:cNvSpPr>
            <a:spLocks/>
          </p:cNvSpPr>
          <p:nvPr/>
        </p:nvSpPr>
        <p:spPr bwMode="auto">
          <a:xfrm>
            <a:off x="4240213" y="2428875"/>
            <a:ext cx="68262" cy="65088"/>
          </a:xfrm>
          <a:custGeom>
            <a:avLst/>
            <a:gdLst>
              <a:gd name="T0" fmla="*/ 2147483647 w 43"/>
              <a:gd name="T1" fmla="*/ 2147483647 h 41"/>
              <a:gd name="T2" fmla="*/ 2147483647 w 43"/>
              <a:gd name="T3" fmla="*/ 2147483647 h 41"/>
              <a:gd name="T4" fmla="*/ 2147483647 w 43"/>
              <a:gd name="T5" fmla="*/ 2147483647 h 41"/>
              <a:gd name="T6" fmla="*/ 2147483647 w 43"/>
              <a:gd name="T7" fmla="*/ 2147483647 h 41"/>
              <a:gd name="T8" fmla="*/ 2147483647 w 43"/>
              <a:gd name="T9" fmla="*/ 2147483647 h 41"/>
              <a:gd name="T10" fmla="*/ 2147483647 w 43"/>
              <a:gd name="T11" fmla="*/ 2147483647 h 41"/>
              <a:gd name="T12" fmla="*/ 2147483647 w 43"/>
              <a:gd name="T13" fmla="*/ 2147483647 h 41"/>
              <a:gd name="T14" fmla="*/ 2147483647 w 43"/>
              <a:gd name="T15" fmla="*/ 2147483647 h 41"/>
              <a:gd name="T16" fmla="*/ 2147483647 w 43"/>
              <a:gd name="T17" fmla="*/ 2147483647 h 41"/>
              <a:gd name="T18" fmla="*/ 2147483647 w 43"/>
              <a:gd name="T19" fmla="*/ 2147483647 h 41"/>
              <a:gd name="T20" fmla="*/ 2147483647 w 43"/>
              <a:gd name="T21" fmla="*/ 2147483647 h 41"/>
              <a:gd name="T22" fmla="*/ 2147483647 w 43"/>
              <a:gd name="T23" fmla="*/ 2147483647 h 41"/>
              <a:gd name="T24" fmla="*/ 2147483647 w 43"/>
              <a:gd name="T25" fmla="*/ 2147483647 h 41"/>
              <a:gd name="T26" fmla="*/ 2147483647 w 43"/>
              <a:gd name="T27" fmla="*/ 2147483647 h 41"/>
              <a:gd name="T28" fmla="*/ 2147483647 w 43"/>
              <a:gd name="T29" fmla="*/ 2147483647 h 41"/>
              <a:gd name="T30" fmla="*/ 2147483647 w 43"/>
              <a:gd name="T31" fmla="*/ 2147483647 h 41"/>
              <a:gd name="T32" fmla="*/ 2147483647 w 43"/>
              <a:gd name="T33" fmla="*/ 2147483647 h 41"/>
              <a:gd name="T34" fmla="*/ 2147483647 w 43"/>
              <a:gd name="T35" fmla="*/ 0 h 41"/>
              <a:gd name="T36" fmla="*/ 2147483647 w 43"/>
              <a:gd name="T37" fmla="*/ 0 h 41"/>
              <a:gd name="T38" fmla="*/ 2147483647 w 43"/>
              <a:gd name="T39" fmla="*/ 0 h 41"/>
              <a:gd name="T40" fmla="*/ 2147483647 w 43"/>
              <a:gd name="T41" fmla="*/ 0 h 41"/>
              <a:gd name="T42" fmla="*/ 2147483647 w 43"/>
              <a:gd name="T43" fmla="*/ 0 h 41"/>
              <a:gd name="T44" fmla="*/ 2147483647 w 43"/>
              <a:gd name="T45" fmla="*/ 0 h 41"/>
              <a:gd name="T46" fmla="*/ 2147483647 w 43"/>
              <a:gd name="T47" fmla="*/ 0 h 41"/>
              <a:gd name="T48" fmla="*/ 2147483647 w 43"/>
              <a:gd name="T49" fmla="*/ 2147483647 h 41"/>
              <a:gd name="T50" fmla="*/ 2147483647 w 43"/>
              <a:gd name="T51" fmla="*/ 2147483647 h 41"/>
              <a:gd name="T52" fmla="*/ 2147483647 w 43"/>
              <a:gd name="T53" fmla="*/ 2147483647 h 41"/>
              <a:gd name="T54" fmla="*/ 2147483647 w 43"/>
              <a:gd name="T55" fmla="*/ 2147483647 h 41"/>
              <a:gd name="T56" fmla="*/ 2147483647 w 43"/>
              <a:gd name="T57" fmla="*/ 2147483647 h 41"/>
              <a:gd name="T58" fmla="*/ 0 w 43"/>
              <a:gd name="T59" fmla="*/ 2147483647 h 41"/>
              <a:gd name="T60" fmla="*/ 0 w 43"/>
              <a:gd name="T61" fmla="*/ 2147483647 h 41"/>
              <a:gd name="T62" fmla="*/ 0 w 43"/>
              <a:gd name="T63" fmla="*/ 2147483647 h 41"/>
              <a:gd name="T64" fmla="*/ 2147483647 w 43"/>
              <a:gd name="T65" fmla="*/ 2147483647 h 41"/>
              <a:gd name="T66" fmla="*/ 2147483647 w 43"/>
              <a:gd name="T67" fmla="*/ 2147483647 h 41"/>
              <a:gd name="T68" fmla="*/ 2147483647 w 43"/>
              <a:gd name="T69" fmla="*/ 2147483647 h 41"/>
              <a:gd name="T70" fmla="*/ 2147483647 w 43"/>
              <a:gd name="T71" fmla="*/ 2147483647 h 41"/>
              <a:gd name="T72" fmla="*/ 2147483647 w 43"/>
              <a:gd name="T73" fmla="*/ 2147483647 h 41"/>
              <a:gd name="T74" fmla="*/ 2147483647 w 43"/>
              <a:gd name="T75" fmla="*/ 2147483647 h 41"/>
              <a:gd name="T76" fmla="*/ 2147483647 w 43"/>
              <a:gd name="T77" fmla="*/ 2147483647 h 41"/>
              <a:gd name="T78" fmla="*/ 2147483647 w 43"/>
              <a:gd name="T79" fmla="*/ 2147483647 h 41"/>
              <a:gd name="T80" fmla="*/ 2147483647 w 43"/>
              <a:gd name="T81" fmla="*/ 2147483647 h 41"/>
              <a:gd name="T82" fmla="*/ 2147483647 w 43"/>
              <a:gd name="T83" fmla="*/ 2147483647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
              <a:gd name="T127" fmla="*/ 0 h 41"/>
              <a:gd name="T128" fmla="*/ 43 w 43"/>
              <a:gd name="T129" fmla="*/ 41 h 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 h="41">
                <a:moveTo>
                  <a:pt x="20" y="41"/>
                </a:moveTo>
                <a:lnTo>
                  <a:pt x="25" y="41"/>
                </a:lnTo>
                <a:lnTo>
                  <a:pt x="27" y="41"/>
                </a:lnTo>
                <a:lnTo>
                  <a:pt x="33" y="38"/>
                </a:lnTo>
                <a:lnTo>
                  <a:pt x="35" y="38"/>
                </a:lnTo>
                <a:lnTo>
                  <a:pt x="38" y="36"/>
                </a:lnTo>
                <a:lnTo>
                  <a:pt x="38" y="33"/>
                </a:lnTo>
                <a:lnTo>
                  <a:pt x="40" y="31"/>
                </a:lnTo>
                <a:lnTo>
                  <a:pt x="43" y="26"/>
                </a:lnTo>
                <a:lnTo>
                  <a:pt x="43" y="23"/>
                </a:lnTo>
                <a:lnTo>
                  <a:pt x="43" y="21"/>
                </a:lnTo>
                <a:lnTo>
                  <a:pt x="43" y="16"/>
                </a:lnTo>
                <a:lnTo>
                  <a:pt x="43" y="13"/>
                </a:lnTo>
                <a:lnTo>
                  <a:pt x="40" y="10"/>
                </a:lnTo>
                <a:lnTo>
                  <a:pt x="38" y="8"/>
                </a:lnTo>
                <a:lnTo>
                  <a:pt x="38" y="5"/>
                </a:lnTo>
                <a:lnTo>
                  <a:pt x="35" y="3"/>
                </a:lnTo>
                <a:lnTo>
                  <a:pt x="33" y="0"/>
                </a:lnTo>
                <a:lnTo>
                  <a:pt x="27" y="0"/>
                </a:lnTo>
                <a:lnTo>
                  <a:pt x="25" y="0"/>
                </a:lnTo>
                <a:lnTo>
                  <a:pt x="22" y="0"/>
                </a:lnTo>
                <a:lnTo>
                  <a:pt x="17" y="0"/>
                </a:lnTo>
                <a:lnTo>
                  <a:pt x="15" y="0"/>
                </a:lnTo>
                <a:lnTo>
                  <a:pt x="12" y="0"/>
                </a:lnTo>
                <a:lnTo>
                  <a:pt x="10" y="3"/>
                </a:lnTo>
                <a:lnTo>
                  <a:pt x="7" y="5"/>
                </a:lnTo>
                <a:lnTo>
                  <a:pt x="5" y="8"/>
                </a:lnTo>
                <a:lnTo>
                  <a:pt x="2" y="10"/>
                </a:lnTo>
                <a:lnTo>
                  <a:pt x="2" y="13"/>
                </a:lnTo>
                <a:lnTo>
                  <a:pt x="0" y="16"/>
                </a:lnTo>
                <a:lnTo>
                  <a:pt x="0" y="21"/>
                </a:lnTo>
                <a:lnTo>
                  <a:pt x="0" y="23"/>
                </a:lnTo>
                <a:lnTo>
                  <a:pt x="2" y="26"/>
                </a:lnTo>
                <a:lnTo>
                  <a:pt x="2" y="31"/>
                </a:lnTo>
                <a:lnTo>
                  <a:pt x="5" y="33"/>
                </a:lnTo>
                <a:lnTo>
                  <a:pt x="7" y="36"/>
                </a:lnTo>
                <a:lnTo>
                  <a:pt x="10" y="38"/>
                </a:lnTo>
                <a:lnTo>
                  <a:pt x="12" y="38"/>
                </a:lnTo>
                <a:lnTo>
                  <a:pt x="15" y="41"/>
                </a:lnTo>
                <a:lnTo>
                  <a:pt x="17" y="41"/>
                </a:lnTo>
                <a:lnTo>
                  <a:pt x="22" y="41"/>
                </a:lnTo>
              </a:path>
            </a:pathLst>
          </a:custGeom>
          <a:noFill/>
          <a:ln w="4763">
            <a:solidFill>
              <a:srgbClr val="EB75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65" name="Freeform 157"/>
          <p:cNvSpPr>
            <a:spLocks/>
          </p:cNvSpPr>
          <p:nvPr/>
        </p:nvSpPr>
        <p:spPr bwMode="auto">
          <a:xfrm>
            <a:off x="4240213" y="2833688"/>
            <a:ext cx="68262" cy="63500"/>
          </a:xfrm>
          <a:custGeom>
            <a:avLst/>
            <a:gdLst>
              <a:gd name="T0" fmla="*/ 2147483647 w 43"/>
              <a:gd name="T1" fmla="*/ 2147483647 h 40"/>
              <a:gd name="T2" fmla="*/ 2147483647 w 43"/>
              <a:gd name="T3" fmla="*/ 2147483647 h 40"/>
              <a:gd name="T4" fmla="*/ 2147483647 w 43"/>
              <a:gd name="T5" fmla="*/ 2147483647 h 40"/>
              <a:gd name="T6" fmla="*/ 2147483647 w 43"/>
              <a:gd name="T7" fmla="*/ 2147483647 h 40"/>
              <a:gd name="T8" fmla="*/ 2147483647 w 43"/>
              <a:gd name="T9" fmla="*/ 2147483647 h 40"/>
              <a:gd name="T10" fmla="*/ 2147483647 w 43"/>
              <a:gd name="T11" fmla="*/ 2147483647 h 40"/>
              <a:gd name="T12" fmla="*/ 2147483647 w 43"/>
              <a:gd name="T13" fmla="*/ 2147483647 h 40"/>
              <a:gd name="T14" fmla="*/ 2147483647 w 43"/>
              <a:gd name="T15" fmla="*/ 2147483647 h 40"/>
              <a:gd name="T16" fmla="*/ 2147483647 w 43"/>
              <a:gd name="T17" fmla="*/ 2147483647 h 40"/>
              <a:gd name="T18" fmla="*/ 2147483647 w 43"/>
              <a:gd name="T19" fmla="*/ 2147483647 h 40"/>
              <a:gd name="T20" fmla="*/ 2147483647 w 43"/>
              <a:gd name="T21" fmla="*/ 2147483647 h 40"/>
              <a:gd name="T22" fmla="*/ 2147483647 w 43"/>
              <a:gd name="T23" fmla="*/ 2147483647 h 40"/>
              <a:gd name="T24" fmla="*/ 2147483647 w 43"/>
              <a:gd name="T25" fmla="*/ 2147483647 h 40"/>
              <a:gd name="T26" fmla="*/ 2147483647 w 43"/>
              <a:gd name="T27" fmla="*/ 2147483647 h 40"/>
              <a:gd name="T28" fmla="*/ 2147483647 w 43"/>
              <a:gd name="T29" fmla="*/ 2147483647 h 40"/>
              <a:gd name="T30" fmla="*/ 2147483647 w 43"/>
              <a:gd name="T31" fmla="*/ 2147483647 h 40"/>
              <a:gd name="T32" fmla="*/ 2147483647 w 43"/>
              <a:gd name="T33" fmla="*/ 2147483647 h 40"/>
              <a:gd name="T34" fmla="*/ 2147483647 w 43"/>
              <a:gd name="T35" fmla="*/ 0 h 40"/>
              <a:gd name="T36" fmla="*/ 2147483647 w 43"/>
              <a:gd name="T37" fmla="*/ 0 h 40"/>
              <a:gd name="T38" fmla="*/ 2147483647 w 43"/>
              <a:gd name="T39" fmla="*/ 0 h 40"/>
              <a:gd name="T40" fmla="*/ 2147483647 w 43"/>
              <a:gd name="T41" fmla="*/ 0 h 40"/>
              <a:gd name="T42" fmla="*/ 2147483647 w 43"/>
              <a:gd name="T43" fmla="*/ 0 h 40"/>
              <a:gd name="T44" fmla="*/ 2147483647 w 43"/>
              <a:gd name="T45" fmla="*/ 0 h 40"/>
              <a:gd name="T46" fmla="*/ 2147483647 w 43"/>
              <a:gd name="T47" fmla="*/ 0 h 40"/>
              <a:gd name="T48" fmla="*/ 2147483647 w 43"/>
              <a:gd name="T49" fmla="*/ 2147483647 h 40"/>
              <a:gd name="T50" fmla="*/ 2147483647 w 43"/>
              <a:gd name="T51" fmla="*/ 2147483647 h 40"/>
              <a:gd name="T52" fmla="*/ 2147483647 w 43"/>
              <a:gd name="T53" fmla="*/ 2147483647 h 40"/>
              <a:gd name="T54" fmla="*/ 2147483647 w 43"/>
              <a:gd name="T55" fmla="*/ 2147483647 h 40"/>
              <a:gd name="T56" fmla="*/ 2147483647 w 43"/>
              <a:gd name="T57" fmla="*/ 2147483647 h 40"/>
              <a:gd name="T58" fmla="*/ 0 w 43"/>
              <a:gd name="T59" fmla="*/ 2147483647 h 40"/>
              <a:gd name="T60" fmla="*/ 0 w 43"/>
              <a:gd name="T61" fmla="*/ 2147483647 h 40"/>
              <a:gd name="T62" fmla="*/ 0 w 43"/>
              <a:gd name="T63" fmla="*/ 2147483647 h 40"/>
              <a:gd name="T64" fmla="*/ 2147483647 w 43"/>
              <a:gd name="T65" fmla="*/ 2147483647 h 40"/>
              <a:gd name="T66" fmla="*/ 2147483647 w 43"/>
              <a:gd name="T67" fmla="*/ 2147483647 h 40"/>
              <a:gd name="T68" fmla="*/ 2147483647 w 43"/>
              <a:gd name="T69" fmla="*/ 2147483647 h 40"/>
              <a:gd name="T70" fmla="*/ 2147483647 w 43"/>
              <a:gd name="T71" fmla="*/ 2147483647 h 40"/>
              <a:gd name="T72" fmla="*/ 2147483647 w 43"/>
              <a:gd name="T73" fmla="*/ 2147483647 h 40"/>
              <a:gd name="T74" fmla="*/ 2147483647 w 43"/>
              <a:gd name="T75" fmla="*/ 2147483647 h 40"/>
              <a:gd name="T76" fmla="*/ 2147483647 w 43"/>
              <a:gd name="T77" fmla="*/ 2147483647 h 40"/>
              <a:gd name="T78" fmla="*/ 2147483647 w 43"/>
              <a:gd name="T79" fmla="*/ 2147483647 h 40"/>
              <a:gd name="T80" fmla="*/ 2147483647 w 43"/>
              <a:gd name="T81" fmla="*/ 2147483647 h 40"/>
              <a:gd name="T82" fmla="*/ 2147483647 w 43"/>
              <a:gd name="T83" fmla="*/ 2147483647 h 40"/>
              <a:gd name="T84" fmla="*/ 2147483647 w 43"/>
              <a:gd name="T85" fmla="*/ 2147483647 h 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
              <a:gd name="T130" fmla="*/ 0 h 40"/>
              <a:gd name="T131" fmla="*/ 43 w 43"/>
              <a:gd name="T132" fmla="*/ 40 h 4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 h="40">
                <a:moveTo>
                  <a:pt x="20" y="40"/>
                </a:moveTo>
                <a:lnTo>
                  <a:pt x="25" y="40"/>
                </a:lnTo>
                <a:lnTo>
                  <a:pt x="27" y="40"/>
                </a:lnTo>
                <a:lnTo>
                  <a:pt x="33" y="38"/>
                </a:lnTo>
                <a:lnTo>
                  <a:pt x="35" y="38"/>
                </a:lnTo>
                <a:lnTo>
                  <a:pt x="38" y="35"/>
                </a:lnTo>
                <a:lnTo>
                  <a:pt x="38" y="33"/>
                </a:lnTo>
                <a:lnTo>
                  <a:pt x="40" y="30"/>
                </a:lnTo>
                <a:lnTo>
                  <a:pt x="43" y="25"/>
                </a:lnTo>
                <a:lnTo>
                  <a:pt x="43" y="22"/>
                </a:lnTo>
                <a:lnTo>
                  <a:pt x="43" y="20"/>
                </a:lnTo>
                <a:lnTo>
                  <a:pt x="43" y="15"/>
                </a:lnTo>
                <a:lnTo>
                  <a:pt x="43" y="12"/>
                </a:lnTo>
                <a:lnTo>
                  <a:pt x="40" y="10"/>
                </a:lnTo>
                <a:lnTo>
                  <a:pt x="38" y="7"/>
                </a:lnTo>
                <a:lnTo>
                  <a:pt x="38" y="5"/>
                </a:lnTo>
                <a:lnTo>
                  <a:pt x="35" y="2"/>
                </a:lnTo>
                <a:lnTo>
                  <a:pt x="33" y="0"/>
                </a:lnTo>
                <a:lnTo>
                  <a:pt x="27" y="0"/>
                </a:lnTo>
                <a:lnTo>
                  <a:pt x="25" y="0"/>
                </a:lnTo>
                <a:lnTo>
                  <a:pt x="22" y="0"/>
                </a:lnTo>
                <a:lnTo>
                  <a:pt x="17" y="0"/>
                </a:lnTo>
                <a:lnTo>
                  <a:pt x="15" y="0"/>
                </a:lnTo>
                <a:lnTo>
                  <a:pt x="12" y="0"/>
                </a:lnTo>
                <a:lnTo>
                  <a:pt x="10" y="2"/>
                </a:lnTo>
                <a:lnTo>
                  <a:pt x="7" y="5"/>
                </a:lnTo>
                <a:lnTo>
                  <a:pt x="5" y="7"/>
                </a:lnTo>
                <a:lnTo>
                  <a:pt x="2" y="10"/>
                </a:lnTo>
                <a:lnTo>
                  <a:pt x="2" y="12"/>
                </a:lnTo>
                <a:lnTo>
                  <a:pt x="0" y="15"/>
                </a:lnTo>
                <a:lnTo>
                  <a:pt x="0" y="20"/>
                </a:lnTo>
                <a:lnTo>
                  <a:pt x="0" y="22"/>
                </a:lnTo>
                <a:lnTo>
                  <a:pt x="2" y="25"/>
                </a:lnTo>
                <a:lnTo>
                  <a:pt x="2" y="30"/>
                </a:lnTo>
                <a:lnTo>
                  <a:pt x="5" y="33"/>
                </a:lnTo>
                <a:lnTo>
                  <a:pt x="7" y="35"/>
                </a:lnTo>
                <a:lnTo>
                  <a:pt x="10" y="38"/>
                </a:lnTo>
                <a:lnTo>
                  <a:pt x="12" y="38"/>
                </a:lnTo>
                <a:lnTo>
                  <a:pt x="15" y="40"/>
                </a:lnTo>
                <a:lnTo>
                  <a:pt x="17" y="40"/>
                </a:lnTo>
                <a:lnTo>
                  <a:pt x="22" y="40"/>
                </a:lnTo>
                <a:lnTo>
                  <a:pt x="20" y="40"/>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66" name="Freeform 158"/>
          <p:cNvSpPr>
            <a:spLocks/>
          </p:cNvSpPr>
          <p:nvPr/>
        </p:nvSpPr>
        <p:spPr bwMode="auto">
          <a:xfrm>
            <a:off x="4240213" y="2833688"/>
            <a:ext cx="68262" cy="63500"/>
          </a:xfrm>
          <a:custGeom>
            <a:avLst/>
            <a:gdLst>
              <a:gd name="T0" fmla="*/ 2147483647 w 43"/>
              <a:gd name="T1" fmla="*/ 2147483647 h 40"/>
              <a:gd name="T2" fmla="*/ 2147483647 w 43"/>
              <a:gd name="T3" fmla="*/ 2147483647 h 40"/>
              <a:gd name="T4" fmla="*/ 2147483647 w 43"/>
              <a:gd name="T5" fmla="*/ 2147483647 h 40"/>
              <a:gd name="T6" fmla="*/ 2147483647 w 43"/>
              <a:gd name="T7" fmla="*/ 2147483647 h 40"/>
              <a:gd name="T8" fmla="*/ 2147483647 w 43"/>
              <a:gd name="T9" fmla="*/ 2147483647 h 40"/>
              <a:gd name="T10" fmla="*/ 2147483647 w 43"/>
              <a:gd name="T11" fmla="*/ 2147483647 h 40"/>
              <a:gd name="T12" fmla="*/ 2147483647 w 43"/>
              <a:gd name="T13" fmla="*/ 2147483647 h 40"/>
              <a:gd name="T14" fmla="*/ 2147483647 w 43"/>
              <a:gd name="T15" fmla="*/ 2147483647 h 40"/>
              <a:gd name="T16" fmla="*/ 2147483647 w 43"/>
              <a:gd name="T17" fmla="*/ 2147483647 h 40"/>
              <a:gd name="T18" fmla="*/ 2147483647 w 43"/>
              <a:gd name="T19" fmla="*/ 2147483647 h 40"/>
              <a:gd name="T20" fmla="*/ 2147483647 w 43"/>
              <a:gd name="T21" fmla="*/ 2147483647 h 40"/>
              <a:gd name="T22" fmla="*/ 2147483647 w 43"/>
              <a:gd name="T23" fmla="*/ 2147483647 h 40"/>
              <a:gd name="T24" fmla="*/ 2147483647 w 43"/>
              <a:gd name="T25" fmla="*/ 2147483647 h 40"/>
              <a:gd name="T26" fmla="*/ 2147483647 w 43"/>
              <a:gd name="T27" fmla="*/ 2147483647 h 40"/>
              <a:gd name="T28" fmla="*/ 2147483647 w 43"/>
              <a:gd name="T29" fmla="*/ 2147483647 h 40"/>
              <a:gd name="T30" fmla="*/ 2147483647 w 43"/>
              <a:gd name="T31" fmla="*/ 2147483647 h 40"/>
              <a:gd name="T32" fmla="*/ 2147483647 w 43"/>
              <a:gd name="T33" fmla="*/ 2147483647 h 40"/>
              <a:gd name="T34" fmla="*/ 2147483647 w 43"/>
              <a:gd name="T35" fmla="*/ 0 h 40"/>
              <a:gd name="T36" fmla="*/ 2147483647 w 43"/>
              <a:gd name="T37" fmla="*/ 0 h 40"/>
              <a:gd name="T38" fmla="*/ 2147483647 w 43"/>
              <a:gd name="T39" fmla="*/ 0 h 40"/>
              <a:gd name="T40" fmla="*/ 2147483647 w 43"/>
              <a:gd name="T41" fmla="*/ 0 h 40"/>
              <a:gd name="T42" fmla="*/ 2147483647 w 43"/>
              <a:gd name="T43" fmla="*/ 0 h 40"/>
              <a:gd name="T44" fmla="*/ 2147483647 w 43"/>
              <a:gd name="T45" fmla="*/ 0 h 40"/>
              <a:gd name="T46" fmla="*/ 2147483647 w 43"/>
              <a:gd name="T47" fmla="*/ 0 h 40"/>
              <a:gd name="T48" fmla="*/ 2147483647 w 43"/>
              <a:gd name="T49" fmla="*/ 2147483647 h 40"/>
              <a:gd name="T50" fmla="*/ 2147483647 w 43"/>
              <a:gd name="T51" fmla="*/ 2147483647 h 40"/>
              <a:gd name="T52" fmla="*/ 2147483647 w 43"/>
              <a:gd name="T53" fmla="*/ 2147483647 h 40"/>
              <a:gd name="T54" fmla="*/ 2147483647 w 43"/>
              <a:gd name="T55" fmla="*/ 2147483647 h 40"/>
              <a:gd name="T56" fmla="*/ 2147483647 w 43"/>
              <a:gd name="T57" fmla="*/ 2147483647 h 40"/>
              <a:gd name="T58" fmla="*/ 0 w 43"/>
              <a:gd name="T59" fmla="*/ 2147483647 h 40"/>
              <a:gd name="T60" fmla="*/ 0 w 43"/>
              <a:gd name="T61" fmla="*/ 2147483647 h 40"/>
              <a:gd name="T62" fmla="*/ 0 w 43"/>
              <a:gd name="T63" fmla="*/ 2147483647 h 40"/>
              <a:gd name="T64" fmla="*/ 2147483647 w 43"/>
              <a:gd name="T65" fmla="*/ 2147483647 h 40"/>
              <a:gd name="T66" fmla="*/ 2147483647 w 43"/>
              <a:gd name="T67" fmla="*/ 2147483647 h 40"/>
              <a:gd name="T68" fmla="*/ 2147483647 w 43"/>
              <a:gd name="T69" fmla="*/ 2147483647 h 40"/>
              <a:gd name="T70" fmla="*/ 2147483647 w 43"/>
              <a:gd name="T71" fmla="*/ 2147483647 h 40"/>
              <a:gd name="T72" fmla="*/ 2147483647 w 43"/>
              <a:gd name="T73" fmla="*/ 2147483647 h 40"/>
              <a:gd name="T74" fmla="*/ 2147483647 w 43"/>
              <a:gd name="T75" fmla="*/ 2147483647 h 40"/>
              <a:gd name="T76" fmla="*/ 2147483647 w 43"/>
              <a:gd name="T77" fmla="*/ 2147483647 h 40"/>
              <a:gd name="T78" fmla="*/ 2147483647 w 43"/>
              <a:gd name="T79" fmla="*/ 2147483647 h 40"/>
              <a:gd name="T80" fmla="*/ 2147483647 w 43"/>
              <a:gd name="T81" fmla="*/ 2147483647 h 40"/>
              <a:gd name="T82" fmla="*/ 2147483647 w 43"/>
              <a:gd name="T83" fmla="*/ 2147483647 h 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
              <a:gd name="T127" fmla="*/ 0 h 40"/>
              <a:gd name="T128" fmla="*/ 43 w 43"/>
              <a:gd name="T129" fmla="*/ 40 h 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 h="40">
                <a:moveTo>
                  <a:pt x="20" y="40"/>
                </a:moveTo>
                <a:lnTo>
                  <a:pt x="25" y="40"/>
                </a:lnTo>
                <a:lnTo>
                  <a:pt x="27" y="40"/>
                </a:lnTo>
                <a:lnTo>
                  <a:pt x="33" y="38"/>
                </a:lnTo>
                <a:lnTo>
                  <a:pt x="35" y="38"/>
                </a:lnTo>
                <a:lnTo>
                  <a:pt x="38" y="35"/>
                </a:lnTo>
                <a:lnTo>
                  <a:pt x="38" y="33"/>
                </a:lnTo>
                <a:lnTo>
                  <a:pt x="40" y="30"/>
                </a:lnTo>
                <a:lnTo>
                  <a:pt x="43" y="25"/>
                </a:lnTo>
                <a:lnTo>
                  <a:pt x="43" y="22"/>
                </a:lnTo>
                <a:lnTo>
                  <a:pt x="43" y="20"/>
                </a:lnTo>
                <a:lnTo>
                  <a:pt x="43" y="15"/>
                </a:lnTo>
                <a:lnTo>
                  <a:pt x="43" y="12"/>
                </a:lnTo>
                <a:lnTo>
                  <a:pt x="40" y="10"/>
                </a:lnTo>
                <a:lnTo>
                  <a:pt x="38" y="7"/>
                </a:lnTo>
                <a:lnTo>
                  <a:pt x="38" y="5"/>
                </a:lnTo>
                <a:lnTo>
                  <a:pt x="35" y="2"/>
                </a:lnTo>
                <a:lnTo>
                  <a:pt x="33" y="0"/>
                </a:lnTo>
                <a:lnTo>
                  <a:pt x="27" y="0"/>
                </a:lnTo>
                <a:lnTo>
                  <a:pt x="25" y="0"/>
                </a:lnTo>
                <a:lnTo>
                  <a:pt x="22" y="0"/>
                </a:lnTo>
                <a:lnTo>
                  <a:pt x="17" y="0"/>
                </a:lnTo>
                <a:lnTo>
                  <a:pt x="15" y="0"/>
                </a:lnTo>
                <a:lnTo>
                  <a:pt x="12" y="0"/>
                </a:lnTo>
                <a:lnTo>
                  <a:pt x="10" y="2"/>
                </a:lnTo>
                <a:lnTo>
                  <a:pt x="7" y="5"/>
                </a:lnTo>
                <a:lnTo>
                  <a:pt x="5" y="7"/>
                </a:lnTo>
                <a:lnTo>
                  <a:pt x="2" y="10"/>
                </a:lnTo>
                <a:lnTo>
                  <a:pt x="2" y="12"/>
                </a:lnTo>
                <a:lnTo>
                  <a:pt x="0" y="15"/>
                </a:lnTo>
                <a:lnTo>
                  <a:pt x="0" y="20"/>
                </a:lnTo>
                <a:lnTo>
                  <a:pt x="0" y="22"/>
                </a:lnTo>
                <a:lnTo>
                  <a:pt x="2" y="25"/>
                </a:lnTo>
                <a:lnTo>
                  <a:pt x="2" y="30"/>
                </a:lnTo>
                <a:lnTo>
                  <a:pt x="5" y="33"/>
                </a:lnTo>
                <a:lnTo>
                  <a:pt x="7" y="35"/>
                </a:lnTo>
                <a:lnTo>
                  <a:pt x="10" y="38"/>
                </a:lnTo>
                <a:lnTo>
                  <a:pt x="12" y="38"/>
                </a:lnTo>
                <a:lnTo>
                  <a:pt x="15" y="40"/>
                </a:lnTo>
                <a:lnTo>
                  <a:pt x="17" y="40"/>
                </a:lnTo>
                <a:lnTo>
                  <a:pt x="22" y="40"/>
                </a:lnTo>
              </a:path>
            </a:pathLst>
          </a:custGeom>
          <a:noFill/>
          <a:ln w="4763">
            <a:solidFill>
              <a:srgbClr val="EB75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67" name="Freeform 159"/>
          <p:cNvSpPr>
            <a:spLocks/>
          </p:cNvSpPr>
          <p:nvPr/>
        </p:nvSpPr>
        <p:spPr bwMode="auto">
          <a:xfrm>
            <a:off x="5886450" y="2994025"/>
            <a:ext cx="76200" cy="65088"/>
          </a:xfrm>
          <a:custGeom>
            <a:avLst/>
            <a:gdLst>
              <a:gd name="T0" fmla="*/ 2147483647 w 48"/>
              <a:gd name="T1" fmla="*/ 0 h 41"/>
              <a:gd name="T2" fmla="*/ 0 w 48"/>
              <a:gd name="T3" fmla="*/ 2147483647 h 41"/>
              <a:gd name="T4" fmla="*/ 2147483647 w 48"/>
              <a:gd name="T5" fmla="*/ 2147483647 h 41"/>
              <a:gd name="T6" fmla="*/ 2147483647 w 48"/>
              <a:gd name="T7" fmla="*/ 0 h 41"/>
              <a:gd name="T8" fmla="*/ 2147483647 w 48"/>
              <a:gd name="T9" fmla="*/ 0 h 41"/>
              <a:gd name="T10" fmla="*/ 2147483647 w 48"/>
              <a:gd name="T11" fmla="*/ 0 h 41"/>
              <a:gd name="T12" fmla="*/ 0 60000 65536"/>
              <a:gd name="T13" fmla="*/ 0 60000 65536"/>
              <a:gd name="T14" fmla="*/ 0 60000 65536"/>
              <a:gd name="T15" fmla="*/ 0 60000 65536"/>
              <a:gd name="T16" fmla="*/ 0 60000 65536"/>
              <a:gd name="T17" fmla="*/ 0 60000 65536"/>
              <a:gd name="T18" fmla="*/ 0 w 48"/>
              <a:gd name="T19" fmla="*/ 0 h 41"/>
              <a:gd name="T20" fmla="*/ 48 w 48"/>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8" h="41">
                <a:moveTo>
                  <a:pt x="20" y="0"/>
                </a:moveTo>
                <a:lnTo>
                  <a:pt x="0" y="38"/>
                </a:lnTo>
                <a:lnTo>
                  <a:pt x="48" y="41"/>
                </a:lnTo>
                <a:lnTo>
                  <a:pt x="23" y="0"/>
                </a:lnTo>
                <a:lnTo>
                  <a:pt x="20" y="0"/>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68" name="Freeform 160"/>
          <p:cNvSpPr>
            <a:spLocks/>
          </p:cNvSpPr>
          <p:nvPr/>
        </p:nvSpPr>
        <p:spPr bwMode="auto">
          <a:xfrm>
            <a:off x="5886450" y="2994025"/>
            <a:ext cx="76200" cy="65088"/>
          </a:xfrm>
          <a:custGeom>
            <a:avLst/>
            <a:gdLst>
              <a:gd name="T0" fmla="*/ 2147483647 w 48"/>
              <a:gd name="T1" fmla="*/ 0 h 41"/>
              <a:gd name="T2" fmla="*/ 0 w 48"/>
              <a:gd name="T3" fmla="*/ 2147483647 h 41"/>
              <a:gd name="T4" fmla="*/ 2147483647 w 48"/>
              <a:gd name="T5" fmla="*/ 2147483647 h 41"/>
              <a:gd name="T6" fmla="*/ 2147483647 w 48"/>
              <a:gd name="T7" fmla="*/ 0 h 41"/>
              <a:gd name="T8" fmla="*/ 2147483647 w 48"/>
              <a:gd name="T9" fmla="*/ 0 h 41"/>
              <a:gd name="T10" fmla="*/ 0 60000 65536"/>
              <a:gd name="T11" fmla="*/ 0 60000 65536"/>
              <a:gd name="T12" fmla="*/ 0 60000 65536"/>
              <a:gd name="T13" fmla="*/ 0 60000 65536"/>
              <a:gd name="T14" fmla="*/ 0 60000 65536"/>
              <a:gd name="T15" fmla="*/ 0 w 48"/>
              <a:gd name="T16" fmla="*/ 0 h 41"/>
              <a:gd name="T17" fmla="*/ 48 w 48"/>
              <a:gd name="T18" fmla="*/ 41 h 41"/>
            </a:gdLst>
            <a:ahLst/>
            <a:cxnLst>
              <a:cxn ang="T10">
                <a:pos x="T0" y="T1"/>
              </a:cxn>
              <a:cxn ang="T11">
                <a:pos x="T2" y="T3"/>
              </a:cxn>
              <a:cxn ang="T12">
                <a:pos x="T4" y="T5"/>
              </a:cxn>
              <a:cxn ang="T13">
                <a:pos x="T6" y="T7"/>
              </a:cxn>
              <a:cxn ang="T14">
                <a:pos x="T8" y="T9"/>
              </a:cxn>
            </a:cxnLst>
            <a:rect l="T15" t="T16" r="T17" b="T18"/>
            <a:pathLst>
              <a:path w="48" h="41">
                <a:moveTo>
                  <a:pt x="20" y="0"/>
                </a:moveTo>
                <a:lnTo>
                  <a:pt x="0" y="38"/>
                </a:lnTo>
                <a:lnTo>
                  <a:pt x="48" y="41"/>
                </a:lnTo>
                <a:lnTo>
                  <a:pt x="23" y="0"/>
                </a:lnTo>
              </a:path>
            </a:pathLst>
          </a:custGeom>
          <a:noFill/>
          <a:ln w="4763">
            <a:solidFill>
              <a:srgbClr val="EB75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69" name="Freeform 161"/>
          <p:cNvSpPr>
            <a:spLocks/>
          </p:cNvSpPr>
          <p:nvPr/>
        </p:nvSpPr>
        <p:spPr bwMode="auto">
          <a:xfrm>
            <a:off x="4256088" y="2049463"/>
            <a:ext cx="1666875" cy="993775"/>
          </a:xfrm>
          <a:custGeom>
            <a:avLst/>
            <a:gdLst>
              <a:gd name="T0" fmla="*/ 0 w 1050"/>
              <a:gd name="T1" fmla="*/ 2147483647 h 626"/>
              <a:gd name="T2" fmla="*/ 2147483647 w 1050"/>
              <a:gd name="T3" fmla="*/ 2147483647 h 626"/>
              <a:gd name="T4" fmla="*/ 2147483647 w 1050"/>
              <a:gd name="T5" fmla="*/ 2147483647 h 626"/>
              <a:gd name="T6" fmla="*/ 2147483647 w 1050"/>
              <a:gd name="T7" fmla="*/ 0 h 626"/>
              <a:gd name="T8" fmla="*/ 2147483647 w 1050"/>
              <a:gd name="T9" fmla="*/ 2147483647 h 626"/>
              <a:gd name="T10" fmla="*/ 2147483647 w 1050"/>
              <a:gd name="T11" fmla="*/ 2147483647 h 626"/>
              <a:gd name="T12" fmla="*/ 0 w 1050"/>
              <a:gd name="T13" fmla="*/ 2147483647 h 626"/>
              <a:gd name="T14" fmla="*/ 0 60000 65536"/>
              <a:gd name="T15" fmla="*/ 0 60000 65536"/>
              <a:gd name="T16" fmla="*/ 0 60000 65536"/>
              <a:gd name="T17" fmla="*/ 0 60000 65536"/>
              <a:gd name="T18" fmla="*/ 0 60000 65536"/>
              <a:gd name="T19" fmla="*/ 0 60000 65536"/>
              <a:gd name="T20" fmla="*/ 0 60000 65536"/>
              <a:gd name="T21" fmla="*/ 0 w 1050"/>
              <a:gd name="T22" fmla="*/ 0 h 626"/>
              <a:gd name="T23" fmla="*/ 1050 w 1050"/>
              <a:gd name="T24" fmla="*/ 626 h 6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0" h="626">
                <a:moveTo>
                  <a:pt x="0" y="8"/>
                </a:moveTo>
                <a:lnTo>
                  <a:pt x="1044" y="626"/>
                </a:lnTo>
                <a:lnTo>
                  <a:pt x="1050" y="616"/>
                </a:lnTo>
                <a:lnTo>
                  <a:pt x="7" y="0"/>
                </a:lnTo>
                <a:lnTo>
                  <a:pt x="2" y="8"/>
                </a:lnTo>
                <a:lnTo>
                  <a:pt x="0" y="8"/>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70" name="Freeform 162"/>
          <p:cNvSpPr>
            <a:spLocks/>
          </p:cNvSpPr>
          <p:nvPr/>
        </p:nvSpPr>
        <p:spPr bwMode="auto">
          <a:xfrm>
            <a:off x="4256088" y="2049463"/>
            <a:ext cx="1666875" cy="993775"/>
          </a:xfrm>
          <a:custGeom>
            <a:avLst/>
            <a:gdLst>
              <a:gd name="T0" fmla="*/ 0 w 1050"/>
              <a:gd name="T1" fmla="*/ 2147483647 h 626"/>
              <a:gd name="T2" fmla="*/ 2147483647 w 1050"/>
              <a:gd name="T3" fmla="*/ 2147483647 h 626"/>
              <a:gd name="T4" fmla="*/ 2147483647 w 1050"/>
              <a:gd name="T5" fmla="*/ 2147483647 h 626"/>
              <a:gd name="T6" fmla="*/ 2147483647 w 1050"/>
              <a:gd name="T7" fmla="*/ 0 h 626"/>
              <a:gd name="T8" fmla="*/ 2147483647 w 1050"/>
              <a:gd name="T9" fmla="*/ 2147483647 h 626"/>
              <a:gd name="T10" fmla="*/ 2147483647 w 1050"/>
              <a:gd name="T11" fmla="*/ 2147483647 h 626"/>
              <a:gd name="T12" fmla="*/ 0 60000 65536"/>
              <a:gd name="T13" fmla="*/ 0 60000 65536"/>
              <a:gd name="T14" fmla="*/ 0 60000 65536"/>
              <a:gd name="T15" fmla="*/ 0 60000 65536"/>
              <a:gd name="T16" fmla="*/ 0 60000 65536"/>
              <a:gd name="T17" fmla="*/ 0 60000 65536"/>
              <a:gd name="T18" fmla="*/ 0 w 1050"/>
              <a:gd name="T19" fmla="*/ 0 h 626"/>
              <a:gd name="T20" fmla="*/ 1050 w 1050"/>
              <a:gd name="T21" fmla="*/ 626 h 626"/>
            </a:gdLst>
            <a:ahLst/>
            <a:cxnLst>
              <a:cxn ang="T12">
                <a:pos x="T0" y="T1"/>
              </a:cxn>
              <a:cxn ang="T13">
                <a:pos x="T2" y="T3"/>
              </a:cxn>
              <a:cxn ang="T14">
                <a:pos x="T4" y="T5"/>
              </a:cxn>
              <a:cxn ang="T15">
                <a:pos x="T6" y="T7"/>
              </a:cxn>
              <a:cxn ang="T16">
                <a:pos x="T8" y="T9"/>
              </a:cxn>
              <a:cxn ang="T17">
                <a:pos x="T10" y="T11"/>
              </a:cxn>
            </a:cxnLst>
            <a:rect l="T18" t="T19" r="T20" b="T21"/>
            <a:pathLst>
              <a:path w="1050" h="626">
                <a:moveTo>
                  <a:pt x="0" y="8"/>
                </a:moveTo>
                <a:lnTo>
                  <a:pt x="1044" y="626"/>
                </a:lnTo>
                <a:lnTo>
                  <a:pt x="1050" y="616"/>
                </a:lnTo>
                <a:lnTo>
                  <a:pt x="7" y="0"/>
                </a:lnTo>
                <a:lnTo>
                  <a:pt x="2" y="8"/>
                </a:lnTo>
              </a:path>
            </a:pathLst>
          </a:custGeom>
          <a:noFill/>
          <a:ln w="4763">
            <a:solidFill>
              <a:srgbClr val="EB75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71" name="Freeform 163"/>
          <p:cNvSpPr>
            <a:spLocks/>
          </p:cNvSpPr>
          <p:nvPr/>
        </p:nvSpPr>
        <p:spPr bwMode="auto">
          <a:xfrm>
            <a:off x="4240213" y="2025650"/>
            <a:ext cx="68262" cy="65088"/>
          </a:xfrm>
          <a:custGeom>
            <a:avLst/>
            <a:gdLst>
              <a:gd name="T0" fmla="*/ 2147483647 w 43"/>
              <a:gd name="T1" fmla="*/ 2147483647 h 41"/>
              <a:gd name="T2" fmla="*/ 2147483647 w 43"/>
              <a:gd name="T3" fmla="*/ 2147483647 h 41"/>
              <a:gd name="T4" fmla="*/ 2147483647 w 43"/>
              <a:gd name="T5" fmla="*/ 2147483647 h 41"/>
              <a:gd name="T6" fmla="*/ 2147483647 w 43"/>
              <a:gd name="T7" fmla="*/ 2147483647 h 41"/>
              <a:gd name="T8" fmla="*/ 2147483647 w 43"/>
              <a:gd name="T9" fmla="*/ 2147483647 h 41"/>
              <a:gd name="T10" fmla="*/ 2147483647 w 43"/>
              <a:gd name="T11" fmla="*/ 2147483647 h 41"/>
              <a:gd name="T12" fmla="*/ 2147483647 w 43"/>
              <a:gd name="T13" fmla="*/ 2147483647 h 41"/>
              <a:gd name="T14" fmla="*/ 2147483647 w 43"/>
              <a:gd name="T15" fmla="*/ 2147483647 h 41"/>
              <a:gd name="T16" fmla="*/ 2147483647 w 43"/>
              <a:gd name="T17" fmla="*/ 2147483647 h 41"/>
              <a:gd name="T18" fmla="*/ 2147483647 w 43"/>
              <a:gd name="T19" fmla="*/ 2147483647 h 41"/>
              <a:gd name="T20" fmla="*/ 2147483647 w 43"/>
              <a:gd name="T21" fmla="*/ 2147483647 h 41"/>
              <a:gd name="T22" fmla="*/ 2147483647 w 43"/>
              <a:gd name="T23" fmla="*/ 2147483647 h 41"/>
              <a:gd name="T24" fmla="*/ 2147483647 w 43"/>
              <a:gd name="T25" fmla="*/ 2147483647 h 41"/>
              <a:gd name="T26" fmla="*/ 2147483647 w 43"/>
              <a:gd name="T27" fmla="*/ 2147483647 h 41"/>
              <a:gd name="T28" fmla="*/ 2147483647 w 43"/>
              <a:gd name="T29" fmla="*/ 2147483647 h 41"/>
              <a:gd name="T30" fmla="*/ 2147483647 w 43"/>
              <a:gd name="T31" fmla="*/ 2147483647 h 41"/>
              <a:gd name="T32" fmla="*/ 2147483647 w 43"/>
              <a:gd name="T33" fmla="*/ 2147483647 h 41"/>
              <a:gd name="T34" fmla="*/ 2147483647 w 43"/>
              <a:gd name="T35" fmla="*/ 0 h 41"/>
              <a:gd name="T36" fmla="*/ 2147483647 w 43"/>
              <a:gd name="T37" fmla="*/ 0 h 41"/>
              <a:gd name="T38" fmla="*/ 2147483647 w 43"/>
              <a:gd name="T39" fmla="*/ 0 h 41"/>
              <a:gd name="T40" fmla="*/ 2147483647 w 43"/>
              <a:gd name="T41" fmla="*/ 0 h 41"/>
              <a:gd name="T42" fmla="*/ 2147483647 w 43"/>
              <a:gd name="T43" fmla="*/ 0 h 41"/>
              <a:gd name="T44" fmla="*/ 2147483647 w 43"/>
              <a:gd name="T45" fmla="*/ 0 h 41"/>
              <a:gd name="T46" fmla="*/ 2147483647 w 43"/>
              <a:gd name="T47" fmla="*/ 0 h 41"/>
              <a:gd name="T48" fmla="*/ 2147483647 w 43"/>
              <a:gd name="T49" fmla="*/ 2147483647 h 41"/>
              <a:gd name="T50" fmla="*/ 2147483647 w 43"/>
              <a:gd name="T51" fmla="*/ 2147483647 h 41"/>
              <a:gd name="T52" fmla="*/ 2147483647 w 43"/>
              <a:gd name="T53" fmla="*/ 2147483647 h 41"/>
              <a:gd name="T54" fmla="*/ 2147483647 w 43"/>
              <a:gd name="T55" fmla="*/ 2147483647 h 41"/>
              <a:gd name="T56" fmla="*/ 2147483647 w 43"/>
              <a:gd name="T57" fmla="*/ 2147483647 h 41"/>
              <a:gd name="T58" fmla="*/ 0 w 43"/>
              <a:gd name="T59" fmla="*/ 2147483647 h 41"/>
              <a:gd name="T60" fmla="*/ 0 w 43"/>
              <a:gd name="T61" fmla="*/ 2147483647 h 41"/>
              <a:gd name="T62" fmla="*/ 0 w 43"/>
              <a:gd name="T63" fmla="*/ 2147483647 h 41"/>
              <a:gd name="T64" fmla="*/ 2147483647 w 43"/>
              <a:gd name="T65" fmla="*/ 2147483647 h 41"/>
              <a:gd name="T66" fmla="*/ 2147483647 w 43"/>
              <a:gd name="T67" fmla="*/ 2147483647 h 41"/>
              <a:gd name="T68" fmla="*/ 2147483647 w 43"/>
              <a:gd name="T69" fmla="*/ 2147483647 h 41"/>
              <a:gd name="T70" fmla="*/ 2147483647 w 43"/>
              <a:gd name="T71" fmla="*/ 2147483647 h 41"/>
              <a:gd name="T72" fmla="*/ 2147483647 w 43"/>
              <a:gd name="T73" fmla="*/ 2147483647 h 41"/>
              <a:gd name="T74" fmla="*/ 2147483647 w 43"/>
              <a:gd name="T75" fmla="*/ 2147483647 h 41"/>
              <a:gd name="T76" fmla="*/ 2147483647 w 43"/>
              <a:gd name="T77" fmla="*/ 2147483647 h 41"/>
              <a:gd name="T78" fmla="*/ 2147483647 w 43"/>
              <a:gd name="T79" fmla="*/ 2147483647 h 41"/>
              <a:gd name="T80" fmla="*/ 2147483647 w 43"/>
              <a:gd name="T81" fmla="*/ 2147483647 h 41"/>
              <a:gd name="T82" fmla="*/ 2147483647 w 43"/>
              <a:gd name="T83" fmla="*/ 2147483647 h 41"/>
              <a:gd name="T84" fmla="*/ 2147483647 w 43"/>
              <a:gd name="T85" fmla="*/ 2147483647 h 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
              <a:gd name="T130" fmla="*/ 0 h 41"/>
              <a:gd name="T131" fmla="*/ 43 w 43"/>
              <a:gd name="T132" fmla="*/ 41 h 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 h="41">
                <a:moveTo>
                  <a:pt x="20" y="41"/>
                </a:moveTo>
                <a:lnTo>
                  <a:pt x="25" y="41"/>
                </a:lnTo>
                <a:lnTo>
                  <a:pt x="27" y="41"/>
                </a:lnTo>
                <a:lnTo>
                  <a:pt x="33" y="38"/>
                </a:lnTo>
                <a:lnTo>
                  <a:pt x="35" y="38"/>
                </a:lnTo>
                <a:lnTo>
                  <a:pt x="38" y="36"/>
                </a:lnTo>
                <a:lnTo>
                  <a:pt x="38" y="33"/>
                </a:lnTo>
                <a:lnTo>
                  <a:pt x="40" y="31"/>
                </a:lnTo>
                <a:lnTo>
                  <a:pt x="43" y="25"/>
                </a:lnTo>
                <a:lnTo>
                  <a:pt x="43" y="23"/>
                </a:lnTo>
                <a:lnTo>
                  <a:pt x="43" y="20"/>
                </a:lnTo>
                <a:lnTo>
                  <a:pt x="43" y="15"/>
                </a:lnTo>
                <a:lnTo>
                  <a:pt x="43" y="13"/>
                </a:lnTo>
                <a:lnTo>
                  <a:pt x="40" y="10"/>
                </a:lnTo>
                <a:lnTo>
                  <a:pt x="38" y="8"/>
                </a:lnTo>
                <a:lnTo>
                  <a:pt x="38" y="5"/>
                </a:lnTo>
                <a:lnTo>
                  <a:pt x="35" y="3"/>
                </a:lnTo>
                <a:lnTo>
                  <a:pt x="33" y="0"/>
                </a:lnTo>
                <a:lnTo>
                  <a:pt x="27" y="0"/>
                </a:lnTo>
                <a:lnTo>
                  <a:pt x="25" y="0"/>
                </a:lnTo>
                <a:lnTo>
                  <a:pt x="22" y="0"/>
                </a:lnTo>
                <a:lnTo>
                  <a:pt x="17" y="0"/>
                </a:lnTo>
                <a:lnTo>
                  <a:pt x="15" y="0"/>
                </a:lnTo>
                <a:lnTo>
                  <a:pt x="12" y="0"/>
                </a:lnTo>
                <a:lnTo>
                  <a:pt x="10" y="3"/>
                </a:lnTo>
                <a:lnTo>
                  <a:pt x="7" y="5"/>
                </a:lnTo>
                <a:lnTo>
                  <a:pt x="5" y="8"/>
                </a:lnTo>
                <a:lnTo>
                  <a:pt x="2" y="10"/>
                </a:lnTo>
                <a:lnTo>
                  <a:pt x="2" y="13"/>
                </a:lnTo>
                <a:lnTo>
                  <a:pt x="0" y="15"/>
                </a:lnTo>
                <a:lnTo>
                  <a:pt x="0" y="20"/>
                </a:lnTo>
                <a:lnTo>
                  <a:pt x="0" y="23"/>
                </a:lnTo>
                <a:lnTo>
                  <a:pt x="2" y="25"/>
                </a:lnTo>
                <a:lnTo>
                  <a:pt x="2" y="31"/>
                </a:lnTo>
                <a:lnTo>
                  <a:pt x="5" y="33"/>
                </a:lnTo>
                <a:lnTo>
                  <a:pt x="7" y="36"/>
                </a:lnTo>
                <a:lnTo>
                  <a:pt x="10" y="38"/>
                </a:lnTo>
                <a:lnTo>
                  <a:pt x="12" y="38"/>
                </a:lnTo>
                <a:lnTo>
                  <a:pt x="15" y="41"/>
                </a:lnTo>
                <a:lnTo>
                  <a:pt x="17" y="41"/>
                </a:lnTo>
                <a:lnTo>
                  <a:pt x="22" y="41"/>
                </a:lnTo>
                <a:lnTo>
                  <a:pt x="20" y="41"/>
                </a:lnTo>
                <a:close/>
              </a:path>
            </a:pathLst>
          </a:custGeom>
          <a:solidFill>
            <a:srgbClr val="EB7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72" name="Freeform 164"/>
          <p:cNvSpPr>
            <a:spLocks/>
          </p:cNvSpPr>
          <p:nvPr/>
        </p:nvSpPr>
        <p:spPr bwMode="auto">
          <a:xfrm>
            <a:off x="4240213" y="2025650"/>
            <a:ext cx="68262" cy="65088"/>
          </a:xfrm>
          <a:custGeom>
            <a:avLst/>
            <a:gdLst>
              <a:gd name="T0" fmla="*/ 2147483647 w 43"/>
              <a:gd name="T1" fmla="*/ 2147483647 h 41"/>
              <a:gd name="T2" fmla="*/ 2147483647 w 43"/>
              <a:gd name="T3" fmla="*/ 2147483647 h 41"/>
              <a:gd name="T4" fmla="*/ 2147483647 w 43"/>
              <a:gd name="T5" fmla="*/ 2147483647 h 41"/>
              <a:gd name="T6" fmla="*/ 2147483647 w 43"/>
              <a:gd name="T7" fmla="*/ 2147483647 h 41"/>
              <a:gd name="T8" fmla="*/ 2147483647 w 43"/>
              <a:gd name="T9" fmla="*/ 2147483647 h 41"/>
              <a:gd name="T10" fmla="*/ 2147483647 w 43"/>
              <a:gd name="T11" fmla="*/ 2147483647 h 41"/>
              <a:gd name="T12" fmla="*/ 2147483647 w 43"/>
              <a:gd name="T13" fmla="*/ 2147483647 h 41"/>
              <a:gd name="T14" fmla="*/ 2147483647 w 43"/>
              <a:gd name="T15" fmla="*/ 2147483647 h 41"/>
              <a:gd name="T16" fmla="*/ 2147483647 w 43"/>
              <a:gd name="T17" fmla="*/ 2147483647 h 41"/>
              <a:gd name="T18" fmla="*/ 2147483647 w 43"/>
              <a:gd name="T19" fmla="*/ 2147483647 h 41"/>
              <a:gd name="T20" fmla="*/ 2147483647 w 43"/>
              <a:gd name="T21" fmla="*/ 2147483647 h 41"/>
              <a:gd name="T22" fmla="*/ 2147483647 w 43"/>
              <a:gd name="T23" fmla="*/ 2147483647 h 41"/>
              <a:gd name="T24" fmla="*/ 2147483647 w 43"/>
              <a:gd name="T25" fmla="*/ 2147483647 h 41"/>
              <a:gd name="T26" fmla="*/ 2147483647 w 43"/>
              <a:gd name="T27" fmla="*/ 2147483647 h 41"/>
              <a:gd name="T28" fmla="*/ 2147483647 w 43"/>
              <a:gd name="T29" fmla="*/ 2147483647 h 41"/>
              <a:gd name="T30" fmla="*/ 2147483647 w 43"/>
              <a:gd name="T31" fmla="*/ 2147483647 h 41"/>
              <a:gd name="T32" fmla="*/ 2147483647 w 43"/>
              <a:gd name="T33" fmla="*/ 2147483647 h 41"/>
              <a:gd name="T34" fmla="*/ 2147483647 w 43"/>
              <a:gd name="T35" fmla="*/ 0 h 41"/>
              <a:gd name="T36" fmla="*/ 2147483647 w 43"/>
              <a:gd name="T37" fmla="*/ 0 h 41"/>
              <a:gd name="T38" fmla="*/ 2147483647 w 43"/>
              <a:gd name="T39" fmla="*/ 0 h 41"/>
              <a:gd name="T40" fmla="*/ 2147483647 w 43"/>
              <a:gd name="T41" fmla="*/ 0 h 41"/>
              <a:gd name="T42" fmla="*/ 2147483647 w 43"/>
              <a:gd name="T43" fmla="*/ 0 h 41"/>
              <a:gd name="T44" fmla="*/ 2147483647 w 43"/>
              <a:gd name="T45" fmla="*/ 0 h 41"/>
              <a:gd name="T46" fmla="*/ 2147483647 w 43"/>
              <a:gd name="T47" fmla="*/ 0 h 41"/>
              <a:gd name="T48" fmla="*/ 2147483647 w 43"/>
              <a:gd name="T49" fmla="*/ 2147483647 h 41"/>
              <a:gd name="T50" fmla="*/ 2147483647 w 43"/>
              <a:gd name="T51" fmla="*/ 2147483647 h 41"/>
              <a:gd name="T52" fmla="*/ 2147483647 w 43"/>
              <a:gd name="T53" fmla="*/ 2147483647 h 41"/>
              <a:gd name="T54" fmla="*/ 2147483647 w 43"/>
              <a:gd name="T55" fmla="*/ 2147483647 h 41"/>
              <a:gd name="T56" fmla="*/ 2147483647 w 43"/>
              <a:gd name="T57" fmla="*/ 2147483647 h 41"/>
              <a:gd name="T58" fmla="*/ 0 w 43"/>
              <a:gd name="T59" fmla="*/ 2147483647 h 41"/>
              <a:gd name="T60" fmla="*/ 0 w 43"/>
              <a:gd name="T61" fmla="*/ 2147483647 h 41"/>
              <a:gd name="T62" fmla="*/ 0 w 43"/>
              <a:gd name="T63" fmla="*/ 2147483647 h 41"/>
              <a:gd name="T64" fmla="*/ 2147483647 w 43"/>
              <a:gd name="T65" fmla="*/ 2147483647 h 41"/>
              <a:gd name="T66" fmla="*/ 2147483647 w 43"/>
              <a:gd name="T67" fmla="*/ 2147483647 h 41"/>
              <a:gd name="T68" fmla="*/ 2147483647 w 43"/>
              <a:gd name="T69" fmla="*/ 2147483647 h 41"/>
              <a:gd name="T70" fmla="*/ 2147483647 w 43"/>
              <a:gd name="T71" fmla="*/ 2147483647 h 41"/>
              <a:gd name="T72" fmla="*/ 2147483647 w 43"/>
              <a:gd name="T73" fmla="*/ 2147483647 h 41"/>
              <a:gd name="T74" fmla="*/ 2147483647 w 43"/>
              <a:gd name="T75" fmla="*/ 2147483647 h 41"/>
              <a:gd name="T76" fmla="*/ 2147483647 w 43"/>
              <a:gd name="T77" fmla="*/ 2147483647 h 41"/>
              <a:gd name="T78" fmla="*/ 2147483647 w 43"/>
              <a:gd name="T79" fmla="*/ 2147483647 h 41"/>
              <a:gd name="T80" fmla="*/ 2147483647 w 43"/>
              <a:gd name="T81" fmla="*/ 2147483647 h 41"/>
              <a:gd name="T82" fmla="*/ 2147483647 w 43"/>
              <a:gd name="T83" fmla="*/ 2147483647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
              <a:gd name="T127" fmla="*/ 0 h 41"/>
              <a:gd name="T128" fmla="*/ 43 w 43"/>
              <a:gd name="T129" fmla="*/ 41 h 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 h="41">
                <a:moveTo>
                  <a:pt x="20" y="41"/>
                </a:moveTo>
                <a:lnTo>
                  <a:pt x="25" y="41"/>
                </a:lnTo>
                <a:lnTo>
                  <a:pt x="27" y="41"/>
                </a:lnTo>
                <a:lnTo>
                  <a:pt x="33" y="38"/>
                </a:lnTo>
                <a:lnTo>
                  <a:pt x="35" y="38"/>
                </a:lnTo>
                <a:lnTo>
                  <a:pt x="38" y="36"/>
                </a:lnTo>
                <a:lnTo>
                  <a:pt x="38" y="33"/>
                </a:lnTo>
                <a:lnTo>
                  <a:pt x="40" y="31"/>
                </a:lnTo>
                <a:lnTo>
                  <a:pt x="43" y="25"/>
                </a:lnTo>
                <a:lnTo>
                  <a:pt x="43" y="23"/>
                </a:lnTo>
                <a:lnTo>
                  <a:pt x="43" y="20"/>
                </a:lnTo>
                <a:lnTo>
                  <a:pt x="43" y="15"/>
                </a:lnTo>
                <a:lnTo>
                  <a:pt x="43" y="13"/>
                </a:lnTo>
                <a:lnTo>
                  <a:pt x="40" y="10"/>
                </a:lnTo>
                <a:lnTo>
                  <a:pt x="38" y="8"/>
                </a:lnTo>
                <a:lnTo>
                  <a:pt x="38" y="5"/>
                </a:lnTo>
                <a:lnTo>
                  <a:pt x="35" y="3"/>
                </a:lnTo>
                <a:lnTo>
                  <a:pt x="33" y="0"/>
                </a:lnTo>
                <a:lnTo>
                  <a:pt x="27" y="0"/>
                </a:lnTo>
                <a:lnTo>
                  <a:pt x="25" y="0"/>
                </a:lnTo>
                <a:lnTo>
                  <a:pt x="22" y="0"/>
                </a:lnTo>
                <a:lnTo>
                  <a:pt x="17" y="0"/>
                </a:lnTo>
                <a:lnTo>
                  <a:pt x="15" y="0"/>
                </a:lnTo>
                <a:lnTo>
                  <a:pt x="12" y="0"/>
                </a:lnTo>
                <a:lnTo>
                  <a:pt x="10" y="3"/>
                </a:lnTo>
                <a:lnTo>
                  <a:pt x="7" y="5"/>
                </a:lnTo>
                <a:lnTo>
                  <a:pt x="5" y="8"/>
                </a:lnTo>
                <a:lnTo>
                  <a:pt x="2" y="10"/>
                </a:lnTo>
                <a:lnTo>
                  <a:pt x="2" y="13"/>
                </a:lnTo>
                <a:lnTo>
                  <a:pt x="0" y="15"/>
                </a:lnTo>
                <a:lnTo>
                  <a:pt x="0" y="20"/>
                </a:lnTo>
                <a:lnTo>
                  <a:pt x="0" y="23"/>
                </a:lnTo>
                <a:lnTo>
                  <a:pt x="2" y="25"/>
                </a:lnTo>
                <a:lnTo>
                  <a:pt x="2" y="31"/>
                </a:lnTo>
                <a:lnTo>
                  <a:pt x="5" y="33"/>
                </a:lnTo>
                <a:lnTo>
                  <a:pt x="7" y="36"/>
                </a:lnTo>
                <a:lnTo>
                  <a:pt x="10" y="38"/>
                </a:lnTo>
                <a:lnTo>
                  <a:pt x="12" y="38"/>
                </a:lnTo>
                <a:lnTo>
                  <a:pt x="15" y="41"/>
                </a:lnTo>
                <a:lnTo>
                  <a:pt x="17" y="41"/>
                </a:lnTo>
                <a:lnTo>
                  <a:pt x="22" y="41"/>
                </a:lnTo>
              </a:path>
            </a:pathLst>
          </a:custGeom>
          <a:noFill/>
          <a:ln w="4763">
            <a:solidFill>
              <a:srgbClr val="EB75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73" name="Line 165"/>
          <p:cNvSpPr>
            <a:spLocks noChangeShapeType="1"/>
          </p:cNvSpPr>
          <p:nvPr/>
        </p:nvSpPr>
        <p:spPr bwMode="auto">
          <a:xfrm flipV="1">
            <a:off x="3178175" y="2316163"/>
            <a:ext cx="2755900" cy="32813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74" name="Line 166"/>
          <p:cNvSpPr>
            <a:spLocks noChangeShapeType="1"/>
          </p:cNvSpPr>
          <p:nvPr/>
        </p:nvSpPr>
        <p:spPr bwMode="auto">
          <a:xfrm flipV="1">
            <a:off x="3186113" y="2514600"/>
            <a:ext cx="2755900" cy="3684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75" name="Line 167"/>
          <p:cNvSpPr>
            <a:spLocks noChangeShapeType="1"/>
          </p:cNvSpPr>
          <p:nvPr/>
        </p:nvSpPr>
        <p:spPr bwMode="auto">
          <a:xfrm flipV="1">
            <a:off x="3178175" y="2692400"/>
            <a:ext cx="2740025" cy="129063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76" name="Line 168"/>
          <p:cNvSpPr>
            <a:spLocks noChangeShapeType="1"/>
          </p:cNvSpPr>
          <p:nvPr/>
        </p:nvSpPr>
        <p:spPr bwMode="auto">
          <a:xfrm flipV="1">
            <a:off x="3178175" y="2901950"/>
            <a:ext cx="2744788" cy="16906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77" name="Line 169"/>
          <p:cNvSpPr>
            <a:spLocks noChangeShapeType="1"/>
          </p:cNvSpPr>
          <p:nvPr/>
        </p:nvSpPr>
        <p:spPr bwMode="auto">
          <a:xfrm flipV="1">
            <a:off x="3186113" y="3119438"/>
            <a:ext cx="2744787" cy="26797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78" name="Line 170"/>
          <p:cNvSpPr>
            <a:spLocks noChangeShapeType="1"/>
          </p:cNvSpPr>
          <p:nvPr/>
        </p:nvSpPr>
        <p:spPr bwMode="auto">
          <a:xfrm flipV="1">
            <a:off x="3178175" y="3305175"/>
            <a:ext cx="2744788" cy="168751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79" name="Line 171"/>
          <p:cNvSpPr>
            <a:spLocks noChangeShapeType="1"/>
          </p:cNvSpPr>
          <p:nvPr/>
        </p:nvSpPr>
        <p:spPr bwMode="auto">
          <a:xfrm flipV="1">
            <a:off x="3178175" y="3482975"/>
            <a:ext cx="2735263" cy="7016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80" name="Line 172"/>
          <p:cNvSpPr>
            <a:spLocks noChangeShapeType="1"/>
          </p:cNvSpPr>
          <p:nvPr/>
        </p:nvSpPr>
        <p:spPr bwMode="auto">
          <a:xfrm flipV="1">
            <a:off x="3165475" y="3684588"/>
            <a:ext cx="2752725" cy="6985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81" name="Line 173"/>
          <p:cNvSpPr>
            <a:spLocks noChangeShapeType="1"/>
          </p:cNvSpPr>
          <p:nvPr/>
        </p:nvSpPr>
        <p:spPr bwMode="auto">
          <a:xfrm flipV="1">
            <a:off x="3178175" y="3902075"/>
            <a:ext cx="2735263" cy="13001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82" name="Freeform 174"/>
          <p:cNvSpPr>
            <a:spLocks/>
          </p:cNvSpPr>
          <p:nvPr/>
        </p:nvSpPr>
        <p:spPr bwMode="auto">
          <a:xfrm>
            <a:off x="3719513" y="1755775"/>
            <a:ext cx="1120775" cy="201613"/>
          </a:xfrm>
          <a:custGeom>
            <a:avLst/>
            <a:gdLst>
              <a:gd name="T0" fmla="*/ 2147483647 w 706"/>
              <a:gd name="T1" fmla="*/ 2147483647 h 127"/>
              <a:gd name="T2" fmla="*/ 2147483647 w 706"/>
              <a:gd name="T3" fmla="*/ 0 h 127"/>
              <a:gd name="T4" fmla="*/ 0 w 706"/>
              <a:gd name="T5" fmla="*/ 0 h 127"/>
              <a:gd name="T6" fmla="*/ 0 w 706"/>
              <a:gd name="T7" fmla="*/ 2147483647 h 127"/>
              <a:gd name="T8" fmla="*/ 2147483647 w 706"/>
              <a:gd name="T9" fmla="*/ 2147483647 h 127"/>
              <a:gd name="T10" fmla="*/ 2147483647 w 706"/>
              <a:gd name="T11" fmla="*/ 2147483647 h 127"/>
              <a:gd name="T12" fmla="*/ 0 60000 65536"/>
              <a:gd name="T13" fmla="*/ 0 60000 65536"/>
              <a:gd name="T14" fmla="*/ 0 60000 65536"/>
              <a:gd name="T15" fmla="*/ 0 60000 65536"/>
              <a:gd name="T16" fmla="*/ 0 60000 65536"/>
              <a:gd name="T17" fmla="*/ 0 60000 65536"/>
              <a:gd name="T18" fmla="*/ 0 w 706"/>
              <a:gd name="T19" fmla="*/ 0 h 127"/>
              <a:gd name="T20" fmla="*/ 706 w 706"/>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6" h="127">
                <a:moveTo>
                  <a:pt x="706" y="124"/>
                </a:moveTo>
                <a:lnTo>
                  <a:pt x="706" y="0"/>
                </a:lnTo>
                <a:lnTo>
                  <a:pt x="0" y="0"/>
                </a:lnTo>
                <a:lnTo>
                  <a:pt x="0" y="127"/>
                </a:lnTo>
                <a:lnTo>
                  <a:pt x="706"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83" name="Freeform 175"/>
          <p:cNvSpPr>
            <a:spLocks/>
          </p:cNvSpPr>
          <p:nvPr/>
        </p:nvSpPr>
        <p:spPr bwMode="auto">
          <a:xfrm>
            <a:off x="3719513" y="1957388"/>
            <a:ext cx="1120775" cy="201612"/>
          </a:xfrm>
          <a:custGeom>
            <a:avLst/>
            <a:gdLst>
              <a:gd name="T0" fmla="*/ 2147483647 w 706"/>
              <a:gd name="T1" fmla="*/ 2147483647 h 127"/>
              <a:gd name="T2" fmla="*/ 2147483647 w 706"/>
              <a:gd name="T3" fmla="*/ 0 h 127"/>
              <a:gd name="T4" fmla="*/ 0 w 706"/>
              <a:gd name="T5" fmla="*/ 0 h 127"/>
              <a:gd name="T6" fmla="*/ 0 w 706"/>
              <a:gd name="T7" fmla="*/ 2147483647 h 127"/>
              <a:gd name="T8" fmla="*/ 2147483647 w 706"/>
              <a:gd name="T9" fmla="*/ 2147483647 h 127"/>
              <a:gd name="T10" fmla="*/ 2147483647 w 706"/>
              <a:gd name="T11" fmla="*/ 2147483647 h 127"/>
              <a:gd name="T12" fmla="*/ 0 60000 65536"/>
              <a:gd name="T13" fmla="*/ 0 60000 65536"/>
              <a:gd name="T14" fmla="*/ 0 60000 65536"/>
              <a:gd name="T15" fmla="*/ 0 60000 65536"/>
              <a:gd name="T16" fmla="*/ 0 60000 65536"/>
              <a:gd name="T17" fmla="*/ 0 60000 65536"/>
              <a:gd name="T18" fmla="*/ 0 w 706"/>
              <a:gd name="T19" fmla="*/ 0 h 127"/>
              <a:gd name="T20" fmla="*/ 706 w 706"/>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6" h="127">
                <a:moveTo>
                  <a:pt x="706" y="124"/>
                </a:moveTo>
                <a:lnTo>
                  <a:pt x="706" y="0"/>
                </a:lnTo>
                <a:lnTo>
                  <a:pt x="0" y="0"/>
                </a:lnTo>
                <a:lnTo>
                  <a:pt x="0" y="127"/>
                </a:lnTo>
                <a:lnTo>
                  <a:pt x="706"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84" name="Freeform 176"/>
          <p:cNvSpPr>
            <a:spLocks/>
          </p:cNvSpPr>
          <p:nvPr/>
        </p:nvSpPr>
        <p:spPr bwMode="auto">
          <a:xfrm>
            <a:off x="3719513" y="2360613"/>
            <a:ext cx="1120775" cy="201612"/>
          </a:xfrm>
          <a:custGeom>
            <a:avLst/>
            <a:gdLst>
              <a:gd name="T0" fmla="*/ 2147483647 w 706"/>
              <a:gd name="T1" fmla="*/ 2147483647 h 127"/>
              <a:gd name="T2" fmla="*/ 2147483647 w 706"/>
              <a:gd name="T3" fmla="*/ 0 h 127"/>
              <a:gd name="T4" fmla="*/ 0 w 706"/>
              <a:gd name="T5" fmla="*/ 0 h 127"/>
              <a:gd name="T6" fmla="*/ 0 w 706"/>
              <a:gd name="T7" fmla="*/ 2147483647 h 127"/>
              <a:gd name="T8" fmla="*/ 2147483647 w 706"/>
              <a:gd name="T9" fmla="*/ 2147483647 h 127"/>
              <a:gd name="T10" fmla="*/ 2147483647 w 706"/>
              <a:gd name="T11" fmla="*/ 2147483647 h 127"/>
              <a:gd name="T12" fmla="*/ 0 60000 65536"/>
              <a:gd name="T13" fmla="*/ 0 60000 65536"/>
              <a:gd name="T14" fmla="*/ 0 60000 65536"/>
              <a:gd name="T15" fmla="*/ 0 60000 65536"/>
              <a:gd name="T16" fmla="*/ 0 60000 65536"/>
              <a:gd name="T17" fmla="*/ 0 60000 65536"/>
              <a:gd name="T18" fmla="*/ 0 w 706"/>
              <a:gd name="T19" fmla="*/ 0 h 127"/>
              <a:gd name="T20" fmla="*/ 706 w 706"/>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6" h="127">
                <a:moveTo>
                  <a:pt x="706" y="125"/>
                </a:moveTo>
                <a:lnTo>
                  <a:pt x="706" y="0"/>
                </a:lnTo>
                <a:lnTo>
                  <a:pt x="0" y="0"/>
                </a:lnTo>
                <a:lnTo>
                  <a:pt x="0" y="127"/>
                </a:lnTo>
                <a:lnTo>
                  <a:pt x="706"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85" name="Freeform 177"/>
          <p:cNvSpPr>
            <a:spLocks/>
          </p:cNvSpPr>
          <p:nvPr/>
        </p:nvSpPr>
        <p:spPr bwMode="auto">
          <a:xfrm>
            <a:off x="3719513" y="2763838"/>
            <a:ext cx="1120775" cy="201612"/>
          </a:xfrm>
          <a:custGeom>
            <a:avLst/>
            <a:gdLst>
              <a:gd name="T0" fmla="*/ 2147483647 w 706"/>
              <a:gd name="T1" fmla="*/ 2147483647 h 127"/>
              <a:gd name="T2" fmla="*/ 2147483647 w 706"/>
              <a:gd name="T3" fmla="*/ 0 h 127"/>
              <a:gd name="T4" fmla="*/ 0 w 706"/>
              <a:gd name="T5" fmla="*/ 0 h 127"/>
              <a:gd name="T6" fmla="*/ 0 w 706"/>
              <a:gd name="T7" fmla="*/ 2147483647 h 127"/>
              <a:gd name="T8" fmla="*/ 2147483647 w 706"/>
              <a:gd name="T9" fmla="*/ 2147483647 h 127"/>
              <a:gd name="T10" fmla="*/ 2147483647 w 706"/>
              <a:gd name="T11" fmla="*/ 2147483647 h 127"/>
              <a:gd name="T12" fmla="*/ 0 60000 65536"/>
              <a:gd name="T13" fmla="*/ 0 60000 65536"/>
              <a:gd name="T14" fmla="*/ 0 60000 65536"/>
              <a:gd name="T15" fmla="*/ 0 60000 65536"/>
              <a:gd name="T16" fmla="*/ 0 60000 65536"/>
              <a:gd name="T17" fmla="*/ 0 60000 65536"/>
              <a:gd name="T18" fmla="*/ 0 w 706"/>
              <a:gd name="T19" fmla="*/ 0 h 127"/>
              <a:gd name="T20" fmla="*/ 706 w 706"/>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6" h="127">
                <a:moveTo>
                  <a:pt x="706" y="125"/>
                </a:moveTo>
                <a:lnTo>
                  <a:pt x="706" y="0"/>
                </a:lnTo>
                <a:lnTo>
                  <a:pt x="0" y="0"/>
                </a:lnTo>
                <a:lnTo>
                  <a:pt x="0" y="127"/>
                </a:lnTo>
                <a:lnTo>
                  <a:pt x="706"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86" name="Freeform 178"/>
          <p:cNvSpPr>
            <a:spLocks/>
          </p:cNvSpPr>
          <p:nvPr/>
        </p:nvSpPr>
        <p:spPr bwMode="auto">
          <a:xfrm>
            <a:off x="3719513" y="2159000"/>
            <a:ext cx="1120775" cy="201613"/>
          </a:xfrm>
          <a:custGeom>
            <a:avLst/>
            <a:gdLst>
              <a:gd name="T0" fmla="*/ 2147483647 w 706"/>
              <a:gd name="T1" fmla="*/ 2147483647 h 127"/>
              <a:gd name="T2" fmla="*/ 2147483647 w 706"/>
              <a:gd name="T3" fmla="*/ 0 h 127"/>
              <a:gd name="T4" fmla="*/ 0 w 706"/>
              <a:gd name="T5" fmla="*/ 0 h 127"/>
              <a:gd name="T6" fmla="*/ 0 w 706"/>
              <a:gd name="T7" fmla="*/ 2147483647 h 127"/>
              <a:gd name="T8" fmla="*/ 2147483647 w 706"/>
              <a:gd name="T9" fmla="*/ 2147483647 h 127"/>
              <a:gd name="T10" fmla="*/ 2147483647 w 706"/>
              <a:gd name="T11" fmla="*/ 2147483647 h 127"/>
              <a:gd name="T12" fmla="*/ 0 60000 65536"/>
              <a:gd name="T13" fmla="*/ 0 60000 65536"/>
              <a:gd name="T14" fmla="*/ 0 60000 65536"/>
              <a:gd name="T15" fmla="*/ 0 60000 65536"/>
              <a:gd name="T16" fmla="*/ 0 60000 65536"/>
              <a:gd name="T17" fmla="*/ 0 60000 65536"/>
              <a:gd name="T18" fmla="*/ 0 w 706"/>
              <a:gd name="T19" fmla="*/ 0 h 127"/>
              <a:gd name="T20" fmla="*/ 706 w 706"/>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706" h="127">
                <a:moveTo>
                  <a:pt x="706" y="125"/>
                </a:moveTo>
                <a:lnTo>
                  <a:pt x="706" y="0"/>
                </a:lnTo>
                <a:lnTo>
                  <a:pt x="0" y="0"/>
                </a:lnTo>
                <a:lnTo>
                  <a:pt x="0" y="127"/>
                </a:lnTo>
                <a:lnTo>
                  <a:pt x="706"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87" name="Freeform 179"/>
          <p:cNvSpPr>
            <a:spLocks/>
          </p:cNvSpPr>
          <p:nvPr/>
        </p:nvSpPr>
        <p:spPr bwMode="auto">
          <a:xfrm>
            <a:off x="5622925" y="4560888"/>
            <a:ext cx="1998663" cy="1350962"/>
          </a:xfrm>
          <a:custGeom>
            <a:avLst/>
            <a:gdLst>
              <a:gd name="T0" fmla="*/ 2147483647 w 1259"/>
              <a:gd name="T1" fmla="*/ 2147483647 h 851"/>
              <a:gd name="T2" fmla="*/ 2147483647 w 1259"/>
              <a:gd name="T3" fmla="*/ 2147483647 h 851"/>
              <a:gd name="T4" fmla="*/ 2147483647 w 1259"/>
              <a:gd name="T5" fmla="*/ 2147483647 h 851"/>
              <a:gd name="T6" fmla="*/ 2147483647 w 1259"/>
              <a:gd name="T7" fmla="*/ 2147483647 h 851"/>
              <a:gd name="T8" fmla="*/ 2147483647 w 1259"/>
              <a:gd name="T9" fmla="*/ 2147483647 h 851"/>
              <a:gd name="T10" fmla="*/ 2147483647 w 1259"/>
              <a:gd name="T11" fmla="*/ 2147483647 h 851"/>
              <a:gd name="T12" fmla="*/ 2147483647 w 1259"/>
              <a:gd name="T13" fmla="*/ 2147483647 h 851"/>
              <a:gd name="T14" fmla="*/ 2147483647 w 1259"/>
              <a:gd name="T15" fmla="*/ 2147483647 h 851"/>
              <a:gd name="T16" fmla="*/ 2147483647 w 1259"/>
              <a:gd name="T17" fmla="*/ 2147483647 h 851"/>
              <a:gd name="T18" fmla="*/ 2147483647 w 1259"/>
              <a:gd name="T19" fmla="*/ 0 h 851"/>
              <a:gd name="T20" fmla="*/ 2147483647 w 1259"/>
              <a:gd name="T21" fmla="*/ 0 h 851"/>
              <a:gd name="T22" fmla="*/ 2147483647 w 1259"/>
              <a:gd name="T23" fmla="*/ 0 h 851"/>
              <a:gd name="T24" fmla="*/ 2147483647 w 1259"/>
              <a:gd name="T25" fmla="*/ 2147483647 h 851"/>
              <a:gd name="T26" fmla="*/ 2147483647 w 1259"/>
              <a:gd name="T27" fmla="*/ 2147483647 h 851"/>
              <a:gd name="T28" fmla="*/ 2147483647 w 1259"/>
              <a:gd name="T29" fmla="*/ 2147483647 h 851"/>
              <a:gd name="T30" fmla="*/ 2147483647 w 1259"/>
              <a:gd name="T31" fmla="*/ 2147483647 h 851"/>
              <a:gd name="T32" fmla="*/ 2147483647 w 1259"/>
              <a:gd name="T33" fmla="*/ 2147483647 h 851"/>
              <a:gd name="T34" fmla="*/ 2147483647 w 1259"/>
              <a:gd name="T35" fmla="*/ 2147483647 h 851"/>
              <a:gd name="T36" fmla="*/ 2147483647 w 1259"/>
              <a:gd name="T37" fmla="*/ 2147483647 h 851"/>
              <a:gd name="T38" fmla="*/ 2147483647 w 1259"/>
              <a:gd name="T39" fmla="*/ 2147483647 h 851"/>
              <a:gd name="T40" fmla="*/ 0 w 1259"/>
              <a:gd name="T41" fmla="*/ 2147483647 h 851"/>
              <a:gd name="T42" fmla="*/ 0 w 1259"/>
              <a:gd name="T43" fmla="*/ 2147483647 h 851"/>
              <a:gd name="T44" fmla="*/ 2147483647 w 1259"/>
              <a:gd name="T45" fmla="*/ 2147483647 h 851"/>
              <a:gd name="T46" fmla="*/ 2147483647 w 1259"/>
              <a:gd name="T47" fmla="*/ 2147483647 h 851"/>
              <a:gd name="T48" fmla="*/ 2147483647 w 1259"/>
              <a:gd name="T49" fmla="*/ 2147483647 h 851"/>
              <a:gd name="T50" fmla="*/ 2147483647 w 1259"/>
              <a:gd name="T51" fmla="*/ 2147483647 h 851"/>
              <a:gd name="T52" fmla="*/ 2147483647 w 1259"/>
              <a:gd name="T53" fmla="*/ 2147483647 h 851"/>
              <a:gd name="T54" fmla="*/ 2147483647 w 1259"/>
              <a:gd name="T55" fmla="*/ 2147483647 h 851"/>
              <a:gd name="T56" fmla="*/ 2147483647 w 1259"/>
              <a:gd name="T57" fmla="*/ 2147483647 h 851"/>
              <a:gd name="T58" fmla="*/ 2147483647 w 1259"/>
              <a:gd name="T59" fmla="*/ 2147483647 h 851"/>
              <a:gd name="T60" fmla="*/ 2147483647 w 1259"/>
              <a:gd name="T61" fmla="*/ 2147483647 h 851"/>
              <a:gd name="T62" fmla="*/ 2147483647 w 1259"/>
              <a:gd name="T63" fmla="*/ 2147483647 h 851"/>
              <a:gd name="T64" fmla="*/ 2147483647 w 1259"/>
              <a:gd name="T65" fmla="*/ 2147483647 h 851"/>
              <a:gd name="T66" fmla="*/ 2147483647 w 1259"/>
              <a:gd name="T67" fmla="*/ 2147483647 h 851"/>
              <a:gd name="T68" fmla="*/ 2147483647 w 1259"/>
              <a:gd name="T69" fmla="*/ 2147483647 h 851"/>
              <a:gd name="T70" fmla="*/ 2147483647 w 1259"/>
              <a:gd name="T71" fmla="*/ 2147483647 h 851"/>
              <a:gd name="T72" fmla="*/ 2147483647 w 1259"/>
              <a:gd name="T73" fmla="*/ 2147483647 h 851"/>
              <a:gd name="T74" fmla="*/ 2147483647 w 1259"/>
              <a:gd name="T75" fmla="*/ 2147483647 h 851"/>
              <a:gd name="T76" fmla="*/ 2147483647 w 1259"/>
              <a:gd name="T77" fmla="*/ 2147483647 h 851"/>
              <a:gd name="T78" fmla="*/ 2147483647 w 1259"/>
              <a:gd name="T79" fmla="*/ 2147483647 h 851"/>
              <a:gd name="T80" fmla="*/ 2147483647 w 1259"/>
              <a:gd name="T81" fmla="*/ 2147483647 h 851"/>
              <a:gd name="T82" fmla="*/ 2147483647 w 1259"/>
              <a:gd name="T83" fmla="*/ 2147483647 h 851"/>
              <a:gd name="T84" fmla="*/ 2147483647 w 1259"/>
              <a:gd name="T85" fmla="*/ 2147483647 h 851"/>
              <a:gd name="T86" fmla="*/ 2147483647 w 1259"/>
              <a:gd name="T87" fmla="*/ 2147483647 h 8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59"/>
              <a:gd name="T133" fmla="*/ 0 h 851"/>
              <a:gd name="T134" fmla="*/ 1259 w 1259"/>
              <a:gd name="T135" fmla="*/ 851 h 85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59" h="851">
                <a:moveTo>
                  <a:pt x="1259" y="106"/>
                </a:moveTo>
                <a:lnTo>
                  <a:pt x="1251" y="89"/>
                </a:lnTo>
                <a:lnTo>
                  <a:pt x="1228" y="73"/>
                </a:lnTo>
                <a:lnTo>
                  <a:pt x="1190" y="58"/>
                </a:lnTo>
                <a:lnTo>
                  <a:pt x="1139" y="43"/>
                </a:lnTo>
                <a:lnTo>
                  <a:pt x="1076" y="30"/>
                </a:lnTo>
                <a:lnTo>
                  <a:pt x="1002" y="20"/>
                </a:lnTo>
                <a:lnTo>
                  <a:pt x="921" y="10"/>
                </a:lnTo>
                <a:lnTo>
                  <a:pt x="829" y="5"/>
                </a:lnTo>
                <a:lnTo>
                  <a:pt x="733" y="0"/>
                </a:lnTo>
                <a:lnTo>
                  <a:pt x="631" y="0"/>
                </a:lnTo>
                <a:lnTo>
                  <a:pt x="529" y="0"/>
                </a:lnTo>
                <a:lnTo>
                  <a:pt x="433" y="5"/>
                </a:lnTo>
                <a:lnTo>
                  <a:pt x="341" y="10"/>
                </a:lnTo>
                <a:lnTo>
                  <a:pt x="260" y="20"/>
                </a:lnTo>
                <a:lnTo>
                  <a:pt x="186" y="30"/>
                </a:lnTo>
                <a:lnTo>
                  <a:pt x="122" y="43"/>
                </a:lnTo>
                <a:lnTo>
                  <a:pt x="72" y="58"/>
                </a:lnTo>
                <a:lnTo>
                  <a:pt x="33" y="73"/>
                </a:lnTo>
                <a:lnTo>
                  <a:pt x="11" y="89"/>
                </a:lnTo>
                <a:lnTo>
                  <a:pt x="0" y="106"/>
                </a:lnTo>
                <a:lnTo>
                  <a:pt x="0" y="742"/>
                </a:lnTo>
                <a:lnTo>
                  <a:pt x="11" y="760"/>
                </a:lnTo>
                <a:lnTo>
                  <a:pt x="33" y="778"/>
                </a:lnTo>
                <a:lnTo>
                  <a:pt x="72" y="793"/>
                </a:lnTo>
                <a:lnTo>
                  <a:pt x="122" y="808"/>
                </a:lnTo>
                <a:lnTo>
                  <a:pt x="186" y="821"/>
                </a:lnTo>
                <a:lnTo>
                  <a:pt x="260" y="831"/>
                </a:lnTo>
                <a:lnTo>
                  <a:pt x="341" y="839"/>
                </a:lnTo>
                <a:lnTo>
                  <a:pt x="433" y="846"/>
                </a:lnTo>
                <a:lnTo>
                  <a:pt x="529" y="849"/>
                </a:lnTo>
                <a:lnTo>
                  <a:pt x="631" y="851"/>
                </a:lnTo>
                <a:lnTo>
                  <a:pt x="733" y="849"/>
                </a:lnTo>
                <a:lnTo>
                  <a:pt x="829" y="846"/>
                </a:lnTo>
                <a:lnTo>
                  <a:pt x="921" y="839"/>
                </a:lnTo>
                <a:lnTo>
                  <a:pt x="1002" y="831"/>
                </a:lnTo>
                <a:lnTo>
                  <a:pt x="1076" y="821"/>
                </a:lnTo>
                <a:lnTo>
                  <a:pt x="1139" y="808"/>
                </a:lnTo>
                <a:lnTo>
                  <a:pt x="1190" y="793"/>
                </a:lnTo>
                <a:lnTo>
                  <a:pt x="1228" y="778"/>
                </a:lnTo>
                <a:lnTo>
                  <a:pt x="1251" y="760"/>
                </a:lnTo>
                <a:lnTo>
                  <a:pt x="1259" y="742"/>
                </a:lnTo>
                <a:lnTo>
                  <a:pt x="1259" y="106"/>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88" name="Freeform 180"/>
          <p:cNvSpPr>
            <a:spLocks/>
          </p:cNvSpPr>
          <p:nvPr/>
        </p:nvSpPr>
        <p:spPr bwMode="auto">
          <a:xfrm>
            <a:off x="5970588" y="2255838"/>
            <a:ext cx="1654175" cy="201612"/>
          </a:xfrm>
          <a:custGeom>
            <a:avLst/>
            <a:gdLst>
              <a:gd name="T0" fmla="*/ 2147483647 w 1042"/>
              <a:gd name="T1" fmla="*/ 2147483647 h 127"/>
              <a:gd name="T2" fmla="*/ 2147483647 w 1042"/>
              <a:gd name="T3" fmla="*/ 0 h 127"/>
              <a:gd name="T4" fmla="*/ 0 w 1042"/>
              <a:gd name="T5" fmla="*/ 0 h 127"/>
              <a:gd name="T6" fmla="*/ 0 w 1042"/>
              <a:gd name="T7" fmla="*/ 2147483647 h 127"/>
              <a:gd name="T8" fmla="*/ 2147483647 w 1042"/>
              <a:gd name="T9" fmla="*/ 2147483647 h 127"/>
              <a:gd name="T10" fmla="*/ 2147483647 w 1042"/>
              <a:gd name="T11" fmla="*/ 2147483647 h 127"/>
              <a:gd name="T12" fmla="*/ 0 60000 65536"/>
              <a:gd name="T13" fmla="*/ 0 60000 65536"/>
              <a:gd name="T14" fmla="*/ 0 60000 65536"/>
              <a:gd name="T15" fmla="*/ 0 60000 65536"/>
              <a:gd name="T16" fmla="*/ 0 60000 65536"/>
              <a:gd name="T17" fmla="*/ 0 60000 65536"/>
              <a:gd name="T18" fmla="*/ 0 w 1042"/>
              <a:gd name="T19" fmla="*/ 0 h 127"/>
              <a:gd name="T20" fmla="*/ 1042 w 1042"/>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42" h="127">
                <a:moveTo>
                  <a:pt x="1042" y="127"/>
                </a:moveTo>
                <a:lnTo>
                  <a:pt x="1042" y="0"/>
                </a:lnTo>
                <a:lnTo>
                  <a:pt x="0" y="0"/>
                </a:lnTo>
                <a:lnTo>
                  <a:pt x="0" y="127"/>
                </a:lnTo>
                <a:lnTo>
                  <a:pt x="1042"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89" name="Freeform 181"/>
          <p:cNvSpPr>
            <a:spLocks/>
          </p:cNvSpPr>
          <p:nvPr/>
        </p:nvSpPr>
        <p:spPr bwMode="auto">
          <a:xfrm>
            <a:off x="5970588" y="2457450"/>
            <a:ext cx="1654175" cy="201613"/>
          </a:xfrm>
          <a:custGeom>
            <a:avLst/>
            <a:gdLst>
              <a:gd name="T0" fmla="*/ 2147483647 w 1042"/>
              <a:gd name="T1" fmla="*/ 2147483647 h 127"/>
              <a:gd name="T2" fmla="*/ 2147483647 w 1042"/>
              <a:gd name="T3" fmla="*/ 0 h 127"/>
              <a:gd name="T4" fmla="*/ 0 w 1042"/>
              <a:gd name="T5" fmla="*/ 0 h 127"/>
              <a:gd name="T6" fmla="*/ 0 w 1042"/>
              <a:gd name="T7" fmla="*/ 2147483647 h 127"/>
              <a:gd name="T8" fmla="*/ 2147483647 w 1042"/>
              <a:gd name="T9" fmla="*/ 2147483647 h 127"/>
              <a:gd name="T10" fmla="*/ 2147483647 w 1042"/>
              <a:gd name="T11" fmla="*/ 2147483647 h 127"/>
              <a:gd name="T12" fmla="*/ 0 60000 65536"/>
              <a:gd name="T13" fmla="*/ 0 60000 65536"/>
              <a:gd name="T14" fmla="*/ 0 60000 65536"/>
              <a:gd name="T15" fmla="*/ 0 60000 65536"/>
              <a:gd name="T16" fmla="*/ 0 60000 65536"/>
              <a:gd name="T17" fmla="*/ 0 60000 65536"/>
              <a:gd name="T18" fmla="*/ 0 w 1042"/>
              <a:gd name="T19" fmla="*/ 0 h 127"/>
              <a:gd name="T20" fmla="*/ 1042 w 1042"/>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42" h="127">
                <a:moveTo>
                  <a:pt x="1042" y="125"/>
                </a:moveTo>
                <a:lnTo>
                  <a:pt x="1042" y="0"/>
                </a:lnTo>
                <a:lnTo>
                  <a:pt x="0" y="0"/>
                </a:lnTo>
                <a:lnTo>
                  <a:pt x="0" y="127"/>
                </a:lnTo>
                <a:lnTo>
                  <a:pt x="1042"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90" name="Freeform 182"/>
          <p:cNvSpPr>
            <a:spLocks/>
          </p:cNvSpPr>
          <p:nvPr/>
        </p:nvSpPr>
        <p:spPr bwMode="auto">
          <a:xfrm>
            <a:off x="5970588" y="2659063"/>
            <a:ext cx="1654175" cy="198437"/>
          </a:xfrm>
          <a:custGeom>
            <a:avLst/>
            <a:gdLst>
              <a:gd name="T0" fmla="*/ 2147483647 w 1042"/>
              <a:gd name="T1" fmla="*/ 2147483647 h 125"/>
              <a:gd name="T2" fmla="*/ 2147483647 w 1042"/>
              <a:gd name="T3" fmla="*/ 0 h 125"/>
              <a:gd name="T4" fmla="*/ 0 w 1042"/>
              <a:gd name="T5" fmla="*/ 0 h 125"/>
              <a:gd name="T6" fmla="*/ 0 w 1042"/>
              <a:gd name="T7" fmla="*/ 2147483647 h 125"/>
              <a:gd name="T8" fmla="*/ 2147483647 w 1042"/>
              <a:gd name="T9" fmla="*/ 2147483647 h 125"/>
              <a:gd name="T10" fmla="*/ 2147483647 w 1042"/>
              <a:gd name="T11" fmla="*/ 2147483647 h 125"/>
              <a:gd name="T12" fmla="*/ 0 60000 65536"/>
              <a:gd name="T13" fmla="*/ 0 60000 65536"/>
              <a:gd name="T14" fmla="*/ 0 60000 65536"/>
              <a:gd name="T15" fmla="*/ 0 60000 65536"/>
              <a:gd name="T16" fmla="*/ 0 60000 65536"/>
              <a:gd name="T17" fmla="*/ 0 60000 65536"/>
              <a:gd name="T18" fmla="*/ 0 w 1042"/>
              <a:gd name="T19" fmla="*/ 0 h 125"/>
              <a:gd name="T20" fmla="*/ 1042 w 1042"/>
              <a:gd name="T21" fmla="*/ 125 h 125"/>
            </a:gdLst>
            <a:ahLst/>
            <a:cxnLst>
              <a:cxn ang="T12">
                <a:pos x="T0" y="T1"/>
              </a:cxn>
              <a:cxn ang="T13">
                <a:pos x="T2" y="T3"/>
              </a:cxn>
              <a:cxn ang="T14">
                <a:pos x="T4" y="T5"/>
              </a:cxn>
              <a:cxn ang="T15">
                <a:pos x="T6" y="T7"/>
              </a:cxn>
              <a:cxn ang="T16">
                <a:pos x="T8" y="T9"/>
              </a:cxn>
              <a:cxn ang="T17">
                <a:pos x="T10" y="T11"/>
              </a:cxn>
            </a:cxnLst>
            <a:rect l="T18" t="T19" r="T20" b="T21"/>
            <a:pathLst>
              <a:path w="1042" h="125">
                <a:moveTo>
                  <a:pt x="1042" y="125"/>
                </a:moveTo>
                <a:lnTo>
                  <a:pt x="1042" y="0"/>
                </a:lnTo>
                <a:lnTo>
                  <a:pt x="0" y="0"/>
                </a:lnTo>
                <a:lnTo>
                  <a:pt x="0" y="125"/>
                </a:lnTo>
                <a:lnTo>
                  <a:pt x="1042" y="125"/>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91" name="Freeform 183"/>
          <p:cNvSpPr>
            <a:spLocks/>
          </p:cNvSpPr>
          <p:nvPr/>
        </p:nvSpPr>
        <p:spPr bwMode="auto">
          <a:xfrm>
            <a:off x="5970588" y="2857500"/>
            <a:ext cx="1654175" cy="201613"/>
          </a:xfrm>
          <a:custGeom>
            <a:avLst/>
            <a:gdLst>
              <a:gd name="T0" fmla="*/ 2147483647 w 1042"/>
              <a:gd name="T1" fmla="*/ 2147483647 h 127"/>
              <a:gd name="T2" fmla="*/ 2147483647 w 1042"/>
              <a:gd name="T3" fmla="*/ 0 h 127"/>
              <a:gd name="T4" fmla="*/ 0 w 1042"/>
              <a:gd name="T5" fmla="*/ 0 h 127"/>
              <a:gd name="T6" fmla="*/ 0 w 1042"/>
              <a:gd name="T7" fmla="*/ 2147483647 h 127"/>
              <a:gd name="T8" fmla="*/ 2147483647 w 1042"/>
              <a:gd name="T9" fmla="*/ 2147483647 h 127"/>
              <a:gd name="T10" fmla="*/ 2147483647 w 1042"/>
              <a:gd name="T11" fmla="*/ 2147483647 h 127"/>
              <a:gd name="T12" fmla="*/ 0 60000 65536"/>
              <a:gd name="T13" fmla="*/ 0 60000 65536"/>
              <a:gd name="T14" fmla="*/ 0 60000 65536"/>
              <a:gd name="T15" fmla="*/ 0 60000 65536"/>
              <a:gd name="T16" fmla="*/ 0 60000 65536"/>
              <a:gd name="T17" fmla="*/ 0 60000 65536"/>
              <a:gd name="T18" fmla="*/ 0 w 1042"/>
              <a:gd name="T19" fmla="*/ 0 h 127"/>
              <a:gd name="T20" fmla="*/ 1042 w 1042"/>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42" h="127">
                <a:moveTo>
                  <a:pt x="1042" y="124"/>
                </a:moveTo>
                <a:lnTo>
                  <a:pt x="1042" y="0"/>
                </a:lnTo>
                <a:lnTo>
                  <a:pt x="0" y="0"/>
                </a:lnTo>
                <a:lnTo>
                  <a:pt x="0" y="127"/>
                </a:lnTo>
                <a:lnTo>
                  <a:pt x="1042"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92" name="Freeform 184"/>
          <p:cNvSpPr>
            <a:spLocks/>
          </p:cNvSpPr>
          <p:nvPr/>
        </p:nvSpPr>
        <p:spPr bwMode="auto">
          <a:xfrm>
            <a:off x="5970588" y="3059113"/>
            <a:ext cx="1654175" cy="196850"/>
          </a:xfrm>
          <a:custGeom>
            <a:avLst/>
            <a:gdLst>
              <a:gd name="T0" fmla="*/ 2147483647 w 1042"/>
              <a:gd name="T1" fmla="*/ 2147483647 h 124"/>
              <a:gd name="T2" fmla="*/ 2147483647 w 1042"/>
              <a:gd name="T3" fmla="*/ 0 h 124"/>
              <a:gd name="T4" fmla="*/ 0 w 1042"/>
              <a:gd name="T5" fmla="*/ 0 h 124"/>
              <a:gd name="T6" fmla="*/ 0 w 1042"/>
              <a:gd name="T7" fmla="*/ 2147483647 h 124"/>
              <a:gd name="T8" fmla="*/ 2147483647 w 1042"/>
              <a:gd name="T9" fmla="*/ 2147483647 h 124"/>
              <a:gd name="T10" fmla="*/ 2147483647 w 1042"/>
              <a:gd name="T11" fmla="*/ 2147483647 h 124"/>
              <a:gd name="T12" fmla="*/ 0 60000 65536"/>
              <a:gd name="T13" fmla="*/ 0 60000 65536"/>
              <a:gd name="T14" fmla="*/ 0 60000 65536"/>
              <a:gd name="T15" fmla="*/ 0 60000 65536"/>
              <a:gd name="T16" fmla="*/ 0 60000 65536"/>
              <a:gd name="T17" fmla="*/ 0 60000 65536"/>
              <a:gd name="T18" fmla="*/ 0 w 1042"/>
              <a:gd name="T19" fmla="*/ 0 h 124"/>
              <a:gd name="T20" fmla="*/ 1042 w 1042"/>
              <a:gd name="T21" fmla="*/ 124 h 124"/>
            </a:gdLst>
            <a:ahLst/>
            <a:cxnLst>
              <a:cxn ang="T12">
                <a:pos x="T0" y="T1"/>
              </a:cxn>
              <a:cxn ang="T13">
                <a:pos x="T2" y="T3"/>
              </a:cxn>
              <a:cxn ang="T14">
                <a:pos x="T4" y="T5"/>
              </a:cxn>
              <a:cxn ang="T15">
                <a:pos x="T6" y="T7"/>
              </a:cxn>
              <a:cxn ang="T16">
                <a:pos x="T8" y="T9"/>
              </a:cxn>
              <a:cxn ang="T17">
                <a:pos x="T10" y="T11"/>
              </a:cxn>
            </a:cxnLst>
            <a:rect l="T18" t="T19" r="T20" b="T21"/>
            <a:pathLst>
              <a:path w="1042" h="124">
                <a:moveTo>
                  <a:pt x="1042" y="124"/>
                </a:moveTo>
                <a:lnTo>
                  <a:pt x="1042" y="0"/>
                </a:lnTo>
                <a:lnTo>
                  <a:pt x="0" y="0"/>
                </a:lnTo>
                <a:lnTo>
                  <a:pt x="0" y="124"/>
                </a:lnTo>
                <a:lnTo>
                  <a:pt x="1042" y="124"/>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93" name="Freeform 185"/>
          <p:cNvSpPr>
            <a:spLocks/>
          </p:cNvSpPr>
          <p:nvPr/>
        </p:nvSpPr>
        <p:spPr bwMode="auto">
          <a:xfrm>
            <a:off x="5970588" y="3255963"/>
            <a:ext cx="1654175" cy="203200"/>
          </a:xfrm>
          <a:custGeom>
            <a:avLst/>
            <a:gdLst>
              <a:gd name="T0" fmla="*/ 2147483647 w 1042"/>
              <a:gd name="T1" fmla="*/ 2147483647 h 128"/>
              <a:gd name="T2" fmla="*/ 2147483647 w 1042"/>
              <a:gd name="T3" fmla="*/ 0 h 128"/>
              <a:gd name="T4" fmla="*/ 0 w 1042"/>
              <a:gd name="T5" fmla="*/ 0 h 128"/>
              <a:gd name="T6" fmla="*/ 0 w 1042"/>
              <a:gd name="T7" fmla="*/ 2147483647 h 128"/>
              <a:gd name="T8" fmla="*/ 2147483647 w 1042"/>
              <a:gd name="T9" fmla="*/ 2147483647 h 128"/>
              <a:gd name="T10" fmla="*/ 2147483647 w 1042"/>
              <a:gd name="T11" fmla="*/ 2147483647 h 128"/>
              <a:gd name="T12" fmla="*/ 0 60000 65536"/>
              <a:gd name="T13" fmla="*/ 0 60000 65536"/>
              <a:gd name="T14" fmla="*/ 0 60000 65536"/>
              <a:gd name="T15" fmla="*/ 0 60000 65536"/>
              <a:gd name="T16" fmla="*/ 0 60000 65536"/>
              <a:gd name="T17" fmla="*/ 0 60000 65536"/>
              <a:gd name="T18" fmla="*/ 0 w 1042"/>
              <a:gd name="T19" fmla="*/ 0 h 128"/>
              <a:gd name="T20" fmla="*/ 1042 w 1042"/>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1042" h="128">
                <a:moveTo>
                  <a:pt x="1042" y="125"/>
                </a:moveTo>
                <a:lnTo>
                  <a:pt x="1042" y="0"/>
                </a:lnTo>
                <a:lnTo>
                  <a:pt x="0" y="0"/>
                </a:lnTo>
                <a:lnTo>
                  <a:pt x="0" y="128"/>
                </a:lnTo>
                <a:lnTo>
                  <a:pt x="1042" y="128"/>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94" name="Freeform 186"/>
          <p:cNvSpPr>
            <a:spLocks/>
          </p:cNvSpPr>
          <p:nvPr/>
        </p:nvSpPr>
        <p:spPr bwMode="auto">
          <a:xfrm>
            <a:off x="5970588" y="3459163"/>
            <a:ext cx="1654175" cy="196850"/>
          </a:xfrm>
          <a:custGeom>
            <a:avLst/>
            <a:gdLst>
              <a:gd name="T0" fmla="*/ 2147483647 w 1042"/>
              <a:gd name="T1" fmla="*/ 2147483647 h 124"/>
              <a:gd name="T2" fmla="*/ 2147483647 w 1042"/>
              <a:gd name="T3" fmla="*/ 0 h 124"/>
              <a:gd name="T4" fmla="*/ 0 w 1042"/>
              <a:gd name="T5" fmla="*/ 0 h 124"/>
              <a:gd name="T6" fmla="*/ 0 w 1042"/>
              <a:gd name="T7" fmla="*/ 2147483647 h 124"/>
              <a:gd name="T8" fmla="*/ 2147483647 w 1042"/>
              <a:gd name="T9" fmla="*/ 2147483647 h 124"/>
              <a:gd name="T10" fmla="*/ 2147483647 w 1042"/>
              <a:gd name="T11" fmla="*/ 2147483647 h 124"/>
              <a:gd name="T12" fmla="*/ 0 60000 65536"/>
              <a:gd name="T13" fmla="*/ 0 60000 65536"/>
              <a:gd name="T14" fmla="*/ 0 60000 65536"/>
              <a:gd name="T15" fmla="*/ 0 60000 65536"/>
              <a:gd name="T16" fmla="*/ 0 60000 65536"/>
              <a:gd name="T17" fmla="*/ 0 60000 65536"/>
              <a:gd name="T18" fmla="*/ 0 w 1042"/>
              <a:gd name="T19" fmla="*/ 0 h 124"/>
              <a:gd name="T20" fmla="*/ 1042 w 1042"/>
              <a:gd name="T21" fmla="*/ 124 h 124"/>
            </a:gdLst>
            <a:ahLst/>
            <a:cxnLst>
              <a:cxn ang="T12">
                <a:pos x="T0" y="T1"/>
              </a:cxn>
              <a:cxn ang="T13">
                <a:pos x="T2" y="T3"/>
              </a:cxn>
              <a:cxn ang="T14">
                <a:pos x="T4" y="T5"/>
              </a:cxn>
              <a:cxn ang="T15">
                <a:pos x="T6" y="T7"/>
              </a:cxn>
              <a:cxn ang="T16">
                <a:pos x="T8" y="T9"/>
              </a:cxn>
              <a:cxn ang="T17">
                <a:pos x="T10" y="T11"/>
              </a:cxn>
            </a:cxnLst>
            <a:rect l="T18" t="T19" r="T20" b="T21"/>
            <a:pathLst>
              <a:path w="1042" h="124">
                <a:moveTo>
                  <a:pt x="1042" y="124"/>
                </a:moveTo>
                <a:lnTo>
                  <a:pt x="1042" y="0"/>
                </a:lnTo>
                <a:lnTo>
                  <a:pt x="0" y="0"/>
                </a:lnTo>
                <a:lnTo>
                  <a:pt x="0" y="124"/>
                </a:lnTo>
                <a:lnTo>
                  <a:pt x="1042" y="124"/>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95" name="Freeform 187"/>
          <p:cNvSpPr>
            <a:spLocks/>
          </p:cNvSpPr>
          <p:nvPr/>
        </p:nvSpPr>
        <p:spPr bwMode="auto">
          <a:xfrm>
            <a:off x="5970588" y="3656013"/>
            <a:ext cx="1654175" cy="201612"/>
          </a:xfrm>
          <a:custGeom>
            <a:avLst/>
            <a:gdLst>
              <a:gd name="T0" fmla="*/ 2147483647 w 1042"/>
              <a:gd name="T1" fmla="*/ 2147483647 h 127"/>
              <a:gd name="T2" fmla="*/ 2147483647 w 1042"/>
              <a:gd name="T3" fmla="*/ 0 h 127"/>
              <a:gd name="T4" fmla="*/ 0 w 1042"/>
              <a:gd name="T5" fmla="*/ 0 h 127"/>
              <a:gd name="T6" fmla="*/ 0 w 1042"/>
              <a:gd name="T7" fmla="*/ 2147483647 h 127"/>
              <a:gd name="T8" fmla="*/ 2147483647 w 1042"/>
              <a:gd name="T9" fmla="*/ 2147483647 h 127"/>
              <a:gd name="T10" fmla="*/ 2147483647 w 1042"/>
              <a:gd name="T11" fmla="*/ 2147483647 h 127"/>
              <a:gd name="T12" fmla="*/ 0 60000 65536"/>
              <a:gd name="T13" fmla="*/ 0 60000 65536"/>
              <a:gd name="T14" fmla="*/ 0 60000 65536"/>
              <a:gd name="T15" fmla="*/ 0 60000 65536"/>
              <a:gd name="T16" fmla="*/ 0 60000 65536"/>
              <a:gd name="T17" fmla="*/ 0 60000 65536"/>
              <a:gd name="T18" fmla="*/ 0 w 1042"/>
              <a:gd name="T19" fmla="*/ 0 h 127"/>
              <a:gd name="T20" fmla="*/ 1042 w 1042"/>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42" h="127">
                <a:moveTo>
                  <a:pt x="1042" y="127"/>
                </a:moveTo>
                <a:lnTo>
                  <a:pt x="1042" y="0"/>
                </a:lnTo>
                <a:lnTo>
                  <a:pt x="0" y="0"/>
                </a:lnTo>
                <a:lnTo>
                  <a:pt x="0" y="127"/>
                </a:lnTo>
                <a:lnTo>
                  <a:pt x="1042"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96" name="Freeform 188"/>
          <p:cNvSpPr>
            <a:spLocks/>
          </p:cNvSpPr>
          <p:nvPr/>
        </p:nvSpPr>
        <p:spPr bwMode="auto">
          <a:xfrm>
            <a:off x="5970588" y="3857625"/>
            <a:ext cx="1654175" cy="201613"/>
          </a:xfrm>
          <a:custGeom>
            <a:avLst/>
            <a:gdLst>
              <a:gd name="T0" fmla="*/ 2147483647 w 1042"/>
              <a:gd name="T1" fmla="*/ 2147483647 h 127"/>
              <a:gd name="T2" fmla="*/ 2147483647 w 1042"/>
              <a:gd name="T3" fmla="*/ 0 h 127"/>
              <a:gd name="T4" fmla="*/ 0 w 1042"/>
              <a:gd name="T5" fmla="*/ 0 h 127"/>
              <a:gd name="T6" fmla="*/ 0 w 1042"/>
              <a:gd name="T7" fmla="*/ 2147483647 h 127"/>
              <a:gd name="T8" fmla="*/ 2147483647 w 1042"/>
              <a:gd name="T9" fmla="*/ 2147483647 h 127"/>
              <a:gd name="T10" fmla="*/ 2147483647 w 1042"/>
              <a:gd name="T11" fmla="*/ 2147483647 h 127"/>
              <a:gd name="T12" fmla="*/ 0 60000 65536"/>
              <a:gd name="T13" fmla="*/ 0 60000 65536"/>
              <a:gd name="T14" fmla="*/ 0 60000 65536"/>
              <a:gd name="T15" fmla="*/ 0 60000 65536"/>
              <a:gd name="T16" fmla="*/ 0 60000 65536"/>
              <a:gd name="T17" fmla="*/ 0 60000 65536"/>
              <a:gd name="T18" fmla="*/ 0 w 1042"/>
              <a:gd name="T19" fmla="*/ 0 h 127"/>
              <a:gd name="T20" fmla="*/ 1042 w 1042"/>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042" h="127">
                <a:moveTo>
                  <a:pt x="1042" y="125"/>
                </a:moveTo>
                <a:lnTo>
                  <a:pt x="1042" y="0"/>
                </a:lnTo>
                <a:lnTo>
                  <a:pt x="0" y="0"/>
                </a:lnTo>
                <a:lnTo>
                  <a:pt x="0" y="127"/>
                </a:lnTo>
                <a:lnTo>
                  <a:pt x="1042"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97" name="Freeform 189"/>
          <p:cNvSpPr>
            <a:spLocks/>
          </p:cNvSpPr>
          <p:nvPr/>
        </p:nvSpPr>
        <p:spPr bwMode="auto">
          <a:xfrm>
            <a:off x="5761038" y="4987925"/>
            <a:ext cx="1787525" cy="201613"/>
          </a:xfrm>
          <a:custGeom>
            <a:avLst/>
            <a:gdLst>
              <a:gd name="T0" fmla="*/ 2147483647 w 1126"/>
              <a:gd name="T1" fmla="*/ 2147483647 h 127"/>
              <a:gd name="T2" fmla="*/ 2147483647 w 1126"/>
              <a:gd name="T3" fmla="*/ 0 h 127"/>
              <a:gd name="T4" fmla="*/ 0 w 1126"/>
              <a:gd name="T5" fmla="*/ 0 h 127"/>
              <a:gd name="T6" fmla="*/ 0 w 1126"/>
              <a:gd name="T7" fmla="*/ 2147483647 h 127"/>
              <a:gd name="T8" fmla="*/ 2147483647 w 1126"/>
              <a:gd name="T9" fmla="*/ 2147483647 h 127"/>
              <a:gd name="T10" fmla="*/ 2147483647 w 1126"/>
              <a:gd name="T11" fmla="*/ 2147483647 h 127"/>
              <a:gd name="T12" fmla="*/ 2147483647 w 1126"/>
              <a:gd name="T13" fmla="*/ 2147483647 h 127"/>
              <a:gd name="T14" fmla="*/ 0 60000 65536"/>
              <a:gd name="T15" fmla="*/ 0 60000 65536"/>
              <a:gd name="T16" fmla="*/ 0 60000 65536"/>
              <a:gd name="T17" fmla="*/ 0 60000 65536"/>
              <a:gd name="T18" fmla="*/ 0 60000 65536"/>
              <a:gd name="T19" fmla="*/ 0 60000 65536"/>
              <a:gd name="T20" fmla="*/ 0 60000 65536"/>
              <a:gd name="T21" fmla="*/ 0 w 1126"/>
              <a:gd name="T22" fmla="*/ 0 h 127"/>
              <a:gd name="T23" fmla="*/ 1126 w 1126"/>
              <a:gd name="T24" fmla="*/ 127 h 1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6" h="127">
                <a:moveTo>
                  <a:pt x="1123" y="127"/>
                </a:moveTo>
                <a:lnTo>
                  <a:pt x="1126" y="0"/>
                </a:lnTo>
                <a:lnTo>
                  <a:pt x="0" y="0"/>
                </a:lnTo>
                <a:lnTo>
                  <a:pt x="0" y="127"/>
                </a:lnTo>
                <a:lnTo>
                  <a:pt x="1126" y="127"/>
                </a:lnTo>
                <a:lnTo>
                  <a:pt x="1123" y="127"/>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98" name="Freeform 190"/>
          <p:cNvSpPr>
            <a:spLocks/>
          </p:cNvSpPr>
          <p:nvPr/>
        </p:nvSpPr>
        <p:spPr bwMode="auto">
          <a:xfrm>
            <a:off x="5761038" y="4987925"/>
            <a:ext cx="1787525" cy="201613"/>
          </a:xfrm>
          <a:custGeom>
            <a:avLst/>
            <a:gdLst>
              <a:gd name="T0" fmla="*/ 2147483647 w 1126"/>
              <a:gd name="T1" fmla="*/ 2147483647 h 127"/>
              <a:gd name="T2" fmla="*/ 2147483647 w 1126"/>
              <a:gd name="T3" fmla="*/ 0 h 127"/>
              <a:gd name="T4" fmla="*/ 0 w 1126"/>
              <a:gd name="T5" fmla="*/ 0 h 127"/>
              <a:gd name="T6" fmla="*/ 0 w 1126"/>
              <a:gd name="T7" fmla="*/ 2147483647 h 127"/>
              <a:gd name="T8" fmla="*/ 2147483647 w 1126"/>
              <a:gd name="T9" fmla="*/ 2147483647 h 127"/>
              <a:gd name="T10" fmla="*/ 2147483647 w 1126"/>
              <a:gd name="T11" fmla="*/ 2147483647 h 127"/>
              <a:gd name="T12" fmla="*/ 0 60000 65536"/>
              <a:gd name="T13" fmla="*/ 0 60000 65536"/>
              <a:gd name="T14" fmla="*/ 0 60000 65536"/>
              <a:gd name="T15" fmla="*/ 0 60000 65536"/>
              <a:gd name="T16" fmla="*/ 0 60000 65536"/>
              <a:gd name="T17" fmla="*/ 0 60000 65536"/>
              <a:gd name="T18" fmla="*/ 0 w 1126"/>
              <a:gd name="T19" fmla="*/ 0 h 127"/>
              <a:gd name="T20" fmla="*/ 1126 w 1126"/>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126" h="127">
                <a:moveTo>
                  <a:pt x="1123" y="127"/>
                </a:moveTo>
                <a:lnTo>
                  <a:pt x="1126" y="0"/>
                </a:lnTo>
                <a:lnTo>
                  <a:pt x="0" y="0"/>
                </a:lnTo>
                <a:lnTo>
                  <a:pt x="0" y="127"/>
                </a:lnTo>
                <a:lnTo>
                  <a:pt x="1126"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99" name="Freeform 191"/>
          <p:cNvSpPr>
            <a:spLocks/>
          </p:cNvSpPr>
          <p:nvPr/>
        </p:nvSpPr>
        <p:spPr bwMode="auto">
          <a:xfrm>
            <a:off x="5761038" y="5257800"/>
            <a:ext cx="1787525" cy="203200"/>
          </a:xfrm>
          <a:custGeom>
            <a:avLst/>
            <a:gdLst>
              <a:gd name="T0" fmla="*/ 2147483647 w 1126"/>
              <a:gd name="T1" fmla="*/ 2147483647 h 128"/>
              <a:gd name="T2" fmla="*/ 2147483647 w 1126"/>
              <a:gd name="T3" fmla="*/ 0 h 128"/>
              <a:gd name="T4" fmla="*/ 0 w 1126"/>
              <a:gd name="T5" fmla="*/ 0 h 128"/>
              <a:gd name="T6" fmla="*/ 0 w 1126"/>
              <a:gd name="T7" fmla="*/ 2147483647 h 128"/>
              <a:gd name="T8" fmla="*/ 2147483647 w 1126"/>
              <a:gd name="T9" fmla="*/ 2147483647 h 128"/>
              <a:gd name="T10" fmla="*/ 2147483647 w 1126"/>
              <a:gd name="T11" fmla="*/ 2147483647 h 128"/>
              <a:gd name="T12" fmla="*/ 2147483647 w 1126"/>
              <a:gd name="T13" fmla="*/ 2147483647 h 128"/>
              <a:gd name="T14" fmla="*/ 0 60000 65536"/>
              <a:gd name="T15" fmla="*/ 0 60000 65536"/>
              <a:gd name="T16" fmla="*/ 0 60000 65536"/>
              <a:gd name="T17" fmla="*/ 0 60000 65536"/>
              <a:gd name="T18" fmla="*/ 0 60000 65536"/>
              <a:gd name="T19" fmla="*/ 0 60000 65536"/>
              <a:gd name="T20" fmla="*/ 0 60000 65536"/>
              <a:gd name="T21" fmla="*/ 0 w 1126"/>
              <a:gd name="T22" fmla="*/ 0 h 128"/>
              <a:gd name="T23" fmla="*/ 1126 w 1126"/>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6" h="128">
                <a:moveTo>
                  <a:pt x="1123" y="125"/>
                </a:moveTo>
                <a:lnTo>
                  <a:pt x="1126" y="0"/>
                </a:lnTo>
                <a:lnTo>
                  <a:pt x="0" y="0"/>
                </a:lnTo>
                <a:lnTo>
                  <a:pt x="0" y="128"/>
                </a:lnTo>
                <a:lnTo>
                  <a:pt x="1126" y="128"/>
                </a:lnTo>
                <a:lnTo>
                  <a:pt x="1123" y="125"/>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00" name="Freeform 192"/>
          <p:cNvSpPr>
            <a:spLocks/>
          </p:cNvSpPr>
          <p:nvPr/>
        </p:nvSpPr>
        <p:spPr bwMode="auto">
          <a:xfrm>
            <a:off x="5761038" y="5257800"/>
            <a:ext cx="1787525" cy="203200"/>
          </a:xfrm>
          <a:custGeom>
            <a:avLst/>
            <a:gdLst>
              <a:gd name="T0" fmla="*/ 2147483647 w 1126"/>
              <a:gd name="T1" fmla="*/ 2147483647 h 128"/>
              <a:gd name="T2" fmla="*/ 2147483647 w 1126"/>
              <a:gd name="T3" fmla="*/ 0 h 128"/>
              <a:gd name="T4" fmla="*/ 0 w 1126"/>
              <a:gd name="T5" fmla="*/ 0 h 128"/>
              <a:gd name="T6" fmla="*/ 0 w 1126"/>
              <a:gd name="T7" fmla="*/ 2147483647 h 128"/>
              <a:gd name="T8" fmla="*/ 2147483647 w 1126"/>
              <a:gd name="T9" fmla="*/ 2147483647 h 128"/>
              <a:gd name="T10" fmla="*/ 2147483647 w 1126"/>
              <a:gd name="T11" fmla="*/ 2147483647 h 128"/>
              <a:gd name="T12" fmla="*/ 0 60000 65536"/>
              <a:gd name="T13" fmla="*/ 0 60000 65536"/>
              <a:gd name="T14" fmla="*/ 0 60000 65536"/>
              <a:gd name="T15" fmla="*/ 0 60000 65536"/>
              <a:gd name="T16" fmla="*/ 0 60000 65536"/>
              <a:gd name="T17" fmla="*/ 0 60000 65536"/>
              <a:gd name="T18" fmla="*/ 0 w 1126"/>
              <a:gd name="T19" fmla="*/ 0 h 128"/>
              <a:gd name="T20" fmla="*/ 1126 w 1126"/>
              <a:gd name="T21" fmla="*/ 128 h 128"/>
            </a:gdLst>
            <a:ahLst/>
            <a:cxnLst>
              <a:cxn ang="T12">
                <a:pos x="T0" y="T1"/>
              </a:cxn>
              <a:cxn ang="T13">
                <a:pos x="T2" y="T3"/>
              </a:cxn>
              <a:cxn ang="T14">
                <a:pos x="T4" y="T5"/>
              </a:cxn>
              <a:cxn ang="T15">
                <a:pos x="T6" y="T7"/>
              </a:cxn>
              <a:cxn ang="T16">
                <a:pos x="T8" y="T9"/>
              </a:cxn>
              <a:cxn ang="T17">
                <a:pos x="T10" y="T11"/>
              </a:cxn>
            </a:cxnLst>
            <a:rect l="T18" t="T19" r="T20" b="T21"/>
            <a:pathLst>
              <a:path w="1126" h="128">
                <a:moveTo>
                  <a:pt x="1123" y="125"/>
                </a:moveTo>
                <a:lnTo>
                  <a:pt x="1126" y="0"/>
                </a:lnTo>
                <a:lnTo>
                  <a:pt x="0" y="0"/>
                </a:lnTo>
                <a:lnTo>
                  <a:pt x="0" y="128"/>
                </a:lnTo>
                <a:lnTo>
                  <a:pt x="1126" y="128"/>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01" name="Freeform 193"/>
          <p:cNvSpPr>
            <a:spLocks/>
          </p:cNvSpPr>
          <p:nvPr/>
        </p:nvSpPr>
        <p:spPr bwMode="auto">
          <a:xfrm>
            <a:off x="5761038" y="5524500"/>
            <a:ext cx="1787525" cy="201613"/>
          </a:xfrm>
          <a:custGeom>
            <a:avLst/>
            <a:gdLst>
              <a:gd name="T0" fmla="*/ 2147483647 w 1126"/>
              <a:gd name="T1" fmla="*/ 2147483647 h 127"/>
              <a:gd name="T2" fmla="*/ 2147483647 w 1126"/>
              <a:gd name="T3" fmla="*/ 0 h 127"/>
              <a:gd name="T4" fmla="*/ 0 w 1126"/>
              <a:gd name="T5" fmla="*/ 0 h 127"/>
              <a:gd name="T6" fmla="*/ 0 w 1126"/>
              <a:gd name="T7" fmla="*/ 2147483647 h 127"/>
              <a:gd name="T8" fmla="*/ 2147483647 w 1126"/>
              <a:gd name="T9" fmla="*/ 2147483647 h 127"/>
              <a:gd name="T10" fmla="*/ 2147483647 w 1126"/>
              <a:gd name="T11" fmla="*/ 2147483647 h 127"/>
              <a:gd name="T12" fmla="*/ 2147483647 w 1126"/>
              <a:gd name="T13" fmla="*/ 2147483647 h 127"/>
              <a:gd name="T14" fmla="*/ 0 60000 65536"/>
              <a:gd name="T15" fmla="*/ 0 60000 65536"/>
              <a:gd name="T16" fmla="*/ 0 60000 65536"/>
              <a:gd name="T17" fmla="*/ 0 60000 65536"/>
              <a:gd name="T18" fmla="*/ 0 60000 65536"/>
              <a:gd name="T19" fmla="*/ 0 60000 65536"/>
              <a:gd name="T20" fmla="*/ 0 60000 65536"/>
              <a:gd name="T21" fmla="*/ 0 w 1126"/>
              <a:gd name="T22" fmla="*/ 0 h 127"/>
              <a:gd name="T23" fmla="*/ 1126 w 1126"/>
              <a:gd name="T24" fmla="*/ 127 h 1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6" h="127">
                <a:moveTo>
                  <a:pt x="1123" y="127"/>
                </a:moveTo>
                <a:lnTo>
                  <a:pt x="1126" y="0"/>
                </a:lnTo>
                <a:lnTo>
                  <a:pt x="0" y="0"/>
                </a:lnTo>
                <a:lnTo>
                  <a:pt x="0" y="127"/>
                </a:lnTo>
                <a:lnTo>
                  <a:pt x="1126" y="127"/>
                </a:lnTo>
                <a:lnTo>
                  <a:pt x="1123" y="127"/>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02" name="Freeform 194"/>
          <p:cNvSpPr>
            <a:spLocks/>
          </p:cNvSpPr>
          <p:nvPr/>
        </p:nvSpPr>
        <p:spPr bwMode="auto">
          <a:xfrm>
            <a:off x="5761038" y="5524500"/>
            <a:ext cx="1787525" cy="201613"/>
          </a:xfrm>
          <a:custGeom>
            <a:avLst/>
            <a:gdLst>
              <a:gd name="T0" fmla="*/ 2147483647 w 1126"/>
              <a:gd name="T1" fmla="*/ 2147483647 h 127"/>
              <a:gd name="T2" fmla="*/ 2147483647 w 1126"/>
              <a:gd name="T3" fmla="*/ 0 h 127"/>
              <a:gd name="T4" fmla="*/ 0 w 1126"/>
              <a:gd name="T5" fmla="*/ 0 h 127"/>
              <a:gd name="T6" fmla="*/ 0 w 1126"/>
              <a:gd name="T7" fmla="*/ 2147483647 h 127"/>
              <a:gd name="T8" fmla="*/ 2147483647 w 1126"/>
              <a:gd name="T9" fmla="*/ 2147483647 h 127"/>
              <a:gd name="T10" fmla="*/ 2147483647 w 1126"/>
              <a:gd name="T11" fmla="*/ 2147483647 h 127"/>
              <a:gd name="T12" fmla="*/ 0 60000 65536"/>
              <a:gd name="T13" fmla="*/ 0 60000 65536"/>
              <a:gd name="T14" fmla="*/ 0 60000 65536"/>
              <a:gd name="T15" fmla="*/ 0 60000 65536"/>
              <a:gd name="T16" fmla="*/ 0 60000 65536"/>
              <a:gd name="T17" fmla="*/ 0 60000 65536"/>
              <a:gd name="T18" fmla="*/ 0 w 1126"/>
              <a:gd name="T19" fmla="*/ 0 h 127"/>
              <a:gd name="T20" fmla="*/ 1126 w 1126"/>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1126" h="127">
                <a:moveTo>
                  <a:pt x="1123" y="127"/>
                </a:moveTo>
                <a:lnTo>
                  <a:pt x="1126" y="0"/>
                </a:lnTo>
                <a:lnTo>
                  <a:pt x="0" y="0"/>
                </a:lnTo>
                <a:lnTo>
                  <a:pt x="0" y="127"/>
                </a:lnTo>
                <a:lnTo>
                  <a:pt x="1126" y="12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03" name="Freeform 195"/>
          <p:cNvSpPr>
            <a:spLocks/>
          </p:cNvSpPr>
          <p:nvPr/>
        </p:nvSpPr>
        <p:spPr bwMode="auto">
          <a:xfrm>
            <a:off x="5622925" y="4729163"/>
            <a:ext cx="1998663" cy="174625"/>
          </a:xfrm>
          <a:custGeom>
            <a:avLst/>
            <a:gdLst>
              <a:gd name="T0" fmla="*/ 0 w 1259"/>
              <a:gd name="T1" fmla="*/ 0 h 110"/>
              <a:gd name="T2" fmla="*/ 2147483647 w 1259"/>
              <a:gd name="T3" fmla="*/ 2147483647 h 110"/>
              <a:gd name="T4" fmla="*/ 2147483647 w 1259"/>
              <a:gd name="T5" fmla="*/ 2147483647 h 110"/>
              <a:gd name="T6" fmla="*/ 2147483647 w 1259"/>
              <a:gd name="T7" fmla="*/ 2147483647 h 110"/>
              <a:gd name="T8" fmla="*/ 2147483647 w 1259"/>
              <a:gd name="T9" fmla="*/ 2147483647 h 110"/>
              <a:gd name="T10" fmla="*/ 2147483647 w 1259"/>
              <a:gd name="T11" fmla="*/ 2147483647 h 110"/>
              <a:gd name="T12" fmla="*/ 2147483647 w 1259"/>
              <a:gd name="T13" fmla="*/ 2147483647 h 110"/>
              <a:gd name="T14" fmla="*/ 2147483647 w 1259"/>
              <a:gd name="T15" fmla="*/ 2147483647 h 110"/>
              <a:gd name="T16" fmla="*/ 2147483647 w 1259"/>
              <a:gd name="T17" fmla="*/ 2147483647 h 110"/>
              <a:gd name="T18" fmla="*/ 2147483647 w 1259"/>
              <a:gd name="T19" fmla="*/ 2147483647 h 110"/>
              <a:gd name="T20" fmla="*/ 2147483647 w 1259"/>
              <a:gd name="T21" fmla="*/ 2147483647 h 110"/>
              <a:gd name="T22" fmla="*/ 2147483647 w 1259"/>
              <a:gd name="T23" fmla="*/ 2147483647 h 110"/>
              <a:gd name="T24" fmla="*/ 2147483647 w 1259"/>
              <a:gd name="T25" fmla="*/ 2147483647 h 110"/>
              <a:gd name="T26" fmla="*/ 2147483647 w 1259"/>
              <a:gd name="T27" fmla="*/ 2147483647 h 110"/>
              <a:gd name="T28" fmla="*/ 2147483647 w 1259"/>
              <a:gd name="T29" fmla="*/ 2147483647 h 110"/>
              <a:gd name="T30" fmla="*/ 2147483647 w 1259"/>
              <a:gd name="T31" fmla="*/ 2147483647 h 110"/>
              <a:gd name="T32" fmla="*/ 2147483647 w 1259"/>
              <a:gd name="T33" fmla="*/ 2147483647 h 110"/>
              <a:gd name="T34" fmla="*/ 2147483647 w 1259"/>
              <a:gd name="T35" fmla="*/ 2147483647 h 110"/>
              <a:gd name="T36" fmla="*/ 2147483647 w 1259"/>
              <a:gd name="T37" fmla="*/ 2147483647 h 110"/>
              <a:gd name="T38" fmla="*/ 2147483647 w 1259"/>
              <a:gd name="T39" fmla="*/ 2147483647 h 110"/>
              <a:gd name="T40" fmla="*/ 2147483647 w 1259"/>
              <a:gd name="T41" fmla="*/ 0 h 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9"/>
              <a:gd name="T64" fmla="*/ 0 h 110"/>
              <a:gd name="T65" fmla="*/ 1259 w 1259"/>
              <a:gd name="T66" fmla="*/ 110 h 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9" h="110">
                <a:moveTo>
                  <a:pt x="0" y="0"/>
                </a:moveTo>
                <a:lnTo>
                  <a:pt x="11" y="18"/>
                </a:lnTo>
                <a:lnTo>
                  <a:pt x="33" y="36"/>
                </a:lnTo>
                <a:lnTo>
                  <a:pt x="72" y="51"/>
                </a:lnTo>
                <a:lnTo>
                  <a:pt x="122" y="66"/>
                </a:lnTo>
                <a:lnTo>
                  <a:pt x="186" y="79"/>
                </a:lnTo>
                <a:lnTo>
                  <a:pt x="260" y="89"/>
                </a:lnTo>
                <a:lnTo>
                  <a:pt x="341" y="100"/>
                </a:lnTo>
                <a:lnTo>
                  <a:pt x="433" y="105"/>
                </a:lnTo>
                <a:lnTo>
                  <a:pt x="529" y="110"/>
                </a:lnTo>
                <a:lnTo>
                  <a:pt x="631" y="110"/>
                </a:lnTo>
                <a:lnTo>
                  <a:pt x="733" y="110"/>
                </a:lnTo>
                <a:lnTo>
                  <a:pt x="829" y="105"/>
                </a:lnTo>
                <a:lnTo>
                  <a:pt x="921" y="100"/>
                </a:lnTo>
                <a:lnTo>
                  <a:pt x="1002" y="89"/>
                </a:lnTo>
                <a:lnTo>
                  <a:pt x="1076" y="79"/>
                </a:lnTo>
                <a:lnTo>
                  <a:pt x="1139" y="66"/>
                </a:lnTo>
                <a:lnTo>
                  <a:pt x="1190" y="51"/>
                </a:lnTo>
                <a:lnTo>
                  <a:pt x="1228" y="36"/>
                </a:lnTo>
                <a:lnTo>
                  <a:pt x="1251" y="18"/>
                </a:lnTo>
                <a:lnTo>
                  <a:pt x="1259"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04" name="Freeform 196"/>
          <p:cNvSpPr>
            <a:spLocks/>
          </p:cNvSpPr>
          <p:nvPr/>
        </p:nvSpPr>
        <p:spPr bwMode="auto">
          <a:xfrm>
            <a:off x="5688013" y="4940300"/>
            <a:ext cx="68262" cy="68263"/>
          </a:xfrm>
          <a:custGeom>
            <a:avLst/>
            <a:gdLst>
              <a:gd name="T0" fmla="*/ 2147483647 w 43"/>
              <a:gd name="T1" fmla="*/ 0 h 43"/>
              <a:gd name="T2" fmla="*/ 0 w 43"/>
              <a:gd name="T3" fmla="*/ 2147483647 h 43"/>
              <a:gd name="T4" fmla="*/ 2147483647 w 43"/>
              <a:gd name="T5" fmla="*/ 2147483647 h 43"/>
              <a:gd name="T6" fmla="*/ 2147483647 w 43"/>
              <a:gd name="T7" fmla="*/ 0 h 43"/>
              <a:gd name="T8" fmla="*/ 2147483647 w 43"/>
              <a:gd name="T9" fmla="*/ 0 h 43"/>
              <a:gd name="T10" fmla="*/ 0 60000 65536"/>
              <a:gd name="T11" fmla="*/ 0 60000 65536"/>
              <a:gd name="T12" fmla="*/ 0 60000 65536"/>
              <a:gd name="T13" fmla="*/ 0 60000 65536"/>
              <a:gd name="T14" fmla="*/ 0 60000 65536"/>
              <a:gd name="T15" fmla="*/ 0 w 43"/>
              <a:gd name="T16" fmla="*/ 0 h 43"/>
              <a:gd name="T17" fmla="*/ 43 w 43"/>
              <a:gd name="T18" fmla="*/ 43 h 43"/>
            </a:gdLst>
            <a:ahLst/>
            <a:cxnLst>
              <a:cxn ang="T10">
                <a:pos x="T0" y="T1"/>
              </a:cxn>
              <a:cxn ang="T11">
                <a:pos x="T2" y="T3"/>
              </a:cxn>
              <a:cxn ang="T12">
                <a:pos x="T4" y="T5"/>
              </a:cxn>
              <a:cxn ang="T13">
                <a:pos x="T6" y="T7"/>
              </a:cxn>
              <a:cxn ang="T14">
                <a:pos x="T8" y="T9"/>
              </a:cxn>
            </a:cxnLst>
            <a:rect l="T15" t="T16" r="T17" b="T18"/>
            <a:pathLst>
              <a:path w="43" h="43">
                <a:moveTo>
                  <a:pt x="5" y="0"/>
                </a:moveTo>
                <a:lnTo>
                  <a:pt x="0" y="43"/>
                </a:lnTo>
                <a:lnTo>
                  <a:pt x="43" y="28"/>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05" name="Freeform 197"/>
          <p:cNvSpPr>
            <a:spLocks/>
          </p:cNvSpPr>
          <p:nvPr/>
        </p:nvSpPr>
        <p:spPr bwMode="auto">
          <a:xfrm>
            <a:off x="5684838" y="5508625"/>
            <a:ext cx="71437" cy="65088"/>
          </a:xfrm>
          <a:custGeom>
            <a:avLst/>
            <a:gdLst>
              <a:gd name="T0" fmla="*/ 0 w 45"/>
              <a:gd name="T1" fmla="*/ 0 h 41"/>
              <a:gd name="T2" fmla="*/ 2147483647 w 45"/>
              <a:gd name="T3" fmla="*/ 2147483647 h 41"/>
              <a:gd name="T4" fmla="*/ 2147483647 w 45"/>
              <a:gd name="T5" fmla="*/ 2147483647 h 41"/>
              <a:gd name="T6" fmla="*/ 0 w 45"/>
              <a:gd name="T7" fmla="*/ 0 h 41"/>
              <a:gd name="T8" fmla="*/ 0 w 45"/>
              <a:gd name="T9" fmla="*/ 0 h 41"/>
              <a:gd name="T10" fmla="*/ 0 60000 65536"/>
              <a:gd name="T11" fmla="*/ 0 60000 65536"/>
              <a:gd name="T12" fmla="*/ 0 60000 65536"/>
              <a:gd name="T13" fmla="*/ 0 60000 65536"/>
              <a:gd name="T14" fmla="*/ 0 60000 65536"/>
              <a:gd name="T15" fmla="*/ 0 w 45"/>
              <a:gd name="T16" fmla="*/ 0 h 41"/>
              <a:gd name="T17" fmla="*/ 45 w 45"/>
              <a:gd name="T18" fmla="*/ 41 h 41"/>
            </a:gdLst>
            <a:ahLst/>
            <a:cxnLst>
              <a:cxn ang="T10">
                <a:pos x="T0" y="T1"/>
              </a:cxn>
              <a:cxn ang="T11">
                <a:pos x="T2" y="T3"/>
              </a:cxn>
              <a:cxn ang="T12">
                <a:pos x="T4" y="T5"/>
              </a:cxn>
              <a:cxn ang="T13">
                <a:pos x="T6" y="T7"/>
              </a:cxn>
              <a:cxn ang="T14">
                <a:pos x="T8" y="T9"/>
              </a:cxn>
            </a:cxnLst>
            <a:rect l="T15" t="T16" r="T17" b="T18"/>
            <a:pathLst>
              <a:path w="45" h="41">
                <a:moveTo>
                  <a:pt x="0" y="0"/>
                </a:moveTo>
                <a:lnTo>
                  <a:pt x="10" y="41"/>
                </a:lnTo>
                <a:lnTo>
                  <a:pt x="45" y="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06" name="Freeform 198"/>
          <p:cNvSpPr>
            <a:spLocks/>
          </p:cNvSpPr>
          <p:nvPr/>
        </p:nvSpPr>
        <p:spPr bwMode="auto">
          <a:xfrm>
            <a:off x="5684838" y="5222875"/>
            <a:ext cx="71437" cy="68263"/>
          </a:xfrm>
          <a:custGeom>
            <a:avLst/>
            <a:gdLst>
              <a:gd name="T0" fmla="*/ 0 w 45"/>
              <a:gd name="T1" fmla="*/ 0 h 43"/>
              <a:gd name="T2" fmla="*/ 2147483647 w 45"/>
              <a:gd name="T3" fmla="*/ 2147483647 h 43"/>
              <a:gd name="T4" fmla="*/ 2147483647 w 45"/>
              <a:gd name="T5" fmla="*/ 2147483647 h 43"/>
              <a:gd name="T6" fmla="*/ 2147483647 w 45"/>
              <a:gd name="T7" fmla="*/ 0 h 43"/>
              <a:gd name="T8" fmla="*/ 2147483647 w 45"/>
              <a:gd name="T9" fmla="*/ 0 h 43"/>
              <a:gd name="T10" fmla="*/ 0 w 45"/>
              <a:gd name="T11" fmla="*/ 0 h 43"/>
              <a:gd name="T12" fmla="*/ 0 60000 65536"/>
              <a:gd name="T13" fmla="*/ 0 60000 65536"/>
              <a:gd name="T14" fmla="*/ 0 60000 65536"/>
              <a:gd name="T15" fmla="*/ 0 60000 65536"/>
              <a:gd name="T16" fmla="*/ 0 60000 65536"/>
              <a:gd name="T17" fmla="*/ 0 60000 65536"/>
              <a:gd name="T18" fmla="*/ 0 w 45"/>
              <a:gd name="T19" fmla="*/ 0 h 43"/>
              <a:gd name="T20" fmla="*/ 45 w 45"/>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45" h="43">
                <a:moveTo>
                  <a:pt x="0" y="0"/>
                </a:moveTo>
                <a:lnTo>
                  <a:pt x="5" y="43"/>
                </a:lnTo>
                <a:lnTo>
                  <a:pt x="45" y="20"/>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07" name="Line 199"/>
          <p:cNvSpPr>
            <a:spLocks noChangeShapeType="1"/>
          </p:cNvSpPr>
          <p:nvPr/>
        </p:nvSpPr>
        <p:spPr bwMode="auto">
          <a:xfrm>
            <a:off x="3165475" y="4786313"/>
            <a:ext cx="2590800" cy="19843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608" name="Line 200"/>
          <p:cNvSpPr>
            <a:spLocks noChangeShapeType="1"/>
          </p:cNvSpPr>
          <p:nvPr/>
        </p:nvSpPr>
        <p:spPr bwMode="auto">
          <a:xfrm flipV="1">
            <a:off x="3178175" y="5537200"/>
            <a:ext cx="2538413" cy="4603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609" name="Line 201"/>
          <p:cNvSpPr>
            <a:spLocks noChangeShapeType="1"/>
          </p:cNvSpPr>
          <p:nvPr/>
        </p:nvSpPr>
        <p:spPr bwMode="auto">
          <a:xfrm flipV="1">
            <a:off x="3165475" y="5254625"/>
            <a:ext cx="2590800" cy="1365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610" name="Text Box 202"/>
          <p:cNvSpPr txBox="1">
            <a:spLocks noChangeArrowheads="1"/>
          </p:cNvSpPr>
          <p:nvPr/>
        </p:nvSpPr>
        <p:spPr bwMode="auto">
          <a:xfrm>
            <a:off x="4978400" y="1206500"/>
            <a:ext cx="1171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solidFill>
                  <a:srgbClr val="FF0000"/>
                </a:solidFill>
              </a:rPr>
              <a:t>TLB</a:t>
            </a:r>
          </a:p>
        </p:txBody>
      </p:sp>
      <p:sp>
        <p:nvSpPr>
          <p:cNvPr id="17611" name="Text Box 203"/>
          <p:cNvSpPr txBox="1">
            <a:spLocks noChangeArrowheads="1"/>
          </p:cNvSpPr>
          <p:nvPr/>
        </p:nvSpPr>
        <p:spPr bwMode="auto">
          <a:xfrm>
            <a:off x="863600" y="5168900"/>
            <a:ext cx="11715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solidFill>
                  <a:srgbClr val="FF0000"/>
                </a:solidFill>
              </a:rPr>
              <a:t>Page</a:t>
            </a:r>
            <a:br>
              <a:rPr lang="en-US" altLang="en-US" sz="2800">
                <a:solidFill>
                  <a:srgbClr val="FF0000"/>
                </a:solidFill>
              </a:rPr>
            </a:br>
            <a:r>
              <a:rPr lang="en-US" altLang="en-US" sz="2800">
                <a:solidFill>
                  <a:srgbClr val="FF0000"/>
                </a:solidFill>
              </a:rPr>
              <a:t>Table</a:t>
            </a:r>
          </a:p>
        </p:txBody>
      </p:sp>
      <p:sp>
        <p:nvSpPr>
          <p:cNvPr id="17612" name="Text Box 204"/>
          <p:cNvSpPr txBox="1">
            <a:spLocks noChangeArrowheads="1"/>
          </p:cNvSpPr>
          <p:nvPr/>
        </p:nvSpPr>
        <p:spPr bwMode="auto">
          <a:xfrm>
            <a:off x="2892425" y="1206500"/>
            <a:ext cx="1171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t>Tag</a:t>
            </a:r>
          </a:p>
        </p:txBody>
      </p:sp>
      <p:sp>
        <p:nvSpPr>
          <p:cNvPr id="17613" name="Text Box 205"/>
          <p:cNvSpPr txBox="1">
            <a:spLocks noChangeArrowheads="1"/>
          </p:cNvSpPr>
          <p:nvPr/>
        </p:nvSpPr>
        <p:spPr bwMode="auto">
          <a:xfrm>
            <a:off x="3683000" y="1054100"/>
            <a:ext cx="2209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t>Physical Page</a:t>
            </a:r>
            <a:br>
              <a:rPr lang="en-US" altLang="en-US" sz="1400"/>
            </a:br>
            <a:r>
              <a:rPr lang="en-US" altLang="en-US" sz="1400"/>
              <a:t>Number</a:t>
            </a:r>
          </a:p>
        </p:txBody>
      </p:sp>
      <p:sp>
        <p:nvSpPr>
          <p:cNvPr id="17614" name="Text Box 206"/>
          <p:cNvSpPr txBox="1">
            <a:spLocks noChangeArrowheads="1"/>
          </p:cNvSpPr>
          <p:nvPr/>
        </p:nvSpPr>
        <p:spPr bwMode="auto">
          <a:xfrm>
            <a:off x="2387600" y="12065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t>V</a:t>
            </a:r>
          </a:p>
        </p:txBody>
      </p:sp>
      <p:sp>
        <p:nvSpPr>
          <p:cNvPr id="17615" name="Text Box 207"/>
          <p:cNvSpPr txBox="1">
            <a:spLocks noChangeArrowheads="1"/>
          </p:cNvSpPr>
          <p:nvPr/>
        </p:nvSpPr>
        <p:spPr bwMode="auto">
          <a:xfrm>
            <a:off x="2311400" y="33401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t>V</a:t>
            </a:r>
          </a:p>
        </p:txBody>
      </p:sp>
      <p:sp>
        <p:nvSpPr>
          <p:cNvPr id="17616" name="Text Box 208"/>
          <p:cNvSpPr txBox="1">
            <a:spLocks noChangeArrowheads="1"/>
          </p:cNvSpPr>
          <p:nvPr/>
        </p:nvSpPr>
        <p:spPr bwMode="auto">
          <a:xfrm>
            <a:off x="2616200" y="3111500"/>
            <a:ext cx="2209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t>Physical Page Number</a:t>
            </a:r>
            <a:br>
              <a:rPr lang="en-US" altLang="en-US" sz="1400"/>
            </a:br>
            <a:r>
              <a:rPr lang="en-US" altLang="en-US" sz="1400"/>
              <a:t>or Disk Address</a:t>
            </a:r>
          </a:p>
        </p:txBody>
      </p:sp>
      <p:sp>
        <p:nvSpPr>
          <p:cNvPr id="17617" name="Text Box 209"/>
          <p:cNvSpPr txBox="1">
            <a:spLocks noChangeArrowheads="1"/>
          </p:cNvSpPr>
          <p:nvPr/>
        </p:nvSpPr>
        <p:spPr bwMode="auto">
          <a:xfrm>
            <a:off x="6045200" y="18923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t>Physical Memory</a:t>
            </a:r>
          </a:p>
        </p:txBody>
      </p:sp>
      <p:sp>
        <p:nvSpPr>
          <p:cNvPr id="17618" name="Text Box 210"/>
          <p:cNvSpPr txBox="1">
            <a:spLocks noChangeArrowheads="1"/>
          </p:cNvSpPr>
          <p:nvPr/>
        </p:nvSpPr>
        <p:spPr bwMode="auto">
          <a:xfrm>
            <a:off x="6426200" y="41783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a:t>Disk</a:t>
            </a:r>
          </a:p>
        </p:txBody>
      </p:sp>
      <p:sp>
        <p:nvSpPr>
          <p:cNvPr id="17619" name="Slide Number Placeholder 21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58312B0-C146-41B9-B95B-4A6EFE6DCBEF}" type="slidenum">
              <a:rPr lang="en-US" altLang="en-US" sz="1400">
                <a:latin typeface="Arial  " charset="0"/>
              </a:rPr>
              <a:pPr/>
              <a:t>86</a:t>
            </a:fld>
            <a:endParaRPr lang="en-US" altLang="en-US" sz="1400">
              <a:latin typeface="Arial  " charset="0"/>
            </a:endParaRPr>
          </a:p>
        </p:txBody>
      </p:sp>
    </p:spTree>
    <p:extLst>
      <p:ext uri="{BB962C8B-B14F-4D97-AF65-F5344CB8AC3E}">
        <p14:creationId xmlns:p14="http://schemas.microsoft.com/office/powerpoint/2010/main" val="18384364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203200"/>
            <a:ext cx="7772400" cy="863600"/>
          </a:xfrm>
        </p:spPr>
        <p:txBody>
          <a:bodyPr/>
          <a:lstStyle/>
          <a:p>
            <a:pPr eaLnBrk="1" hangingPunct="1">
              <a:lnSpc>
                <a:spcPct val="60000"/>
              </a:lnSpc>
            </a:pPr>
            <a:r>
              <a:rPr lang="en-US" altLang="en-US">
                <a:latin typeface="Arial  " charset="0"/>
                <a:cs typeface="Arial  " charset="0"/>
              </a:rPr>
              <a:t>What about writes?  How to determine what to put on disk?</a:t>
            </a:r>
          </a:p>
        </p:txBody>
      </p:sp>
      <p:pic>
        <p:nvPicPr>
          <p:cNvPr id="18435" name="Picture 4" descr="19~Figure_7.23.jpg                                             00072E5Bmbp                            C32F93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1190625"/>
            <a:ext cx="6816725"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244712A-8E29-430A-855A-8D02E25ED651}" type="slidenum">
              <a:rPr lang="en-US" altLang="en-US" sz="1400">
                <a:latin typeface="Arial  " charset="0"/>
              </a:rPr>
              <a:pPr/>
              <a:t>87</a:t>
            </a:fld>
            <a:endParaRPr lang="en-US" altLang="en-US" sz="1400">
              <a:latin typeface="Arial  " charset="0"/>
            </a:endParaRPr>
          </a:p>
        </p:txBody>
      </p:sp>
    </p:spTree>
    <p:extLst>
      <p:ext uri="{BB962C8B-B14F-4D97-AF65-F5344CB8AC3E}">
        <p14:creationId xmlns:p14="http://schemas.microsoft.com/office/powerpoint/2010/main" val="6059962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8064500" cy="1016000"/>
          </a:xfrm>
        </p:spPr>
        <p:txBody>
          <a:bodyPr/>
          <a:lstStyle/>
          <a:p>
            <a:pPr eaLnBrk="1" hangingPunct="1"/>
            <a:r>
              <a:rPr lang="en-US" altLang="en-US" sz="3600" dirty="0">
                <a:latin typeface="Arial  " charset="0"/>
                <a:cs typeface="Arial  " charset="0"/>
              </a:rPr>
              <a:t>Memory </a:t>
            </a:r>
            <a:r>
              <a:rPr lang="en-US" altLang="en-US" sz="3600" dirty="0" err="1">
                <a:latin typeface="Arial  " charset="0"/>
                <a:cs typeface="Arial  " charset="0"/>
              </a:rPr>
              <a:t>Access:</a:t>
            </a:r>
            <a:r>
              <a:rPr lang="en-US" altLang="en-US" sz="3200" dirty="0" err="1">
                <a:latin typeface="Arial  " charset="0"/>
                <a:cs typeface="Arial  " charset="0"/>
              </a:rPr>
              <a:t>TLB</a:t>
            </a:r>
            <a:r>
              <a:rPr lang="en-US" altLang="en-US" sz="3200" dirty="0">
                <a:latin typeface="Arial  " charset="0"/>
                <a:cs typeface="Arial  " charset="0"/>
              </a:rPr>
              <a:t> Usage Algorithm</a:t>
            </a:r>
          </a:p>
        </p:txBody>
      </p:sp>
      <p:pic>
        <p:nvPicPr>
          <p:cNvPr id="19459" name="Picture 3" descr="F072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12800" y="892175"/>
            <a:ext cx="7526338" cy="5411788"/>
          </a:xfrm>
        </p:spPr>
      </p:pic>
      <p:sp>
        <p:nvSpPr>
          <p:cNvPr id="19460" name="Text Box 4"/>
          <p:cNvSpPr txBox="1">
            <a:spLocks noChangeArrowheads="1"/>
          </p:cNvSpPr>
          <p:nvPr/>
        </p:nvSpPr>
        <p:spPr bwMode="auto">
          <a:xfrm>
            <a:off x="254000" y="3149600"/>
            <a:ext cx="1676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200"/>
              <a:t>Both hardware and software solutions are possible for TLB miss</a:t>
            </a:r>
          </a:p>
        </p:txBody>
      </p:sp>
      <p:sp>
        <p:nvSpPr>
          <p:cNvPr id="19461" name="Text Box 5"/>
          <p:cNvSpPr txBox="1">
            <a:spLocks noChangeArrowheads="1"/>
          </p:cNvSpPr>
          <p:nvPr/>
        </p:nvSpPr>
        <p:spPr bwMode="auto">
          <a:xfrm>
            <a:off x="6540500" y="1625600"/>
            <a:ext cx="2286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400" dirty="0"/>
              <a:t>NOTICE: software designates some memory pages as READ-ONLY</a:t>
            </a:r>
          </a:p>
          <a:p>
            <a:pPr eaLnBrk="1" hangingPunct="1">
              <a:spcBef>
                <a:spcPct val="50000"/>
              </a:spcBef>
            </a:pPr>
            <a:r>
              <a:rPr lang="en-US" altLang="en-US" sz="1400" dirty="0"/>
              <a:t>Example: pages holding instructions.</a:t>
            </a:r>
          </a:p>
          <a:p>
            <a:pPr eaLnBrk="1" hangingPunct="1">
              <a:spcBef>
                <a:spcPct val="50000"/>
              </a:spcBef>
            </a:pPr>
            <a:r>
              <a:rPr lang="en-US" altLang="en-US" sz="1400" dirty="0"/>
              <a:t>It will may share some read-only pages with multiple programs, </a:t>
            </a:r>
            <a:r>
              <a:rPr lang="en-US" altLang="en-US" sz="1400" dirty="0" err="1"/>
              <a:t>eg</a:t>
            </a:r>
            <a:r>
              <a:rPr lang="en-US" altLang="en-US" sz="1400" dirty="0"/>
              <a:t> you run Firefox twice.</a:t>
            </a:r>
          </a:p>
        </p:txBody>
      </p:sp>
      <p:sp>
        <p:nvSpPr>
          <p:cNvPr id="19462" name="Line 6"/>
          <p:cNvSpPr>
            <a:spLocks noChangeShapeType="1"/>
          </p:cNvSpPr>
          <p:nvPr/>
        </p:nvSpPr>
        <p:spPr bwMode="auto">
          <a:xfrm flipH="1">
            <a:off x="6375400" y="3924300"/>
            <a:ext cx="914400" cy="3810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3"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84E574-0B3A-4135-920E-6226749BC137}" type="slidenum">
              <a:rPr lang="en-US" altLang="en-US" sz="1400">
                <a:latin typeface="Arial  " charset="0"/>
              </a:rPr>
              <a:pPr/>
              <a:t>88</a:t>
            </a:fld>
            <a:endParaRPr lang="en-US" altLang="en-US" sz="1400">
              <a:latin typeface="Arial  " charset="0"/>
            </a:endParaRPr>
          </a:p>
        </p:txBody>
      </p:sp>
    </p:spTree>
    <p:extLst>
      <p:ext uri="{BB962C8B-B14F-4D97-AF65-F5344CB8AC3E}">
        <p14:creationId xmlns:p14="http://schemas.microsoft.com/office/powerpoint/2010/main" val="16110154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a:latin typeface="Arial  " charset="0"/>
                <a:cs typeface="Arial  " charset="0"/>
              </a:rPr>
              <a:t>TLB Notes</a:t>
            </a:r>
          </a:p>
        </p:txBody>
      </p:sp>
      <p:sp>
        <p:nvSpPr>
          <p:cNvPr id="20483" name="Rectangle 3"/>
          <p:cNvSpPr>
            <a:spLocks noGrp="1" noChangeArrowheads="1"/>
          </p:cNvSpPr>
          <p:nvPr>
            <p:ph type="body" idx="1"/>
          </p:nvPr>
        </p:nvSpPr>
        <p:spPr>
          <a:xfrm>
            <a:off x="685800" y="1079500"/>
            <a:ext cx="7772400" cy="4724400"/>
          </a:xfrm>
        </p:spPr>
        <p:txBody>
          <a:bodyPr/>
          <a:lstStyle/>
          <a:p>
            <a:pPr eaLnBrk="1" hangingPunct="1">
              <a:lnSpc>
                <a:spcPct val="80000"/>
              </a:lnSpc>
            </a:pPr>
            <a:r>
              <a:rPr lang="en-US" altLang="en-US" sz="2000" dirty="0">
                <a:latin typeface="Arial  " charset="0"/>
                <a:cs typeface="Arial  " charset="0"/>
              </a:rPr>
              <a:t>TLB Miss</a:t>
            </a:r>
          </a:p>
          <a:p>
            <a:pPr lvl="1" eaLnBrk="1" hangingPunct="1">
              <a:lnSpc>
                <a:spcPct val="80000"/>
              </a:lnSpc>
            </a:pPr>
            <a:r>
              <a:rPr lang="en-US" altLang="en-US" sz="1800" dirty="0">
                <a:latin typeface="Arial  " charset="0"/>
                <a:cs typeface="Arial  " charset="0"/>
              </a:rPr>
              <a:t>If handled by software: raises exception on TLB miss.</a:t>
            </a:r>
          </a:p>
          <a:p>
            <a:pPr lvl="1" eaLnBrk="1" hangingPunct="1">
              <a:lnSpc>
                <a:spcPct val="80000"/>
              </a:lnSpc>
            </a:pPr>
            <a:r>
              <a:rPr lang="en-US" altLang="en-US" sz="1800" dirty="0">
                <a:latin typeface="Arial  " charset="0"/>
                <a:cs typeface="Arial  " charset="0"/>
              </a:rPr>
              <a:t>If handled by hardware: special hardware unit will check DRAM for translation</a:t>
            </a:r>
          </a:p>
          <a:p>
            <a:pPr lvl="1" eaLnBrk="1" hangingPunct="1">
              <a:lnSpc>
                <a:spcPct val="80000"/>
              </a:lnSpc>
            </a:pPr>
            <a:r>
              <a:rPr lang="en-US" altLang="en-US" sz="1800" dirty="0">
                <a:latin typeface="Arial  " charset="0"/>
                <a:cs typeface="Arial  " charset="0"/>
              </a:rPr>
              <a:t>If page is not in DRAM, then </a:t>
            </a:r>
            <a:r>
              <a:rPr lang="en-US" altLang="en-US" sz="1800" u="sng" dirty="0">
                <a:latin typeface="Arial  " charset="0"/>
                <a:cs typeface="Arial  " charset="0"/>
              </a:rPr>
              <a:t>need</a:t>
            </a:r>
            <a:r>
              <a:rPr lang="en-US" altLang="en-US" sz="1800" dirty="0">
                <a:latin typeface="Arial  " charset="0"/>
                <a:cs typeface="Arial  " charset="0"/>
              </a:rPr>
              <a:t> OS to transfer it in (“page fault”).</a:t>
            </a:r>
          </a:p>
          <a:p>
            <a:pPr lvl="1" eaLnBrk="1" hangingPunct="1">
              <a:lnSpc>
                <a:spcPct val="80000"/>
              </a:lnSpc>
            </a:pPr>
            <a:r>
              <a:rPr lang="en-US" altLang="en-US" sz="1800" dirty="0">
                <a:latin typeface="Arial  " charset="0"/>
                <a:cs typeface="Arial  " charset="0"/>
              </a:rPr>
              <a:t>OS handles security issues (invalidating TLB entries, </a:t>
            </a:r>
            <a:r>
              <a:rPr lang="en-US" altLang="en-US" sz="1800" dirty="0" err="1">
                <a:latin typeface="Arial  " charset="0"/>
                <a:cs typeface="Arial  " charset="0"/>
              </a:rPr>
              <a:t>etc</a:t>
            </a:r>
            <a:r>
              <a:rPr lang="en-US" altLang="en-US" sz="1800" dirty="0">
                <a:latin typeface="Arial  " charset="0"/>
                <a:cs typeface="Arial  " charset="0"/>
              </a:rPr>
              <a:t>…)</a:t>
            </a:r>
          </a:p>
          <a:p>
            <a:pPr lvl="1" eaLnBrk="1" hangingPunct="1">
              <a:lnSpc>
                <a:spcPct val="80000"/>
              </a:lnSpc>
            </a:pPr>
            <a:endParaRPr lang="en-US" altLang="en-US" sz="1800" dirty="0">
              <a:latin typeface="Arial  " charset="0"/>
              <a:cs typeface="Arial  " charset="0"/>
            </a:endParaRPr>
          </a:p>
          <a:p>
            <a:pPr eaLnBrk="1" hangingPunct="1">
              <a:lnSpc>
                <a:spcPct val="80000"/>
              </a:lnSpc>
            </a:pPr>
            <a:r>
              <a:rPr lang="en-US" altLang="en-US" sz="2000" dirty="0">
                <a:latin typeface="Arial  " charset="0"/>
                <a:cs typeface="Arial  " charset="0"/>
              </a:rPr>
              <a:t>Read-only pages</a:t>
            </a:r>
          </a:p>
          <a:p>
            <a:pPr lvl="1" eaLnBrk="1" hangingPunct="1">
              <a:lnSpc>
                <a:spcPct val="80000"/>
              </a:lnSpc>
            </a:pPr>
            <a:r>
              <a:rPr lang="en-US" altLang="en-US" sz="1800" dirty="0">
                <a:latin typeface="Arial  " charset="0"/>
                <a:cs typeface="Arial  " charset="0"/>
              </a:rPr>
              <a:t>Can share non-sensitive data, </a:t>
            </a:r>
            <a:r>
              <a:rPr lang="en-US" altLang="en-US" sz="1800" dirty="0" err="1">
                <a:latin typeface="Arial  " charset="0"/>
                <a:cs typeface="Arial  " charset="0"/>
              </a:rPr>
              <a:t>eg</a:t>
            </a:r>
            <a:r>
              <a:rPr lang="en-US" altLang="en-US" sz="1800" dirty="0">
                <a:latin typeface="Arial  " charset="0"/>
                <a:cs typeface="Arial  " charset="0"/>
              </a:rPr>
              <a:t> instructions and pre-compiled data tables in a program such as Firefox</a:t>
            </a:r>
          </a:p>
          <a:p>
            <a:pPr lvl="1" eaLnBrk="1" hangingPunct="1">
              <a:lnSpc>
                <a:spcPct val="80000"/>
              </a:lnSpc>
            </a:pPr>
            <a:r>
              <a:rPr lang="en-US" altLang="en-US" sz="1800" dirty="0">
                <a:latin typeface="Arial  " charset="0"/>
                <a:cs typeface="Arial  " charset="0"/>
              </a:rPr>
              <a:t>Writes to read-only pages cause exception</a:t>
            </a:r>
          </a:p>
          <a:p>
            <a:pPr lvl="1" eaLnBrk="1" hangingPunct="1">
              <a:lnSpc>
                <a:spcPct val="80000"/>
              </a:lnSpc>
            </a:pPr>
            <a:r>
              <a:rPr lang="en-US" altLang="en-US" sz="1800" dirty="0">
                <a:latin typeface="Arial  " charset="0"/>
                <a:cs typeface="Arial  " charset="0"/>
              </a:rPr>
              <a:t>OS handles, possible outcomes:</a:t>
            </a:r>
          </a:p>
          <a:p>
            <a:pPr lvl="2" eaLnBrk="1" hangingPunct="1">
              <a:lnSpc>
                <a:spcPct val="80000"/>
              </a:lnSpc>
            </a:pPr>
            <a:r>
              <a:rPr lang="en-US" altLang="en-US" sz="1600" dirty="0">
                <a:latin typeface="Arial  " charset="0"/>
                <a:cs typeface="Arial  " charset="0"/>
              </a:rPr>
              <a:t>Illegal to write to this page</a:t>
            </a:r>
          </a:p>
          <a:p>
            <a:pPr lvl="2" eaLnBrk="1" hangingPunct="1">
              <a:lnSpc>
                <a:spcPct val="80000"/>
              </a:lnSpc>
            </a:pPr>
            <a:r>
              <a:rPr lang="en-US" altLang="en-US" sz="1600" dirty="0">
                <a:latin typeface="Arial  " charset="0"/>
                <a:cs typeface="Arial  " charset="0"/>
              </a:rPr>
              <a:t>Change page to writable</a:t>
            </a:r>
          </a:p>
          <a:p>
            <a:pPr lvl="2" eaLnBrk="1" hangingPunct="1">
              <a:lnSpc>
                <a:spcPct val="80000"/>
              </a:lnSpc>
            </a:pPr>
            <a:r>
              <a:rPr lang="en-US" altLang="en-US" sz="1600" dirty="0">
                <a:latin typeface="Arial  " charset="0"/>
                <a:cs typeface="Arial  " charset="0"/>
              </a:rPr>
              <a:t>If page is shared, make a new writable copy of this page for this program only.  Remaining program share the original read-only copy.  This is called “copy on write”</a:t>
            </a:r>
          </a:p>
        </p:txBody>
      </p:sp>
      <p:sp>
        <p:nvSpPr>
          <p:cNvPr id="2048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B092403-5877-47B1-AFC8-E5F54D709778}" type="slidenum">
              <a:rPr lang="en-US" altLang="en-US" sz="1400">
                <a:latin typeface="Arial  " charset="0"/>
              </a:rPr>
              <a:pPr/>
              <a:t>89</a:t>
            </a:fld>
            <a:endParaRPr lang="en-US" altLang="en-US" sz="1400">
              <a:latin typeface="Arial  " charset="0"/>
            </a:endParaRPr>
          </a:p>
        </p:txBody>
      </p:sp>
    </p:spTree>
    <p:extLst>
      <p:ext uri="{BB962C8B-B14F-4D97-AF65-F5344CB8AC3E}">
        <p14:creationId xmlns:p14="http://schemas.microsoft.com/office/powerpoint/2010/main" val="863115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Dynamic RAM</a:t>
            </a:r>
          </a:p>
        </p:txBody>
      </p:sp>
      <p:sp>
        <p:nvSpPr>
          <p:cNvPr id="3" name="Content Placeholder 2"/>
          <p:cNvSpPr>
            <a:spLocks noGrp="1"/>
          </p:cNvSpPr>
          <p:nvPr>
            <p:ph idx="1"/>
          </p:nvPr>
        </p:nvSpPr>
        <p:spPr>
          <a:xfrm>
            <a:off x="724436" y="1268569"/>
            <a:ext cx="7772400" cy="4436772"/>
          </a:xfrm>
        </p:spPr>
        <p:txBody>
          <a:bodyPr/>
          <a:lstStyle/>
          <a:p>
            <a:pPr>
              <a:buNone/>
            </a:pPr>
            <a:r>
              <a:rPr lang="en-CA" dirty="0"/>
              <a:t>	DRAM uses single transistor and capacitor to store a bit. </a:t>
            </a:r>
          </a:p>
          <a:p>
            <a:pPr>
              <a:buNone/>
            </a:pPr>
            <a:endParaRPr lang="en-CA" dirty="0"/>
          </a:p>
          <a:p>
            <a:pPr>
              <a:buNone/>
            </a:pPr>
            <a:endParaRPr lang="en-CA" dirty="0"/>
          </a:p>
          <a:p>
            <a:pPr>
              <a:buNone/>
            </a:pPr>
            <a:endParaRPr lang="en-CA" dirty="0"/>
          </a:p>
          <a:p>
            <a:pPr>
              <a:buNone/>
            </a:pPr>
            <a:endParaRPr lang="en-CA" dirty="0"/>
          </a:p>
          <a:p>
            <a:pPr>
              <a:buNone/>
            </a:pPr>
            <a:endParaRPr lang="en-CA" dirty="0"/>
          </a:p>
          <a:p>
            <a:pPr>
              <a:buNone/>
            </a:pPr>
            <a:endParaRPr lang="en-CA" dirty="0"/>
          </a:p>
          <a:p>
            <a:pPr>
              <a:buNone/>
            </a:pPr>
            <a:r>
              <a:rPr lang="en-CA" dirty="0"/>
              <a:t>	</a:t>
            </a:r>
          </a:p>
          <a:p>
            <a:endParaRPr lang="en-CA" dirty="0"/>
          </a:p>
          <a:p>
            <a:endParaRPr lang="en-CA" dirty="0"/>
          </a:p>
          <a:p>
            <a:endParaRPr lang="en-CA" dirty="0"/>
          </a:p>
          <a:p>
            <a:endParaRPr lang="en-CA" dirty="0"/>
          </a:p>
          <a:p>
            <a:endParaRPr lang="en-CA" dirty="0"/>
          </a:p>
        </p:txBody>
      </p:sp>
      <p:pic>
        <p:nvPicPr>
          <p:cNvPr id="6" name="Picture 5"/>
          <p:cNvPicPr>
            <a:picLocks noChangeAspect="1"/>
          </p:cNvPicPr>
          <p:nvPr/>
        </p:nvPicPr>
        <p:blipFill>
          <a:blip r:embed="rId2"/>
          <a:stretch>
            <a:fillRect/>
          </a:stretch>
        </p:blipFill>
        <p:spPr>
          <a:xfrm>
            <a:off x="5188624" y="2660767"/>
            <a:ext cx="3630656" cy="2742724"/>
          </a:xfrm>
          <a:prstGeom prst="rect">
            <a:avLst/>
          </a:prstGeom>
        </p:spPr>
      </p:pic>
      <p:sp>
        <p:nvSpPr>
          <p:cNvPr id="5" name="Slide Number Placeholder 4"/>
          <p:cNvSpPr>
            <a:spLocks noGrp="1"/>
          </p:cNvSpPr>
          <p:nvPr>
            <p:ph type="sldNum" sz="quarter" idx="12"/>
          </p:nvPr>
        </p:nvSpPr>
        <p:spPr/>
        <p:txBody>
          <a:bodyPr/>
          <a:lstStyle/>
          <a:p>
            <a:pPr>
              <a:defRPr/>
            </a:pPr>
            <a:fld id="{A5F30D0E-6C7B-458E-8902-0C79F52CDCCA}" type="slidenum">
              <a:rPr lang="en-US" smtClean="0"/>
              <a:pPr>
                <a:defRPr/>
              </a:pPr>
              <a:t>9</a:t>
            </a:fld>
            <a:r>
              <a:rPr lang="en-US"/>
              <a:t> </a:t>
            </a:r>
          </a:p>
        </p:txBody>
      </p:sp>
      <p:grpSp>
        <p:nvGrpSpPr>
          <p:cNvPr id="4" name="Group 3"/>
          <p:cNvGrpSpPr/>
          <p:nvPr/>
        </p:nvGrpSpPr>
        <p:grpSpPr>
          <a:xfrm>
            <a:off x="543707" y="3429639"/>
            <a:ext cx="4066929" cy="2547232"/>
            <a:chOff x="589219" y="3857058"/>
            <a:chExt cx="4066929" cy="2547232"/>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726" t="21295" r="5001" b="22250"/>
            <a:stretch/>
          </p:blipFill>
          <p:spPr>
            <a:xfrm rot="10800000">
              <a:off x="589219" y="3963317"/>
              <a:ext cx="4066929" cy="1867593"/>
            </a:xfrm>
            <a:prstGeom prst="rect">
              <a:avLst/>
            </a:prstGeom>
          </p:spPr>
        </p:pic>
        <p:sp>
          <p:nvSpPr>
            <p:cNvPr id="8" name="TextBox 7"/>
            <p:cNvSpPr txBox="1"/>
            <p:nvPr/>
          </p:nvSpPr>
          <p:spPr>
            <a:xfrm>
              <a:off x="1275925" y="5819515"/>
              <a:ext cx="3010760" cy="584775"/>
            </a:xfrm>
            <a:prstGeom prst="rect">
              <a:avLst/>
            </a:prstGeom>
            <a:noFill/>
          </p:spPr>
          <p:txBody>
            <a:bodyPr wrap="none" rtlCol="0">
              <a:spAutoFit/>
            </a:bodyPr>
            <a:lstStyle/>
            <a:p>
              <a:pPr algn="ctr"/>
              <a:r>
                <a:rPr lang="en-US" sz="3200" b="1">
                  <a:solidFill>
                    <a:srgbClr val="064FBA"/>
                  </a:solidFill>
                </a:rPr>
                <a:t>DRAM Module</a:t>
              </a:r>
              <a:endParaRPr lang="en-US" sz="3200" dirty="0">
                <a:solidFill>
                  <a:prstClr val="black"/>
                </a:solidFill>
              </a:endParaRPr>
            </a:p>
          </p:txBody>
        </p:sp>
        <p:grpSp>
          <p:nvGrpSpPr>
            <p:cNvPr id="9" name="Group 8"/>
            <p:cNvGrpSpPr/>
            <p:nvPr/>
          </p:nvGrpSpPr>
          <p:grpSpPr>
            <a:xfrm>
              <a:off x="920247" y="3857058"/>
              <a:ext cx="3366438" cy="1417679"/>
              <a:chOff x="4948908" y="2490704"/>
              <a:chExt cx="3366438" cy="1417679"/>
            </a:xfrm>
          </p:grpSpPr>
          <p:grpSp>
            <p:nvGrpSpPr>
              <p:cNvPr id="10" name="Group 9"/>
              <p:cNvGrpSpPr/>
              <p:nvPr/>
            </p:nvGrpSpPr>
            <p:grpSpPr>
              <a:xfrm>
                <a:off x="5495775" y="2490704"/>
                <a:ext cx="2580078" cy="1415177"/>
                <a:chOff x="5495775" y="2490704"/>
                <a:chExt cx="2580078" cy="1415177"/>
              </a:xfrm>
            </p:grpSpPr>
            <p:sp>
              <p:nvSpPr>
                <p:cNvPr id="14" name="iso highlight"/>
                <p:cNvSpPr/>
                <p:nvPr/>
              </p:nvSpPr>
              <p:spPr>
                <a:xfrm>
                  <a:off x="5783126" y="3021759"/>
                  <a:ext cx="581340" cy="88412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5495775" y="2490704"/>
                  <a:ext cx="2580078" cy="584775"/>
                </a:xfrm>
                <a:prstGeom prst="rect">
                  <a:avLst/>
                </a:prstGeom>
                <a:noFill/>
              </p:spPr>
              <p:txBody>
                <a:bodyPr wrap="square" rtlCol="0">
                  <a:spAutoFit/>
                </a:bodyPr>
                <a:lstStyle/>
                <a:p>
                  <a:r>
                    <a:rPr lang="en-US" sz="3200" b="1" dirty="0">
                      <a:solidFill>
                        <a:prstClr val="white">
                          <a:lumMod val="95000"/>
                        </a:prstClr>
                      </a:solidFill>
                    </a:rPr>
                    <a:t>DRAM chips</a:t>
                  </a:r>
                </a:p>
              </p:txBody>
            </p:sp>
          </p:grpSp>
          <p:sp>
            <p:nvSpPr>
              <p:cNvPr id="11" name="iso highlight"/>
              <p:cNvSpPr/>
              <p:nvPr/>
            </p:nvSpPr>
            <p:spPr>
              <a:xfrm>
                <a:off x="4948908" y="3021759"/>
                <a:ext cx="581340" cy="88412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iso highlight"/>
              <p:cNvSpPr/>
              <p:nvPr/>
            </p:nvSpPr>
            <p:spPr>
              <a:xfrm>
                <a:off x="6942454" y="3021759"/>
                <a:ext cx="581340" cy="88412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iso highlight"/>
              <p:cNvSpPr/>
              <p:nvPr/>
            </p:nvSpPr>
            <p:spPr>
              <a:xfrm>
                <a:off x="7734006" y="3024261"/>
                <a:ext cx="581340" cy="88412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16" name="TextBox 15"/>
          <p:cNvSpPr txBox="1"/>
          <p:nvPr/>
        </p:nvSpPr>
        <p:spPr>
          <a:xfrm>
            <a:off x="534073" y="6006207"/>
            <a:ext cx="2595582" cy="276999"/>
          </a:xfrm>
          <a:prstGeom prst="rect">
            <a:avLst/>
          </a:prstGeom>
          <a:noFill/>
        </p:spPr>
        <p:txBody>
          <a:bodyPr wrap="none" rtlCol="0">
            <a:spAutoFit/>
          </a:bodyPr>
          <a:lstStyle/>
          <a:p>
            <a:r>
              <a:rPr lang="en-US" sz="1200" dirty="0"/>
              <a:t>[Courtesy: </a:t>
            </a:r>
            <a:r>
              <a:rPr lang="en-US" sz="1200" dirty="0" err="1"/>
              <a:t>Onur</a:t>
            </a:r>
            <a:r>
              <a:rPr lang="en-US" sz="1200" dirty="0"/>
              <a:t> </a:t>
            </a:r>
            <a:r>
              <a:rPr lang="en-US" sz="1200" dirty="0" err="1"/>
              <a:t>Mutlu</a:t>
            </a:r>
            <a:r>
              <a:rPr lang="en-US" sz="1200" dirty="0"/>
              <a:t>, ETH Zurich]</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sz="3600">
                <a:latin typeface="Arial  " charset="0"/>
                <a:cs typeface="Arial  " charset="0"/>
              </a:rPr>
              <a:t>Combined TLB &amp; Cache Structure</a:t>
            </a:r>
          </a:p>
        </p:txBody>
      </p:sp>
      <p:grpSp>
        <p:nvGrpSpPr>
          <p:cNvPr id="21507" name="Group 3"/>
          <p:cNvGrpSpPr>
            <a:grpSpLocks noChangeAspect="1"/>
          </p:cNvGrpSpPr>
          <p:nvPr/>
        </p:nvGrpSpPr>
        <p:grpSpPr bwMode="auto">
          <a:xfrm>
            <a:off x="2438400" y="850900"/>
            <a:ext cx="5867400" cy="5499100"/>
            <a:chOff x="1333" y="960"/>
            <a:chExt cx="3093" cy="2899"/>
          </a:xfrm>
        </p:grpSpPr>
        <p:sp>
          <p:nvSpPr>
            <p:cNvPr id="21513" name="AutoShape 4"/>
            <p:cNvSpPr>
              <a:spLocks noChangeAspect="1" noChangeArrowheads="1" noTextEdit="1"/>
            </p:cNvSpPr>
            <p:nvPr/>
          </p:nvSpPr>
          <p:spPr bwMode="auto">
            <a:xfrm>
              <a:off x="1333" y="1008"/>
              <a:ext cx="3093"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1514" name="Group 5"/>
            <p:cNvGrpSpPr>
              <a:grpSpLocks/>
            </p:cNvGrpSpPr>
            <p:nvPr/>
          </p:nvGrpSpPr>
          <p:grpSpPr bwMode="auto">
            <a:xfrm>
              <a:off x="1336" y="960"/>
              <a:ext cx="3083" cy="2892"/>
              <a:chOff x="1336" y="960"/>
              <a:chExt cx="3083" cy="2892"/>
            </a:xfrm>
          </p:grpSpPr>
          <p:sp>
            <p:nvSpPr>
              <p:cNvPr id="21684" name="Freeform 6"/>
              <p:cNvSpPr>
                <a:spLocks/>
              </p:cNvSpPr>
              <p:nvPr/>
            </p:nvSpPr>
            <p:spPr bwMode="auto">
              <a:xfrm>
                <a:off x="1771" y="3014"/>
                <a:ext cx="2646" cy="554"/>
              </a:xfrm>
              <a:custGeom>
                <a:avLst/>
                <a:gdLst>
                  <a:gd name="T0" fmla="*/ 2646 w 2646"/>
                  <a:gd name="T1" fmla="*/ 554 h 554"/>
                  <a:gd name="T2" fmla="*/ 2646 w 2646"/>
                  <a:gd name="T3" fmla="*/ 0 h 554"/>
                  <a:gd name="T4" fmla="*/ 0 w 2646"/>
                  <a:gd name="T5" fmla="*/ 0 h 554"/>
                  <a:gd name="T6" fmla="*/ 0 w 2646"/>
                  <a:gd name="T7" fmla="*/ 554 h 554"/>
                  <a:gd name="T8" fmla="*/ 2646 w 2646"/>
                  <a:gd name="T9" fmla="*/ 554 h 554"/>
                  <a:gd name="T10" fmla="*/ 2646 w 2646"/>
                  <a:gd name="T11" fmla="*/ 554 h 554"/>
                  <a:gd name="T12" fmla="*/ 0 60000 65536"/>
                  <a:gd name="T13" fmla="*/ 0 60000 65536"/>
                  <a:gd name="T14" fmla="*/ 0 60000 65536"/>
                  <a:gd name="T15" fmla="*/ 0 60000 65536"/>
                  <a:gd name="T16" fmla="*/ 0 60000 65536"/>
                  <a:gd name="T17" fmla="*/ 0 60000 65536"/>
                  <a:gd name="T18" fmla="*/ 0 w 2646"/>
                  <a:gd name="T19" fmla="*/ 0 h 554"/>
                  <a:gd name="T20" fmla="*/ 2646 w 2646"/>
                  <a:gd name="T21" fmla="*/ 554 h 554"/>
                </a:gdLst>
                <a:ahLst/>
                <a:cxnLst>
                  <a:cxn ang="T12">
                    <a:pos x="T0" y="T1"/>
                  </a:cxn>
                  <a:cxn ang="T13">
                    <a:pos x="T2" y="T3"/>
                  </a:cxn>
                  <a:cxn ang="T14">
                    <a:pos x="T4" y="T5"/>
                  </a:cxn>
                  <a:cxn ang="T15">
                    <a:pos x="T6" y="T7"/>
                  </a:cxn>
                  <a:cxn ang="T16">
                    <a:pos x="T8" y="T9"/>
                  </a:cxn>
                  <a:cxn ang="T17">
                    <a:pos x="T10" y="T11"/>
                  </a:cxn>
                </a:cxnLst>
                <a:rect l="T18" t="T19" r="T20" b="T21"/>
                <a:pathLst>
                  <a:path w="2646" h="554">
                    <a:moveTo>
                      <a:pt x="2646" y="554"/>
                    </a:moveTo>
                    <a:lnTo>
                      <a:pt x="2646" y="0"/>
                    </a:lnTo>
                    <a:lnTo>
                      <a:pt x="0" y="0"/>
                    </a:lnTo>
                    <a:lnTo>
                      <a:pt x="0" y="554"/>
                    </a:lnTo>
                    <a:lnTo>
                      <a:pt x="2646" y="554"/>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85" name="Rectangle 7"/>
              <p:cNvSpPr>
                <a:spLocks noChangeArrowheads="1"/>
              </p:cNvSpPr>
              <p:nvPr/>
            </p:nvSpPr>
            <p:spPr bwMode="auto">
              <a:xfrm>
                <a:off x="1742" y="2934"/>
                <a:ext cx="31"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V</a:t>
                </a:r>
                <a:endParaRPr lang="en-US" altLang="en-US" b="1"/>
              </a:p>
            </p:txBody>
          </p:sp>
          <p:sp>
            <p:nvSpPr>
              <p:cNvPr id="21686" name="Rectangle 8"/>
              <p:cNvSpPr>
                <a:spLocks noChangeArrowheads="1"/>
              </p:cNvSpPr>
              <p:nvPr/>
            </p:nvSpPr>
            <p:spPr bwMode="auto">
              <a:xfrm>
                <a:off x="1779" y="2934"/>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687" name="Rectangle 9"/>
              <p:cNvSpPr>
                <a:spLocks noChangeArrowheads="1"/>
              </p:cNvSpPr>
              <p:nvPr/>
            </p:nvSpPr>
            <p:spPr bwMode="auto">
              <a:xfrm>
                <a:off x="1812" y="2934"/>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l</a:t>
                </a:r>
                <a:endParaRPr lang="en-US" altLang="en-US" b="1"/>
              </a:p>
            </p:txBody>
          </p:sp>
          <p:sp>
            <p:nvSpPr>
              <p:cNvPr id="21688" name="Rectangle 10"/>
              <p:cNvSpPr>
                <a:spLocks noChangeArrowheads="1"/>
              </p:cNvSpPr>
              <p:nvPr/>
            </p:nvSpPr>
            <p:spPr bwMode="auto">
              <a:xfrm>
                <a:off x="1824" y="2934"/>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i</a:t>
                </a:r>
                <a:endParaRPr lang="en-US" altLang="en-US" b="1"/>
              </a:p>
            </p:txBody>
          </p:sp>
          <p:sp>
            <p:nvSpPr>
              <p:cNvPr id="21689" name="Rectangle 11"/>
              <p:cNvSpPr>
                <a:spLocks noChangeArrowheads="1"/>
              </p:cNvSpPr>
              <p:nvPr/>
            </p:nvSpPr>
            <p:spPr bwMode="auto">
              <a:xfrm>
                <a:off x="1836" y="2934"/>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a:t>
                </a:r>
                <a:endParaRPr lang="en-US" altLang="en-US" b="1"/>
              </a:p>
            </p:txBody>
          </p:sp>
          <p:sp>
            <p:nvSpPr>
              <p:cNvPr id="21690" name="Rectangle 12"/>
              <p:cNvSpPr>
                <a:spLocks noChangeArrowheads="1"/>
              </p:cNvSpPr>
              <p:nvPr/>
            </p:nvSpPr>
            <p:spPr bwMode="auto">
              <a:xfrm>
                <a:off x="2231" y="2930"/>
                <a:ext cx="2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T</a:t>
                </a:r>
                <a:endParaRPr lang="en-US" altLang="en-US" b="1"/>
              </a:p>
            </p:txBody>
          </p:sp>
          <p:sp>
            <p:nvSpPr>
              <p:cNvPr id="21691" name="Rectangle 13"/>
              <p:cNvSpPr>
                <a:spLocks noChangeArrowheads="1"/>
              </p:cNvSpPr>
              <p:nvPr/>
            </p:nvSpPr>
            <p:spPr bwMode="auto">
              <a:xfrm>
                <a:off x="2265" y="293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692" name="Rectangle 14"/>
              <p:cNvSpPr>
                <a:spLocks noChangeArrowheads="1"/>
              </p:cNvSpPr>
              <p:nvPr/>
            </p:nvSpPr>
            <p:spPr bwMode="auto">
              <a:xfrm>
                <a:off x="2297" y="293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g</a:t>
                </a:r>
                <a:endParaRPr lang="en-US" altLang="en-US" b="1"/>
              </a:p>
            </p:txBody>
          </p:sp>
          <p:sp>
            <p:nvSpPr>
              <p:cNvPr id="21693" name="Rectangle 15"/>
              <p:cNvSpPr>
                <a:spLocks noChangeArrowheads="1"/>
              </p:cNvSpPr>
              <p:nvPr/>
            </p:nvSpPr>
            <p:spPr bwMode="auto">
              <a:xfrm>
                <a:off x="3518" y="2932"/>
                <a:ext cx="3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a:t>
                </a:r>
                <a:endParaRPr lang="en-US" altLang="en-US" b="1"/>
              </a:p>
            </p:txBody>
          </p:sp>
          <p:sp>
            <p:nvSpPr>
              <p:cNvPr id="21694" name="Rectangle 16"/>
              <p:cNvSpPr>
                <a:spLocks noChangeArrowheads="1"/>
              </p:cNvSpPr>
              <p:nvPr/>
            </p:nvSpPr>
            <p:spPr bwMode="auto">
              <a:xfrm>
                <a:off x="3559" y="293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695" name="Rectangle 17"/>
              <p:cNvSpPr>
                <a:spLocks noChangeArrowheads="1"/>
              </p:cNvSpPr>
              <p:nvPr/>
            </p:nvSpPr>
            <p:spPr bwMode="auto">
              <a:xfrm>
                <a:off x="3592" y="2933"/>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t</a:t>
                </a:r>
                <a:endParaRPr lang="en-US" altLang="en-US" b="1"/>
              </a:p>
            </p:txBody>
          </p:sp>
          <p:sp>
            <p:nvSpPr>
              <p:cNvPr id="21696" name="Rectangle 18"/>
              <p:cNvSpPr>
                <a:spLocks noChangeArrowheads="1"/>
              </p:cNvSpPr>
              <p:nvPr/>
            </p:nvSpPr>
            <p:spPr bwMode="auto">
              <a:xfrm>
                <a:off x="3607" y="293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697" name="Freeform 19"/>
              <p:cNvSpPr>
                <a:spLocks/>
              </p:cNvSpPr>
              <p:nvPr/>
            </p:nvSpPr>
            <p:spPr bwMode="auto">
              <a:xfrm>
                <a:off x="1772" y="3329"/>
                <a:ext cx="2647" cy="78"/>
              </a:xfrm>
              <a:custGeom>
                <a:avLst/>
                <a:gdLst>
                  <a:gd name="T0" fmla="*/ 2645 w 2647"/>
                  <a:gd name="T1" fmla="*/ 77 h 78"/>
                  <a:gd name="T2" fmla="*/ 2647 w 2647"/>
                  <a:gd name="T3" fmla="*/ 0 h 78"/>
                  <a:gd name="T4" fmla="*/ 0 w 2647"/>
                  <a:gd name="T5" fmla="*/ 0 h 78"/>
                  <a:gd name="T6" fmla="*/ 0 w 2647"/>
                  <a:gd name="T7" fmla="*/ 78 h 78"/>
                  <a:gd name="T8" fmla="*/ 2645 w 2647"/>
                  <a:gd name="T9" fmla="*/ 78 h 78"/>
                  <a:gd name="T10" fmla="*/ 2645 w 2647"/>
                  <a:gd name="T11" fmla="*/ 78 h 78"/>
                  <a:gd name="T12" fmla="*/ 2645 w 2647"/>
                  <a:gd name="T13" fmla="*/ 77 h 78"/>
                  <a:gd name="T14" fmla="*/ 0 60000 65536"/>
                  <a:gd name="T15" fmla="*/ 0 60000 65536"/>
                  <a:gd name="T16" fmla="*/ 0 60000 65536"/>
                  <a:gd name="T17" fmla="*/ 0 60000 65536"/>
                  <a:gd name="T18" fmla="*/ 0 60000 65536"/>
                  <a:gd name="T19" fmla="*/ 0 60000 65536"/>
                  <a:gd name="T20" fmla="*/ 0 60000 65536"/>
                  <a:gd name="T21" fmla="*/ 0 w 2647"/>
                  <a:gd name="T22" fmla="*/ 0 h 78"/>
                  <a:gd name="T23" fmla="*/ 2647 w 2647"/>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7" h="78">
                    <a:moveTo>
                      <a:pt x="2645" y="77"/>
                    </a:moveTo>
                    <a:lnTo>
                      <a:pt x="2647" y="0"/>
                    </a:lnTo>
                    <a:lnTo>
                      <a:pt x="0" y="0"/>
                    </a:lnTo>
                    <a:lnTo>
                      <a:pt x="0" y="78"/>
                    </a:lnTo>
                    <a:lnTo>
                      <a:pt x="2645" y="78"/>
                    </a:lnTo>
                    <a:lnTo>
                      <a:pt x="2645" y="77"/>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98" name="Freeform 20"/>
              <p:cNvSpPr>
                <a:spLocks/>
              </p:cNvSpPr>
              <p:nvPr/>
            </p:nvSpPr>
            <p:spPr bwMode="auto">
              <a:xfrm>
                <a:off x="1772" y="3329"/>
                <a:ext cx="2647" cy="78"/>
              </a:xfrm>
              <a:custGeom>
                <a:avLst/>
                <a:gdLst>
                  <a:gd name="T0" fmla="*/ 2645 w 2647"/>
                  <a:gd name="T1" fmla="*/ 77 h 78"/>
                  <a:gd name="T2" fmla="*/ 2647 w 2647"/>
                  <a:gd name="T3" fmla="*/ 0 h 78"/>
                  <a:gd name="T4" fmla="*/ 0 w 2647"/>
                  <a:gd name="T5" fmla="*/ 0 h 78"/>
                  <a:gd name="T6" fmla="*/ 0 w 2647"/>
                  <a:gd name="T7" fmla="*/ 78 h 78"/>
                  <a:gd name="T8" fmla="*/ 2645 w 2647"/>
                  <a:gd name="T9" fmla="*/ 78 h 78"/>
                  <a:gd name="T10" fmla="*/ 2645 w 2647"/>
                  <a:gd name="T11" fmla="*/ 78 h 78"/>
                  <a:gd name="T12" fmla="*/ 0 60000 65536"/>
                  <a:gd name="T13" fmla="*/ 0 60000 65536"/>
                  <a:gd name="T14" fmla="*/ 0 60000 65536"/>
                  <a:gd name="T15" fmla="*/ 0 60000 65536"/>
                  <a:gd name="T16" fmla="*/ 0 60000 65536"/>
                  <a:gd name="T17" fmla="*/ 0 60000 65536"/>
                  <a:gd name="T18" fmla="*/ 0 w 2647"/>
                  <a:gd name="T19" fmla="*/ 0 h 78"/>
                  <a:gd name="T20" fmla="*/ 2647 w 2647"/>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2647" h="78">
                    <a:moveTo>
                      <a:pt x="2645" y="77"/>
                    </a:moveTo>
                    <a:lnTo>
                      <a:pt x="2647" y="0"/>
                    </a:lnTo>
                    <a:lnTo>
                      <a:pt x="0" y="0"/>
                    </a:lnTo>
                    <a:lnTo>
                      <a:pt x="0" y="78"/>
                    </a:lnTo>
                    <a:lnTo>
                      <a:pt x="2645" y="78"/>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99" name="Line 21"/>
              <p:cNvSpPr>
                <a:spLocks noChangeShapeType="1"/>
              </p:cNvSpPr>
              <p:nvPr/>
            </p:nvSpPr>
            <p:spPr bwMode="auto">
              <a:xfrm flipH="1">
                <a:off x="1771" y="3093"/>
                <a:ext cx="2646"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00" name="Line 22"/>
              <p:cNvSpPr>
                <a:spLocks noChangeShapeType="1"/>
              </p:cNvSpPr>
              <p:nvPr/>
            </p:nvSpPr>
            <p:spPr bwMode="auto">
              <a:xfrm flipH="1">
                <a:off x="1771" y="3171"/>
                <a:ext cx="2646"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01" name="Line 23"/>
              <p:cNvSpPr>
                <a:spLocks noChangeShapeType="1"/>
              </p:cNvSpPr>
              <p:nvPr/>
            </p:nvSpPr>
            <p:spPr bwMode="auto">
              <a:xfrm flipH="1">
                <a:off x="1771" y="3250"/>
                <a:ext cx="2646"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02" name="Line 24"/>
              <p:cNvSpPr>
                <a:spLocks noChangeShapeType="1"/>
              </p:cNvSpPr>
              <p:nvPr/>
            </p:nvSpPr>
            <p:spPr bwMode="auto">
              <a:xfrm flipH="1">
                <a:off x="1798" y="3406"/>
                <a:ext cx="2619"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03" name="Line 25"/>
              <p:cNvSpPr>
                <a:spLocks noChangeShapeType="1"/>
              </p:cNvSpPr>
              <p:nvPr/>
            </p:nvSpPr>
            <p:spPr bwMode="auto">
              <a:xfrm flipH="1">
                <a:off x="1771" y="3484"/>
                <a:ext cx="2646" cy="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04" name="Line 26"/>
              <p:cNvSpPr>
                <a:spLocks noChangeShapeType="1"/>
              </p:cNvSpPr>
              <p:nvPr/>
            </p:nvSpPr>
            <p:spPr bwMode="auto">
              <a:xfrm>
                <a:off x="1836" y="3018"/>
                <a:ext cx="1" cy="552"/>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05" name="Line 27"/>
              <p:cNvSpPr>
                <a:spLocks noChangeShapeType="1"/>
              </p:cNvSpPr>
              <p:nvPr/>
            </p:nvSpPr>
            <p:spPr bwMode="auto">
              <a:xfrm>
                <a:off x="2720" y="3016"/>
                <a:ext cx="1" cy="54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06" name="Line 28"/>
              <p:cNvSpPr>
                <a:spLocks noChangeShapeType="1"/>
              </p:cNvSpPr>
              <p:nvPr/>
            </p:nvSpPr>
            <p:spPr bwMode="auto">
              <a:xfrm flipV="1">
                <a:off x="3053" y="1162"/>
                <a:ext cx="1" cy="10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07" name="Freeform 29"/>
              <p:cNvSpPr>
                <a:spLocks/>
              </p:cNvSpPr>
              <p:nvPr/>
            </p:nvSpPr>
            <p:spPr bwMode="auto">
              <a:xfrm>
                <a:off x="1981" y="1162"/>
                <a:ext cx="1756" cy="104"/>
              </a:xfrm>
              <a:custGeom>
                <a:avLst/>
                <a:gdLst>
                  <a:gd name="T0" fmla="*/ 0 w 1756"/>
                  <a:gd name="T1" fmla="*/ 104 h 104"/>
                  <a:gd name="T2" fmla="*/ 0 w 1756"/>
                  <a:gd name="T3" fmla="*/ 0 h 104"/>
                  <a:gd name="T4" fmla="*/ 1756 w 1756"/>
                  <a:gd name="T5" fmla="*/ 0 h 104"/>
                  <a:gd name="T6" fmla="*/ 1756 w 1756"/>
                  <a:gd name="T7" fmla="*/ 104 h 104"/>
                  <a:gd name="T8" fmla="*/ 0 w 1756"/>
                  <a:gd name="T9" fmla="*/ 104 h 104"/>
                  <a:gd name="T10" fmla="*/ 0 w 1756"/>
                  <a:gd name="T11" fmla="*/ 104 h 104"/>
                  <a:gd name="T12" fmla="*/ 0 60000 65536"/>
                  <a:gd name="T13" fmla="*/ 0 60000 65536"/>
                  <a:gd name="T14" fmla="*/ 0 60000 65536"/>
                  <a:gd name="T15" fmla="*/ 0 60000 65536"/>
                  <a:gd name="T16" fmla="*/ 0 60000 65536"/>
                  <a:gd name="T17" fmla="*/ 0 60000 65536"/>
                  <a:gd name="T18" fmla="*/ 0 w 1756"/>
                  <a:gd name="T19" fmla="*/ 0 h 104"/>
                  <a:gd name="T20" fmla="*/ 1756 w 1756"/>
                  <a:gd name="T21" fmla="*/ 104 h 104"/>
                </a:gdLst>
                <a:ahLst/>
                <a:cxnLst>
                  <a:cxn ang="T12">
                    <a:pos x="T0" y="T1"/>
                  </a:cxn>
                  <a:cxn ang="T13">
                    <a:pos x="T2" y="T3"/>
                  </a:cxn>
                  <a:cxn ang="T14">
                    <a:pos x="T4" y="T5"/>
                  </a:cxn>
                  <a:cxn ang="T15">
                    <a:pos x="T6" y="T7"/>
                  </a:cxn>
                  <a:cxn ang="T16">
                    <a:pos x="T8" y="T9"/>
                  </a:cxn>
                  <a:cxn ang="T17">
                    <a:pos x="T10" y="T11"/>
                  </a:cxn>
                </a:cxnLst>
                <a:rect l="T18" t="T19" r="T20" b="T21"/>
                <a:pathLst>
                  <a:path w="1756" h="104">
                    <a:moveTo>
                      <a:pt x="0" y="104"/>
                    </a:moveTo>
                    <a:lnTo>
                      <a:pt x="0" y="0"/>
                    </a:lnTo>
                    <a:lnTo>
                      <a:pt x="1756" y="0"/>
                    </a:lnTo>
                    <a:lnTo>
                      <a:pt x="1756" y="104"/>
                    </a:lnTo>
                    <a:lnTo>
                      <a:pt x="0" y="104"/>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08" name="Rectangle 30"/>
              <p:cNvSpPr>
                <a:spLocks noChangeArrowheads="1"/>
              </p:cNvSpPr>
              <p:nvPr/>
            </p:nvSpPr>
            <p:spPr bwMode="auto">
              <a:xfrm>
                <a:off x="3209" y="1179"/>
                <a:ext cx="31"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P</a:t>
                </a:r>
                <a:endParaRPr lang="en-US" altLang="en-US" b="1"/>
              </a:p>
            </p:txBody>
          </p:sp>
          <p:sp>
            <p:nvSpPr>
              <p:cNvPr id="21709" name="Rectangle 31"/>
              <p:cNvSpPr>
                <a:spLocks noChangeArrowheads="1"/>
              </p:cNvSpPr>
              <p:nvPr/>
            </p:nvSpPr>
            <p:spPr bwMode="auto">
              <a:xfrm>
                <a:off x="3246" y="1179"/>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710" name="Rectangle 32"/>
              <p:cNvSpPr>
                <a:spLocks noChangeArrowheads="1"/>
              </p:cNvSpPr>
              <p:nvPr/>
            </p:nvSpPr>
            <p:spPr bwMode="auto">
              <a:xfrm>
                <a:off x="3279" y="1179"/>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g</a:t>
                </a:r>
                <a:endParaRPr lang="en-US" altLang="en-US" b="1"/>
              </a:p>
            </p:txBody>
          </p:sp>
          <p:sp>
            <p:nvSpPr>
              <p:cNvPr id="21711" name="Rectangle 33"/>
              <p:cNvSpPr>
                <a:spLocks noChangeArrowheads="1"/>
              </p:cNvSpPr>
              <p:nvPr/>
            </p:nvSpPr>
            <p:spPr bwMode="auto">
              <a:xfrm>
                <a:off x="3310" y="1179"/>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712" name="Rectangle 34"/>
              <p:cNvSpPr>
                <a:spLocks noChangeArrowheads="1"/>
              </p:cNvSpPr>
              <p:nvPr/>
            </p:nvSpPr>
            <p:spPr bwMode="auto">
              <a:xfrm>
                <a:off x="3342" y="1179"/>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713" name="Rectangle 35"/>
              <p:cNvSpPr>
                <a:spLocks noChangeArrowheads="1"/>
              </p:cNvSpPr>
              <p:nvPr/>
            </p:nvSpPr>
            <p:spPr bwMode="auto">
              <a:xfrm>
                <a:off x="3357" y="1179"/>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o</a:t>
                </a:r>
                <a:endParaRPr lang="en-US" altLang="en-US" b="1"/>
              </a:p>
            </p:txBody>
          </p:sp>
          <p:sp>
            <p:nvSpPr>
              <p:cNvPr id="21714" name="Rectangle 36"/>
              <p:cNvSpPr>
                <a:spLocks noChangeArrowheads="1"/>
              </p:cNvSpPr>
              <p:nvPr/>
            </p:nvSpPr>
            <p:spPr bwMode="auto">
              <a:xfrm>
                <a:off x="3390" y="1179"/>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f</a:t>
                </a:r>
                <a:endParaRPr lang="en-US" altLang="en-US" b="1"/>
              </a:p>
            </p:txBody>
          </p:sp>
          <p:sp>
            <p:nvSpPr>
              <p:cNvPr id="21715" name="Rectangle 37"/>
              <p:cNvSpPr>
                <a:spLocks noChangeArrowheads="1"/>
              </p:cNvSpPr>
              <p:nvPr/>
            </p:nvSpPr>
            <p:spPr bwMode="auto">
              <a:xfrm>
                <a:off x="3405" y="1179"/>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f</a:t>
                </a:r>
                <a:endParaRPr lang="en-US" altLang="en-US" b="1"/>
              </a:p>
            </p:txBody>
          </p:sp>
          <p:sp>
            <p:nvSpPr>
              <p:cNvPr id="21716" name="Rectangle 38"/>
              <p:cNvSpPr>
                <a:spLocks noChangeArrowheads="1"/>
              </p:cNvSpPr>
              <p:nvPr/>
            </p:nvSpPr>
            <p:spPr bwMode="auto">
              <a:xfrm>
                <a:off x="3421" y="1179"/>
                <a:ext cx="2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s</a:t>
                </a:r>
                <a:endParaRPr lang="en-US" altLang="en-US" b="1"/>
              </a:p>
            </p:txBody>
          </p:sp>
          <p:sp>
            <p:nvSpPr>
              <p:cNvPr id="21717" name="Rectangle 39"/>
              <p:cNvSpPr>
                <a:spLocks noChangeArrowheads="1"/>
              </p:cNvSpPr>
              <p:nvPr/>
            </p:nvSpPr>
            <p:spPr bwMode="auto">
              <a:xfrm>
                <a:off x="3450" y="1179"/>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718" name="Rectangle 40"/>
              <p:cNvSpPr>
                <a:spLocks noChangeArrowheads="1"/>
              </p:cNvSpPr>
              <p:nvPr/>
            </p:nvSpPr>
            <p:spPr bwMode="auto">
              <a:xfrm>
                <a:off x="3480" y="1179"/>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t</a:t>
                </a:r>
                <a:endParaRPr lang="en-US" altLang="en-US" b="1"/>
              </a:p>
            </p:txBody>
          </p:sp>
          <p:sp>
            <p:nvSpPr>
              <p:cNvPr id="21719" name="Rectangle 41"/>
              <p:cNvSpPr>
                <a:spLocks noChangeArrowheads="1"/>
              </p:cNvSpPr>
              <p:nvPr/>
            </p:nvSpPr>
            <p:spPr bwMode="auto">
              <a:xfrm>
                <a:off x="3689" y="2340"/>
                <a:ext cx="31"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P</a:t>
                </a:r>
                <a:endParaRPr lang="en-US" altLang="en-US" b="1"/>
              </a:p>
            </p:txBody>
          </p:sp>
          <p:sp>
            <p:nvSpPr>
              <p:cNvPr id="21720" name="Rectangle 42"/>
              <p:cNvSpPr>
                <a:spLocks noChangeArrowheads="1"/>
              </p:cNvSpPr>
              <p:nvPr/>
            </p:nvSpPr>
            <p:spPr bwMode="auto">
              <a:xfrm>
                <a:off x="3727" y="234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721" name="Rectangle 43"/>
              <p:cNvSpPr>
                <a:spLocks noChangeArrowheads="1"/>
              </p:cNvSpPr>
              <p:nvPr/>
            </p:nvSpPr>
            <p:spPr bwMode="auto">
              <a:xfrm>
                <a:off x="3759" y="234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g</a:t>
                </a:r>
                <a:endParaRPr lang="en-US" altLang="en-US" b="1"/>
              </a:p>
            </p:txBody>
          </p:sp>
          <p:sp>
            <p:nvSpPr>
              <p:cNvPr id="21722" name="Rectangle 44"/>
              <p:cNvSpPr>
                <a:spLocks noChangeArrowheads="1"/>
              </p:cNvSpPr>
              <p:nvPr/>
            </p:nvSpPr>
            <p:spPr bwMode="auto">
              <a:xfrm>
                <a:off x="3790" y="234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723" name="Rectangle 45"/>
              <p:cNvSpPr>
                <a:spLocks noChangeArrowheads="1"/>
              </p:cNvSpPr>
              <p:nvPr/>
            </p:nvSpPr>
            <p:spPr bwMode="auto">
              <a:xfrm>
                <a:off x="3822" y="2340"/>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724" name="Rectangle 46"/>
              <p:cNvSpPr>
                <a:spLocks noChangeArrowheads="1"/>
              </p:cNvSpPr>
              <p:nvPr/>
            </p:nvSpPr>
            <p:spPr bwMode="auto">
              <a:xfrm>
                <a:off x="3838" y="234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o</a:t>
                </a:r>
                <a:endParaRPr lang="en-US" altLang="en-US" b="1"/>
              </a:p>
            </p:txBody>
          </p:sp>
          <p:sp>
            <p:nvSpPr>
              <p:cNvPr id="21725" name="Rectangle 47"/>
              <p:cNvSpPr>
                <a:spLocks noChangeArrowheads="1"/>
              </p:cNvSpPr>
              <p:nvPr/>
            </p:nvSpPr>
            <p:spPr bwMode="auto">
              <a:xfrm>
                <a:off x="3870" y="2340"/>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f</a:t>
                </a:r>
                <a:endParaRPr lang="en-US" altLang="en-US" b="1"/>
              </a:p>
            </p:txBody>
          </p:sp>
          <p:sp>
            <p:nvSpPr>
              <p:cNvPr id="21726" name="Rectangle 48"/>
              <p:cNvSpPr>
                <a:spLocks noChangeArrowheads="1"/>
              </p:cNvSpPr>
              <p:nvPr/>
            </p:nvSpPr>
            <p:spPr bwMode="auto">
              <a:xfrm>
                <a:off x="3886" y="2340"/>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f</a:t>
                </a:r>
                <a:endParaRPr lang="en-US" altLang="en-US" b="1"/>
              </a:p>
            </p:txBody>
          </p:sp>
          <p:sp>
            <p:nvSpPr>
              <p:cNvPr id="21727" name="Rectangle 49"/>
              <p:cNvSpPr>
                <a:spLocks noChangeArrowheads="1"/>
              </p:cNvSpPr>
              <p:nvPr/>
            </p:nvSpPr>
            <p:spPr bwMode="auto">
              <a:xfrm>
                <a:off x="3901" y="2340"/>
                <a:ext cx="2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s</a:t>
                </a:r>
                <a:endParaRPr lang="en-US" altLang="en-US" b="1"/>
              </a:p>
            </p:txBody>
          </p:sp>
          <p:sp>
            <p:nvSpPr>
              <p:cNvPr id="21728" name="Rectangle 50"/>
              <p:cNvSpPr>
                <a:spLocks noChangeArrowheads="1"/>
              </p:cNvSpPr>
              <p:nvPr/>
            </p:nvSpPr>
            <p:spPr bwMode="auto">
              <a:xfrm>
                <a:off x="3930" y="234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729" name="Rectangle 51"/>
              <p:cNvSpPr>
                <a:spLocks noChangeArrowheads="1"/>
              </p:cNvSpPr>
              <p:nvPr/>
            </p:nvSpPr>
            <p:spPr bwMode="auto">
              <a:xfrm>
                <a:off x="3961" y="2340"/>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t</a:t>
                </a:r>
                <a:endParaRPr lang="en-US" altLang="en-US" b="1"/>
              </a:p>
            </p:txBody>
          </p:sp>
          <p:sp>
            <p:nvSpPr>
              <p:cNvPr id="21730" name="Rectangle 52"/>
              <p:cNvSpPr>
                <a:spLocks noChangeArrowheads="1"/>
              </p:cNvSpPr>
              <p:nvPr/>
            </p:nvSpPr>
            <p:spPr bwMode="auto">
              <a:xfrm>
                <a:off x="2378" y="1179"/>
                <a:ext cx="31"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V</a:t>
                </a:r>
                <a:endParaRPr lang="en-US" altLang="en-US" b="1"/>
              </a:p>
            </p:txBody>
          </p:sp>
          <p:sp>
            <p:nvSpPr>
              <p:cNvPr id="21731" name="Rectangle 53"/>
              <p:cNvSpPr>
                <a:spLocks noChangeArrowheads="1"/>
              </p:cNvSpPr>
              <p:nvPr/>
            </p:nvSpPr>
            <p:spPr bwMode="auto">
              <a:xfrm>
                <a:off x="2415" y="1179"/>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i</a:t>
                </a:r>
                <a:endParaRPr lang="en-US" altLang="en-US" b="1"/>
              </a:p>
            </p:txBody>
          </p:sp>
          <p:sp>
            <p:nvSpPr>
              <p:cNvPr id="21732" name="Rectangle 54"/>
              <p:cNvSpPr>
                <a:spLocks noChangeArrowheads="1"/>
              </p:cNvSpPr>
              <p:nvPr/>
            </p:nvSpPr>
            <p:spPr bwMode="auto">
              <a:xfrm>
                <a:off x="2427" y="1179"/>
                <a:ext cx="1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r</a:t>
                </a:r>
                <a:endParaRPr lang="en-US" altLang="en-US" b="1"/>
              </a:p>
            </p:txBody>
          </p:sp>
          <p:sp>
            <p:nvSpPr>
              <p:cNvPr id="21733" name="Rectangle 55"/>
              <p:cNvSpPr>
                <a:spLocks noChangeArrowheads="1"/>
              </p:cNvSpPr>
              <p:nvPr/>
            </p:nvSpPr>
            <p:spPr bwMode="auto">
              <a:xfrm>
                <a:off x="2446" y="1179"/>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t</a:t>
                </a:r>
                <a:endParaRPr lang="en-US" altLang="en-US" b="1"/>
              </a:p>
            </p:txBody>
          </p:sp>
          <p:sp>
            <p:nvSpPr>
              <p:cNvPr id="21734" name="Rectangle 56"/>
              <p:cNvSpPr>
                <a:spLocks noChangeArrowheads="1"/>
              </p:cNvSpPr>
              <p:nvPr/>
            </p:nvSpPr>
            <p:spPr bwMode="auto">
              <a:xfrm>
                <a:off x="2461" y="1179"/>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u</a:t>
                </a:r>
                <a:endParaRPr lang="en-US" altLang="en-US" b="1"/>
              </a:p>
            </p:txBody>
          </p:sp>
          <p:sp>
            <p:nvSpPr>
              <p:cNvPr id="21735" name="Rectangle 57"/>
              <p:cNvSpPr>
                <a:spLocks noChangeArrowheads="1"/>
              </p:cNvSpPr>
              <p:nvPr/>
            </p:nvSpPr>
            <p:spPr bwMode="auto">
              <a:xfrm>
                <a:off x="2494" y="1179"/>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736" name="Rectangle 58"/>
              <p:cNvSpPr>
                <a:spLocks noChangeArrowheads="1"/>
              </p:cNvSpPr>
              <p:nvPr/>
            </p:nvSpPr>
            <p:spPr bwMode="auto">
              <a:xfrm>
                <a:off x="2526" y="1179"/>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l</a:t>
                </a:r>
                <a:endParaRPr lang="en-US" altLang="en-US" b="1"/>
              </a:p>
            </p:txBody>
          </p:sp>
          <p:sp>
            <p:nvSpPr>
              <p:cNvPr id="21737" name="Rectangle 59"/>
              <p:cNvSpPr>
                <a:spLocks noChangeArrowheads="1"/>
              </p:cNvSpPr>
              <p:nvPr/>
            </p:nvSpPr>
            <p:spPr bwMode="auto">
              <a:xfrm>
                <a:off x="2538" y="1179"/>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738" name="Rectangle 60"/>
              <p:cNvSpPr>
                <a:spLocks noChangeArrowheads="1"/>
              </p:cNvSpPr>
              <p:nvPr/>
            </p:nvSpPr>
            <p:spPr bwMode="auto">
              <a:xfrm>
                <a:off x="2554" y="1179"/>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p</a:t>
                </a:r>
                <a:endParaRPr lang="en-US" altLang="en-US" b="1"/>
              </a:p>
            </p:txBody>
          </p:sp>
          <p:sp>
            <p:nvSpPr>
              <p:cNvPr id="21739" name="Rectangle 61"/>
              <p:cNvSpPr>
                <a:spLocks noChangeArrowheads="1"/>
              </p:cNvSpPr>
              <p:nvPr/>
            </p:nvSpPr>
            <p:spPr bwMode="auto">
              <a:xfrm>
                <a:off x="2586" y="1179"/>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740" name="Rectangle 62"/>
              <p:cNvSpPr>
                <a:spLocks noChangeArrowheads="1"/>
              </p:cNvSpPr>
              <p:nvPr/>
            </p:nvSpPr>
            <p:spPr bwMode="auto">
              <a:xfrm>
                <a:off x="2617" y="1179"/>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g</a:t>
                </a:r>
                <a:endParaRPr lang="en-US" altLang="en-US" b="1"/>
              </a:p>
            </p:txBody>
          </p:sp>
          <p:sp>
            <p:nvSpPr>
              <p:cNvPr id="21741" name="Rectangle 63"/>
              <p:cNvSpPr>
                <a:spLocks noChangeArrowheads="1"/>
              </p:cNvSpPr>
              <p:nvPr/>
            </p:nvSpPr>
            <p:spPr bwMode="auto">
              <a:xfrm>
                <a:off x="2650" y="1179"/>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742" name="Rectangle 64"/>
              <p:cNvSpPr>
                <a:spLocks noChangeArrowheads="1"/>
              </p:cNvSpPr>
              <p:nvPr/>
            </p:nvSpPr>
            <p:spPr bwMode="auto">
              <a:xfrm>
                <a:off x="2680" y="1179"/>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743" name="Rectangle 65"/>
              <p:cNvSpPr>
                <a:spLocks noChangeArrowheads="1"/>
              </p:cNvSpPr>
              <p:nvPr/>
            </p:nvSpPr>
            <p:spPr bwMode="auto">
              <a:xfrm>
                <a:off x="2697" y="1179"/>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n</a:t>
                </a:r>
                <a:endParaRPr lang="en-US" altLang="en-US" b="1"/>
              </a:p>
            </p:txBody>
          </p:sp>
          <p:sp>
            <p:nvSpPr>
              <p:cNvPr id="21744" name="Rectangle 66"/>
              <p:cNvSpPr>
                <a:spLocks noChangeArrowheads="1"/>
              </p:cNvSpPr>
              <p:nvPr/>
            </p:nvSpPr>
            <p:spPr bwMode="auto">
              <a:xfrm>
                <a:off x="2728" y="1179"/>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u</a:t>
                </a:r>
                <a:endParaRPr lang="en-US" altLang="en-US" b="1"/>
              </a:p>
            </p:txBody>
          </p:sp>
          <p:sp>
            <p:nvSpPr>
              <p:cNvPr id="21745" name="Rectangle 67"/>
              <p:cNvSpPr>
                <a:spLocks noChangeArrowheads="1"/>
              </p:cNvSpPr>
              <p:nvPr/>
            </p:nvSpPr>
            <p:spPr bwMode="auto">
              <a:xfrm>
                <a:off x="2762" y="1179"/>
                <a:ext cx="39"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m</a:t>
                </a:r>
                <a:endParaRPr lang="en-US" altLang="en-US" b="1"/>
              </a:p>
            </p:txBody>
          </p:sp>
          <p:sp>
            <p:nvSpPr>
              <p:cNvPr id="21746" name="Rectangle 68"/>
              <p:cNvSpPr>
                <a:spLocks noChangeArrowheads="1"/>
              </p:cNvSpPr>
              <p:nvPr/>
            </p:nvSpPr>
            <p:spPr bwMode="auto">
              <a:xfrm>
                <a:off x="2807" y="1179"/>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b</a:t>
                </a:r>
                <a:endParaRPr lang="en-US" altLang="en-US" b="1"/>
              </a:p>
            </p:txBody>
          </p:sp>
          <p:sp>
            <p:nvSpPr>
              <p:cNvPr id="21747" name="Rectangle 69"/>
              <p:cNvSpPr>
                <a:spLocks noChangeArrowheads="1"/>
              </p:cNvSpPr>
              <p:nvPr/>
            </p:nvSpPr>
            <p:spPr bwMode="auto">
              <a:xfrm>
                <a:off x="2839" y="1179"/>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748" name="Rectangle 70"/>
              <p:cNvSpPr>
                <a:spLocks noChangeArrowheads="1"/>
              </p:cNvSpPr>
              <p:nvPr/>
            </p:nvSpPr>
            <p:spPr bwMode="auto">
              <a:xfrm>
                <a:off x="2870" y="1179"/>
                <a:ext cx="1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r</a:t>
                </a:r>
                <a:endParaRPr lang="en-US" altLang="en-US" b="1"/>
              </a:p>
            </p:txBody>
          </p:sp>
          <p:sp>
            <p:nvSpPr>
              <p:cNvPr id="21749" name="Rectangle 71"/>
              <p:cNvSpPr>
                <a:spLocks noChangeArrowheads="1"/>
              </p:cNvSpPr>
              <p:nvPr/>
            </p:nvSpPr>
            <p:spPr bwMode="auto">
              <a:xfrm>
                <a:off x="2723" y="960"/>
                <a:ext cx="31"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V</a:t>
                </a:r>
                <a:endParaRPr lang="en-US" altLang="en-US" b="1"/>
              </a:p>
            </p:txBody>
          </p:sp>
          <p:sp>
            <p:nvSpPr>
              <p:cNvPr id="21750" name="Rectangle 72"/>
              <p:cNvSpPr>
                <a:spLocks noChangeArrowheads="1"/>
              </p:cNvSpPr>
              <p:nvPr/>
            </p:nvSpPr>
            <p:spPr bwMode="auto">
              <a:xfrm>
                <a:off x="2761" y="960"/>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i</a:t>
                </a:r>
                <a:endParaRPr lang="en-US" altLang="en-US" b="1"/>
              </a:p>
            </p:txBody>
          </p:sp>
          <p:sp>
            <p:nvSpPr>
              <p:cNvPr id="21751" name="Rectangle 73"/>
              <p:cNvSpPr>
                <a:spLocks noChangeArrowheads="1"/>
              </p:cNvSpPr>
              <p:nvPr/>
            </p:nvSpPr>
            <p:spPr bwMode="auto">
              <a:xfrm>
                <a:off x="2773" y="960"/>
                <a:ext cx="1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r</a:t>
                </a:r>
                <a:endParaRPr lang="en-US" altLang="en-US" b="1"/>
              </a:p>
            </p:txBody>
          </p:sp>
          <p:sp>
            <p:nvSpPr>
              <p:cNvPr id="21752" name="Rectangle 74"/>
              <p:cNvSpPr>
                <a:spLocks noChangeArrowheads="1"/>
              </p:cNvSpPr>
              <p:nvPr/>
            </p:nvSpPr>
            <p:spPr bwMode="auto">
              <a:xfrm>
                <a:off x="2791" y="960"/>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t</a:t>
                </a:r>
                <a:endParaRPr lang="en-US" altLang="en-US" b="1"/>
              </a:p>
            </p:txBody>
          </p:sp>
          <p:sp>
            <p:nvSpPr>
              <p:cNvPr id="21753" name="Rectangle 75"/>
              <p:cNvSpPr>
                <a:spLocks noChangeArrowheads="1"/>
              </p:cNvSpPr>
              <p:nvPr/>
            </p:nvSpPr>
            <p:spPr bwMode="auto">
              <a:xfrm>
                <a:off x="2807" y="96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u</a:t>
                </a:r>
                <a:endParaRPr lang="en-US" altLang="en-US" b="1"/>
              </a:p>
            </p:txBody>
          </p:sp>
          <p:sp>
            <p:nvSpPr>
              <p:cNvPr id="21754" name="Rectangle 76"/>
              <p:cNvSpPr>
                <a:spLocks noChangeArrowheads="1"/>
              </p:cNvSpPr>
              <p:nvPr/>
            </p:nvSpPr>
            <p:spPr bwMode="auto">
              <a:xfrm>
                <a:off x="2839" y="96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755" name="Rectangle 77"/>
              <p:cNvSpPr>
                <a:spLocks noChangeArrowheads="1"/>
              </p:cNvSpPr>
              <p:nvPr/>
            </p:nvSpPr>
            <p:spPr bwMode="auto">
              <a:xfrm>
                <a:off x="2872" y="960"/>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l</a:t>
                </a:r>
                <a:endParaRPr lang="en-US" altLang="en-US" b="1"/>
              </a:p>
            </p:txBody>
          </p:sp>
          <p:sp>
            <p:nvSpPr>
              <p:cNvPr id="21756" name="Rectangle 78"/>
              <p:cNvSpPr>
                <a:spLocks noChangeArrowheads="1"/>
              </p:cNvSpPr>
              <p:nvPr/>
            </p:nvSpPr>
            <p:spPr bwMode="auto">
              <a:xfrm>
                <a:off x="2884" y="960"/>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757" name="Rectangle 79"/>
              <p:cNvSpPr>
                <a:spLocks noChangeArrowheads="1"/>
              </p:cNvSpPr>
              <p:nvPr/>
            </p:nvSpPr>
            <p:spPr bwMode="auto">
              <a:xfrm>
                <a:off x="2899" y="96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758" name="Rectangle 80"/>
              <p:cNvSpPr>
                <a:spLocks noChangeArrowheads="1"/>
              </p:cNvSpPr>
              <p:nvPr/>
            </p:nvSpPr>
            <p:spPr bwMode="auto">
              <a:xfrm>
                <a:off x="2932" y="96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a:t>
                </a:r>
                <a:endParaRPr lang="en-US" altLang="en-US" b="1"/>
              </a:p>
            </p:txBody>
          </p:sp>
          <p:sp>
            <p:nvSpPr>
              <p:cNvPr id="21759" name="Rectangle 81"/>
              <p:cNvSpPr>
                <a:spLocks noChangeArrowheads="1"/>
              </p:cNvSpPr>
              <p:nvPr/>
            </p:nvSpPr>
            <p:spPr bwMode="auto">
              <a:xfrm>
                <a:off x="2962" y="96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a:t>
                </a:r>
                <a:endParaRPr lang="en-US" altLang="en-US" b="1"/>
              </a:p>
            </p:txBody>
          </p:sp>
          <p:sp>
            <p:nvSpPr>
              <p:cNvPr id="21760" name="Rectangle 82"/>
              <p:cNvSpPr>
                <a:spLocks noChangeArrowheads="1"/>
              </p:cNvSpPr>
              <p:nvPr/>
            </p:nvSpPr>
            <p:spPr bwMode="auto">
              <a:xfrm>
                <a:off x="2995" y="960"/>
                <a:ext cx="1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r</a:t>
                </a:r>
                <a:endParaRPr lang="en-US" altLang="en-US" b="1"/>
              </a:p>
            </p:txBody>
          </p:sp>
          <p:sp>
            <p:nvSpPr>
              <p:cNvPr id="21761" name="Rectangle 83"/>
              <p:cNvSpPr>
                <a:spLocks noChangeArrowheads="1"/>
              </p:cNvSpPr>
              <p:nvPr/>
            </p:nvSpPr>
            <p:spPr bwMode="auto">
              <a:xfrm>
                <a:off x="3014" y="96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762" name="Rectangle 84"/>
              <p:cNvSpPr>
                <a:spLocks noChangeArrowheads="1"/>
              </p:cNvSpPr>
              <p:nvPr/>
            </p:nvSpPr>
            <p:spPr bwMode="auto">
              <a:xfrm>
                <a:off x="3044" y="960"/>
                <a:ext cx="2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s</a:t>
                </a:r>
                <a:endParaRPr lang="en-US" altLang="en-US" b="1"/>
              </a:p>
            </p:txBody>
          </p:sp>
          <p:sp>
            <p:nvSpPr>
              <p:cNvPr id="21763" name="Rectangle 85"/>
              <p:cNvSpPr>
                <a:spLocks noChangeArrowheads="1"/>
              </p:cNvSpPr>
              <p:nvPr/>
            </p:nvSpPr>
            <p:spPr bwMode="auto">
              <a:xfrm>
                <a:off x="3074" y="960"/>
                <a:ext cx="2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s</a:t>
                </a:r>
                <a:endParaRPr lang="en-US" altLang="en-US" b="1"/>
              </a:p>
            </p:txBody>
          </p:sp>
          <p:sp>
            <p:nvSpPr>
              <p:cNvPr id="21764" name="Rectangle 86"/>
              <p:cNvSpPr>
                <a:spLocks noChangeArrowheads="1"/>
              </p:cNvSpPr>
              <p:nvPr/>
            </p:nvSpPr>
            <p:spPr bwMode="auto">
              <a:xfrm>
                <a:off x="3204" y="1487"/>
                <a:ext cx="31"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P</a:t>
                </a:r>
                <a:endParaRPr lang="en-US" altLang="en-US" b="1"/>
              </a:p>
            </p:txBody>
          </p:sp>
          <p:sp>
            <p:nvSpPr>
              <p:cNvPr id="21765" name="Rectangle 87"/>
              <p:cNvSpPr>
                <a:spLocks noChangeArrowheads="1"/>
              </p:cNvSpPr>
              <p:nvPr/>
            </p:nvSpPr>
            <p:spPr bwMode="auto">
              <a:xfrm>
                <a:off x="3243" y="1487"/>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h</a:t>
                </a:r>
                <a:endParaRPr lang="en-US" altLang="en-US" b="1"/>
              </a:p>
            </p:txBody>
          </p:sp>
          <p:sp>
            <p:nvSpPr>
              <p:cNvPr id="21766" name="Rectangle 88"/>
              <p:cNvSpPr>
                <a:spLocks noChangeArrowheads="1"/>
              </p:cNvSpPr>
              <p:nvPr/>
            </p:nvSpPr>
            <p:spPr bwMode="auto">
              <a:xfrm>
                <a:off x="3274" y="1487"/>
                <a:ext cx="2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y</a:t>
                </a:r>
                <a:endParaRPr lang="en-US" altLang="en-US" b="1"/>
              </a:p>
            </p:txBody>
          </p:sp>
          <p:sp>
            <p:nvSpPr>
              <p:cNvPr id="21767" name="Rectangle 89"/>
              <p:cNvSpPr>
                <a:spLocks noChangeArrowheads="1"/>
              </p:cNvSpPr>
              <p:nvPr/>
            </p:nvSpPr>
            <p:spPr bwMode="auto">
              <a:xfrm>
                <a:off x="3303" y="1487"/>
                <a:ext cx="2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s</a:t>
                </a:r>
                <a:endParaRPr lang="en-US" altLang="en-US" b="1"/>
              </a:p>
            </p:txBody>
          </p:sp>
          <p:sp>
            <p:nvSpPr>
              <p:cNvPr id="21768" name="Rectangle 90"/>
              <p:cNvSpPr>
                <a:spLocks noChangeArrowheads="1"/>
              </p:cNvSpPr>
              <p:nvPr/>
            </p:nvSpPr>
            <p:spPr bwMode="auto">
              <a:xfrm>
                <a:off x="3330" y="1487"/>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i</a:t>
                </a:r>
                <a:endParaRPr lang="en-US" altLang="en-US" b="1"/>
              </a:p>
            </p:txBody>
          </p:sp>
          <p:sp>
            <p:nvSpPr>
              <p:cNvPr id="21769" name="Rectangle 91"/>
              <p:cNvSpPr>
                <a:spLocks noChangeArrowheads="1"/>
              </p:cNvSpPr>
              <p:nvPr/>
            </p:nvSpPr>
            <p:spPr bwMode="auto">
              <a:xfrm>
                <a:off x="3344" y="1487"/>
                <a:ext cx="2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c</a:t>
                </a:r>
                <a:endParaRPr lang="en-US" altLang="en-US" b="1"/>
              </a:p>
            </p:txBody>
          </p:sp>
          <p:sp>
            <p:nvSpPr>
              <p:cNvPr id="21770" name="Rectangle 92"/>
              <p:cNvSpPr>
                <a:spLocks noChangeArrowheads="1"/>
              </p:cNvSpPr>
              <p:nvPr/>
            </p:nvSpPr>
            <p:spPr bwMode="auto">
              <a:xfrm>
                <a:off x="3373" y="1487"/>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771" name="Rectangle 93"/>
              <p:cNvSpPr>
                <a:spLocks noChangeArrowheads="1"/>
              </p:cNvSpPr>
              <p:nvPr/>
            </p:nvSpPr>
            <p:spPr bwMode="auto">
              <a:xfrm>
                <a:off x="3404" y="1487"/>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l</a:t>
                </a:r>
                <a:endParaRPr lang="en-US" altLang="en-US" b="1"/>
              </a:p>
            </p:txBody>
          </p:sp>
          <p:sp>
            <p:nvSpPr>
              <p:cNvPr id="21772" name="Rectangle 94"/>
              <p:cNvSpPr>
                <a:spLocks noChangeArrowheads="1"/>
              </p:cNvSpPr>
              <p:nvPr/>
            </p:nvSpPr>
            <p:spPr bwMode="auto">
              <a:xfrm>
                <a:off x="3416" y="1487"/>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773" name="Rectangle 95"/>
              <p:cNvSpPr>
                <a:spLocks noChangeArrowheads="1"/>
              </p:cNvSpPr>
              <p:nvPr/>
            </p:nvSpPr>
            <p:spPr bwMode="auto">
              <a:xfrm>
                <a:off x="3433" y="1487"/>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p</a:t>
                </a:r>
                <a:endParaRPr lang="en-US" altLang="en-US" b="1"/>
              </a:p>
            </p:txBody>
          </p:sp>
          <p:sp>
            <p:nvSpPr>
              <p:cNvPr id="21774" name="Rectangle 96"/>
              <p:cNvSpPr>
                <a:spLocks noChangeArrowheads="1"/>
              </p:cNvSpPr>
              <p:nvPr/>
            </p:nvSpPr>
            <p:spPr bwMode="auto">
              <a:xfrm>
                <a:off x="3463" y="1487"/>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775" name="Rectangle 97"/>
              <p:cNvSpPr>
                <a:spLocks noChangeArrowheads="1"/>
              </p:cNvSpPr>
              <p:nvPr/>
            </p:nvSpPr>
            <p:spPr bwMode="auto">
              <a:xfrm>
                <a:off x="3496" y="1487"/>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g</a:t>
                </a:r>
                <a:endParaRPr lang="en-US" altLang="en-US" b="1"/>
              </a:p>
            </p:txBody>
          </p:sp>
          <p:sp>
            <p:nvSpPr>
              <p:cNvPr id="21776" name="Rectangle 98"/>
              <p:cNvSpPr>
                <a:spLocks noChangeArrowheads="1"/>
              </p:cNvSpPr>
              <p:nvPr/>
            </p:nvSpPr>
            <p:spPr bwMode="auto">
              <a:xfrm>
                <a:off x="3527" y="1487"/>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777" name="Rectangle 99"/>
              <p:cNvSpPr>
                <a:spLocks noChangeArrowheads="1"/>
              </p:cNvSpPr>
              <p:nvPr/>
            </p:nvSpPr>
            <p:spPr bwMode="auto">
              <a:xfrm>
                <a:off x="3559" y="1487"/>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778" name="Rectangle 100"/>
              <p:cNvSpPr>
                <a:spLocks noChangeArrowheads="1"/>
              </p:cNvSpPr>
              <p:nvPr/>
            </p:nvSpPr>
            <p:spPr bwMode="auto">
              <a:xfrm>
                <a:off x="3575" y="1487"/>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n</a:t>
                </a:r>
                <a:endParaRPr lang="en-US" altLang="en-US" b="1"/>
              </a:p>
            </p:txBody>
          </p:sp>
          <p:sp>
            <p:nvSpPr>
              <p:cNvPr id="21779" name="Rectangle 101"/>
              <p:cNvSpPr>
                <a:spLocks noChangeArrowheads="1"/>
              </p:cNvSpPr>
              <p:nvPr/>
            </p:nvSpPr>
            <p:spPr bwMode="auto">
              <a:xfrm>
                <a:off x="3607" y="1487"/>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u</a:t>
                </a:r>
                <a:endParaRPr lang="en-US" altLang="en-US" b="1"/>
              </a:p>
            </p:txBody>
          </p:sp>
          <p:sp>
            <p:nvSpPr>
              <p:cNvPr id="21780" name="Rectangle 102"/>
              <p:cNvSpPr>
                <a:spLocks noChangeArrowheads="1"/>
              </p:cNvSpPr>
              <p:nvPr/>
            </p:nvSpPr>
            <p:spPr bwMode="auto">
              <a:xfrm>
                <a:off x="3639" y="1487"/>
                <a:ext cx="39"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m</a:t>
                </a:r>
                <a:endParaRPr lang="en-US" altLang="en-US" b="1"/>
              </a:p>
            </p:txBody>
          </p:sp>
          <p:sp>
            <p:nvSpPr>
              <p:cNvPr id="21781" name="Rectangle 103"/>
              <p:cNvSpPr>
                <a:spLocks noChangeArrowheads="1"/>
              </p:cNvSpPr>
              <p:nvPr/>
            </p:nvSpPr>
            <p:spPr bwMode="auto">
              <a:xfrm>
                <a:off x="3686" y="1487"/>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b</a:t>
                </a:r>
                <a:endParaRPr lang="en-US" altLang="en-US" b="1"/>
              </a:p>
            </p:txBody>
          </p:sp>
          <p:sp>
            <p:nvSpPr>
              <p:cNvPr id="21782" name="Rectangle 104"/>
              <p:cNvSpPr>
                <a:spLocks noChangeArrowheads="1"/>
              </p:cNvSpPr>
              <p:nvPr/>
            </p:nvSpPr>
            <p:spPr bwMode="auto">
              <a:xfrm>
                <a:off x="3716" y="1487"/>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783" name="Rectangle 105"/>
              <p:cNvSpPr>
                <a:spLocks noChangeArrowheads="1"/>
              </p:cNvSpPr>
              <p:nvPr/>
            </p:nvSpPr>
            <p:spPr bwMode="auto">
              <a:xfrm>
                <a:off x="3749" y="1487"/>
                <a:ext cx="1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r</a:t>
                </a:r>
                <a:endParaRPr lang="en-US" altLang="en-US" b="1"/>
              </a:p>
            </p:txBody>
          </p:sp>
          <p:sp>
            <p:nvSpPr>
              <p:cNvPr id="21784" name="Rectangle 106"/>
              <p:cNvSpPr>
                <a:spLocks noChangeArrowheads="1"/>
              </p:cNvSpPr>
              <p:nvPr/>
            </p:nvSpPr>
            <p:spPr bwMode="auto">
              <a:xfrm>
                <a:off x="1677" y="1487"/>
                <a:ext cx="31"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V</a:t>
                </a:r>
                <a:endParaRPr lang="en-US" altLang="en-US" b="1"/>
              </a:p>
            </p:txBody>
          </p:sp>
          <p:sp>
            <p:nvSpPr>
              <p:cNvPr id="21785" name="Rectangle 107"/>
              <p:cNvSpPr>
                <a:spLocks noChangeArrowheads="1"/>
              </p:cNvSpPr>
              <p:nvPr/>
            </p:nvSpPr>
            <p:spPr bwMode="auto">
              <a:xfrm>
                <a:off x="1714" y="1487"/>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786" name="Rectangle 108"/>
              <p:cNvSpPr>
                <a:spLocks noChangeArrowheads="1"/>
              </p:cNvSpPr>
              <p:nvPr/>
            </p:nvSpPr>
            <p:spPr bwMode="auto">
              <a:xfrm>
                <a:off x="1747" y="1487"/>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l</a:t>
                </a:r>
                <a:endParaRPr lang="en-US" altLang="en-US" b="1"/>
              </a:p>
            </p:txBody>
          </p:sp>
          <p:sp>
            <p:nvSpPr>
              <p:cNvPr id="21787" name="Rectangle 109"/>
              <p:cNvSpPr>
                <a:spLocks noChangeArrowheads="1"/>
              </p:cNvSpPr>
              <p:nvPr/>
            </p:nvSpPr>
            <p:spPr bwMode="auto">
              <a:xfrm>
                <a:off x="1759" y="1487"/>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i</a:t>
                </a:r>
                <a:endParaRPr lang="en-US" altLang="en-US" b="1"/>
              </a:p>
            </p:txBody>
          </p:sp>
          <p:sp>
            <p:nvSpPr>
              <p:cNvPr id="21788" name="Rectangle 110"/>
              <p:cNvSpPr>
                <a:spLocks noChangeArrowheads="1"/>
              </p:cNvSpPr>
              <p:nvPr/>
            </p:nvSpPr>
            <p:spPr bwMode="auto">
              <a:xfrm>
                <a:off x="1772" y="1487"/>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a:t>
                </a:r>
                <a:endParaRPr lang="en-US" altLang="en-US" b="1"/>
              </a:p>
            </p:txBody>
          </p:sp>
          <p:sp>
            <p:nvSpPr>
              <p:cNvPr id="21789" name="Freeform 111"/>
              <p:cNvSpPr>
                <a:spLocks/>
              </p:cNvSpPr>
              <p:nvPr/>
            </p:nvSpPr>
            <p:spPr bwMode="auto">
              <a:xfrm>
                <a:off x="1747" y="1567"/>
                <a:ext cx="2265" cy="79"/>
              </a:xfrm>
              <a:custGeom>
                <a:avLst/>
                <a:gdLst>
                  <a:gd name="T0" fmla="*/ 2264 w 2265"/>
                  <a:gd name="T1" fmla="*/ 79 h 79"/>
                  <a:gd name="T2" fmla="*/ 2265 w 2265"/>
                  <a:gd name="T3" fmla="*/ 0 h 79"/>
                  <a:gd name="T4" fmla="*/ 0 w 2265"/>
                  <a:gd name="T5" fmla="*/ 0 h 79"/>
                  <a:gd name="T6" fmla="*/ 0 w 2265"/>
                  <a:gd name="T7" fmla="*/ 79 h 79"/>
                  <a:gd name="T8" fmla="*/ 2265 w 2265"/>
                  <a:gd name="T9" fmla="*/ 79 h 79"/>
                  <a:gd name="T10" fmla="*/ 2265 w 2265"/>
                  <a:gd name="T11" fmla="*/ 79 h 79"/>
                  <a:gd name="T12" fmla="*/ 0 60000 65536"/>
                  <a:gd name="T13" fmla="*/ 0 60000 65536"/>
                  <a:gd name="T14" fmla="*/ 0 60000 65536"/>
                  <a:gd name="T15" fmla="*/ 0 60000 65536"/>
                  <a:gd name="T16" fmla="*/ 0 60000 65536"/>
                  <a:gd name="T17" fmla="*/ 0 60000 65536"/>
                  <a:gd name="T18" fmla="*/ 0 w 2265"/>
                  <a:gd name="T19" fmla="*/ 0 h 79"/>
                  <a:gd name="T20" fmla="*/ 2265 w 2265"/>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265" h="79">
                    <a:moveTo>
                      <a:pt x="2264" y="79"/>
                    </a:moveTo>
                    <a:lnTo>
                      <a:pt x="2265" y="0"/>
                    </a:lnTo>
                    <a:lnTo>
                      <a:pt x="0" y="0"/>
                    </a:lnTo>
                    <a:lnTo>
                      <a:pt x="0" y="79"/>
                    </a:lnTo>
                    <a:lnTo>
                      <a:pt x="2265" y="79"/>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90" name="Freeform 112"/>
              <p:cNvSpPr>
                <a:spLocks/>
              </p:cNvSpPr>
              <p:nvPr/>
            </p:nvSpPr>
            <p:spPr bwMode="auto">
              <a:xfrm>
                <a:off x="1748" y="1646"/>
                <a:ext cx="2264" cy="79"/>
              </a:xfrm>
              <a:custGeom>
                <a:avLst/>
                <a:gdLst>
                  <a:gd name="T0" fmla="*/ 2263 w 2264"/>
                  <a:gd name="T1" fmla="*/ 79 h 79"/>
                  <a:gd name="T2" fmla="*/ 2264 w 2264"/>
                  <a:gd name="T3" fmla="*/ 0 h 79"/>
                  <a:gd name="T4" fmla="*/ 0 w 2264"/>
                  <a:gd name="T5" fmla="*/ 0 h 79"/>
                  <a:gd name="T6" fmla="*/ 0 w 2264"/>
                  <a:gd name="T7" fmla="*/ 79 h 79"/>
                  <a:gd name="T8" fmla="*/ 2264 w 2264"/>
                  <a:gd name="T9" fmla="*/ 79 h 79"/>
                  <a:gd name="T10" fmla="*/ 2264 w 2264"/>
                  <a:gd name="T11" fmla="*/ 79 h 79"/>
                  <a:gd name="T12" fmla="*/ 0 60000 65536"/>
                  <a:gd name="T13" fmla="*/ 0 60000 65536"/>
                  <a:gd name="T14" fmla="*/ 0 60000 65536"/>
                  <a:gd name="T15" fmla="*/ 0 60000 65536"/>
                  <a:gd name="T16" fmla="*/ 0 60000 65536"/>
                  <a:gd name="T17" fmla="*/ 0 60000 65536"/>
                  <a:gd name="T18" fmla="*/ 0 w 2264"/>
                  <a:gd name="T19" fmla="*/ 0 h 79"/>
                  <a:gd name="T20" fmla="*/ 2264 w 2264"/>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264" h="79">
                    <a:moveTo>
                      <a:pt x="2263" y="79"/>
                    </a:moveTo>
                    <a:lnTo>
                      <a:pt x="2264" y="0"/>
                    </a:lnTo>
                    <a:lnTo>
                      <a:pt x="0" y="0"/>
                    </a:lnTo>
                    <a:lnTo>
                      <a:pt x="0" y="79"/>
                    </a:lnTo>
                    <a:lnTo>
                      <a:pt x="2264" y="79"/>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91" name="Freeform 113"/>
              <p:cNvSpPr>
                <a:spLocks/>
              </p:cNvSpPr>
              <p:nvPr/>
            </p:nvSpPr>
            <p:spPr bwMode="auto">
              <a:xfrm>
                <a:off x="1748" y="1725"/>
                <a:ext cx="2264" cy="78"/>
              </a:xfrm>
              <a:custGeom>
                <a:avLst/>
                <a:gdLst>
                  <a:gd name="T0" fmla="*/ 2263 w 2264"/>
                  <a:gd name="T1" fmla="*/ 78 h 78"/>
                  <a:gd name="T2" fmla="*/ 2264 w 2264"/>
                  <a:gd name="T3" fmla="*/ 0 h 78"/>
                  <a:gd name="T4" fmla="*/ 0 w 2264"/>
                  <a:gd name="T5" fmla="*/ 0 h 78"/>
                  <a:gd name="T6" fmla="*/ 0 w 2264"/>
                  <a:gd name="T7" fmla="*/ 78 h 78"/>
                  <a:gd name="T8" fmla="*/ 2264 w 2264"/>
                  <a:gd name="T9" fmla="*/ 78 h 78"/>
                  <a:gd name="T10" fmla="*/ 2264 w 2264"/>
                  <a:gd name="T11" fmla="*/ 78 h 78"/>
                  <a:gd name="T12" fmla="*/ 2263 w 2264"/>
                  <a:gd name="T13" fmla="*/ 78 h 78"/>
                  <a:gd name="T14" fmla="*/ 0 60000 65536"/>
                  <a:gd name="T15" fmla="*/ 0 60000 65536"/>
                  <a:gd name="T16" fmla="*/ 0 60000 65536"/>
                  <a:gd name="T17" fmla="*/ 0 60000 65536"/>
                  <a:gd name="T18" fmla="*/ 0 60000 65536"/>
                  <a:gd name="T19" fmla="*/ 0 60000 65536"/>
                  <a:gd name="T20" fmla="*/ 0 60000 65536"/>
                  <a:gd name="T21" fmla="*/ 0 w 2264"/>
                  <a:gd name="T22" fmla="*/ 0 h 78"/>
                  <a:gd name="T23" fmla="*/ 2264 w 2264"/>
                  <a:gd name="T24" fmla="*/ 78 h 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64" h="78">
                    <a:moveTo>
                      <a:pt x="2263" y="78"/>
                    </a:moveTo>
                    <a:lnTo>
                      <a:pt x="2264" y="0"/>
                    </a:lnTo>
                    <a:lnTo>
                      <a:pt x="0" y="0"/>
                    </a:lnTo>
                    <a:lnTo>
                      <a:pt x="0" y="78"/>
                    </a:lnTo>
                    <a:lnTo>
                      <a:pt x="2264" y="78"/>
                    </a:lnTo>
                    <a:lnTo>
                      <a:pt x="2263" y="7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92" name="Freeform 114"/>
              <p:cNvSpPr>
                <a:spLocks/>
              </p:cNvSpPr>
              <p:nvPr/>
            </p:nvSpPr>
            <p:spPr bwMode="auto">
              <a:xfrm>
                <a:off x="1748" y="1725"/>
                <a:ext cx="2264" cy="78"/>
              </a:xfrm>
              <a:custGeom>
                <a:avLst/>
                <a:gdLst>
                  <a:gd name="T0" fmla="*/ 2263 w 2264"/>
                  <a:gd name="T1" fmla="*/ 78 h 78"/>
                  <a:gd name="T2" fmla="*/ 2264 w 2264"/>
                  <a:gd name="T3" fmla="*/ 0 h 78"/>
                  <a:gd name="T4" fmla="*/ 0 w 2264"/>
                  <a:gd name="T5" fmla="*/ 0 h 78"/>
                  <a:gd name="T6" fmla="*/ 0 w 2264"/>
                  <a:gd name="T7" fmla="*/ 78 h 78"/>
                  <a:gd name="T8" fmla="*/ 2264 w 2264"/>
                  <a:gd name="T9" fmla="*/ 78 h 78"/>
                  <a:gd name="T10" fmla="*/ 2264 w 2264"/>
                  <a:gd name="T11" fmla="*/ 78 h 78"/>
                  <a:gd name="T12" fmla="*/ 0 60000 65536"/>
                  <a:gd name="T13" fmla="*/ 0 60000 65536"/>
                  <a:gd name="T14" fmla="*/ 0 60000 65536"/>
                  <a:gd name="T15" fmla="*/ 0 60000 65536"/>
                  <a:gd name="T16" fmla="*/ 0 60000 65536"/>
                  <a:gd name="T17" fmla="*/ 0 60000 65536"/>
                  <a:gd name="T18" fmla="*/ 0 w 2264"/>
                  <a:gd name="T19" fmla="*/ 0 h 78"/>
                  <a:gd name="T20" fmla="*/ 2264 w 2264"/>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2264" h="78">
                    <a:moveTo>
                      <a:pt x="2263" y="78"/>
                    </a:moveTo>
                    <a:lnTo>
                      <a:pt x="2264" y="0"/>
                    </a:lnTo>
                    <a:lnTo>
                      <a:pt x="0" y="0"/>
                    </a:lnTo>
                    <a:lnTo>
                      <a:pt x="0" y="78"/>
                    </a:lnTo>
                    <a:lnTo>
                      <a:pt x="2264" y="78"/>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93" name="Freeform 115"/>
              <p:cNvSpPr>
                <a:spLocks/>
              </p:cNvSpPr>
              <p:nvPr/>
            </p:nvSpPr>
            <p:spPr bwMode="auto">
              <a:xfrm>
                <a:off x="1747" y="1803"/>
                <a:ext cx="2265" cy="79"/>
              </a:xfrm>
              <a:custGeom>
                <a:avLst/>
                <a:gdLst>
                  <a:gd name="T0" fmla="*/ 2264 w 2265"/>
                  <a:gd name="T1" fmla="*/ 79 h 79"/>
                  <a:gd name="T2" fmla="*/ 2265 w 2265"/>
                  <a:gd name="T3" fmla="*/ 0 h 79"/>
                  <a:gd name="T4" fmla="*/ 0 w 2265"/>
                  <a:gd name="T5" fmla="*/ 0 h 79"/>
                  <a:gd name="T6" fmla="*/ 0 w 2265"/>
                  <a:gd name="T7" fmla="*/ 79 h 79"/>
                  <a:gd name="T8" fmla="*/ 2265 w 2265"/>
                  <a:gd name="T9" fmla="*/ 79 h 79"/>
                  <a:gd name="T10" fmla="*/ 2265 w 2265"/>
                  <a:gd name="T11" fmla="*/ 79 h 79"/>
                  <a:gd name="T12" fmla="*/ 0 60000 65536"/>
                  <a:gd name="T13" fmla="*/ 0 60000 65536"/>
                  <a:gd name="T14" fmla="*/ 0 60000 65536"/>
                  <a:gd name="T15" fmla="*/ 0 60000 65536"/>
                  <a:gd name="T16" fmla="*/ 0 60000 65536"/>
                  <a:gd name="T17" fmla="*/ 0 60000 65536"/>
                  <a:gd name="T18" fmla="*/ 0 w 2265"/>
                  <a:gd name="T19" fmla="*/ 0 h 79"/>
                  <a:gd name="T20" fmla="*/ 2265 w 2265"/>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265" h="79">
                    <a:moveTo>
                      <a:pt x="2264" y="79"/>
                    </a:moveTo>
                    <a:lnTo>
                      <a:pt x="2265" y="0"/>
                    </a:lnTo>
                    <a:lnTo>
                      <a:pt x="0" y="0"/>
                    </a:lnTo>
                    <a:lnTo>
                      <a:pt x="0" y="79"/>
                    </a:lnTo>
                    <a:lnTo>
                      <a:pt x="2265" y="79"/>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94" name="Freeform 116"/>
              <p:cNvSpPr>
                <a:spLocks/>
              </p:cNvSpPr>
              <p:nvPr/>
            </p:nvSpPr>
            <p:spPr bwMode="auto">
              <a:xfrm>
                <a:off x="1747" y="1882"/>
                <a:ext cx="2265" cy="79"/>
              </a:xfrm>
              <a:custGeom>
                <a:avLst/>
                <a:gdLst>
                  <a:gd name="T0" fmla="*/ 2264 w 2265"/>
                  <a:gd name="T1" fmla="*/ 79 h 79"/>
                  <a:gd name="T2" fmla="*/ 2265 w 2265"/>
                  <a:gd name="T3" fmla="*/ 0 h 79"/>
                  <a:gd name="T4" fmla="*/ 0 w 2265"/>
                  <a:gd name="T5" fmla="*/ 0 h 79"/>
                  <a:gd name="T6" fmla="*/ 0 w 2265"/>
                  <a:gd name="T7" fmla="*/ 79 h 79"/>
                  <a:gd name="T8" fmla="*/ 2265 w 2265"/>
                  <a:gd name="T9" fmla="*/ 79 h 79"/>
                  <a:gd name="T10" fmla="*/ 2265 w 2265"/>
                  <a:gd name="T11" fmla="*/ 79 h 79"/>
                  <a:gd name="T12" fmla="*/ 0 60000 65536"/>
                  <a:gd name="T13" fmla="*/ 0 60000 65536"/>
                  <a:gd name="T14" fmla="*/ 0 60000 65536"/>
                  <a:gd name="T15" fmla="*/ 0 60000 65536"/>
                  <a:gd name="T16" fmla="*/ 0 60000 65536"/>
                  <a:gd name="T17" fmla="*/ 0 60000 65536"/>
                  <a:gd name="T18" fmla="*/ 0 w 2265"/>
                  <a:gd name="T19" fmla="*/ 0 h 79"/>
                  <a:gd name="T20" fmla="*/ 2265 w 2265"/>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265" h="79">
                    <a:moveTo>
                      <a:pt x="2264" y="79"/>
                    </a:moveTo>
                    <a:lnTo>
                      <a:pt x="2265" y="0"/>
                    </a:lnTo>
                    <a:lnTo>
                      <a:pt x="0" y="0"/>
                    </a:lnTo>
                    <a:lnTo>
                      <a:pt x="0" y="79"/>
                    </a:lnTo>
                    <a:lnTo>
                      <a:pt x="2265" y="79"/>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95" name="Freeform 117"/>
              <p:cNvSpPr>
                <a:spLocks/>
              </p:cNvSpPr>
              <p:nvPr/>
            </p:nvSpPr>
            <p:spPr bwMode="auto">
              <a:xfrm>
                <a:off x="1748" y="1961"/>
                <a:ext cx="2264" cy="78"/>
              </a:xfrm>
              <a:custGeom>
                <a:avLst/>
                <a:gdLst>
                  <a:gd name="T0" fmla="*/ 2263 w 2264"/>
                  <a:gd name="T1" fmla="*/ 78 h 78"/>
                  <a:gd name="T2" fmla="*/ 2264 w 2264"/>
                  <a:gd name="T3" fmla="*/ 0 h 78"/>
                  <a:gd name="T4" fmla="*/ 0 w 2264"/>
                  <a:gd name="T5" fmla="*/ 0 h 78"/>
                  <a:gd name="T6" fmla="*/ 0 w 2264"/>
                  <a:gd name="T7" fmla="*/ 78 h 78"/>
                  <a:gd name="T8" fmla="*/ 2264 w 2264"/>
                  <a:gd name="T9" fmla="*/ 78 h 78"/>
                  <a:gd name="T10" fmla="*/ 2264 w 2264"/>
                  <a:gd name="T11" fmla="*/ 78 h 78"/>
                  <a:gd name="T12" fmla="*/ 0 60000 65536"/>
                  <a:gd name="T13" fmla="*/ 0 60000 65536"/>
                  <a:gd name="T14" fmla="*/ 0 60000 65536"/>
                  <a:gd name="T15" fmla="*/ 0 60000 65536"/>
                  <a:gd name="T16" fmla="*/ 0 60000 65536"/>
                  <a:gd name="T17" fmla="*/ 0 60000 65536"/>
                  <a:gd name="T18" fmla="*/ 0 w 2264"/>
                  <a:gd name="T19" fmla="*/ 0 h 78"/>
                  <a:gd name="T20" fmla="*/ 2264 w 2264"/>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2264" h="78">
                    <a:moveTo>
                      <a:pt x="2263" y="78"/>
                    </a:moveTo>
                    <a:lnTo>
                      <a:pt x="2264" y="0"/>
                    </a:lnTo>
                    <a:lnTo>
                      <a:pt x="0" y="0"/>
                    </a:lnTo>
                    <a:lnTo>
                      <a:pt x="0" y="78"/>
                    </a:lnTo>
                    <a:lnTo>
                      <a:pt x="2264" y="78"/>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796" name="Line 118"/>
              <p:cNvSpPr>
                <a:spLocks noChangeShapeType="1"/>
              </p:cNvSpPr>
              <p:nvPr/>
            </p:nvSpPr>
            <p:spPr bwMode="auto">
              <a:xfrm>
                <a:off x="2942" y="1567"/>
                <a:ext cx="2" cy="47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97" name="Freeform 119"/>
              <p:cNvSpPr>
                <a:spLocks/>
              </p:cNvSpPr>
              <p:nvPr/>
            </p:nvSpPr>
            <p:spPr bwMode="auto">
              <a:xfrm>
                <a:off x="1766" y="1750"/>
                <a:ext cx="25" cy="28"/>
              </a:xfrm>
              <a:custGeom>
                <a:avLst/>
                <a:gdLst>
                  <a:gd name="T0" fmla="*/ 12 w 25"/>
                  <a:gd name="T1" fmla="*/ 26 h 28"/>
                  <a:gd name="T2" fmla="*/ 15 w 25"/>
                  <a:gd name="T3" fmla="*/ 28 h 28"/>
                  <a:gd name="T4" fmla="*/ 17 w 25"/>
                  <a:gd name="T5" fmla="*/ 26 h 28"/>
                  <a:gd name="T6" fmla="*/ 18 w 25"/>
                  <a:gd name="T7" fmla="*/ 26 h 28"/>
                  <a:gd name="T8" fmla="*/ 20 w 25"/>
                  <a:gd name="T9" fmla="*/ 24 h 28"/>
                  <a:gd name="T10" fmla="*/ 22 w 25"/>
                  <a:gd name="T11" fmla="*/ 22 h 28"/>
                  <a:gd name="T12" fmla="*/ 24 w 25"/>
                  <a:gd name="T13" fmla="*/ 22 h 28"/>
                  <a:gd name="T14" fmla="*/ 24 w 25"/>
                  <a:gd name="T15" fmla="*/ 21 h 28"/>
                  <a:gd name="T16" fmla="*/ 25 w 25"/>
                  <a:gd name="T17" fmla="*/ 17 h 28"/>
                  <a:gd name="T18" fmla="*/ 25 w 25"/>
                  <a:gd name="T19" fmla="*/ 16 h 28"/>
                  <a:gd name="T20" fmla="*/ 25 w 25"/>
                  <a:gd name="T21" fmla="*/ 14 h 28"/>
                  <a:gd name="T22" fmla="*/ 25 w 25"/>
                  <a:gd name="T23" fmla="*/ 12 h 28"/>
                  <a:gd name="T24" fmla="*/ 25 w 25"/>
                  <a:gd name="T25" fmla="*/ 11 h 28"/>
                  <a:gd name="T26" fmla="*/ 24 w 25"/>
                  <a:gd name="T27" fmla="*/ 7 h 28"/>
                  <a:gd name="T28" fmla="*/ 24 w 25"/>
                  <a:gd name="T29" fmla="*/ 5 h 28"/>
                  <a:gd name="T30" fmla="*/ 22 w 25"/>
                  <a:gd name="T31" fmla="*/ 5 h 28"/>
                  <a:gd name="T32" fmla="*/ 20 w 25"/>
                  <a:gd name="T33" fmla="*/ 4 h 28"/>
                  <a:gd name="T34" fmla="*/ 18 w 25"/>
                  <a:gd name="T35" fmla="*/ 2 h 28"/>
                  <a:gd name="T36" fmla="*/ 17 w 25"/>
                  <a:gd name="T37" fmla="*/ 2 h 28"/>
                  <a:gd name="T38" fmla="*/ 15 w 25"/>
                  <a:gd name="T39" fmla="*/ 0 h 28"/>
                  <a:gd name="T40" fmla="*/ 13 w 25"/>
                  <a:gd name="T41" fmla="*/ 0 h 28"/>
                  <a:gd name="T42" fmla="*/ 10 w 25"/>
                  <a:gd name="T43" fmla="*/ 0 h 28"/>
                  <a:gd name="T44" fmla="*/ 8 w 25"/>
                  <a:gd name="T45" fmla="*/ 2 h 28"/>
                  <a:gd name="T46" fmla="*/ 6 w 25"/>
                  <a:gd name="T47" fmla="*/ 2 h 28"/>
                  <a:gd name="T48" fmla="*/ 5 w 25"/>
                  <a:gd name="T49" fmla="*/ 4 h 28"/>
                  <a:gd name="T50" fmla="*/ 3 w 25"/>
                  <a:gd name="T51" fmla="*/ 5 h 28"/>
                  <a:gd name="T52" fmla="*/ 1 w 25"/>
                  <a:gd name="T53" fmla="*/ 5 h 28"/>
                  <a:gd name="T54" fmla="*/ 1 w 25"/>
                  <a:gd name="T55" fmla="*/ 7 h 28"/>
                  <a:gd name="T56" fmla="*/ 0 w 25"/>
                  <a:gd name="T57" fmla="*/ 11 h 28"/>
                  <a:gd name="T58" fmla="*/ 0 w 25"/>
                  <a:gd name="T59" fmla="*/ 12 h 28"/>
                  <a:gd name="T60" fmla="*/ 0 w 25"/>
                  <a:gd name="T61" fmla="*/ 14 h 28"/>
                  <a:gd name="T62" fmla="*/ 0 w 25"/>
                  <a:gd name="T63" fmla="*/ 16 h 28"/>
                  <a:gd name="T64" fmla="*/ 0 w 25"/>
                  <a:gd name="T65" fmla="*/ 17 h 28"/>
                  <a:gd name="T66" fmla="*/ 1 w 25"/>
                  <a:gd name="T67" fmla="*/ 21 h 28"/>
                  <a:gd name="T68" fmla="*/ 1 w 25"/>
                  <a:gd name="T69" fmla="*/ 22 h 28"/>
                  <a:gd name="T70" fmla="*/ 3 w 25"/>
                  <a:gd name="T71" fmla="*/ 22 h 28"/>
                  <a:gd name="T72" fmla="*/ 5 w 25"/>
                  <a:gd name="T73" fmla="*/ 24 h 28"/>
                  <a:gd name="T74" fmla="*/ 6 w 25"/>
                  <a:gd name="T75" fmla="*/ 26 h 28"/>
                  <a:gd name="T76" fmla="*/ 8 w 25"/>
                  <a:gd name="T77" fmla="*/ 26 h 28"/>
                  <a:gd name="T78" fmla="*/ 10 w 25"/>
                  <a:gd name="T79" fmla="*/ 28 h 28"/>
                  <a:gd name="T80" fmla="*/ 13 w 25"/>
                  <a:gd name="T81" fmla="*/ 28 h 28"/>
                  <a:gd name="T82" fmla="*/ 13 w 25"/>
                  <a:gd name="T83" fmla="*/ 28 h 28"/>
                  <a:gd name="T84" fmla="*/ 12 w 25"/>
                  <a:gd name="T85" fmla="*/ 26 h 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
                  <a:gd name="T130" fmla="*/ 0 h 28"/>
                  <a:gd name="T131" fmla="*/ 25 w 25"/>
                  <a:gd name="T132" fmla="*/ 28 h 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 h="28">
                    <a:moveTo>
                      <a:pt x="12" y="26"/>
                    </a:moveTo>
                    <a:lnTo>
                      <a:pt x="15" y="28"/>
                    </a:lnTo>
                    <a:lnTo>
                      <a:pt x="17" y="26"/>
                    </a:lnTo>
                    <a:lnTo>
                      <a:pt x="18" y="26"/>
                    </a:lnTo>
                    <a:lnTo>
                      <a:pt x="20" y="24"/>
                    </a:lnTo>
                    <a:lnTo>
                      <a:pt x="22" y="22"/>
                    </a:lnTo>
                    <a:lnTo>
                      <a:pt x="24" y="22"/>
                    </a:lnTo>
                    <a:lnTo>
                      <a:pt x="24" y="21"/>
                    </a:lnTo>
                    <a:lnTo>
                      <a:pt x="25" y="17"/>
                    </a:lnTo>
                    <a:lnTo>
                      <a:pt x="25" y="16"/>
                    </a:lnTo>
                    <a:lnTo>
                      <a:pt x="25" y="14"/>
                    </a:lnTo>
                    <a:lnTo>
                      <a:pt x="25" y="12"/>
                    </a:lnTo>
                    <a:lnTo>
                      <a:pt x="25" y="11"/>
                    </a:lnTo>
                    <a:lnTo>
                      <a:pt x="24" y="7"/>
                    </a:lnTo>
                    <a:lnTo>
                      <a:pt x="24" y="5"/>
                    </a:lnTo>
                    <a:lnTo>
                      <a:pt x="22" y="5"/>
                    </a:lnTo>
                    <a:lnTo>
                      <a:pt x="20" y="4"/>
                    </a:lnTo>
                    <a:lnTo>
                      <a:pt x="18" y="2"/>
                    </a:lnTo>
                    <a:lnTo>
                      <a:pt x="17" y="2"/>
                    </a:lnTo>
                    <a:lnTo>
                      <a:pt x="15" y="0"/>
                    </a:lnTo>
                    <a:lnTo>
                      <a:pt x="13" y="0"/>
                    </a:lnTo>
                    <a:lnTo>
                      <a:pt x="10" y="0"/>
                    </a:lnTo>
                    <a:lnTo>
                      <a:pt x="8" y="2"/>
                    </a:lnTo>
                    <a:lnTo>
                      <a:pt x="6" y="2"/>
                    </a:lnTo>
                    <a:lnTo>
                      <a:pt x="5" y="4"/>
                    </a:lnTo>
                    <a:lnTo>
                      <a:pt x="3" y="5"/>
                    </a:lnTo>
                    <a:lnTo>
                      <a:pt x="1" y="5"/>
                    </a:lnTo>
                    <a:lnTo>
                      <a:pt x="1" y="7"/>
                    </a:lnTo>
                    <a:lnTo>
                      <a:pt x="0" y="11"/>
                    </a:lnTo>
                    <a:lnTo>
                      <a:pt x="0" y="12"/>
                    </a:lnTo>
                    <a:lnTo>
                      <a:pt x="0" y="14"/>
                    </a:lnTo>
                    <a:lnTo>
                      <a:pt x="0" y="16"/>
                    </a:lnTo>
                    <a:lnTo>
                      <a:pt x="0" y="17"/>
                    </a:lnTo>
                    <a:lnTo>
                      <a:pt x="1" y="21"/>
                    </a:lnTo>
                    <a:lnTo>
                      <a:pt x="1" y="22"/>
                    </a:lnTo>
                    <a:lnTo>
                      <a:pt x="3" y="22"/>
                    </a:lnTo>
                    <a:lnTo>
                      <a:pt x="5" y="24"/>
                    </a:lnTo>
                    <a:lnTo>
                      <a:pt x="6" y="26"/>
                    </a:lnTo>
                    <a:lnTo>
                      <a:pt x="8" y="26"/>
                    </a:lnTo>
                    <a:lnTo>
                      <a:pt x="10" y="28"/>
                    </a:lnTo>
                    <a:lnTo>
                      <a:pt x="13" y="28"/>
                    </a:lnTo>
                    <a:lnTo>
                      <a:pt x="1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98" name="Line 120"/>
              <p:cNvSpPr>
                <a:spLocks noChangeShapeType="1"/>
              </p:cNvSpPr>
              <p:nvPr/>
            </p:nvSpPr>
            <p:spPr bwMode="auto">
              <a:xfrm>
                <a:off x="3496" y="1318"/>
                <a:ext cx="68" cy="3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99" name="Rectangle 121"/>
              <p:cNvSpPr>
                <a:spLocks noChangeArrowheads="1"/>
              </p:cNvSpPr>
              <p:nvPr/>
            </p:nvSpPr>
            <p:spPr bwMode="auto">
              <a:xfrm>
                <a:off x="3581" y="12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1</a:t>
                </a:r>
                <a:endParaRPr lang="en-US" altLang="en-US" b="1"/>
              </a:p>
            </p:txBody>
          </p:sp>
          <p:sp>
            <p:nvSpPr>
              <p:cNvPr id="21800" name="Rectangle 122"/>
              <p:cNvSpPr>
                <a:spLocks noChangeArrowheads="1"/>
              </p:cNvSpPr>
              <p:nvPr/>
            </p:nvSpPr>
            <p:spPr bwMode="auto">
              <a:xfrm>
                <a:off x="3614" y="12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2</a:t>
                </a:r>
                <a:endParaRPr lang="en-US" altLang="en-US" b="1"/>
              </a:p>
            </p:txBody>
          </p:sp>
          <p:sp>
            <p:nvSpPr>
              <p:cNvPr id="21801" name="Rectangle 123"/>
              <p:cNvSpPr>
                <a:spLocks noChangeArrowheads="1"/>
              </p:cNvSpPr>
              <p:nvPr/>
            </p:nvSpPr>
            <p:spPr bwMode="auto">
              <a:xfrm>
                <a:off x="2294" y="12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2</a:t>
                </a:r>
                <a:endParaRPr lang="en-US" altLang="en-US" b="1"/>
              </a:p>
            </p:txBody>
          </p:sp>
          <p:sp>
            <p:nvSpPr>
              <p:cNvPr id="21802" name="Rectangle 124"/>
              <p:cNvSpPr>
                <a:spLocks noChangeArrowheads="1"/>
              </p:cNvSpPr>
              <p:nvPr/>
            </p:nvSpPr>
            <p:spPr bwMode="auto">
              <a:xfrm>
                <a:off x="2325" y="12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0</a:t>
                </a:r>
                <a:endParaRPr lang="en-US" altLang="en-US" b="1"/>
              </a:p>
            </p:txBody>
          </p:sp>
          <p:sp>
            <p:nvSpPr>
              <p:cNvPr id="21803" name="Freeform 125"/>
              <p:cNvSpPr>
                <a:spLocks/>
              </p:cNvSpPr>
              <p:nvPr/>
            </p:nvSpPr>
            <p:spPr bwMode="auto">
              <a:xfrm>
                <a:off x="3463" y="1750"/>
                <a:ext cx="26" cy="28"/>
              </a:xfrm>
              <a:custGeom>
                <a:avLst/>
                <a:gdLst>
                  <a:gd name="T0" fmla="*/ 12 w 26"/>
                  <a:gd name="T1" fmla="*/ 26 h 28"/>
                  <a:gd name="T2" fmla="*/ 16 w 26"/>
                  <a:gd name="T3" fmla="*/ 28 h 28"/>
                  <a:gd name="T4" fmla="*/ 17 w 26"/>
                  <a:gd name="T5" fmla="*/ 26 h 28"/>
                  <a:gd name="T6" fmla="*/ 19 w 26"/>
                  <a:gd name="T7" fmla="*/ 26 h 28"/>
                  <a:gd name="T8" fmla="*/ 21 w 26"/>
                  <a:gd name="T9" fmla="*/ 24 h 28"/>
                  <a:gd name="T10" fmla="*/ 23 w 26"/>
                  <a:gd name="T11" fmla="*/ 22 h 28"/>
                  <a:gd name="T12" fmla="*/ 24 w 26"/>
                  <a:gd name="T13" fmla="*/ 22 h 28"/>
                  <a:gd name="T14" fmla="*/ 24 w 26"/>
                  <a:gd name="T15" fmla="*/ 21 h 28"/>
                  <a:gd name="T16" fmla="*/ 26 w 26"/>
                  <a:gd name="T17" fmla="*/ 17 h 28"/>
                  <a:gd name="T18" fmla="*/ 26 w 26"/>
                  <a:gd name="T19" fmla="*/ 16 h 28"/>
                  <a:gd name="T20" fmla="*/ 26 w 26"/>
                  <a:gd name="T21" fmla="*/ 14 h 28"/>
                  <a:gd name="T22" fmla="*/ 26 w 26"/>
                  <a:gd name="T23" fmla="*/ 12 h 28"/>
                  <a:gd name="T24" fmla="*/ 26 w 26"/>
                  <a:gd name="T25" fmla="*/ 11 h 28"/>
                  <a:gd name="T26" fmla="*/ 24 w 26"/>
                  <a:gd name="T27" fmla="*/ 7 h 28"/>
                  <a:gd name="T28" fmla="*/ 24 w 26"/>
                  <a:gd name="T29" fmla="*/ 5 h 28"/>
                  <a:gd name="T30" fmla="*/ 23 w 26"/>
                  <a:gd name="T31" fmla="*/ 5 h 28"/>
                  <a:gd name="T32" fmla="*/ 21 w 26"/>
                  <a:gd name="T33" fmla="*/ 4 h 28"/>
                  <a:gd name="T34" fmla="*/ 19 w 26"/>
                  <a:gd name="T35" fmla="*/ 2 h 28"/>
                  <a:gd name="T36" fmla="*/ 17 w 26"/>
                  <a:gd name="T37" fmla="*/ 2 h 28"/>
                  <a:gd name="T38" fmla="*/ 16 w 26"/>
                  <a:gd name="T39" fmla="*/ 0 h 28"/>
                  <a:gd name="T40" fmla="*/ 12 w 26"/>
                  <a:gd name="T41" fmla="*/ 0 h 28"/>
                  <a:gd name="T42" fmla="*/ 11 w 26"/>
                  <a:gd name="T43" fmla="*/ 0 h 28"/>
                  <a:gd name="T44" fmla="*/ 9 w 26"/>
                  <a:gd name="T45" fmla="*/ 2 h 28"/>
                  <a:gd name="T46" fmla="*/ 7 w 26"/>
                  <a:gd name="T47" fmla="*/ 2 h 28"/>
                  <a:gd name="T48" fmla="*/ 6 w 26"/>
                  <a:gd name="T49" fmla="*/ 4 h 28"/>
                  <a:gd name="T50" fmla="*/ 4 w 26"/>
                  <a:gd name="T51" fmla="*/ 5 h 28"/>
                  <a:gd name="T52" fmla="*/ 2 w 26"/>
                  <a:gd name="T53" fmla="*/ 5 h 28"/>
                  <a:gd name="T54" fmla="*/ 2 w 26"/>
                  <a:gd name="T55" fmla="*/ 7 h 28"/>
                  <a:gd name="T56" fmla="*/ 0 w 26"/>
                  <a:gd name="T57" fmla="*/ 11 h 28"/>
                  <a:gd name="T58" fmla="*/ 0 w 26"/>
                  <a:gd name="T59" fmla="*/ 12 h 28"/>
                  <a:gd name="T60" fmla="*/ 0 w 26"/>
                  <a:gd name="T61" fmla="*/ 14 h 28"/>
                  <a:gd name="T62" fmla="*/ 0 w 26"/>
                  <a:gd name="T63" fmla="*/ 16 h 28"/>
                  <a:gd name="T64" fmla="*/ 0 w 26"/>
                  <a:gd name="T65" fmla="*/ 17 h 28"/>
                  <a:gd name="T66" fmla="*/ 2 w 26"/>
                  <a:gd name="T67" fmla="*/ 21 h 28"/>
                  <a:gd name="T68" fmla="*/ 2 w 26"/>
                  <a:gd name="T69" fmla="*/ 22 h 28"/>
                  <a:gd name="T70" fmla="*/ 4 w 26"/>
                  <a:gd name="T71" fmla="*/ 22 h 28"/>
                  <a:gd name="T72" fmla="*/ 6 w 26"/>
                  <a:gd name="T73" fmla="*/ 24 h 28"/>
                  <a:gd name="T74" fmla="*/ 7 w 26"/>
                  <a:gd name="T75" fmla="*/ 26 h 28"/>
                  <a:gd name="T76" fmla="*/ 9 w 26"/>
                  <a:gd name="T77" fmla="*/ 26 h 28"/>
                  <a:gd name="T78" fmla="*/ 11 w 26"/>
                  <a:gd name="T79" fmla="*/ 28 h 28"/>
                  <a:gd name="T80" fmla="*/ 12 w 26"/>
                  <a:gd name="T81" fmla="*/ 28 h 28"/>
                  <a:gd name="T82" fmla="*/ 12 w 26"/>
                  <a:gd name="T83" fmla="*/ 28 h 28"/>
                  <a:gd name="T84" fmla="*/ 12 w 26"/>
                  <a:gd name="T85" fmla="*/ 26 h 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
                  <a:gd name="T130" fmla="*/ 0 h 28"/>
                  <a:gd name="T131" fmla="*/ 26 w 26"/>
                  <a:gd name="T132" fmla="*/ 28 h 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 h="28">
                    <a:moveTo>
                      <a:pt x="12" y="26"/>
                    </a:moveTo>
                    <a:lnTo>
                      <a:pt x="16" y="28"/>
                    </a:lnTo>
                    <a:lnTo>
                      <a:pt x="17" y="26"/>
                    </a:lnTo>
                    <a:lnTo>
                      <a:pt x="19" y="26"/>
                    </a:lnTo>
                    <a:lnTo>
                      <a:pt x="21" y="24"/>
                    </a:lnTo>
                    <a:lnTo>
                      <a:pt x="23" y="22"/>
                    </a:lnTo>
                    <a:lnTo>
                      <a:pt x="24" y="22"/>
                    </a:lnTo>
                    <a:lnTo>
                      <a:pt x="24" y="21"/>
                    </a:lnTo>
                    <a:lnTo>
                      <a:pt x="26" y="17"/>
                    </a:lnTo>
                    <a:lnTo>
                      <a:pt x="26" y="16"/>
                    </a:lnTo>
                    <a:lnTo>
                      <a:pt x="26" y="14"/>
                    </a:lnTo>
                    <a:lnTo>
                      <a:pt x="26" y="12"/>
                    </a:lnTo>
                    <a:lnTo>
                      <a:pt x="26" y="11"/>
                    </a:lnTo>
                    <a:lnTo>
                      <a:pt x="24" y="7"/>
                    </a:lnTo>
                    <a:lnTo>
                      <a:pt x="24" y="5"/>
                    </a:lnTo>
                    <a:lnTo>
                      <a:pt x="23" y="5"/>
                    </a:lnTo>
                    <a:lnTo>
                      <a:pt x="21" y="4"/>
                    </a:lnTo>
                    <a:lnTo>
                      <a:pt x="19" y="2"/>
                    </a:lnTo>
                    <a:lnTo>
                      <a:pt x="17" y="2"/>
                    </a:lnTo>
                    <a:lnTo>
                      <a:pt x="16" y="0"/>
                    </a:lnTo>
                    <a:lnTo>
                      <a:pt x="12" y="0"/>
                    </a:lnTo>
                    <a:lnTo>
                      <a:pt x="11" y="0"/>
                    </a:lnTo>
                    <a:lnTo>
                      <a:pt x="9" y="2"/>
                    </a:lnTo>
                    <a:lnTo>
                      <a:pt x="7" y="2"/>
                    </a:lnTo>
                    <a:lnTo>
                      <a:pt x="6" y="4"/>
                    </a:lnTo>
                    <a:lnTo>
                      <a:pt x="4" y="5"/>
                    </a:lnTo>
                    <a:lnTo>
                      <a:pt x="2" y="5"/>
                    </a:lnTo>
                    <a:lnTo>
                      <a:pt x="2" y="7"/>
                    </a:lnTo>
                    <a:lnTo>
                      <a:pt x="0" y="11"/>
                    </a:lnTo>
                    <a:lnTo>
                      <a:pt x="0" y="12"/>
                    </a:lnTo>
                    <a:lnTo>
                      <a:pt x="0" y="14"/>
                    </a:lnTo>
                    <a:lnTo>
                      <a:pt x="0" y="16"/>
                    </a:lnTo>
                    <a:lnTo>
                      <a:pt x="0" y="17"/>
                    </a:lnTo>
                    <a:lnTo>
                      <a:pt x="2" y="21"/>
                    </a:lnTo>
                    <a:lnTo>
                      <a:pt x="2" y="22"/>
                    </a:lnTo>
                    <a:lnTo>
                      <a:pt x="4" y="22"/>
                    </a:lnTo>
                    <a:lnTo>
                      <a:pt x="6" y="24"/>
                    </a:lnTo>
                    <a:lnTo>
                      <a:pt x="7" y="26"/>
                    </a:lnTo>
                    <a:lnTo>
                      <a:pt x="9" y="26"/>
                    </a:lnTo>
                    <a:lnTo>
                      <a:pt x="11" y="28"/>
                    </a:lnTo>
                    <a:lnTo>
                      <a:pt x="12" y="28"/>
                    </a:lnTo>
                    <a:lnTo>
                      <a:pt x="1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04" name="Line 126"/>
              <p:cNvSpPr>
                <a:spLocks noChangeShapeType="1"/>
              </p:cNvSpPr>
              <p:nvPr/>
            </p:nvSpPr>
            <p:spPr bwMode="auto">
              <a:xfrm>
                <a:off x="3441" y="2096"/>
                <a:ext cx="69" cy="3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05" name="Rectangle 127"/>
              <p:cNvSpPr>
                <a:spLocks noChangeArrowheads="1"/>
              </p:cNvSpPr>
              <p:nvPr/>
            </p:nvSpPr>
            <p:spPr bwMode="auto">
              <a:xfrm>
                <a:off x="3501" y="2056"/>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2</a:t>
                </a:r>
                <a:endParaRPr lang="en-US" altLang="en-US" b="1"/>
              </a:p>
            </p:txBody>
          </p:sp>
          <p:sp>
            <p:nvSpPr>
              <p:cNvPr id="21806" name="Rectangle 128"/>
              <p:cNvSpPr>
                <a:spLocks noChangeArrowheads="1"/>
              </p:cNvSpPr>
              <p:nvPr/>
            </p:nvSpPr>
            <p:spPr bwMode="auto">
              <a:xfrm>
                <a:off x="3530" y="2056"/>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0</a:t>
                </a:r>
                <a:endParaRPr lang="en-US" altLang="en-US" b="1"/>
              </a:p>
            </p:txBody>
          </p:sp>
          <p:sp>
            <p:nvSpPr>
              <p:cNvPr id="21807" name="Freeform 129"/>
              <p:cNvSpPr>
                <a:spLocks/>
              </p:cNvSpPr>
              <p:nvPr/>
            </p:nvSpPr>
            <p:spPr bwMode="auto">
              <a:xfrm>
                <a:off x="2260" y="3602"/>
                <a:ext cx="25" cy="28"/>
              </a:xfrm>
              <a:custGeom>
                <a:avLst/>
                <a:gdLst>
                  <a:gd name="T0" fmla="*/ 25 w 25"/>
                  <a:gd name="T1" fmla="*/ 0 h 28"/>
                  <a:gd name="T2" fmla="*/ 0 w 25"/>
                  <a:gd name="T3" fmla="*/ 2 h 28"/>
                  <a:gd name="T4" fmla="*/ 13 w 25"/>
                  <a:gd name="T5" fmla="*/ 28 h 28"/>
                  <a:gd name="T6" fmla="*/ 25 w 25"/>
                  <a:gd name="T7" fmla="*/ 2 h 28"/>
                  <a:gd name="T8" fmla="*/ 25 w 25"/>
                  <a:gd name="T9" fmla="*/ 2 h 28"/>
                  <a:gd name="T10" fmla="*/ 25 w 25"/>
                  <a:gd name="T11" fmla="*/ 0 h 28"/>
                  <a:gd name="T12" fmla="*/ 0 60000 65536"/>
                  <a:gd name="T13" fmla="*/ 0 60000 65536"/>
                  <a:gd name="T14" fmla="*/ 0 60000 65536"/>
                  <a:gd name="T15" fmla="*/ 0 60000 65536"/>
                  <a:gd name="T16" fmla="*/ 0 60000 65536"/>
                  <a:gd name="T17" fmla="*/ 0 60000 65536"/>
                  <a:gd name="T18" fmla="*/ 0 w 25"/>
                  <a:gd name="T19" fmla="*/ 0 h 28"/>
                  <a:gd name="T20" fmla="*/ 25 w 2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5" h="28">
                    <a:moveTo>
                      <a:pt x="25" y="0"/>
                    </a:moveTo>
                    <a:lnTo>
                      <a:pt x="0" y="2"/>
                    </a:lnTo>
                    <a:lnTo>
                      <a:pt x="13" y="28"/>
                    </a:lnTo>
                    <a:lnTo>
                      <a:pt x="25" y="2"/>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08" name="Line 130"/>
              <p:cNvSpPr>
                <a:spLocks noChangeShapeType="1"/>
              </p:cNvSpPr>
              <p:nvPr/>
            </p:nvSpPr>
            <p:spPr bwMode="auto">
              <a:xfrm>
                <a:off x="2573" y="2622"/>
                <a:ext cx="70" cy="4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09" name="Rectangle 131"/>
              <p:cNvSpPr>
                <a:spLocks noChangeArrowheads="1"/>
              </p:cNvSpPr>
              <p:nvPr/>
            </p:nvSpPr>
            <p:spPr bwMode="auto">
              <a:xfrm>
                <a:off x="2634" y="2579"/>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1</a:t>
                </a:r>
                <a:endParaRPr lang="en-US" altLang="en-US" b="1"/>
              </a:p>
            </p:txBody>
          </p:sp>
          <p:sp>
            <p:nvSpPr>
              <p:cNvPr id="21810" name="Rectangle 132"/>
              <p:cNvSpPr>
                <a:spLocks noChangeArrowheads="1"/>
              </p:cNvSpPr>
              <p:nvPr/>
            </p:nvSpPr>
            <p:spPr bwMode="auto">
              <a:xfrm>
                <a:off x="2665" y="2579"/>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6</a:t>
                </a:r>
                <a:endParaRPr lang="en-US" altLang="en-US" b="1"/>
              </a:p>
            </p:txBody>
          </p:sp>
          <p:sp>
            <p:nvSpPr>
              <p:cNvPr id="21811" name="Line 133"/>
              <p:cNvSpPr>
                <a:spLocks noChangeShapeType="1"/>
              </p:cNvSpPr>
              <p:nvPr/>
            </p:nvSpPr>
            <p:spPr bwMode="auto">
              <a:xfrm>
                <a:off x="3592" y="2619"/>
                <a:ext cx="70" cy="3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2" name="Rectangle 134"/>
              <p:cNvSpPr>
                <a:spLocks noChangeArrowheads="1"/>
              </p:cNvSpPr>
              <p:nvPr/>
            </p:nvSpPr>
            <p:spPr bwMode="auto">
              <a:xfrm>
                <a:off x="3653" y="2575"/>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1</a:t>
                </a:r>
                <a:endParaRPr lang="en-US" altLang="en-US" b="1"/>
              </a:p>
            </p:txBody>
          </p:sp>
          <p:sp>
            <p:nvSpPr>
              <p:cNvPr id="21813" name="Rectangle 135"/>
              <p:cNvSpPr>
                <a:spLocks noChangeArrowheads="1"/>
              </p:cNvSpPr>
              <p:nvPr/>
            </p:nvSpPr>
            <p:spPr bwMode="auto">
              <a:xfrm>
                <a:off x="3684" y="2575"/>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4</a:t>
                </a:r>
                <a:endParaRPr lang="en-US" altLang="en-US" b="1"/>
              </a:p>
            </p:txBody>
          </p:sp>
          <p:sp>
            <p:nvSpPr>
              <p:cNvPr id="21814" name="Freeform 136"/>
              <p:cNvSpPr>
                <a:spLocks/>
              </p:cNvSpPr>
              <p:nvPr/>
            </p:nvSpPr>
            <p:spPr bwMode="auto">
              <a:xfrm>
                <a:off x="1791" y="3349"/>
                <a:ext cx="26" cy="26"/>
              </a:xfrm>
              <a:custGeom>
                <a:avLst/>
                <a:gdLst>
                  <a:gd name="T0" fmla="*/ 12 w 26"/>
                  <a:gd name="T1" fmla="*/ 26 h 26"/>
                  <a:gd name="T2" fmla="*/ 16 w 26"/>
                  <a:gd name="T3" fmla="*/ 26 h 26"/>
                  <a:gd name="T4" fmla="*/ 17 w 26"/>
                  <a:gd name="T5" fmla="*/ 26 h 26"/>
                  <a:gd name="T6" fmla="*/ 19 w 26"/>
                  <a:gd name="T7" fmla="*/ 24 h 26"/>
                  <a:gd name="T8" fmla="*/ 21 w 26"/>
                  <a:gd name="T9" fmla="*/ 24 h 26"/>
                  <a:gd name="T10" fmla="*/ 22 w 26"/>
                  <a:gd name="T11" fmla="*/ 23 h 26"/>
                  <a:gd name="T12" fmla="*/ 24 w 26"/>
                  <a:gd name="T13" fmla="*/ 21 h 26"/>
                  <a:gd name="T14" fmla="*/ 24 w 26"/>
                  <a:gd name="T15" fmla="*/ 19 h 26"/>
                  <a:gd name="T16" fmla="*/ 26 w 26"/>
                  <a:gd name="T17" fmla="*/ 17 h 26"/>
                  <a:gd name="T18" fmla="*/ 26 w 26"/>
                  <a:gd name="T19" fmla="*/ 16 h 26"/>
                  <a:gd name="T20" fmla="*/ 26 w 26"/>
                  <a:gd name="T21" fmla="*/ 14 h 26"/>
                  <a:gd name="T22" fmla="*/ 26 w 26"/>
                  <a:gd name="T23" fmla="*/ 11 h 26"/>
                  <a:gd name="T24" fmla="*/ 26 w 26"/>
                  <a:gd name="T25" fmla="*/ 9 h 26"/>
                  <a:gd name="T26" fmla="*/ 24 w 26"/>
                  <a:gd name="T27" fmla="*/ 7 h 26"/>
                  <a:gd name="T28" fmla="*/ 24 w 26"/>
                  <a:gd name="T29" fmla="*/ 5 h 26"/>
                  <a:gd name="T30" fmla="*/ 22 w 26"/>
                  <a:gd name="T31" fmla="*/ 4 h 26"/>
                  <a:gd name="T32" fmla="*/ 21 w 26"/>
                  <a:gd name="T33" fmla="*/ 2 h 26"/>
                  <a:gd name="T34" fmla="*/ 19 w 26"/>
                  <a:gd name="T35" fmla="*/ 2 h 26"/>
                  <a:gd name="T36" fmla="*/ 17 w 26"/>
                  <a:gd name="T37" fmla="*/ 0 h 26"/>
                  <a:gd name="T38" fmla="*/ 16 w 26"/>
                  <a:gd name="T39" fmla="*/ 0 h 26"/>
                  <a:gd name="T40" fmla="*/ 14 w 26"/>
                  <a:gd name="T41" fmla="*/ 0 h 26"/>
                  <a:gd name="T42" fmla="*/ 10 w 26"/>
                  <a:gd name="T43" fmla="*/ 0 h 26"/>
                  <a:gd name="T44" fmla="*/ 9 w 26"/>
                  <a:gd name="T45" fmla="*/ 0 h 26"/>
                  <a:gd name="T46" fmla="*/ 7 w 26"/>
                  <a:gd name="T47" fmla="*/ 2 h 26"/>
                  <a:gd name="T48" fmla="*/ 5 w 26"/>
                  <a:gd name="T49" fmla="*/ 2 h 26"/>
                  <a:gd name="T50" fmla="*/ 4 w 26"/>
                  <a:gd name="T51" fmla="*/ 4 h 26"/>
                  <a:gd name="T52" fmla="*/ 2 w 26"/>
                  <a:gd name="T53" fmla="*/ 5 h 26"/>
                  <a:gd name="T54" fmla="*/ 2 w 26"/>
                  <a:gd name="T55" fmla="*/ 7 h 26"/>
                  <a:gd name="T56" fmla="*/ 0 w 26"/>
                  <a:gd name="T57" fmla="*/ 9 h 26"/>
                  <a:gd name="T58" fmla="*/ 0 w 26"/>
                  <a:gd name="T59" fmla="*/ 11 h 26"/>
                  <a:gd name="T60" fmla="*/ 0 w 26"/>
                  <a:gd name="T61" fmla="*/ 14 h 26"/>
                  <a:gd name="T62" fmla="*/ 0 w 26"/>
                  <a:gd name="T63" fmla="*/ 16 h 26"/>
                  <a:gd name="T64" fmla="*/ 0 w 26"/>
                  <a:gd name="T65" fmla="*/ 17 h 26"/>
                  <a:gd name="T66" fmla="*/ 2 w 26"/>
                  <a:gd name="T67" fmla="*/ 19 h 26"/>
                  <a:gd name="T68" fmla="*/ 2 w 26"/>
                  <a:gd name="T69" fmla="*/ 21 h 26"/>
                  <a:gd name="T70" fmla="*/ 4 w 26"/>
                  <a:gd name="T71" fmla="*/ 23 h 26"/>
                  <a:gd name="T72" fmla="*/ 5 w 26"/>
                  <a:gd name="T73" fmla="*/ 24 h 26"/>
                  <a:gd name="T74" fmla="*/ 7 w 26"/>
                  <a:gd name="T75" fmla="*/ 24 h 26"/>
                  <a:gd name="T76" fmla="*/ 9 w 26"/>
                  <a:gd name="T77" fmla="*/ 26 h 26"/>
                  <a:gd name="T78" fmla="*/ 10 w 26"/>
                  <a:gd name="T79" fmla="*/ 26 h 26"/>
                  <a:gd name="T80" fmla="*/ 14 w 26"/>
                  <a:gd name="T81" fmla="*/ 26 h 26"/>
                  <a:gd name="T82" fmla="*/ 14 w 26"/>
                  <a:gd name="T83" fmla="*/ 26 h 26"/>
                  <a:gd name="T84" fmla="*/ 12 w 26"/>
                  <a:gd name="T85" fmla="*/ 26 h 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
                  <a:gd name="T130" fmla="*/ 0 h 26"/>
                  <a:gd name="T131" fmla="*/ 26 w 26"/>
                  <a:gd name="T132" fmla="*/ 26 h 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 h="26">
                    <a:moveTo>
                      <a:pt x="12" y="26"/>
                    </a:moveTo>
                    <a:lnTo>
                      <a:pt x="16" y="26"/>
                    </a:lnTo>
                    <a:lnTo>
                      <a:pt x="17" y="26"/>
                    </a:lnTo>
                    <a:lnTo>
                      <a:pt x="19" y="24"/>
                    </a:lnTo>
                    <a:lnTo>
                      <a:pt x="21" y="24"/>
                    </a:lnTo>
                    <a:lnTo>
                      <a:pt x="22" y="23"/>
                    </a:lnTo>
                    <a:lnTo>
                      <a:pt x="24" y="21"/>
                    </a:lnTo>
                    <a:lnTo>
                      <a:pt x="24" y="19"/>
                    </a:lnTo>
                    <a:lnTo>
                      <a:pt x="26" y="17"/>
                    </a:lnTo>
                    <a:lnTo>
                      <a:pt x="26" y="16"/>
                    </a:lnTo>
                    <a:lnTo>
                      <a:pt x="26" y="14"/>
                    </a:lnTo>
                    <a:lnTo>
                      <a:pt x="26" y="11"/>
                    </a:lnTo>
                    <a:lnTo>
                      <a:pt x="26" y="9"/>
                    </a:lnTo>
                    <a:lnTo>
                      <a:pt x="24" y="7"/>
                    </a:lnTo>
                    <a:lnTo>
                      <a:pt x="24" y="5"/>
                    </a:lnTo>
                    <a:lnTo>
                      <a:pt x="22" y="4"/>
                    </a:lnTo>
                    <a:lnTo>
                      <a:pt x="21" y="2"/>
                    </a:lnTo>
                    <a:lnTo>
                      <a:pt x="19" y="2"/>
                    </a:lnTo>
                    <a:lnTo>
                      <a:pt x="17" y="0"/>
                    </a:lnTo>
                    <a:lnTo>
                      <a:pt x="16" y="0"/>
                    </a:lnTo>
                    <a:lnTo>
                      <a:pt x="14" y="0"/>
                    </a:lnTo>
                    <a:lnTo>
                      <a:pt x="10" y="0"/>
                    </a:lnTo>
                    <a:lnTo>
                      <a:pt x="9" y="0"/>
                    </a:lnTo>
                    <a:lnTo>
                      <a:pt x="7" y="2"/>
                    </a:lnTo>
                    <a:lnTo>
                      <a:pt x="5" y="2"/>
                    </a:lnTo>
                    <a:lnTo>
                      <a:pt x="4" y="4"/>
                    </a:lnTo>
                    <a:lnTo>
                      <a:pt x="2" y="5"/>
                    </a:lnTo>
                    <a:lnTo>
                      <a:pt x="2" y="7"/>
                    </a:lnTo>
                    <a:lnTo>
                      <a:pt x="0" y="9"/>
                    </a:lnTo>
                    <a:lnTo>
                      <a:pt x="0" y="11"/>
                    </a:lnTo>
                    <a:lnTo>
                      <a:pt x="0" y="14"/>
                    </a:lnTo>
                    <a:lnTo>
                      <a:pt x="0" y="16"/>
                    </a:lnTo>
                    <a:lnTo>
                      <a:pt x="0" y="17"/>
                    </a:lnTo>
                    <a:lnTo>
                      <a:pt x="2" y="19"/>
                    </a:lnTo>
                    <a:lnTo>
                      <a:pt x="2" y="21"/>
                    </a:lnTo>
                    <a:lnTo>
                      <a:pt x="4" y="23"/>
                    </a:lnTo>
                    <a:lnTo>
                      <a:pt x="5" y="24"/>
                    </a:lnTo>
                    <a:lnTo>
                      <a:pt x="7" y="24"/>
                    </a:lnTo>
                    <a:lnTo>
                      <a:pt x="9" y="26"/>
                    </a:lnTo>
                    <a:lnTo>
                      <a:pt x="10" y="26"/>
                    </a:lnTo>
                    <a:lnTo>
                      <a:pt x="14" y="26"/>
                    </a:lnTo>
                    <a:lnTo>
                      <a:pt x="1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5" name="Freeform 137"/>
              <p:cNvSpPr>
                <a:spLocks/>
              </p:cNvSpPr>
              <p:nvPr/>
            </p:nvSpPr>
            <p:spPr bwMode="auto">
              <a:xfrm>
                <a:off x="2260" y="3346"/>
                <a:ext cx="25" cy="26"/>
              </a:xfrm>
              <a:custGeom>
                <a:avLst/>
                <a:gdLst>
                  <a:gd name="T0" fmla="*/ 12 w 25"/>
                  <a:gd name="T1" fmla="*/ 26 h 26"/>
                  <a:gd name="T2" fmla="*/ 15 w 25"/>
                  <a:gd name="T3" fmla="*/ 26 h 26"/>
                  <a:gd name="T4" fmla="*/ 17 w 25"/>
                  <a:gd name="T5" fmla="*/ 26 h 26"/>
                  <a:gd name="T6" fmla="*/ 19 w 25"/>
                  <a:gd name="T7" fmla="*/ 24 h 26"/>
                  <a:gd name="T8" fmla="*/ 20 w 25"/>
                  <a:gd name="T9" fmla="*/ 24 h 26"/>
                  <a:gd name="T10" fmla="*/ 22 w 25"/>
                  <a:gd name="T11" fmla="*/ 22 h 26"/>
                  <a:gd name="T12" fmla="*/ 24 w 25"/>
                  <a:gd name="T13" fmla="*/ 20 h 26"/>
                  <a:gd name="T14" fmla="*/ 25 w 25"/>
                  <a:gd name="T15" fmla="*/ 19 h 26"/>
                  <a:gd name="T16" fmla="*/ 25 w 25"/>
                  <a:gd name="T17" fmla="*/ 17 h 26"/>
                  <a:gd name="T18" fmla="*/ 25 w 25"/>
                  <a:gd name="T19" fmla="*/ 15 h 26"/>
                  <a:gd name="T20" fmla="*/ 25 w 25"/>
                  <a:gd name="T21" fmla="*/ 12 h 26"/>
                  <a:gd name="T22" fmla="*/ 25 w 25"/>
                  <a:gd name="T23" fmla="*/ 10 h 26"/>
                  <a:gd name="T24" fmla="*/ 25 w 25"/>
                  <a:gd name="T25" fmla="*/ 8 h 26"/>
                  <a:gd name="T26" fmla="*/ 25 w 25"/>
                  <a:gd name="T27" fmla="*/ 7 h 26"/>
                  <a:gd name="T28" fmla="*/ 24 w 25"/>
                  <a:gd name="T29" fmla="*/ 5 h 26"/>
                  <a:gd name="T30" fmla="*/ 22 w 25"/>
                  <a:gd name="T31" fmla="*/ 3 h 26"/>
                  <a:gd name="T32" fmla="*/ 20 w 25"/>
                  <a:gd name="T33" fmla="*/ 2 h 26"/>
                  <a:gd name="T34" fmla="*/ 19 w 25"/>
                  <a:gd name="T35" fmla="*/ 2 h 26"/>
                  <a:gd name="T36" fmla="*/ 17 w 25"/>
                  <a:gd name="T37" fmla="*/ 0 h 26"/>
                  <a:gd name="T38" fmla="*/ 15 w 25"/>
                  <a:gd name="T39" fmla="*/ 0 h 26"/>
                  <a:gd name="T40" fmla="*/ 13 w 25"/>
                  <a:gd name="T41" fmla="*/ 0 h 26"/>
                  <a:gd name="T42" fmla="*/ 12 w 25"/>
                  <a:gd name="T43" fmla="*/ 0 h 26"/>
                  <a:gd name="T44" fmla="*/ 8 w 25"/>
                  <a:gd name="T45" fmla="*/ 0 h 26"/>
                  <a:gd name="T46" fmla="*/ 7 w 25"/>
                  <a:gd name="T47" fmla="*/ 2 h 26"/>
                  <a:gd name="T48" fmla="*/ 5 w 25"/>
                  <a:gd name="T49" fmla="*/ 2 h 26"/>
                  <a:gd name="T50" fmla="*/ 3 w 25"/>
                  <a:gd name="T51" fmla="*/ 3 h 26"/>
                  <a:gd name="T52" fmla="*/ 3 w 25"/>
                  <a:gd name="T53" fmla="*/ 5 h 26"/>
                  <a:gd name="T54" fmla="*/ 1 w 25"/>
                  <a:gd name="T55" fmla="*/ 7 h 26"/>
                  <a:gd name="T56" fmla="*/ 1 w 25"/>
                  <a:gd name="T57" fmla="*/ 8 h 26"/>
                  <a:gd name="T58" fmla="*/ 0 w 25"/>
                  <a:gd name="T59" fmla="*/ 10 h 26"/>
                  <a:gd name="T60" fmla="*/ 0 w 25"/>
                  <a:gd name="T61" fmla="*/ 12 h 26"/>
                  <a:gd name="T62" fmla="*/ 0 w 25"/>
                  <a:gd name="T63" fmla="*/ 15 h 26"/>
                  <a:gd name="T64" fmla="*/ 1 w 25"/>
                  <a:gd name="T65" fmla="*/ 17 h 26"/>
                  <a:gd name="T66" fmla="*/ 1 w 25"/>
                  <a:gd name="T67" fmla="*/ 19 h 26"/>
                  <a:gd name="T68" fmla="*/ 3 w 25"/>
                  <a:gd name="T69" fmla="*/ 20 h 26"/>
                  <a:gd name="T70" fmla="*/ 3 w 25"/>
                  <a:gd name="T71" fmla="*/ 22 h 26"/>
                  <a:gd name="T72" fmla="*/ 5 w 25"/>
                  <a:gd name="T73" fmla="*/ 24 h 26"/>
                  <a:gd name="T74" fmla="*/ 7 w 25"/>
                  <a:gd name="T75" fmla="*/ 24 h 26"/>
                  <a:gd name="T76" fmla="*/ 8 w 25"/>
                  <a:gd name="T77" fmla="*/ 26 h 26"/>
                  <a:gd name="T78" fmla="*/ 12 w 25"/>
                  <a:gd name="T79" fmla="*/ 26 h 26"/>
                  <a:gd name="T80" fmla="*/ 13 w 25"/>
                  <a:gd name="T81" fmla="*/ 26 h 26"/>
                  <a:gd name="T82" fmla="*/ 13 w 25"/>
                  <a:gd name="T83" fmla="*/ 26 h 26"/>
                  <a:gd name="T84" fmla="*/ 12 w 25"/>
                  <a:gd name="T85" fmla="*/ 26 h 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5"/>
                  <a:gd name="T130" fmla="*/ 0 h 26"/>
                  <a:gd name="T131" fmla="*/ 25 w 25"/>
                  <a:gd name="T132" fmla="*/ 26 h 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5" h="26">
                    <a:moveTo>
                      <a:pt x="12" y="26"/>
                    </a:moveTo>
                    <a:lnTo>
                      <a:pt x="15" y="26"/>
                    </a:lnTo>
                    <a:lnTo>
                      <a:pt x="17" y="26"/>
                    </a:lnTo>
                    <a:lnTo>
                      <a:pt x="19" y="24"/>
                    </a:lnTo>
                    <a:lnTo>
                      <a:pt x="20" y="24"/>
                    </a:lnTo>
                    <a:lnTo>
                      <a:pt x="22" y="22"/>
                    </a:lnTo>
                    <a:lnTo>
                      <a:pt x="24" y="20"/>
                    </a:lnTo>
                    <a:lnTo>
                      <a:pt x="25" y="19"/>
                    </a:lnTo>
                    <a:lnTo>
                      <a:pt x="25" y="17"/>
                    </a:lnTo>
                    <a:lnTo>
                      <a:pt x="25" y="15"/>
                    </a:lnTo>
                    <a:lnTo>
                      <a:pt x="25" y="12"/>
                    </a:lnTo>
                    <a:lnTo>
                      <a:pt x="25" y="10"/>
                    </a:lnTo>
                    <a:lnTo>
                      <a:pt x="25" y="8"/>
                    </a:lnTo>
                    <a:lnTo>
                      <a:pt x="25" y="7"/>
                    </a:lnTo>
                    <a:lnTo>
                      <a:pt x="24" y="5"/>
                    </a:lnTo>
                    <a:lnTo>
                      <a:pt x="22" y="3"/>
                    </a:lnTo>
                    <a:lnTo>
                      <a:pt x="20" y="2"/>
                    </a:lnTo>
                    <a:lnTo>
                      <a:pt x="19" y="2"/>
                    </a:lnTo>
                    <a:lnTo>
                      <a:pt x="17" y="0"/>
                    </a:lnTo>
                    <a:lnTo>
                      <a:pt x="15" y="0"/>
                    </a:lnTo>
                    <a:lnTo>
                      <a:pt x="13" y="0"/>
                    </a:lnTo>
                    <a:lnTo>
                      <a:pt x="12" y="0"/>
                    </a:lnTo>
                    <a:lnTo>
                      <a:pt x="8" y="0"/>
                    </a:lnTo>
                    <a:lnTo>
                      <a:pt x="7" y="2"/>
                    </a:lnTo>
                    <a:lnTo>
                      <a:pt x="5" y="2"/>
                    </a:lnTo>
                    <a:lnTo>
                      <a:pt x="3" y="3"/>
                    </a:lnTo>
                    <a:lnTo>
                      <a:pt x="3" y="5"/>
                    </a:lnTo>
                    <a:lnTo>
                      <a:pt x="1" y="7"/>
                    </a:lnTo>
                    <a:lnTo>
                      <a:pt x="1" y="8"/>
                    </a:lnTo>
                    <a:lnTo>
                      <a:pt x="0" y="10"/>
                    </a:lnTo>
                    <a:lnTo>
                      <a:pt x="0" y="12"/>
                    </a:lnTo>
                    <a:lnTo>
                      <a:pt x="0" y="15"/>
                    </a:lnTo>
                    <a:lnTo>
                      <a:pt x="1" y="17"/>
                    </a:lnTo>
                    <a:lnTo>
                      <a:pt x="1" y="19"/>
                    </a:lnTo>
                    <a:lnTo>
                      <a:pt x="3" y="20"/>
                    </a:lnTo>
                    <a:lnTo>
                      <a:pt x="3" y="22"/>
                    </a:lnTo>
                    <a:lnTo>
                      <a:pt x="5" y="24"/>
                    </a:lnTo>
                    <a:lnTo>
                      <a:pt x="7" y="24"/>
                    </a:lnTo>
                    <a:lnTo>
                      <a:pt x="8" y="26"/>
                    </a:lnTo>
                    <a:lnTo>
                      <a:pt x="12" y="26"/>
                    </a:lnTo>
                    <a:lnTo>
                      <a:pt x="13" y="26"/>
                    </a:lnTo>
                    <a:lnTo>
                      <a:pt x="1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6" name="Freeform 138"/>
              <p:cNvSpPr>
                <a:spLocks/>
              </p:cNvSpPr>
              <p:nvPr/>
            </p:nvSpPr>
            <p:spPr bwMode="auto">
              <a:xfrm>
                <a:off x="3564" y="3349"/>
                <a:ext cx="26" cy="28"/>
              </a:xfrm>
              <a:custGeom>
                <a:avLst/>
                <a:gdLst>
                  <a:gd name="T0" fmla="*/ 12 w 26"/>
                  <a:gd name="T1" fmla="*/ 26 h 28"/>
                  <a:gd name="T2" fmla="*/ 16 w 26"/>
                  <a:gd name="T3" fmla="*/ 28 h 28"/>
                  <a:gd name="T4" fmla="*/ 17 w 26"/>
                  <a:gd name="T5" fmla="*/ 26 h 28"/>
                  <a:gd name="T6" fmla="*/ 19 w 26"/>
                  <a:gd name="T7" fmla="*/ 26 h 28"/>
                  <a:gd name="T8" fmla="*/ 21 w 26"/>
                  <a:gd name="T9" fmla="*/ 24 h 28"/>
                  <a:gd name="T10" fmla="*/ 22 w 26"/>
                  <a:gd name="T11" fmla="*/ 23 h 28"/>
                  <a:gd name="T12" fmla="*/ 24 w 26"/>
                  <a:gd name="T13" fmla="*/ 21 h 28"/>
                  <a:gd name="T14" fmla="*/ 24 w 26"/>
                  <a:gd name="T15" fmla="*/ 19 h 28"/>
                  <a:gd name="T16" fmla="*/ 26 w 26"/>
                  <a:gd name="T17" fmla="*/ 17 h 28"/>
                  <a:gd name="T18" fmla="*/ 26 w 26"/>
                  <a:gd name="T19" fmla="*/ 16 h 28"/>
                  <a:gd name="T20" fmla="*/ 26 w 26"/>
                  <a:gd name="T21" fmla="*/ 14 h 28"/>
                  <a:gd name="T22" fmla="*/ 26 w 26"/>
                  <a:gd name="T23" fmla="*/ 12 h 28"/>
                  <a:gd name="T24" fmla="*/ 26 w 26"/>
                  <a:gd name="T25" fmla="*/ 11 h 28"/>
                  <a:gd name="T26" fmla="*/ 24 w 26"/>
                  <a:gd name="T27" fmla="*/ 7 h 28"/>
                  <a:gd name="T28" fmla="*/ 24 w 26"/>
                  <a:gd name="T29" fmla="*/ 5 h 28"/>
                  <a:gd name="T30" fmla="*/ 22 w 26"/>
                  <a:gd name="T31" fmla="*/ 5 h 28"/>
                  <a:gd name="T32" fmla="*/ 21 w 26"/>
                  <a:gd name="T33" fmla="*/ 4 h 28"/>
                  <a:gd name="T34" fmla="*/ 19 w 26"/>
                  <a:gd name="T35" fmla="*/ 2 h 28"/>
                  <a:gd name="T36" fmla="*/ 17 w 26"/>
                  <a:gd name="T37" fmla="*/ 2 h 28"/>
                  <a:gd name="T38" fmla="*/ 16 w 26"/>
                  <a:gd name="T39" fmla="*/ 0 h 28"/>
                  <a:gd name="T40" fmla="*/ 12 w 26"/>
                  <a:gd name="T41" fmla="*/ 0 h 28"/>
                  <a:gd name="T42" fmla="*/ 11 w 26"/>
                  <a:gd name="T43" fmla="*/ 0 h 28"/>
                  <a:gd name="T44" fmla="*/ 9 w 26"/>
                  <a:gd name="T45" fmla="*/ 2 h 28"/>
                  <a:gd name="T46" fmla="*/ 7 w 26"/>
                  <a:gd name="T47" fmla="*/ 2 h 28"/>
                  <a:gd name="T48" fmla="*/ 5 w 26"/>
                  <a:gd name="T49" fmla="*/ 4 h 28"/>
                  <a:gd name="T50" fmla="*/ 4 w 26"/>
                  <a:gd name="T51" fmla="*/ 5 h 28"/>
                  <a:gd name="T52" fmla="*/ 2 w 26"/>
                  <a:gd name="T53" fmla="*/ 5 h 28"/>
                  <a:gd name="T54" fmla="*/ 2 w 26"/>
                  <a:gd name="T55" fmla="*/ 7 h 28"/>
                  <a:gd name="T56" fmla="*/ 0 w 26"/>
                  <a:gd name="T57" fmla="*/ 11 h 28"/>
                  <a:gd name="T58" fmla="*/ 0 w 26"/>
                  <a:gd name="T59" fmla="*/ 12 h 28"/>
                  <a:gd name="T60" fmla="*/ 0 w 26"/>
                  <a:gd name="T61" fmla="*/ 14 h 28"/>
                  <a:gd name="T62" fmla="*/ 0 w 26"/>
                  <a:gd name="T63" fmla="*/ 16 h 28"/>
                  <a:gd name="T64" fmla="*/ 0 w 26"/>
                  <a:gd name="T65" fmla="*/ 17 h 28"/>
                  <a:gd name="T66" fmla="*/ 2 w 26"/>
                  <a:gd name="T67" fmla="*/ 19 h 28"/>
                  <a:gd name="T68" fmla="*/ 2 w 26"/>
                  <a:gd name="T69" fmla="*/ 21 h 28"/>
                  <a:gd name="T70" fmla="*/ 4 w 26"/>
                  <a:gd name="T71" fmla="*/ 23 h 28"/>
                  <a:gd name="T72" fmla="*/ 5 w 26"/>
                  <a:gd name="T73" fmla="*/ 24 h 28"/>
                  <a:gd name="T74" fmla="*/ 7 w 26"/>
                  <a:gd name="T75" fmla="*/ 26 h 28"/>
                  <a:gd name="T76" fmla="*/ 9 w 26"/>
                  <a:gd name="T77" fmla="*/ 26 h 28"/>
                  <a:gd name="T78" fmla="*/ 11 w 26"/>
                  <a:gd name="T79" fmla="*/ 28 h 28"/>
                  <a:gd name="T80" fmla="*/ 12 w 26"/>
                  <a:gd name="T81" fmla="*/ 28 h 28"/>
                  <a:gd name="T82" fmla="*/ 12 w 26"/>
                  <a:gd name="T83" fmla="*/ 28 h 28"/>
                  <a:gd name="T84" fmla="*/ 12 w 26"/>
                  <a:gd name="T85" fmla="*/ 26 h 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
                  <a:gd name="T130" fmla="*/ 0 h 28"/>
                  <a:gd name="T131" fmla="*/ 26 w 26"/>
                  <a:gd name="T132" fmla="*/ 28 h 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 h="28">
                    <a:moveTo>
                      <a:pt x="12" y="26"/>
                    </a:moveTo>
                    <a:lnTo>
                      <a:pt x="16" y="28"/>
                    </a:lnTo>
                    <a:lnTo>
                      <a:pt x="17" y="26"/>
                    </a:lnTo>
                    <a:lnTo>
                      <a:pt x="19" y="26"/>
                    </a:lnTo>
                    <a:lnTo>
                      <a:pt x="21" y="24"/>
                    </a:lnTo>
                    <a:lnTo>
                      <a:pt x="22" y="23"/>
                    </a:lnTo>
                    <a:lnTo>
                      <a:pt x="24" y="21"/>
                    </a:lnTo>
                    <a:lnTo>
                      <a:pt x="24" y="19"/>
                    </a:lnTo>
                    <a:lnTo>
                      <a:pt x="26" y="17"/>
                    </a:lnTo>
                    <a:lnTo>
                      <a:pt x="26" y="16"/>
                    </a:lnTo>
                    <a:lnTo>
                      <a:pt x="26" y="14"/>
                    </a:lnTo>
                    <a:lnTo>
                      <a:pt x="26" y="12"/>
                    </a:lnTo>
                    <a:lnTo>
                      <a:pt x="26" y="11"/>
                    </a:lnTo>
                    <a:lnTo>
                      <a:pt x="24" y="7"/>
                    </a:lnTo>
                    <a:lnTo>
                      <a:pt x="24" y="5"/>
                    </a:lnTo>
                    <a:lnTo>
                      <a:pt x="22" y="5"/>
                    </a:lnTo>
                    <a:lnTo>
                      <a:pt x="21" y="4"/>
                    </a:lnTo>
                    <a:lnTo>
                      <a:pt x="19" y="2"/>
                    </a:lnTo>
                    <a:lnTo>
                      <a:pt x="17" y="2"/>
                    </a:lnTo>
                    <a:lnTo>
                      <a:pt x="16" y="0"/>
                    </a:lnTo>
                    <a:lnTo>
                      <a:pt x="12" y="0"/>
                    </a:lnTo>
                    <a:lnTo>
                      <a:pt x="11" y="0"/>
                    </a:lnTo>
                    <a:lnTo>
                      <a:pt x="9" y="2"/>
                    </a:lnTo>
                    <a:lnTo>
                      <a:pt x="7" y="2"/>
                    </a:lnTo>
                    <a:lnTo>
                      <a:pt x="5" y="4"/>
                    </a:lnTo>
                    <a:lnTo>
                      <a:pt x="4" y="5"/>
                    </a:lnTo>
                    <a:lnTo>
                      <a:pt x="2" y="5"/>
                    </a:lnTo>
                    <a:lnTo>
                      <a:pt x="2" y="7"/>
                    </a:lnTo>
                    <a:lnTo>
                      <a:pt x="0" y="11"/>
                    </a:lnTo>
                    <a:lnTo>
                      <a:pt x="0" y="12"/>
                    </a:lnTo>
                    <a:lnTo>
                      <a:pt x="0" y="14"/>
                    </a:lnTo>
                    <a:lnTo>
                      <a:pt x="0" y="16"/>
                    </a:lnTo>
                    <a:lnTo>
                      <a:pt x="0" y="17"/>
                    </a:lnTo>
                    <a:lnTo>
                      <a:pt x="2" y="19"/>
                    </a:lnTo>
                    <a:lnTo>
                      <a:pt x="2" y="21"/>
                    </a:lnTo>
                    <a:lnTo>
                      <a:pt x="4" y="23"/>
                    </a:lnTo>
                    <a:lnTo>
                      <a:pt x="5" y="24"/>
                    </a:lnTo>
                    <a:lnTo>
                      <a:pt x="7" y="26"/>
                    </a:lnTo>
                    <a:lnTo>
                      <a:pt x="9" y="26"/>
                    </a:lnTo>
                    <a:lnTo>
                      <a:pt x="11" y="28"/>
                    </a:lnTo>
                    <a:lnTo>
                      <a:pt x="12" y="28"/>
                    </a:lnTo>
                    <a:lnTo>
                      <a:pt x="12"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7" name="Rectangle 139"/>
              <p:cNvSpPr>
                <a:spLocks noChangeArrowheads="1"/>
              </p:cNvSpPr>
              <p:nvPr/>
            </p:nvSpPr>
            <p:spPr bwMode="auto">
              <a:xfrm>
                <a:off x="3545" y="2462"/>
                <a:ext cx="3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C</a:t>
                </a:r>
                <a:endParaRPr lang="en-US" altLang="en-US" b="1"/>
              </a:p>
            </p:txBody>
          </p:sp>
          <p:sp>
            <p:nvSpPr>
              <p:cNvPr id="21818" name="Rectangle 140"/>
              <p:cNvSpPr>
                <a:spLocks noChangeArrowheads="1"/>
              </p:cNvSpPr>
              <p:nvPr/>
            </p:nvSpPr>
            <p:spPr bwMode="auto">
              <a:xfrm>
                <a:off x="3586" y="246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819" name="Rectangle 141"/>
              <p:cNvSpPr>
                <a:spLocks noChangeArrowheads="1"/>
              </p:cNvSpPr>
              <p:nvPr/>
            </p:nvSpPr>
            <p:spPr bwMode="auto">
              <a:xfrm>
                <a:off x="3619" y="2462"/>
                <a:ext cx="2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c</a:t>
                </a:r>
                <a:endParaRPr lang="en-US" altLang="en-US" b="1"/>
              </a:p>
            </p:txBody>
          </p:sp>
          <p:sp>
            <p:nvSpPr>
              <p:cNvPr id="21820" name="Rectangle 142"/>
              <p:cNvSpPr>
                <a:spLocks noChangeArrowheads="1"/>
              </p:cNvSpPr>
              <p:nvPr/>
            </p:nvSpPr>
            <p:spPr bwMode="auto">
              <a:xfrm>
                <a:off x="3648" y="246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h</a:t>
                </a:r>
                <a:endParaRPr lang="en-US" altLang="en-US" b="1"/>
              </a:p>
            </p:txBody>
          </p:sp>
          <p:sp>
            <p:nvSpPr>
              <p:cNvPr id="21821" name="Rectangle 143"/>
              <p:cNvSpPr>
                <a:spLocks noChangeArrowheads="1"/>
              </p:cNvSpPr>
              <p:nvPr/>
            </p:nvSpPr>
            <p:spPr bwMode="auto">
              <a:xfrm>
                <a:off x="3679" y="246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822" name="Rectangle 144"/>
              <p:cNvSpPr>
                <a:spLocks noChangeArrowheads="1"/>
              </p:cNvSpPr>
              <p:nvPr/>
            </p:nvSpPr>
            <p:spPr bwMode="auto">
              <a:xfrm>
                <a:off x="3711" y="2462"/>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823" name="Rectangle 145"/>
              <p:cNvSpPr>
                <a:spLocks noChangeArrowheads="1"/>
              </p:cNvSpPr>
              <p:nvPr/>
            </p:nvSpPr>
            <p:spPr bwMode="auto">
              <a:xfrm>
                <a:off x="3727" y="2462"/>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i</a:t>
                </a:r>
                <a:endParaRPr lang="en-US" altLang="en-US" b="1"/>
              </a:p>
            </p:txBody>
          </p:sp>
          <p:sp>
            <p:nvSpPr>
              <p:cNvPr id="21824" name="Rectangle 146"/>
              <p:cNvSpPr>
                <a:spLocks noChangeArrowheads="1"/>
              </p:cNvSpPr>
              <p:nvPr/>
            </p:nvSpPr>
            <p:spPr bwMode="auto">
              <a:xfrm>
                <a:off x="3739" y="246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n</a:t>
                </a:r>
                <a:endParaRPr lang="en-US" altLang="en-US" b="1"/>
              </a:p>
            </p:txBody>
          </p:sp>
          <p:sp>
            <p:nvSpPr>
              <p:cNvPr id="21825" name="Rectangle 147"/>
              <p:cNvSpPr>
                <a:spLocks noChangeArrowheads="1"/>
              </p:cNvSpPr>
              <p:nvPr/>
            </p:nvSpPr>
            <p:spPr bwMode="auto">
              <a:xfrm>
                <a:off x="3771" y="246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a:t>
                </a:r>
                <a:endParaRPr lang="en-US" altLang="en-US" b="1"/>
              </a:p>
            </p:txBody>
          </p:sp>
          <p:sp>
            <p:nvSpPr>
              <p:cNvPr id="21826" name="Rectangle 148"/>
              <p:cNvSpPr>
                <a:spLocks noChangeArrowheads="1"/>
              </p:cNvSpPr>
              <p:nvPr/>
            </p:nvSpPr>
            <p:spPr bwMode="auto">
              <a:xfrm>
                <a:off x="3802" y="246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827" name="Rectangle 149"/>
              <p:cNvSpPr>
                <a:spLocks noChangeArrowheads="1"/>
              </p:cNvSpPr>
              <p:nvPr/>
            </p:nvSpPr>
            <p:spPr bwMode="auto">
              <a:xfrm>
                <a:off x="3834" y="2462"/>
                <a:ext cx="2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x</a:t>
                </a:r>
                <a:endParaRPr lang="en-US" altLang="en-US" b="1"/>
              </a:p>
            </p:txBody>
          </p:sp>
          <p:sp>
            <p:nvSpPr>
              <p:cNvPr id="21828" name="Freeform 150"/>
              <p:cNvSpPr>
                <a:spLocks/>
              </p:cNvSpPr>
              <p:nvPr/>
            </p:nvSpPr>
            <p:spPr bwMode="auto">
              <a:xfrm>
                <a:off x="1740" y="3349"/>
                <a:ext cx="27" cy="28"/>
              </a:xfrm>
              <a:custGeom>
                <a:avLst/>
                <a:gdLst>
                  <a:gd name="T0" fmla="*/ 0 w 27"/>
                  <a:gd name="T1" fmla="*/ 0 h 28"/>
                  <a:gd name="T2" fmla="*/ 2 w 27"/>
                  <a:gd name="T3" fmla="*/ 28 h 28"/>
                  <a:gd name="T4" fmla="*/ 27 w 27"/>
                  <a:gd name="T5" fmla="*/ 14 h 28"/>
                  <a:gd name="T6" fmla="*/ 2 w 27"/>
                  <a:gd name="T7" fmla="*/ 0 h 28"/>
                  <a:gd name="T8" fmla="*/ 2 w 27"/>
                  <a:gd name="T9" fmla="*/ 0 h 28"/>
                  <a:gd name="T10" fmla="*/ 0 w 27"/>
                  <a:gd name="T11" fmla="*/ 0 h 28"/>
                  <a:gd name="T12" fmla="*/ 0 60000 65536"/>
                  <a:gd name="T13" fmla="*/ 0 60000 65536"/>
                  <a:gd name="T14" fmla="*/ 0 60000 65536"/>
                  <a:gd name="T15" fmla="*/ 0 60000 65536"/>
                  <a:gd name="T16" fmla="*/ 0 60000 65536"/>
                  <a:gd name="T17" fmla="*/ 0 60000 65536"/>
                  <a:gd name="T18" fmla="*/ 0 w 27"/>
                  <a:gd name="T19" fmla="*/ 0 h 28"/>
                  <a:gd name="T20" fmla="*/ 27 w 2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7" h="28">
                    <a:moveTo>
                      <a:pt x="0" y="0"/>
                    </a:moveTo>
                    <a:lnTo>
                      <a:pt x="2" y="28"/>
                    </a:lnTo>
                    <a:lnTo>
                      <a:pt x="27" y="14"/>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29" name="Freeform 151"/>
              <p:cNvSpPr>
                <a:spLocks/>
              </p:cNvSpPr>
              <p:nvPr/>
            </p:nvSpPr>
            <p:spPr bwMode="auto">
              <a:xfrm>
                <a:off x="1709" y="2561"/>
                <a:ext cx="1919" cy="802"/>
              </a:xfrm>
              <a:custGeom>
                <a:avLst/>
                <a:gdLst>
                  <a:gd name="T0" fmla="*/ 1917 w 1919"/>
                  <a:gd name="T1" fmla="*/ 0 h 802"/>
                  <a:gd name="T2" fmla="*/ 1919 w 1919"/>
                  <a:gd name="T3" fmla="*/ 292 h 802"/>
                  <a:gd name="T4" fmla="*/ 0 w 1919"/>
                  <a:gd name="T5" fmla="*/ 292 h 802"/>
                  <a:gd name="T6" fmla="*/ 0 w 1919"/>
                  <a:gd name="T7" fmla="*/ 802 h 802"/>
                  <a:gd name="T8" fmla="*/ 34 w 1919"/>
                  <a:gd name="T9" fmla="*/ 802 h 802"/>
                  <a:gd name="T10" fmla="*/ 0 60000 65536"/>
                  <a:gd name="T11" fmla="*/ 0 60000 65536"/>
                  <a:gd name="T12" fmla="*/ 0 60000 65536"/>
                  <a:gd name="T13" fmla="*/ 0 60000 65536"/>
                  <a:gd name="T14" fmla="*/ 0 60000 65536"/>
                  <a:gd name="T15" fmla="*/ 0 w 1919"/>
                  <a:gd name="T16" fmla="*/ 0 h 802"/>
                  <a:gd name="T17" fmla="*/ 1919 w 1919"/>
                  <a:gd name="T18" fmla="*/ 802 h 802"/>
                </a:gdLst>
                <a:ahLst/>
                <a:cxnLst>
                  <a:cxn ang="T10">
                    <a:pos x="T0" y="T1"/>
                  </a:cxn>
                  <a:cxn ang="T11">
                    <a:pos x="T2" y="T3"/>
                  </a:cxn>
                  <a:cxn ang="T12">
                    <a:pos x="T4" y="T5"/>
                  </a:cxn>
                  <a:cxn ang="T13">
                    <a:pos x="T6" y="T7"/>
                  </a:cxn>
                  <a:cxn ang="T14">
                    <a:pos x="T8" y="T9"/>
                  </a:cxn>
                </a:cxnLst>
                <a:rect l="T15" t="T16" r="T17" b="T18"/>
                <a:pathLst>
                  <a:path w="1919" h="802">
                    <a:moveTo>
                      <a:pt x="1917" y="0"/>
                    </a:moveTo>
                    <a:lnTo>
                      <a:pt x="1919" y="292"/>
                    </a:lnTo>
                    <a:lnTo>
                      <a:pt x="0" y="292"/>
                    </a:lnTo>
                    <a:lnTo>
                      <a:pt x="0" y="802"/>
                    </a:lnTo>
                    <a:lnTo>
                      <a:pt x="34" y="802"/>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30" name="Freeform 152"/>
              <p:cNvSpPr>
                <a:spLocks/>
              </p:cNvSpPr>
              <p:nvPr/>
            </p:nvSpPr>
            <p:spPr bwMode="auto">
              <a:xfrm>
                <a:off x="1660" y="3750"/>
                <a:ext cx="124" cy="102"/>
              </a:xfrm>
              <a:custGeom>
                <a:avLst/>
                <a:gdLst>
                  <a:gd name="T0" fmla="*/ 49 w 124"/>
                  <a:gd name="T1" fmla="*/ 0 h 102"/>
                  <a:gd name="T2" fmla="*/ 42 w 124"/>
                  <a:gd name="T3" fmla="*/ 0 h 102"/>
                  <a:gd name="T4" fmla="*/ 34 w 124"/>
                  <a:gd name="T5" fmla="*/ 3 h 102"/>
                  <a:gd name="T6" fmla="*/ 27 w 124"/>
                  <a:gd name="T7" fmla="*/ 5 h 102"/>
                  <a:gd name="T8" fmla="*/ 20 w 124"/>
                  <a:gd name="T9" fmla="*/ 10 h 102"/>
                  <a:gd name="T10" fmla="*/ 15 w 124"/>
                  <a:gd name="T11" fmla="*/ 15 h 102"/>
                  <a:gd name="T12" fmla="*/ 10 w 124"/>
                  <a:gd name="T13" fmla="*/ 20 h 102"/>
                  <a:gd name="T14" fmla="*/ 6 w 124"/>
                  <a:gd name="T15" fmla="*/ 27 h 102"/>
                  <a:gd name="T16" fmla="*/ 3 w 124"/>
                  <a:gd name="T17" fmla="*/ 35 h 102"/>
                  <a:gd name="T18" fmla="*/ 1 w 124"/>
                  <a:gd name="T19" fmla="*/ 42 h 102"/>
                  <a:gd name="T20" fmla="*/ 0 w 124"/>
                  <a:gd name="T21" fmla="*/ 51 h 102"/>
                  <a:gd name="T22" fmla="*/ 1 w 124"/>
                  <a:gd name="T23" fmla="*/ 59 h 102"/>
                  <a:gd name="T24" fmla="*/ 3 w 124"/>
                  <a:gd name="T25" fmla="*/ 68 h 102"/>
                  <a:gd name="T26" fmla="*/ 6 w 124"/>
                  <a:gd name="T27" fmla="*/ 75 h 102"/>
                  <a:gd name="T28" fmla="*/ 10 w 124"/>
                  <a:gd name="T29" fmla="*/ 82 h 102"/>
                  <a:gd name="T30" fmla="*/ 15 w 124"/>
                  <a:gd name="T31" fmla="*/ 87 h 102"/>
                  <a:gd name="T32" fmla="*/ 20 w 124"/>
                  <a:gd name="T33" fmla="*/ 92 h 102"/>
                  <a:gd name="T34" fmla="*/ 27 w 124"/>
                  <a:gd name="T35" fmla="*/ 97 h 102"/>
                  <a:gd name="T36" fmla="*/ 34 w 124"/>
                  <a:gd name="T37" fmla="*/ 100 h 102"/>
                  <a:gd name="T38" fmla="*/ 42 w 124"/>
                  <a:gd name="T39" fmla="*/ 102 h 102"/>
                  <a:gd name="T40" fmla="*/ 51 w 124"/>
                  <a:gd name="T41" fmla="*/ 102 h 102"/>
                  <a:gd name="T42" fmla="*/ 124 w 124"/>
                  <a:gd name="T43" fmla="*/ 102 h 102"/>
                  <a:gd name="T44" fmla="*/ 124 w 124"/>
                  <a:gd name="T45" fmla="*/ 0 h 102"/>
                  <a:gd name="T46" fmla="*/ 51 w 124"/>
                  <a:gd name="T47" fmla="*/ 0 h 102"/>
                  <a:gd name="T48" fmla="*/ 51 w 124"/>
                  <a:gd name="T49" fmla="*/ 0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4"/>
                  <a:gd name="T76" fmla="*/ 0 h 102"/>
                  <a:gd name="T77" fmla="*/ 124 w 124"/>
                  <a:gd name="T78" fmla="*/ 102 h 1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4" h="102">
                    <a:moveTo>
                      <a:pt x="49" y="0"/>
                    </a:moveTo>
                    <a:lnTo>
                      <a:pt x="42" y="0"/>
                    </a:lnTo>
                    <a:lnTo>
                      <a:pt x="34" y="3"/>
                    </a:lnTo>
                    <a:lnTo>
                      <a:pt x="27" y="5"/>
                    </a:lnTo>
                    <a:lnTo>
                      <a:pt x="20" y="10"/>
                    </a:lnTo>
                    <a:lnTo>
                      <a:pt x="15" y="15"/>
                    </a:lnTo>
                    <a:lnTo>
                      <a:pt x="10" y="20"/>
                    </a:lnTo>
                    <a:lnTo>
                      <a:pt x="6" y="27"/>
                    </a:lnTo>
                    <a:lnTo>
                      <a:pt x="3" y="35"/>
                    </a:lnTo>
                    <a:lnTo>
                      <a:pt x="1" y="42"/>
                    </a:lnTo>
                    <a:lnTo>
                      <a:pt x="0" y="51"/>
                    </a:lnTo>
                    <a:lnTo>
                      <a:pt x="1" y="59"/>
                    </a:lnTo>
                    <a:lnTo>
                      <a:pt x="3" y="68"/>
                    </a:lnTo>
                    <a:lnTo>
                      <a:pt x="6" y="75"/>
                    </a:lnTo>
                    <a:lnTo>
                      <a:pt x="10" y="82"/>
                    </a:lnTo>
                    <a:lnTo>
                      <a:pt x="15" y="87"/>
                    </a:lnTo>
                    <a:lnTo>
                      <a:pt x="20" y="92"/>
                    </a:lnTo>
                    <a:lnTo>
                      <a:pt x="27" y="97"/>
                    </a:lnTo>
                    <a:lnTo>
                      <a:pt x="34" y="100"/>
                    </a:lnTo>
                    <a:lnTo>
                      <a:pt x="42" y="102"/>
                    </a:lnTo>
                    <a:lnTo>
                      <a:pt x="51" y="102"/>
                    </a:lnTo>
                    <a:lnTo>
                      <a:pt x="124" y="102"/>
                    </a:lnTo>
                    <a:lnTo>
                      <a:pt x="124" y="0"/>
                    </a:lnTo>
                    <a:lnTo>
                      <a:pt x="51" y="0"/>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31" name="Freeform 153"/>
              <p:cNvSpPr>
                <a:spLocks/>
              </p:cNvSpPr>
              <p:nvPr/>
            </p:nvSpPr>
            <p:spPr bwMode="auto">
              <a:xfrm>
                <a:off x="2215" y="3638"/>
                <a:ext cx="118" cy="118"/>
              </a:xfrm>
              <a:custGeom>
                <a:avLst/>
                <a:gdLst>
                  <a:gd name="T0" fmla="*/ 58 w 118"/>
                  <a:gd name="T1" fmla="*/ 117 h 118"/>
                  <a:gd name="T2" fmla="*/ 69 w 118"/>
                  <a:gd name="T3" fmla="*/ 117 h 118"/>
                  <a:gd name="T4" fmla="*/ 77 w 118"/>
                  <a:gd name="T5" fmla="*/ 115 h 118"/>
                  <a:gd name="T6" fmla="*/ 86 w 118"/>
                  <a:gd name="T7" fmla="*/ 112 h 118"/>
                  <a:gd name="T8" fmla="*/ 93 w 118"/>
                  <a:gd name="T9" fmla="*/ 106 h 118"/>
                  <a:gd name="T10" fmla="*/ 99 w 118"/>
                  <a:gd name="T11" fmla="*/ 100 h 118"/>
                  <a:gd name="T12" fmla="*/ 106 w 118"/>
                  <a:gd name="T13" fmla="*/ 93 h 118"/>
                  <a:gd name="T14" fmla="*/ 111 w 118"/>
                  <a:gd name="T15" fmla="*/ 86 h 118"/>
                  <a:gd name="T16" fmla="*/ 115 w 118"/>
                  <a:gd name="T17" fmla="*/ 77 h 118"/>
                  <a:gd name="T18" fmla="*/ 117 w 118"/>
                  <a:gd name="T19" fmla="*/ 69 h 118"/>
                  <a:gd name="T20" fmla="*/ 118 w 118"/>
                  <a:gd name="T21" fmla="*/ 59 h 118"/>
                  <a:gd name="T22" fmla="*/ 117 w 118"/>
                  <a:gd name="T23" fmla="*/ 50 h 118"/>
                  <a:gd name="T24" fmla="*/ 115 w 118"/>
                  <a:gd name="T25" fmla="*/ 40 h 118"/>
                  <a:gd name="T26" fmla="*/ 111 w 118"/>
                  <a:gd name="T27" fmla="*/ 31 h 118"/>
                  <a:gd name="T28" fmla="*/ 106 w 118"/>
                  <a:gd name="T29" fmla="*/ 24 h 118"/>
                  <a:gd name="T30" fmla="*/ 99 w 118"/>
                  <a:gd name="T31" fmla="*/ 17 h 118"/>
                  <a:gd name="T32" fmla="*/ 93 w 118"/>
                  <a:gd name="T33" fmla="*/ 11 h 118"/>
                  <a:gd name="T34" fmla="*/ 86 w 118"/>
                  <a:gd name="T35" fmla="*/ 6 h 118"/>
                  <a:gd name="T36" fmla="*/ 77 w 118"/>
                  <a:gd name="T37" fmla="*/ 2 h 118"/>
                  <a:gd name="T38" fmla="*/ 69 w 118"/>
                  <a:gd name="T39" fmla="*/ 0 h 118"/>
                  <a:gd name="T40" fmla="*/ 58 w 118"/>
                  <a:gd name="T41" fmla="*/ 0 h 118"/>
                  <a:gd name="T42" fmla="*/ 48 w 118"/>
                  <a:gd name="T43" fmla="*/ 0 h 118"/>
                  <a:gd name="T44" fmla="*/ 40 w 118"/>
                  <a:gd name="T45" fmla="*/ 2 h 118"/>
                  <a:gd name="T46" fmla="*/ 31 w 118"/>
                  <a:gd name="T47" fmla="*/ 6 h 118"/>
                  <a:gd name="T48" fmla="*/ 24 w 118"/>
                  <a:gd name="T49" fmla="*/ 11 h 118"/>
                  <a:gd name="T50" fmla="*/ 17 w 118"/>
                  <a:gd name="T51" fmla="*/ 17 h 118"/>
                  <a:gd name="T52" fmla="*/ 11 w 118"/>
                  <a:gd name="T53" fmla="*/ 24 h 118"/>
                  <a:gd name="T54" fmla="*/ 5 w 118"/>
                  <a:gd name="T55" fmla="*/ 31 h 118"/>
                  <a:gd name="T56" fmla="*/ 2 w 118"/>
                  <a:gd name="T57" fmla="*/ 40 h 118"/>
                  <a:gd name="T58" fmla="*/ 0 w 118"/>
                  <a:gd name="T59" fmla="*/ 50 h 118"/>
                  <a:gd name="T60" fmla="*/ 0 w 118"/>
                  <a:gd name="T61" fmla="*/ 59 h 118"/>
                  <a:gd name="T62" fmla="*/ 0 w 118"/>
                  <a:gd name="T63" fmla="*/ 69 h 118"/>
                  <a:gd name="T64" fmla="*/ 2 w 118"/>
                  <a:gd name="T65" fmla="*/ 77 h 118"/>
                  <a:gd name="T66" fmla="*/ 5 w 118"/>
                  <a:gd name="T67" fmla="*/ 86 h 118"/>
                  <a:gd name="T68" fmla="*/ 11 w 118"/>
                  <a:gd name="T69" fmla="*/ 93 h 118"/>
                  <a:gd name="T70" fmla="*/ 17 w 118"/>
                  <a:gd name="T71" fmla="*/ 100 h 118"/>
                  <a:gd name="T72" fmla="*/ 24 w 118"/>
                  <a:gd name="T73" fmla="*/ 106 h 118"/>
                  <a:gd name="T74" fmla="*/ 31 w 118"/>
                  <a:gd name="T75" fmla="*/ 112 h 118"/>
                  <a:gd name="T76" fmla="*/ 40 w 118"/>
                  <a:gd name="T77" fmla="*/ 115 h 118"/>
                  <a:gd name="T78" fmla="*/ 48 w 118"/>
                  <a:gd name="T79" fmla="*/ 117 h 118"/>
                  <a:gd name="T80" fmla="*/ 58 w 118"/>
                  <a:gd name="T81" fmla="*/ 118 h 118"/>
                  <a:gd name="T82" fmla="*/ 58 w 118"/>
                  <a:gd name="T83" fmla="*/ 118 h 1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8"/>
                  <a:gd name="T127" fmla="*/ 0 h 118"/>
                  <a:gd name="T128" fmla="*/ 118 w 118"/>
                  <a:gd name="T129" fmla="*/ 118 h 1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8" h="118">
                    <a:moveTo>
                      <a:pt x="58" y="117"/>
                    </a:moveTo>
                    <a:lnTo>
                      <a:pt x="69" y="117"/>
                    </a:lnTo>
                    <a:lnTo>
                      <a:pt x="77" y="115"/>
                    </a:lnTo>
                    <a:lnTo>
                      <a:pt x="86" y="112"/>
                    </a:lnTo>
                    <a:lnTo>
                      <a:pt x="93" y="106"/>
                    </a:lnTo>
                    <a:lnTo>
                      <a:pt x="99" y="100"/>
                    </a:lnTo>
                    <a:lnTo>
                      <a:pt x="106" y="93"/>
                    </a:lnTo>
                    <a:lnTo>
                      <a:pt x="111" y="86"/>
                    </a:lnTo>
                    <a:lnTo>
                      <a:pt x="115" y="77"/>
                    </a:lnTo>
                    <a:lnTo>
                      <a:pt x="117" y="69"/>
                    </a:lnTo>
                    <a:lnTo>
                      <a:pt x="118" y="59"/>
                    </a:lnTo>
                    <a:lnTo>
                      <a:pt x="117" y="50"/>
                    </a:lnTo>
                    <a:lnTo>
                      <a:pt x="115" y="40"/>
                    </a:lnTo>
                    <a:lnTo>
                      <a:pt x="111" y="31"/>
                    </a:lnTo>
                    <a:lnTo>
                      <a:pt x="106" y="24"/>
                    </a:lnTo>
                    <a:lnTo>
                      <a:pt x="99" y="17"/>
                    </a:lnTo>
                    <a:lnTo>
                      <a:pt x="93" y="11"/>
                    </a:lnTo>
                    <a:lnTo>
                      <a:pt x="86" y="6"/>
                    </a:lnTo>
                    <a:lnTo>
                      <a:pt x="77" y="2"/>
                    </a:lnTo>
                    <a:lnTo>
                      <a:pt x="69" y="0"/>
                    </a:lnTo>
                    <a:lnTo>
                      <a:pt x="58" y="0"/>
                    </a:lnTo>
                    <a:lnTo>
                      <a:pt x="48" y="0"/>
                    </a:lnTo>
                    <a:lnTo>
                      <a:pt x="40" y="2"/>
                    </a:lnTo>
                    <a:lnTo>
                      <a:pt x="31" y="6"/>
                    </a:lnTo>
                    <a:lnTo>
                      <a:pt x="24" y="11"/>
                    </a:lnTo>
                    <a:lnTo>
                      <a:pt x="17" y="17"/>
                    </a:lnTo>
                    <a:lnTo>
                      <a:pt x="11" y="24"/>
                    </a:lnTo>
                    <a:lnTo>
                      <a:pt x="5" y="31"/>
                    </a:lnTo>
                    <a:lnTo>
                      <a:pt x="2" y="40"/>
                    </a:lnTo>
                    <a:lnTo>
                      <a:pt x="0" y="50"/>
                    </a:lnTo>
                    <a:lnTo>
                      <a:pt x="0" y="59"/>
                    </a:lnTo>
                    <a:lnTo>
                      <a:pt x="0" y="69"/>
                    </a:lnTo>
                    <a:lnTo>
                      <a:pt x="2" y="77"/>
                    </a:lnTo>
                    <a:lnTo>
                      <a:pt x="5" y="86"/>
                    </a:lnTo>
                    <a:lnTo>
                      <a:pt x="11" y="93"/>
                    </a:lnTo>
                    <a:lnTo>
                      <a:pt x="17" y="100"/>
                    </a:lnTo>
                    <a:lnTo>
                      <a:pt x="24" y="106"/>
                    </a:lnTo>
                    <a:lnTo>
                      <a:pt x="31" y="112"/>
                    </a:lnTo>
                    <a:lnTo>
                      <a:pt x="40" y="115"/>
                    </a:lnTo>
                    <a:lnTo>
                      <a:pt x="48" y="117"/>
                    </a:lnTo>
                    <a:lnTo>
                      <a:pt x="58" y="118"/>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32" name="Line 154"/>
              <p:cNvSpPr>
                <a:spLocks noChangeShapeType="1"/>
              </p:cNvSpPr>
              <p:nvPr/>
            </p:nvSpPr>
            <p:spPr bwMode="auto">
              <a:xfrm>
                <a:off x="2272" y="3358"/>
                <a:ext cx="1" cy="25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33" name="Freeform 155"/>
              <p:cNvSpPr>
                <a:spLocks noEditPoints="1"/>
              </p:cNvSpPr>
              <p:nvPr/>
            </p:nvSpPr>
            <p:spPr bwMode="auto">
              <a:xfrm>
                <a:off x="2256" y="3688"/>
                <a:ext cx="34" cy="17"/>
              </a:xfrm>
              <a:custGeom>
                <a:avLst/>
                <a:gdLst>
                  <a:gd name="T0" fmla="*/ 0 w 34"/>
                  <a:gd name="T1" fmla="*/ 0 h 17"/>
                  <a:gd name="T2" fmla="*/ 34 w 34"/>
                  <a:gd name="T3" fmla="*/ 0 h 17"/>
                  <a:gd name="T4" fmla="*/ 34 w 34"/>
                  <a:gd name="T5" fmla="*/ 5 h 17"/>
                  <a:gd name="T6" fmla="*/ 0 w 34"/>
                  <a:gd name="T7" fmla="*/ 5 h 17"/>
                  <a:gd name="T8" fmla="*/ 0 w 34"/>
                  <a:gd name="T9" fmla="*/ 0 h 17"/>
                  <a:gd name="T10" fmla="*/ 0 w 34"/>
                  <a:gd name="T11" fmla="*/ 0 h 17"/>
                  <a:gd name="T12" fmla="*/ 0 w 34"/>
                  <a:gd name="T13" fmla="*/ 14 h 17"/>
                  <a:gd name="T14" fmla="*/ 34 w 34"/>
                  <a:gd name="T15" fmla="*/ 14 h 17"/>
                  <a:gd name="T16" fmla="*/ 34 w 34"/>
                  <a:gd name="T17" fmla="*/ 17 h 17"/>
                  <a:gd name="T18" fmla="*/ 0 w 34"/>
                  <a:gd name="T19" fmla="*/ 17 h 17"/>
                  <a:gd name="T20" fmla="*/ 0 w 34"/>
                  <a:gd name="T21" fmla="*/ 14 h 17"/>
                  <a:gd name="T22" fmla="*/ 0 w 34"/>
                  <a:gd name="T23" fmla="*/ 14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
                  <a:gd name="T37" fmla="*/ 0 h 17"/>
                  <a:gd name="T38" fmla="*/ 34 w 34"/>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 h="17">
                    <a:moveTo>
                      <a:pt x="0" y="0"/>
                    </a:moveTo>
                    <a:lnTo>
                      <a:pt x="34" y="0"/>
                    </a:lnTo>
                    <a:lnTo>
                      <a:pt x="34" y="5"/>
                    </a:lnTo>
                    <a:lnTo>
                      <a:pt x="0" y="5"/>
                    </a:lnTo>
                    <a:lnTo>
                      <a:pt x="0" y="0"/>
                    </a:lnTo>
                    <a:close/>
                    <a:moveTo>
                      <a:pt x="0" y="14"/>
                    </a:moveTo>
                    <a:lnTo>
                      <a:pt x="34" y="14"/>
                    </a:lnTo>
                    <a:lnTo>
                      <a:pt x="34" y="17"/>
                    </a:lnTo>
                    <a:lnTo>
                      <a:pt x="0" y="17"/>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34" name="Freeform 156"/>
              <p:cNvSpPr>
                <a:spLocks/>
              </p:cNvSpPr>
              <p:nvPr/>
            </p:nvSpPr>
            <p:spPr bwMode="auto">
              <a:xfrm>
                <a:off x="1784" y="3361"/>
                <a:ext cx="19" cy="407"/>
              </a:xfrm>
              <a:custGeom>
                <a:avLst/>
                <a:gdLst>
                  <a:gd name="T0" fmla="*/ 19 w 19"/>
                  <a:gd name="T1" fmla="*/ 0 h 407"/>
                  <a:gd name="T2" fmla="*/ 19 w 19"/>
                  <a:gd name="T3" fmla="*/ 407 h 407"/>
                  <a:gd name="T4" fmla="*/ 0 w 19"/>
                  <a:gd name="T5" fmla="*/ 407 h 407"/>
                  <a:gd name="T6" fmla="*/ 0 60000 65536"/>
                  <a:gd name="T7" fmla="*/ 0 60000 65536"/>
                  <a:gd name="T8" fmla="*/ 0 60000 65536"/>
                  <a:gd name="T9" fmla="*/ 0 w 19"/>
                  <a:gd name="T10" fmla="*/ 0 h 407"/>
                  <a:gd name="T11" fmla="*/ 19 w 19"/>
                  <a:gd name="T12" fmla="*/ 407 h 407"/>
                </a:gdLst>
                <a:ahLst/>
                <a:cxnLst>
                  <a:cxn ang="T6">
                    <a:pos x="T0" y="T1"/>
                  </a:cxn>
                  <a:cxn ang="T7">
                    <a:pos x="T2" y="T3"/>
                  </a:cxn>
                  <a:cxn ang="T8">
                    <a:pos x="T4" y="T5"/>
                  </a:cxn>
                </a:cxnLst>
                <a:rect l="T9" t="T10" r="T11" b="T12"/>
                <a:pathLst>
                  <a:path w="19" h="407">
                    <a:moveTo>
                      <a:pt x="19" y="0"/>
                    </a:moveTo>
                    <a:lnTo>
                      <a:pt x="19" y="407"/>
                    </a:lnTo>
                    <a:lnTo>
                      <a:pt x="0" y="407"/>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35" name="Freeform 157"/>
              <p:cNvSpPr>
                <a:spLocks/>
              </p:cNvSpPr>
              <p:nvPr/>
            </p:nvSpPr>
            <p:spPr bwMode="auto">
              <a:xfrm>
                <a:off x="1784" y="3755"/>
                <a:ext cx="489" cy="80"/>
              </a:xfrm>
              <a:custGeom>
                <a:avLst/>
                <a:gdLst>
                  <a:gd name="T0" fmla="*/ 488 w 489"/>
                  <a:gd name="T1" fmla="*/ 0 h 80"/>
                  <a:gd name="T2" fmla="*/ 489 w 489"/>
                  <a:gd name="T3" fmla="*/ 80 h 80"/>
                  <a:gd name="T4" fmla="*/ 0 w 489"/>
                  <a:gd name="T5" fmla="*/ 80 h 80"/>
                  <a:gd name="T6" fmla="*/ 0 60000 65536"/>
                  <a:gd name="T7" fmla="*/ 0 60000 65536"/>
                  <a:gd name="T8" fmla="*/ 0 60000 65536"/>
                  <a:gd name="T9" fmla="*/ 0 w 489"/>
                  <a:gd name="T10" fmla="*/ 0 h 80"/>
                  <a:gd name="T11" fmla="*/ 489 w 489"/>
                  <a:gd name="T12" fmla="*/ 80 h 80"/>
                </a:gdLst>
                <a:ahLst/>
                <a:cxnLst>
                  <a:cxn ang="T6">
                    <a:pos x="T0" y="T1"/>
                  </a:cxn>
                  <a:cxn ang="T7">
                    <a:pos x="T2" y="T3"/>
                  </a:cxn>
                  <a:cxn ang="T8">
                    <a:pos x="T4" y="T5"/>
                  </a:cxn>
                </a:cxnLst>
                <a:rect l="T9" t="T10" r="T11" b="T12"/>
                <a:pathLst>
                  <a:path w="489" h="80">
                    <a:moveTo>
                      <a:pt x="488" y="0"/>
                    </a:moveTo>
                    <a:lnTo>
                      <a:pt x="489" y="80"/>
                    </a:lnTo>
                    <a:lnTo>
                      <a:pt x="0" y="8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36" name="Freeform 158"/>
              <p:cNvSpPr>
                <a:spLocks/>
              </p:cNvSpPr>
              <p:nvPr/>
            </p:nvSpPr>
            <p:spPr bwMode="auto">
              <a:xfrm>
                <a:off x="2184" y="3679"/>
                <a:ext cx="26" cy="26"/>
              </a:xfrm>
              <a:custGeom>
                <a:avLst/>
                <a:gdLst>
                  <a:gd name="T0" fmla="*/ 0 w 26"/>
                  <a:gd name="T1" fmla="*/ 0 h 26"/>
                  <a:gd name="T2" fmla="*/ 0 w 26"/>
                  <a:gd name="T3" fmla="*/ 26 h 26"/>
                  <a:gd name="T4" fmla="*/ 26 w 26"/>
                  <a:gd name="T5" fmla="*/ 14 h 26"/>
                  <a:gd name="T6" fmla="*/ 0 w 26"/>
                  <a:gd name="T7" fmla="*/ 0 h 26"/>
                  <a:gd name="T8" fmla="*/ 0 w 26"/>
                  <a:gd name="T9" fmla="*/ 0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0" y="0"/>
                    </a:moveTo>
                    <a:lnTo>
                      <a:pt x="0" y="26"/>
                    </a:lnTo>
                    <a:lnTo>
                      <a:pt x="26" y="1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37" name="Freeform 159"/>
              <p:cNvSpPr>
                <a:spLocks/>
              </p:cNvSpPr>
              <p:nvPr/>
            </p:nvSpPr>
            <p:spPr bwMode="auto">
              <a:xfrm>
                <a:off x="1654" y="2561"/>
                <a:ext cx="954" cy="1136"/>
              </a:xfrm>
              <a:custGeom>
                <a:avLst/>
                <a:gdLst>
                  <a:gd name="T0" fmla="*/ 953 w 954"/>
                  <a:gd name="T1" fmla="*/ 0 h 1136"/>
                  <a:gd name="T2" fmla="*/ 954 w 954"/>
                  <a:gd name="T3" fmla="*/ 179 h 1136"/>
                  <a:gd name="T4" fmla="*/ 0 w 954"/>
                  <a:gd name="T5" fmla="*/ 179 h 1136"/>
                  <a:gd name="T6" fmla="*/ 0 w 954"/>
                  <a:gd name="T7" fmla="*/ 1136 h 1136"/>
                  <a:gd name="T8" fmla="*/ 542 w 954"/>
                  <a:gd name="T9" fmla="*/ 1132 h 1136"/>
                  <a:gd name="T10" fmla="*/ 0 60000 65536"/>
                  <a:gd name="T11" fmla="*/ 0 60000 65536"/>
                  <a:gd name="T12" fmla="*/ 0 60000 65536"/>
                  <a:gd name="T13" fmla="*/ 0 60000 65536"/>
                  <a:gd name="T14" fmla="*/ 0 60000 65536"/>
                  <a:gd name="T15" fmla="*/ 0 w 954"/>
                  <a:gd name="T16" fmla="*/ 0 h 1136"/>
                  <a:gd name="T17" fmla="*/ 954 w 954"/>
                  <a:gd name="T18" fmla="*/ 1136 h 1136"/>
                </a:gdLst>
                <a:ahLst/>
                <a:cxnLst>
                  <a:cxn ang="T10">
                    <a:pos x="T0" y="T1"/>
                  </a:cxn>
                  <a:cxn ang="T11">
                    <a:pos x="T2" y="T3"/>
                  </a:cxn>
                  <a:cxn ang="T12">
                    <a:pos x="T4" y="T5"/>
                  </a:cxn>
                  <a:cxn ang="T13">
                    <a:pos x="T6" y="T7"/>
                  </a:cxn>
                  <a:cxn ang="T14">
                    <a:pos x="T8" y="T9"/>
                  </a:cxn>
                </a:cxnLst>
                <a:rect l="T15" t="T16" r="T17" b="T18"/>
                <a:pathLst>
                  <a:path w="954" h="1136">
                    <a:moveTo>
                      <a:pt x="953" y="0"/>
                    </a:moveTo>
                    <a:lnTo>
                      <a:pt x="954" y="179"/>
                    </a:lnTo>
                    <a:lnTo>
                      <a:pt x="0" y="179"/>
                    </a:lnTo>
                    <a:lnTo>
                      <a:pt x="0" y="1136"/>
                    </a:lnTo>
                    <a:lnTo>
                      <a:pt x="542" y="1132"/>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38" name="Line 160"/>
              <p:cNvSpPr>
                <a:spLocks noChangeShapeType="1"/>
              </p:cNvSpPr>
              <p:nvPr/>
            </p:nvSpPr>
            <p:spPr bwMode="auto">
              <a:xfrm>
                <a:off x="3576" y="3363"/>
                <a:ext cx="1" cy="35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39" name="Line 161"/>
              <p:cNvSpPr>
                <a:spLocks noChangeShapeType="1"/>
              </p:cNvSpPr>
              <p:nvPr/>
            </p:nvSpPr>
            <p:spPr bwMode="auto">
              <a:xfrm>
                <a:off x="3542" y="3616"/>
                <a:ext cx="68" cy="3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40" name="Rectangle 162"/>
              <p:cNvSpPr>
                <a:spLocks noChangeArrowheads="1"/>
              </p:cNvSpPr>
              <p:nvPr/>
            </p:nvSpPr>
            <p:spPr bwMode="auto">
              <a:xfrm>
                <a:off x="3602" y="357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3</a:t>
                </a:r>
                <a:endParaRPr lang="en-US" altLang="en-US" b="1"/>
              </a:p>
            </p:txBody>
          </p:sp>
          <p:sp>
            <p:nvSpPr>
              <p:cNvPr id="21841" name="Rectangle 163"/>
              <p:cNvSpPr>
                <a:spLocks noChangeArrowheads="1"/>
              </p:cNvSpPr>
              <p:nvPr/>
            </p:nvSpPr>
            <p:spPr bwMode="auto">
              <a:xfrm>
                <a:off x="3634" y="357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2</a:t>
                </a:r>
                <a:endParaRPr lang="en-US" altLang="en-US" b="1"/>
              </a:p>
            </p:txBody>
          </p:sp>
          <p:sp>
            <p:nvSpPr>
              <p:cNvPr id="21842" name="Rectangle 164"/>
              <p:cNvSpPr>
                <a:spLocks noChangeArrowheads="1"/>
              </p:cNvSpPr>
              <p:nvPr/>
            </p:nvSpPr>
            <p:spPr bwMode="auto">
              <a:xfrm>
                <a:off x="1448" y="3248"/>
                <a:ext cx="3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C</a:t>
                </a:r>
                <a:endParaRPr lang="en-US" altLang="en-US" b="1"/>
              </a:p>
            </p:txBody>
          </p:sp>
          <p:sp>
            <p:nvSpPr>
              <p:cNvPr id="21843" name="Rectangle 165"/>
              <p:cNvSpPr>
                <a:spLocks noChangeArrowheads="1"/>
              </p:cNvSpPr>
              <p:nvPr/>
            </p:nvSpPr>
            <p:spPr bwMode="auto">
              <a:xfrm>
                <a:off x="1489" y="3248"/>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844" name="Rectangle 166"/>
              <p:cNvSpPr>
                <a:spLocks noChangeArrowheads="1"/>
              </p:cNvSpPr>
              <p:nvPr/>
            </p:nvSpPr>
            <p:spPr bwMode="auto">
              <a:xfrm>
                <a:off x="1521" y="3248"/>
                <a:ext cx="2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c</a:t>
                </a:r>
                <a:endParaRPr lang="en-US" altLang="en-US" b="1"/>
              </a:p>
            </p:txBody>
          </p:sp>
          <p:sp>
            <p:nvSpPr>
              <p:cNvPr id="21845" name="Rectangle 167"/>
              <p:cNvSpPr>
                <a:spLocks noChangeArrowheads="1"/>
              </p:cNvSpPr>
              <p:nvPr/>
            </p:nvSpPr>
            <p:spPr bwMode="auto">
              <a:xfrm>
                <a:off x="1548" y="3248"/>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h</a:t>
                </a:r>
                <a:endParaRPr lang="en-US" altLang="en-US" b="1"/>
              </a:p>
            </p:txBody>
          </p:sp>
          <p:sp>
            <p:nvSpPr>
              <p:cNvPr id="21846" name="Rectangle 168"/>
              <p:cNvSpPr>
                <a:spLocks noChangeArrowheads="1"/>
              </p:cNvSpPr>
              <p:nvPr/>
            </p:nvSpPr>
            <p:spPr bwMode="auto">
              <a:xfrm>
                <a:off x="1581" y="3248"/>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847" name="Freeform 169"/>
              <p:cNvSpPr>
                <a:spLocks/>
              </p:cNvSpPr>
              <p:nvPr/>
            </p:nvSpPr>
            <p:spPr bwMode="auto">
              <a:xfrm>
                <a:off x="3563" y="3712"/>
                <a:ext cx="27" cy="27"/>
              </a:xfrm>
              <a:custGeom>
                <a:avLst/>
                <a:gdLst>
                  <a:gd name="T0" fmla="*/ 25 w 27"/>
                  <a:gd name="T1" fmla="*/ 0 h 27"/>
                  <a:gd name="T2" fmla="*/ 0 w 27"/>
                  <a:gd name="T3" fmla="*/ 2 h 27"/>
                  <a:gd name="T4" fmla="*/ 13 w 27"/>
                  <a:gd name="T5" fmla="*/ 27 h 27"/>
                  <a:gd name="T6" fmla="*/ 27 w 27"/>
                  <a:gd name="T7" fmla="*/ 2 h 27"/>
                  <a:gd name="T8" fmla="*/ 27 w 27"/>
                  <a:gd name="T9" fmla="*/ 2 h 27"/>
                  <a:gd name="T10" fmla="*/ 25 w 27"/>
                  <a:gd name="T11" fmla="*/ 0 h 27"/>
                  <a:gd name="T12" fmla="*/ 0 60000 65536"/>
                  <a:gd name="T13" fmla="*/ 0 60000 65536"/>
                  <a:gd name="T14" fmla="*/ 0 60000 65536"/>
                  <a:gd name="T15" fmla="*/ 0 60000 65536"/>
                  <a:gd name="T16" fmla="*/ 0 60000 65536"/>
                  <a:gd name="T17" fmla="*/ 0 60000 65536"/>
                  <a:gd name="T18" fmla="*/ 0 w 27"/>
                  <a:gd name="T19" fmla="*/ 0 h 27"/>
                  <a:gd name="T20" fmla="*/ 27 w 27"/>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7" h="27">
                    <a:moveTo>
                      <a:pt x="25" y="0"/>
                    </a:moveTo>
                    <a:lnTo>
                      <a:pt x="0" y="2"/>
                    </a:lnTo>
                    <a:lnTo>
                      <a:pt x="13" y="27"/>
                    </a:lnTo>
                    <a:lnTo>
                      <a:pt x="27" y="2"/>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48" name="Rectangle 170"/>
              <p:cNvSpPr>
                <a:spLocks noChangeArrowheads="1"/>
              </p:cNvSpPr>
              <p:nvPr/>
            </p:nvSpPr>
            <p:spPr bwMode="auto">
              <a:xfrm>
                <a:off x="3518" y="3744"/>
                <a:ext cx="3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a:t>
                </a:r>
                <a:endParaRPr lang="en-US" altLang="en-US" b="1"/>
              </a:p>
            </p:txBody>
          </p:sp>
          <p:sp>
            <p:nvSpPr>
              <p:cNvPr id="21849" name="Rectangle 171"/>
              <p:cNvSpPr>
                <a:spLocks noChangeArrowheads="1"/>
              </p:cNvSpPr>
              <p:nvPr/>
            </p:nvSpPr>
            <p:spPr bwMode="auto">
              <a:xfrm>
                <a:off x="3559" y="3744"/>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850" name="Rectangle 172"/>
              <p:cNvSpPr>
                <a:spLocks noChangeArrowheads="1"/>
              </p:cNvSpPr>
              <p:nvPr/>
            </p:nvSpPr>
            <p:spPr bwMode="auto">
              <a:xfrm>
                <a:off x="3592" y="3744"/>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t</a:t>
                </a:r>
                <a:endParaRPr lang="en-US" altLang="en-US" b="1"/>
              </a:p>
            </p:txBody>
          </p:sp>
          <p:sp>
            <p:nvSpPr>
              <p:cNvPr id="21851" name="Rectangle 173"/>
              <p:cNvSpPr>
                <a:spLocks noChangeArrowheads="1"/>
              </p:cNvSpPr>
              <p:nvPr/>
            </p:nvSpPr>
            <p:spPr bwMode="auto">
              <a:xfrm>
                <a:off x="3607" y="3744"/>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852" name="Freeform 174"/>
              <p:cNvSpPr>
                <a:spLocks/>
              </p:cNvSpPr>
              <p:nvPr/>
            </p:nvSpPr>
            <p:spPr bwMode="auto">
              <a:xfrm>
                <a:off x="1584" y="3789"/>
                <a:ext cx="28" cy="26"/>
              </a:xfrm>
              <a:custGeom>
                <a:avLst/>
                <a:gdLst>
                  <a:gd name="T0" fmla="*/ 26 w 28"/>
                  <a:gd name="T1" fmla="*/ 24 h 26"/>
                  <a:gd name="T2" fmla="*/ 28 w 28"/>
                  <a:gd name="T3" fmla="*/ 0 h 26"/>
                  <a:gd name="T4" fmla="*/ 0 w 28"/>
                  <a:gd name="T5" fmla="*/ 12 h 26"/>
                  <a:gd name="T6" fmla="*/ 28 w 28"/>
                  <a:gd name="T7" fmla="*/ 26 h 26"/>
                  <a:gd name="T8" fmla="*/ 28 w 28"/>
                  <a:gd name="T9" fmla="*/ 26 h 26"/>
                  <a:gd name="T10" fmla="*/ 26 w 28"/>
                  <a:gd name="T11" fmla="*/ 24 h 26"/>
                  <a:gd name="T12" fmla="*/ 0 60000 65536"/>
                  <a:gd name="T13" fmla="*/ 0 60000 65536"/>
                  <a:gd name="T14" fmla="*/ 0 60000 65536"/>
                  <a:gd name="T15" fmla="*/ 0 60000 65536"/>
                  <a:gd name="T16" fmla="*/ 0 60000 65536"/>
                  <a:gd name="T17" fmla="*/ 0 60000 65536"/>
                  <a:gd name="T18" fmla="*/ 0 w 28"/>
                  <a:gd name="T19" fmla="*/ 0 h 26"/>
                  <a:gd name="T20" fmla="*/ 28 w 28"/>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8" h="26">
                    <a:moveTo>
                      <a:pt x="26" y="24"/>
                    </a:moveTo>
                    <a:lnTo>
                      <a:pt x="28" y="0"/>
                    </a:lnTo>
                    <a:lnTo>
                      <a:pt x="0" y="12"/>
                    </a:lnTo>
                    <a:lnTo>
                      <a:pt x="28" y="26"/>
                    </a:lnTo>
                    <a:lnTo>
                      <a:pt x="2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53" name="Line 175"/>
              <p:cNvSpPr>
                <a:spLocks noChangeShapeType="1"/>
              </p:cNvSpPr>
              <p:nvPr/>
            </p:nvSpPr>
            <p:spPr bwMode="auto">
              <a:xfrm flipH="1">
                <a:off x="1605" y="3801"/>
                <a:ext cx="55"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54" name="Rectangle 176"/>
              <p:cNvSpPr>
                <a:spLocks noChangeArrowheads="1"/>
              </p:cNvSpPr>
              <p:nvPr/>
            </p:nvSpPr>
            <p:spPr bwMode="auto">
              <a:xfrm>
                <a:off x="1336" y="3765"/>
                <a:ext cx="3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C</a:t>
                </a:r>
                <a:endParaRPr lang="en-US" altLang="en-US" b="1"/>
              </a:p>
            </p:txBody>
          </p:sp>
          <p:sp>
            <p:nvSpPr>
              <p:cNvPr id="21855" name="Rectangle 177"/>
              <p:cNvSpPr>
                <a:spLocks noChangeArrowheads="1"/>
              </p:cNvSpPr>
              <p:nvPr/>
            </p:nvSpPr>
            <p:spPr bwMode="auto">
              <a:xfrm>
                <a:off x="1377" y="3765"/>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856" name="Rectangle 178"/>
              <p:cNvSpPr>
                <a:spLocks noChangeArrowheads="1"/>
              </p:cNvSpPr>
              <p:nvPr/>
            </p:nvSpPr>
            <p:spPr bwMode="auto">
              <a:xfrm>
                <a:off x="1410" y="3765"/>
                <a:ext cx="2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c</a:t>
                </a:r>
                <a:endParaRPr lang="en-US" altLang="en-US" b="1"/>
              </a:p>
            </p:txBody>
          </p:sp>
          <p:sp>
            <p:nvSpPr>
              <p:cNvPr id="21857" name="Rectangle 179"/>
              <p:cNvSpPr>
                <a:spLocks noChangeArrowheads="1"/>
              </p:cNvSpPr>
              <p:nvPr/>
            </p:nvSpPr>
            <p:spPr bwMode="auto">
              <a:xfrm>
                <a:off x="1437" y="3765"/>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h</a:t>
                </a:r>
                <a:endParaRPr lang="en-US" altLang="en-US" b="1"/>
              </a:p>
            </p:txBody>
          </p:sp>
          <p:sp>
            <p:nvSpPr>
              <p:cNvPr id="21858" name="Rectangle 180"/>
              <p:cNvSpPr>
                <a:spLocks noChangeArrowheads="1"/>
              </p:cNvSpPr>
              <p:nvPr/>
            </p:nvSpPr>
            <p:spPr bwMode="auto">
              <a:xfrm>
                <a:off x="1470" y="3765"/>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859" name="Rectangle 181"/>
              <p:cNvSpPr>
                <a:spLocks noChangeArrowheads="1"/>
              </p:cNvSpPr>
              <p:nvPr/>
            </p:nvSpPr>
            <p:spPr bwMode="auto">
              <a:xfrm>
                <a:off x="1501" y="3765"/>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860" name="Rectangle 182"/>
              <p:cNvSpPr>
                <a:spLocks noChangeArrowheads="1"/>
              </p:cNvSpPr>
              <p:nvPr/>
            </p:nvSpPr>
            <p:spPr bwMode="auto">
              <a:xfrm>
                <a:off x="1518" y="3765"/>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h</a:t>
                </a:r>
                <a:endParaRPr lang="en-US" altLang="en-US" b="1"/>
              </a:p>
            </p:txBody>
          </p:sp>
          <p:sp>
            <p:nvSpPr>
              <p:cNvPr id="21861" name="Rectangle 183"/>
              <p:cNvSpPr>
                <a:spLocks noChangeArrowheads="1"/>
              </p:cNvSpPr>
              <p:nvPr/>
            </p:nvSpPr>
            <p:spPr bwMode="auto">
              <a:xfrm>
                <a:off x="1548" y="3765"/>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i</a:t>
                </a:r>
                <a:endParaRPr lang="en-US" altLang="en-US" b="1"/>
              </a:p>
            </p:txBody>
          </p:sp>
          <p:sp>
            <p:nvSpPr>
              <p:cNvPr id="21862" name="Rectangle 184"/>
              <p:cNvSpPr>
                <a:spLocks noChangeArrowheads="1"/>
              </p:cNvSpPr>
              <p:nvPr/>
            </p:nvSpPr>
            <p:spPr bwMode="auto">
              <a:xfrm>
                <a:off x="1560" y="3765"/>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t</a:t>
                </a:r>
                <a:endParaRPr lang="en-US" altLang="en-US" b="1"/>
              </a:p>
            </p:txBody>
          </p:sp>
          <p:sp>
            <p:nvSpPr>
              <p:cNvPr id="21863" name="Line 185"/>
              <p:cNvSpPr>
                <a:spLocks noChangeShapeType="1"/>
              </p:cNvSpPr>
              <p:nvPr/>
            </p:nvSpPr>
            <p:spPr bwMode="auto">
              <a:xfrm>
                <a:off x="4144" y="2559"/>
                <a:ext cx="1" cy="16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64" name="Line 186"/>
              <p:cNvSpPr>
                <a:spLocks noChangeShapeType="1"/>
              </p:cNvSpPr>
              <p:nvPr/>
            </p:nvSpPr>
            <p:spPr bwMode="auto">
              <a:xfrm>
                <a:off x="4110" y="2621"/>
                <a:ext cx="68" cy="3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65" name="Rectangle 187"/>
              <p:cNvSpPr>
                <a:spLocks noChangeArrowheads="1"/>
              </p:cNvSpPr>
              <p:nvPr/>
            </p:nvSpPr>
            <p:spPr bwMode="auto">
              <a:xfrm>
                <a:off x="4170" y="2576"/>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2</a:t>
                </a:r>
                <a:endParaRPr lang="en-US" altLang="en-US" b="1"/>
              </a:p>
            </p:txBody>
          </p:sp>
          <p:sp>
            <p:nvSpPr>
              <p:cNvPr id="21866" name="Freeform 188"/>
              <p:cNvSpPr>
                <a:spLocks/>
              </p:cNvSpPr>
              <p:nvPr/>
            </p:nvSpPr>
            <p:spPr bwMode="auto">
              <a:xfrm>
                <a:off x="4132" y="2710"/>
                <a:ext cx="26" cy="25"/>
              </a:xfrm>
              <a:custGeom>
                <a:avLst/>
                <a:gdLst>
                  <a:gd name="T0" fmla="*/ 26 w 26"/>
                  <a:gd name="T1" fmla="*/ 0 h 25"/>
                  <a:gd name="T2" fmla="*/ 0 w 26"/>
                  <a:gd name="T3" fmla="*/ 0 h 25"/>
                  <a:gd name="T4" fmla="*/ 12 w 26"/>
                  <a:gd name="T5" fmla="*/ 25 h 25"/>
                  <a:gd name="T6" fmla="*/ 26 w 26"/>
                  <a:gd name="T7" fmla="*/ 0 h 25"/>
                  <a:gd name="T8" fmla="*/ 26 w 26"/>
                  <a:gd name="T9" fmla="*/ 0 h 25"/>
                  <a:gd name="T10" fmla="*/ 0 60000 65536"/>
                  <a:gd name="T11" fmla="*/ 0 60000 65536"/>
                  <a:gd name="T12" fmla="*/ 0 60000 65536"/>
                  <a:gd name="T13" fmla="*/ 0 60000 65536"/>
                  <a:gd name="T14" fmla="*/ 0 60000 65536"/>
                  <a:gd name="T15" fmla="*/ 0 w 26"/>
                  <a:gd name="T16" fmla="*/ 0 h 25"/>
                  <a:gd name="T17" fmla="*/ 26 w 26"/>
                  <a:gd name="T18" fmla="*/ 25 h 25"/>
                </a:gdLst>
                <a:ahLst/>
                <a:cxnLst>
                  <a:cxn ang="T10">
                    <a:pos x="T0" y="T1"/>
                  </a:cxn>
                  <a:cxn ang="T11">
                    <a:pos x="T2" y="T3"/>
                  </a:cxn>
                  <a:cxn ang="T12">
                    <a:pos x="T4" y="T5"/>
                  </a:cxn>
                  <a:cxn ang="T13">
                    <a:pos x="T6" y="T7"/>
                  </a:cxn>
                  <a:cxn ang="T14">
                    <a:pos x="T8" y="T9"/>
                  </a:cxn>
                </a:cxnLst>
                <a:rect l="T15" t="T16" r="T17" b="T18"/>
                <a:pathLst>
                  <a:path w="26" h="25">
                    <a:moveTo>
                      <a:pt x="26" y="0"/>
                    </a:moveTo>
                    <a:lnTo>
                      <a:pt x="0" y="0"/>
                    </a:lnTo>
                    <a:lnTo>
                      <a:pt x="12" y="25"/>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67" name="Freeform 189"/>
              <p:cNvSpPr>
                <a:spLocks/>
              </p:cNvSpPr>
              <p:nvPr/>
            </p:nvSpPr>
            <p:spPr bwMode="auto">
              <a:xfrm>
                <a:off x="2966" y="2282"/>
                <a:ext cx="25" cy="26"/>
              </a:xfrm>
              <a:custGeom>
                <a:avLst/>
                <a:gdLst>
                  <a:gd name="T0" fmla="*/ 25 w 25"/>
                  <a:gd name="T1" fmla="*/ 0 h 26"/>
                  <a:gd name="T2" fmla="*/ 0 w 25"/>
                  <a:gd name="T3" fmla="*/ 0 h 26"/>
                  <a:gd name="T4" fmla="*/ 12 w 25"/>
                  <a:gd name="T5" fmla="*/ 26 h 26"/>
                  <a:gd name="T6" fmla="*/ 25 w 25"/>
                  <a:gd name="T7" fmla="*/ 0 h 26"/>
                  <a:gd name="T8" fmla="*/ 25 w 25"/>
                  <a:gd name="T9" fmla="*/ 0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25" y="0"/>
                    </a:moveTo>
                    <a:lnTo>
                      <a:pt x="0" y="0"/>
                    </a:lnTo>
                    <a:lnTo>
                      <a:pt x="12" y="26"/>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68" name="Freeform 190"/>
              <p:cNvSpPr>
                <a:spLocks/>
              </p:cNvSpPr>
              <p:nvPr/>
            </p:nvSpPr>
            <p:spPr bwMode="auto">
              <a:xfrm>
                <a:off x="3532" y="1266"/>
                <a:ext cx="605" cy="1025"/>
              </a:xfrm>
              <a:custGeom>
                <a:avLst/>
                <a:gdLst>
                  <a:gd name="T0" fmla="*/ 311 w 605"/>
                  <a:gd name="T1" fmla="*/ 1025 h 1025"/>
                  <a:gd name="T2" fmla="*/ 313 w 605"/>
                  <a:gd name="T3" fmla="*/ 917 h 1025"/>
                  <a:gd name="T4" fmla="*/ 603 w 605"/>
                  <a:gd name="T5" fmla="*/ 917 h 1025"/>
                  <a:gd name="T6" fmla="*/ 605 w 605"/>
                  <a:gd name="T7" fmla="*/ 125 h 1025"/>
                  <a:gd name="T8" fmla="*/ 0 w 605"/>
                  <a:gd name="T9" fmla="*/ 125 h 1025"/>
                  <a:gd name="T10" fmla="*/ 0 w 605"/>
                  <a:gd name="T11" fmla="*/ 0 h 1025"/>
                  <a:gd name="T12" fmla="*/ 0 60000 65536"/>
                  <a:gd name="T13" fmla="*/ 0 60000 65536"/>
                  <a:gd name="T14" fmla="*/ 0 60000 65536"/>
                  <a:gd name="T15" fmla="*/ 0 60000 65536"/>
                  <a:gd name="T16" fmla="*/ 0 60000 65536"/>
                  <a:gd name="T17" fmla="*/ 0 60000 65536"/>
                  <a:gd name="T18" fmla="*/ 0 w 605"/>
                  <a:gd name="T19" fmla="*/ 0 h 1025"/>
                  <a:gd name="T20" fmla="*/ 605 w 605"/>
                  <a:gd name="T21" fmla="*/ 1025 h 1025"/>
                </a:gdLst>
                <a:ahLst/>
                <a:cxnLst>
                  <a:cxn ang="T12">
                    <a:pos x="T0" y="T1"/>
                  </a:cxn>
                  <a:cxn ang="T13">
                    <a:pos x="T2" y="T3"/>
                  </a:cxn>
                  <a:cxn ang="T14">
                    <a:pos x="T4" y="T5"/>
                  </a:cxn>
                  <a:cxn ang="T15">
                    <a:pos x="T6" y="T7"/>
                  </a:cxn>
                  <a:cxn ang="T16">
                    <a:pos x="T8" y="T9"/>
                  </a:cxn>
                  <a:cxn ang="T17">
                    <a:pos x="T10" y="T11"/>
                  </a:cxn>
                </a:cxnLst>
                <a:rect l="T18" t="T19" r="T20" b="T21"/>
                <a:pathLst>
                  <a:path w="605" h="1025">
                    <a:moveTo>
                      <a:pt x="311" y="1025"/>
                    </a:moveTo>
                    <a:lnTo>
                      <a:pt x="313" y="917"/>
                    </a:lnTo>
                    <a:lnTo>
                      <a:pt x="603" y="917"/>
                    </a:lnTo>
                    <a:lnTo>
                      <a:pt x="605" y="125"/>
                    </a:lnTo>
                    <a:lnTo>
                      <a:pt x="0" y="125"/>
                    </a:lnTo>
                    <a:lnTo>
                      <a:pt x="0"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69" name="Freeform 191"/>
              <p:cNvSpPr>
                <a:spLocks/>
              </p:cNvSpPr>
              <p:nvPr/>
            </p:nvSpPr>
            <p:spPr bwMode="auto">
              <a:xfrm>
                <a:off x="3831" y="2282"/>
                <a:ext cx="26" cy="26"/>
              </a:xfrm>
              <a:custGeom>
                <a:avLst/>
                <a:gdLst>
                  <a:gd name="T0" fmla="*/ 26 w 26"/>
                  <a:gd name="T1" fmla="*/ 0 h 26"/>
                  <a:gd name="T2" fmla="*/ 0 w 26"/>
                  <a:gd name="T3" fmla="*/ 0 h 26"/>
                  <a:gd name="T4" fmla="*/ 14 w 26"/>
                  <a:gd name="T5" fmla="*/ 26 h 26"/>
                  <a:gd name="T6" fmla="*/ 26 w 26"/>
                  <a:gd name="T7" fmla="*/ 0 h 26"/>
                  <a:gd name="T8" fmla="*/ 26 w 26"/>
                  <a:gd name="T9" fmla="*/ 0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26" y="0"/>
                    </a:moveTo>
                    <a:lnTo>
                      <a:pt x="0" y="0"/>
                    </a:lnTo>
                    <a:lnTo>
                      <a:pt x="14" y="26"/>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70" name="Freeform 192"/>
              <p:cNvSpPr>
                <a:spLocks/>
              </p:cNvSpPr>
              <p:nvPr/>
            </p:nvSpPr>
            <p:spPr bwMode="auto">
              <a:xfrm>
                <a:off x="2978" y="1764"/>
                <a:ext cx="499" cy="527"/>
              </a:xfrm>
              <a:custGeom>
                <a:avLst/>
                <a:gdLst>
                  <a:gd name="T0" fmla="*/ 0 w 499"/>
                  <a:gd name="T1" fmla="*/ 527 h 527"/>
                  <a:gd name="T2" fmla="*/ 2 w 499"/>
                  <a:gd name="T3" fmla="*/ 436 h 527"/>
                  <a:gd name="T4" fmla="*/ 499 w 499"/>
                  <a:gd name="T5" fmla="*/ 436 h 527"/>
                  <a:gd name="T6" fmla="*/ 497 w 499"/>
                  <a:gd name="T7" fmla="*/ 0 h 527"/>
                  <a:gd name="T8" fmla="*/ 0 60000 65536"/>
                  <a:gd name="T9" fmla="*/ 0 60000 65536"/>
                  <a:gd name="T10" fmla="*/ 0 60000 65536"/>
                  <a:gd name="T11" fmla="*/ 0 60000 65536"/>
                  <a:gd name="T12" fmla="*/ 0 w 499"/>
                  <a:gd name="T13" fmla="*/ 0 h 527"/>
                  <a:gd name="T14" fmla="*/ 499 w 499"/>
                  <a:gd name="T15" fmla="*/ 527 h 527"/>
                </a:gdLst>
                <a:ahLst/>
                <a:cxnLst>
                  <a:cxn ang="T8">
                    <a:pos x="T0" y="T1"/>
                  </a:cxn>
                  <a:cxn ang="T9">
                    <a:pos x="T2" y="T3"/>
                  </a:cxn>
                  <a:cxn ang="T10">
                    <a:pos x="T4" y="T5"/>
                  </a:cxn>
                  <a:cxn ang="T11">
                    <a:pos x="T6" y="T7"/>
                  </a:cxn>
                </a:cxnLst>
                <a:rect l="T12" t="T13" r="T14" b="T15"/>
                <a:pathLst>
                  <a:path w="499" h="527">
                    <a:moveTo>
                      <a:pt x="0" y="527"/>
                    </a:moveTo>
                    <a:lnTo>
                      <a:pt x="2" y="436"/>
                    </a:lnTo>
                    <a:lnTo>
                      <a:pt x="499" y="436"/>
                    </a:lnTo>
                    <a:lnTo>
                      <a:pt x="497" y="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871" name="Rectangle 193"/>
              <p:cNvSpPr>
                <a:spLocks noChangeArrowheads="1"/>
              </p:cNvSpPr>
              <p:nvPr/>
            </p:nvSpPr>
            <p:spPr bwMode="auto">
              <a:xfrm>
                <a:off x="4235" y="2441"/>
                <a:ext cx="31"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B</a:t>
                </a:r>
                <a:endParaRPr lang="en-US" altLang="en-US" b="1"/>
              </a:p>
            </p:txBody>
          </p:sp>
          <p:sp>
            <p:nvSpPr>
              <p:cNvPr id="21872" name="Rectangle 194"/>
              <p:cNvSpPr>
                <a:spLocks noChangeArrowheads="1"/>
              </p:cNvSpPr>
              <p:nvPr/>
            </p:nvSpPr>
            <p:spPr bwMode="auto">
              <a:xfrm>
                <a:off x="4272" y="2441"/>
                <a:ext cx="2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y</a:t>
                </a:r>
                <a:endParaRPr lang="en-US" altLang="en-US" b="1"/>
              </a:p>
            </p:txBody>
          </p:sp>
          <p:sp>
            <p:nvSpPr>
              <p:cNvPr id="21873" name="Rectangle 195"/>
              <p:cNvSpPr>
                <a:spLocks noChangeArrowheads="1"/>
              </p:cNvSpPr>
              <p:nvPr/>
            </p:nvSpPr>
            <p:spPr bwMode="auto">
              <a:xfrm>
                <a:off x="4301" y="2441"/>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t</a:t>
                </a:r>
                <a:endParaRPr lang="en-US" altLang="en-US" b="1"/>
              </a:p>
            </p:txBody>
          </p:sp>
          <p:sp>
            <p:nvSpPr>
              <p:cNvPr id="21874" name="Rectangle 196"/>
              <p:cNvSpPr>
                <a:spLocks noChangeArrowheads="1"/>
              </p:cNvSpPr>
              <p:nvPr/>
            </p:nvSpPr>
            <p:spPr bwMode="auto">
              <a:xfrm>
                <a:off x="4317" y="244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875" name="Rectangle 197"/>
              <p:cNvSpPr>
                <a:spLocks noChangeArrowheads="1"/>
              </p:cNvSpPr>
              <p:nvPr/>
            </p:nvSpPr>
            <p:spPr bwMode="auto">
              <a:xfrm>
                <a:off x="4349" y="2441"/>
                <a:ext cx="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a:p>
            </p:txBody>
          </p:sp>
          <p:sp>
            <p:nvSpPr>
              <p:cNvPr id="21876" name="Rectangle 198"/>
              <p:cNvSpPr>
                <a:spLocks noChangeArrowheads="1"/>
              </p:cNvSpPr>
              <p:nvPr/>
            </p:nvSpPr>
            <p:spPr bwMode="auto">
              <a:xfrm>
                <a:off x="4217" y="2498"/>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o</a:t>
                </a:r>
                <a:endParaRPr lang="en-US" altLang="en-US" b="1"/>
              </a:p>
            </p:txBody>
          </p:sp>
          <p:sp>
            <p:nvSpPr>
              <p:cNvPr id="21877" name="Rectangle 199"/>
              <p:cNvSpPr>
                <a:spLocks noChangeArrowheads="1"/>
              </p:cNvSpPr>
              <p:nvPr/>
            </p:nvSpPr>
            <p:spPr bwMode="auto">
              <a:xfrm>
                <a:off x="4248" y="2498"/>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f</a:t>
                </a:r>
                <a:endParaRPr lang="en-US" altLang="en-US" b="1"/>
              </a:p>
            </p:txBody>
          </p:sp>
          <p:sp>
            <p:nvSpPr>
              <p:cNvPr id="21878" name="Rectangle 200"/>
              <p:cNvSpPr>
                <a:spLocks noChangeArrowheads="1"/>
              </p:cNvSpPr>
              <p:nvPr/>
            </p:nvSpPr>
            <p:spPr bwMode="auto">
              <a:xfrm>
                <a:off x="4264" y="2498"/>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f</a:t>
                </a:r>
                <a:endParaRPr lang="en-US" altLang="en-US" b="1"/>
              </a:p>
            </p:txBody>
          </p:sp>
          <p:sp>
            <p:nvSpPr>
              <p:cNvPr id="21879" name="Rectangle 201"/>
              <p:cNvSpPr>
                <a:spLocks noChangeArrowheads="1"/>
              </p:cNvSpPr>
              <p:nvPr/>
            </p:nvSpPr>
            <p:spPr bwMode="auto">
              <a:xfrm>
                <a:off x="4281" y="2498"/>
                <a:ext cx="2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s</a:t>
                </a:r>
                <a:endParaRPr lang="en-US" altLang="en-US" b="1"/>
              </a:p>
            </p:txBody>
          </p:sp>
          <p:sp>
            <p:nvSpPr>
              <p:cNvPr id="21880" name="Rectangle 202"/>
              <p:cNvSpPr>
                <a:spLocks noChangeArrowheads="1"/>
              </p:cNvSpPr>
              <p:nvPr/>
            </p:nvSpPr>
            <p:spPr bwMode="auto">
              <a:xfrm>
                <a:off x="4308" y="2498"/>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881" name="Rectangle 203"/>
              <p:cNvSpPr>
                <a:spLocks noChangeArrowheads="1"/>
              </p:cNvSpPr>
              <p:nvPr/>
            </p:nvSpPr>
            <p:spPr bwMode="auto">
              <a:xfrm>
                <a:off x="4341" y="2498"/>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t</a:t>
                </a:r>
                <a:endParaRPr lang="en-US" altLang="en-US" b="1"/>
              </a:p>
            </p:txBody>
          </p:sp>
          <p:sp>
            <p:nvSpPr>
              <p:cNvPr id="21882" name="Rectangle 204"/>
              <p:cNvSpPr>
                <a:spLocks noChangeArrowheads="1"/>
              </p:cNvSpPr>
              <p:nvPr/>
            </p:nvSpPr>
            <p:spPr bwMode="auto">
              <a:xfrm>
                <a:off x="1813" y="1487"/>
                <a:ext cx="3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a:t>
                </a:r>
                <a:endParaRPr lang="en-US" altLang="en-US" b="1"/>
              </a:p>
            </p:txBody>
          </p:sp>
          <p:sp>
            <p:nvSpPr>
              <p:cNvPr id="21883" name="Rectangle 205"/>
              <p:cNvSpPr>
                <a:spLocks noChangeArrowheads="1"/>
              </p:cNvSpPr>
              <p:nvPr/>
            </p:nvSpPr>
            <p:spPr bwMode="auto">
              <a:xfrm>
                <a:off x="1854" y="1487"/>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i</a:t>
                </a:r>
                <a:endParaRPr lang="en-US" altLang="en-US" b="1"/>
              </a:p>
            </p:txBody>
          </p:sp>
        </p:grpSp>
        <p:sp>
          <p:nvSpPr>
            <p:cNvPr id="21515" name="Rectangle 206"/>
            <p:cNvSpPr>
              <a:spLocks noChangeArrowheads="1"/>
            </p:cNvSpPr>
            <p:nvPr/>
          </p:nvSpPr>
          <p:spPr bwMode="auto">
            <a:xfrm>
              <a:off x="1868" y="1487"/>
              <a:ext cx="1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r</a:t>
              </a:r>
              <a:endParaRPr lang="en-US" altLang="en-US" b="1"/>
            </a:p>
          </p:txBody>
        </p:sp>
        <p:sp>
          <p:nvSpPr>
            <p:cNvPr id="21516" name="Rectangle 207"/>
            <p:cNvSpPr>
              <a:spLocks noChangeArrowheads="1"/>
            </p:cNvSpPr>
            <p:nvPr/>
          </p:nvSpPr>
          <p:spPr bwMode="auto">
            <a:xfrm>
              <a:off x="1887" y="1487"/>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t</a:t>
              </a:r>
              <a:endParaRPr lang="en-US" altLang="en-US" b="1"/>
            </a:p>
          </p:txBody>
        </p:sp>
        <p:sp>
          <p:nvSpPr>
            <p:cNvPr id="21517" name="Rectangle 208"/>
            <p:cNvSpPr>
              <a:spLocks noChangeArrowheads="1"/>
            </p:cNvSpPr>
            <p:nvPr/>
          </p:nvSpPr>
          <p:spPr bwMode="auto">
            <a:xfrm>
              <a:off x="1902" y="1487"/>
              <a:ext cx="2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y</a:t>
              </a:r>
              <a:endParaRPr lang="en-US" altLang="en-US" b="1"/>
            </a:p>
          </p:txBody>
        </p:sp>
        <p:sp>
          <p:nvSpPr>
            <p:cNvPr id="21518" name="Rectangle 209"/>
            <p:cNvSpPr>
              <a:spLocks noChangeArrowheads="1"/>
            </p:cNvSpPr>
            <p:nvPr/>
          </p:nvSpPr>
          <p:spPr bwMode="auto">
            <a:xfrm>
              <a:off x="2436" y="1492"/>
              <a:ext cx="2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T</a:t>
              </a:r>
              <a:endParaRPr lang="en-US" altLang="en-US" b="1"/>
            </a:p>
          </p:txBody>
        </p:sp>
        <p:sp>
          <p:nvSpPr>
            <p:cNvPr id="21519" name="Rectangle 210"/>
            <p:cNvSpPr>
              <a:spLocks noChangeArrowheads="1"/>
            </p:cNvSpPr>
            <p:nvPr/>
          </p:nvSpPr>
          <p:spPr bwMode="auto">
            <a:xfrm>
              <a:off x="2470" y="149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520" name="Rectangle 211"/>
            <p:cNvSpPr>
              <a:spLocks noChangeArrowheads="1"/>
            </p:cNvSpPr>
            <p:nvPr/>
          </p:nvSpPr>
          <p:spPr bwMode="auto">
            <a:xfrm>
              <a:off x="2502" y="149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g</a:t>
              </a:r>
              <a:endParaRPr lang="en-US" altLang="en-US" b="1"/>
            </a:p>
          </p:txBody>
        </p:sp>
        <p:sp>
          <p:nvSpPr>
            <p:cNvPr id="21521" name="Line 212"/>
            <p:cNvSpPr>
              <a:spLocks noChangeShapeType="1"/>
            </p:cNvSpPr>
            <p:nvPr/>
          </p:nvSpPr>
          <p:spPr bwMode="auto">
            <a:xfrm>
              <a:off x="2212" y="1323"/>
              <a:ext cx="68" cy="39"/>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22" name="Freeform 213"/>
            <p:cNvSpPr>
              <a:spLocks/>
            </p:cNvSpPr>
            <p:nvPr/>
          </p:nvSpPr>
          <p:spPr bwMode="auto">
            <a:xfrm>
              <a:off x="1644" y="1750"/>
              <a:ext cx="26" cy="28"/>
            </a:xfrm>
            <a:custGeom>
              <a:avLst/>
              <a:gdLst>
                <a:gd name="T0" fmla="*/ 26 w 26"/>
                <a:gd name="T1" fmla="*/ 26 h 28"/>
                <a:gd name="T2" fmla="*/ 26 w 26"/>
                <a:gd name="T3" fmla="*/ 0 h 28"/>
                <a:gd name="T4" fmla="*/ 0 w 26"/>
                <a:gd name="T5" fmla="*/ 14 h 28"/>
                <a:gd name="T6" fmla="*/ 26 w 26"/>
                <a:gd name="T7" fmla="*/ 28 h 28"/>
                <a:gd name="T8" fmla="*/ 26 w 26"/>
                <a:gd name="T9" fmla="*/ 28 h 28"/>
                <a:gd name="T10" fmla="*/ 26 w 26"/>
                <a:gd name="T11" fmla="*/ 26 h 28"/>
                <a:gd name="T12" fmla="*/ 0 60000 65536"/>
                <a:gd name="T13" fmla="*/ 0 60000 65536"/>
                <a:gd name="T14" fmla="*/ 0 60000 65536"/>
                <a:gd name="T15" fmla="*/ 0 60000 65536"/>
                <a:gd name="T16" fmla="*/ 0 60000 65536"/>
                <a:gd name="T17" fmla="*/ 0 60000 65536"/>
                <a:gd name="T18" fmla="*/ 0 w 26"/>
                <a:gd name="T19" fmla="*/ 0 h 28"/>
                <a:gd name="T20" fmla="*/ 26 w 2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6" h="28">
                  <a:moveTo>
                    <a:pt x="26" y="26"/>
                  </a:moveTo>
                  <a:lnTo>
                    <a:pt x="26" y="0"/>
                  </a:lnTo>
                  <a:lnTo>
                    <a:pt x="0" y="14"/>
                  </a:lnTo>
                  <a:lnTo>
                    <a:pt x="26" y="28"/>
                  </a:lnTo>
                  <a:lnTo>
                    <a:pt x="2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3" name="Freeform 214"/>
            <p:cNvSpPr>
              <a:spLocks/>
            </p:cNvSpPr>
            <p:nvPr/>
          </p:nvSpPr>
          <p:spPr bwMode="auto">
            <a:xfrm>
              <a:off x="2147" y="1986"/>
              <a:ext cx="26" cy="28"/>
            </a:xfrm>
            <a:custGeom>
              <a:avLst/>
              <a:gdLst>
                <a:gd name="T0" fmla="*/ 26 w 26"/>
                <a:gd name="T1" fmla="*/ 26 h 28"/>
                <a:gd name="T2" fmla="*/ 26 w 26"/>
                <a:gd name="T3" fmla="*/ 0 h 28"/>
                <a:gd name="T4" fmla="*/ 0 w 26"/>
                <a:gd name="T5" fmla="*/ 14 h 28"/>
                <a:gd name="T6" fmla="*/ 26 w 26"/>
                <a:gd name="T7" fmla="*/ 28 h 28"/>
                <a:gd name="T8" fmla="*/ 26 w 26"/>
                <a:gd name="T9" fmla="*/ 28 h 28"/>
                <a:gd name="T10" fmla="*/ 26 w 26"/>
                <a:gd name="T11" fmla="*/ 26 h 28"/>
                <a:gd name="T12" fmla="*/ 0 60000 65536"/>
                <a:gd name="T13" fmla="*/ 0 60000 65536"/>
                <a:gd name="T14" fmla="*/ 0 60000 65536"/>
                <a:gd name="T15" fmla="*/ 0 60000 65536"/>
                <a:gd name="T16" fmla="*/ 0 60000 65536"/>
                <a:gd name="T17" fmla="*/ 0 60000 65536"/>
                <a:gd name="T18" fmla="*/ 0 w 26"/>
                <a:gd name="T19" fmla="*/ 0 h 28"/>
                <a:gd name="T20" fmla="*/ 26 w 26"/>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6" h="28">
                  <a:moveTo>
                    <a:pt x="26" y="26"/>
                  </a:moveTo>
                  <a:lnTo>
                    <a:pt x="26" y="0"/>
                  </a:lnTo>
                  <a:lnTo>
                    <a:pt x="0" y="14"/>
                  </a:lnTo>
                  <a:lnTo>
                    <a:pt x="26" y="28"/>
                  </a:lnTo>
                  <a:lnTo>
                    <a:pt x="2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4" name="Freeform 215"/>
            <p:cNvSpPr>
              <a:spLocks/>
            </p:cNvSpPr>
            <p:nvPr/>
          </p:nvSpPr>
          <p:spPr bwMode="auto">
            <a:xfrm>
              <a:off x="2147" y="1908"/>
              <a:ext cx="26" cy="25"/>
            </a:xfrm>
            <a:custGeom>
              <a:avLst/>
              <a:gdLst>
                <a:gd name="T0" fmla="*/ 26 w 26"/>
                <a:gd name="T1" fmla="*/ 24 h 25"/>
                <a:gd name="T2" fmla="*/ 26 w 26"/>
                <a:gd name="T3" fmla="*/ 0 h 25"/>
                <a:gd name="T4" fmla="*/ 0 w 26"/>
                <a:gd name="T5" fmla="*/ 12 h 25"/>
                <a:gd name="T6" fmla="*/ 26 w 26"/>
                <a:gd name="T7" fmla="*/ 25 h 25"/>
                <a:gd name="T8" fmla="*/ 26 w 26"/>
                <a:gd name="T9" fmla="*/ 25 h 25"/>
                <a:gd name="T10" fmla="*/ 26 w 26"/>
                <a:gd name="T11" fmla="*/ 24 h 25"/>
                <a:gd name="T12" fmla="*/ 0 60000 65536"/>
                <a:gd name="T13" fmla="*/ 0 60000 65536"/>
                <a:gd name="T14" fmla="*/ 0 60000 65536"/>
                <a:gd name="T15" fmla="*/ 0 60000 65536"/>
                <a:gd name="T16" fmla="*/ 0 60000 65536"/>
                <a:gd name="T17" fmla="*/ 0 60000 65536"/>
                <a:gd name="T18" fmla="*/ 0 w 26"/>
                <a:gd name="T19" fmla="*/ 0 h 25"/>
                <a:gd name="T20" fmla="*/ 26 w 26"/>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6" h="25">
                  <a:moveTo>
                    <a:pt x="26" y="24"/>
                  </a:moveTo>
                  <a:lnTo>
                    <a:pt x="26" y="0"/>
                  </a:lnTo>
                  <a:lnTo>
                    <a:pt x="0" y="12"/>
                  </a:lnTo>
                  <a:lnTo>
                    <a:pt x="26" y="25"/>
                  </a:lnTo>
                  <a:lnTo>
                    <a:pt x="2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5" name="Freeform 216"/>
            <p:cNvSpPr>
              <a:spLocks/>
            </p:cNvSpPr>
            <p:nvPr/>
          </p:nvSpPr>
          <p:spPr bwMode="auto">
            <a:xfrm>
              <a:off x="2147" y="1829"/>
              <a:ext cx="26" cy="26"/>
            </a:xfrm>
            <a:custGeom>
              <a:avLst/>
              <a:gdLst>
                <a:gd name="T0" fmla="*/ 26 w 26"/>
                <a:gd name="T1" fmla="*/ 26 h 26"/>
                <a:gd name="T2" fmla="*/ 26 w 26"/>
                <a:gd name="T3" fmla="*/ 0 h 26"/>
                <a:gd name="T4" fmla="*/ 0 w 26"/>
                <a:gd name="T5" fmla="*/ 14 h 26"/>
                <a:gd name="T6" fmla="*/ 26 w 26"/>
                <a:gd name="T7" fmla="*/ 26 h 26"/>
                <a:gd name="T8" fmla="*/ 26 w 26"/>
                <a:gd name="T9" fmla="*/ 26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26" y="26"/>
                  </a:moveTo>
                  <a:lnTo>
                    <a:pt x="26" y="0"/>
                  </a:lnTo>
                  <a:lnTo>
                    <a:pt x="0" y="14"/>
                  </a:lnTo>
                  <a:lnTo>
                    <a:pt x="2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6" name="Freeform 217"/>
            <p:cNvSpPr>
              <a:spLocks/>
            </p:cNvSpPr>
            <p:nvPr/>
          </p:nvSpPr>
          <p:spPr bwMode="auto">
            <a:xfrm>
              <a:off x="2147" y="1749"/>
              <a:ext cx="26" cy="27"/>
            </a:xfrm>
            <a:custGeom>
              <a:avLst/>
              <a:gdLst>
                <a:gd name="T0" fmla="*/ 26 w 26"/>
                <a:gd name="T1" fmla="*/ 25 h 27"/>
                <a:gd name="T2" fmla="*/ 26 w 26"/>
                <a:gd name="T3" fmla="*/ 0 h 27"/>
                <a:gd name="T4" fmla="*/ 0 w 26"/>
                <a:gd name="T5" fmla="*/ 13 h 27"/>
                <a:gd name="T6" fmla="*/ 26 w 26"/>
                <a:gd name="T7" fmla="*/ 27 h 27"/>
                <a:gd name="T8" fmla="*/ 26 w 26"/>
                <a:gd name="T9" fmla="*/ 27 h 27"/>
                <a:gd name="T10" fmla="*/ 26 w 26"/>
                <a:gd name="T11" fmla="*/ 25 h 27"/>
                <a:gd name="T12" fmla="*/ 0 60000 65536"/>
                <a:gd name="T13" fmla="*/ 0 60000 65536"/>
                <a:gd name="T14" fmla="*/ 0 60000 65536"/>
                <a:gd name="T15" fmla="*/ 0 60000 65536"/>
                <a:gd name="T16" fmla="*/ 0 60000 65536"/>
                <a:gd name="T17" fmla="*/ 0 60000 65536"/>
                <a:gd name="T18" fmla="*/ 0 w 26"/>
                <a:gd name="T19" fmla="*/ 0 h 27"/>
                <a:gd name="T20" fmla="*/ 26 w 2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6" h="27">
                  <a:moveTo>
                    <a:pt x="26" y="25"/>
                  </a:moveTo>
                  <a:lnTo>
                    <a:pt x="26" y="0"/>
                  </a:lnTo>
                  <a:lnTo>
                    <a:pt x="0" y="13"/>
                  </a:lnTo>
                  <a:lnTo>
                    <a:pt x="26" y="27"/>
                  </a:lnTo>
                  <a:lnTo>
                    <a:pt x="26"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7" name="Freeform 218"/>
            <p:cNvSpPr>
              <a:spLocks/>
            </p:cNvSpPr>
            <p:nvPr/>
          </p:nvSpPr>
          <p:spPr bwMode="auto">
            <a:xfrm>
              <a:off x="2147" y="1672"/>
              <a:ext cx="26" cy="27"/>
            </a:xfrm>
            <a:custGeom>
              <a:avLst/>
              <a:gdLst>
                <a:gd name="T0" fmla="*/ 26 w 26"/>
                <a:gd name="T1" fmla="*/ 25 h 27"/>
                <a:gd name="T2" fmla="*/ 26 w 26"/>
                <a:gd name="T3" fmla="*/ 0 h 27"/>
                <a:gd name="T4" fmla="*/ 0 w 26"/>
                <a:gd name="T5" fmla="*/ 13 h 27"/>
                <a:gd name="T6" fmla="*/ 26 w 26"/>
                <a:gd name="T7" fmla="*/ 27 h 27"/>
                <a:gd name="T8" fmla="*/ 26 w 26"/>
                <a:gd name="T9" fmla="*/ 27 h 27"/>
                <a:gd name="T10" fmla="*/ 26 w 26"/>
                <a:gd name="T11" fmla="*/ 25 h 27"/>
                <a:gd name="T12" fmla="*/ 0 60000 65536"/>
                <a:gd name="T13" fmla="*/ 0 60000 65536"/>
                <a:gd name="T14" fmla="*/ 0 60000 65536"/>
                <a:gd name="T15" fmla="*/ 0 60000 65536"/>
                <a:gd name="T16" fmla="*/ 0 60000 65536"/>
                <a:gd name="T17" fmla="*/ 0 60000 65536"/>
                <a:gd name="T18" fmla="*/ 0 w 26"/>
                <a:gd name="T19" fmla="*/ 0 h 27"/>
                <a:gd name="T20" fmla="*/ 26 w 2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6" h="27">
                  <a:moveTo>
                    <a:pt x="26" y="25"/>
                  </a:moveTo>
                  <a:lnTo>
                    <a:pt x="26" y="0"/>
                  </a:lnTo>
                  <a:lnTo>
                    <a:pt x="0" y="13"/>
                  </a:lnTo>
                  <a:lnTo>
                    <a:pt x="26" y="27"/>
                  </a:lnTo>
                  <a:lnTo>
                    <a:pt x="26"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8" name="Freeform 219"/>
            <p:cNvSpPr>
              <a:spLocks/>
            </p:cNvSpPr>
            <p:nvPr/>
          </p:nvSpPr>
          <p:spPr bwMode="auto">
            <a:xfrm>
              <a:off x="2147" y="1595"/>
              <a:ext cx="26" cy="25"/>
            </a:xfrm>
            <a:custGeom>
              <a:avLst/>
              <a:gdLst>
                <a:gd name="T0" fmla="*/ 26 w 26"/>
                <a:gd name="T1" fmla="*/ 25 h 25"/>
                <a:gd name="T2" fmla="*/ 26 w 26"/>
                <a:gd name="T3" fmla="*/ 0 h 25"/>
                <a:gd name="T4" fmla="*/ 0 w 26"/>
                <a:gd name="T5" fmla="*/ 13 h 25"/>
                <a:gd name="T6" fmla="*/ 26 w 26"/>
                <a:gd name="T7" fmla="*/ 25 h 25"/>
                <a:gd name="T8" fmla="*/ 26 w 26"/>
                <a:gd name="T9" fmla="*/ 25 h 25"/>
                <a:gd name="T10" fmla="*/ 0 60000 65536"/>
                <a:gd name="T11" fmla="*/ 0 60000 65536"/>
                <a:gd name="T12" fmla="*/ 0 60000 65536"/>
                <a:gd name="T13" fmla="*/ 0 60000 65536"/>
                <a:gd name="T14" fmla="*/ 0 60000 65536"/>
                <a:gd name="T15" fmla="*/ 0 w 26"/>
                <a:gd name="T16" fmla="*/ 0 h 25"/>
                <a:gd name="T17" fmla="*/ 26 w 26"/>
                <a:gd name="T18" fmla="*/ 25 h 25"/>
              </a:gdLst>
              <a:ahLst/>
              <a:cxnLst>
                <a:cxn ang="T10">
                  <a:pos x="T0" y="T1"/>
                </a:cxn>
                <a:cxn ang="T11">
                  <a:pos x="T2" y="T3"/>
                </a:cxn>
                <a:cxn ang="T12">
                  <a:pos x="T4" y="T5"/>
                </a:cxn>
                <a:cxn ang="T13">
                  <a:pos x="T6" y="T7"/>
                </a:cxn>
                <a:cxn ang="T14">
                  <a:pos x="T8" y="T9"/>
                </a:cxn>
              </a:cxnLst>
              <a:rect l="T15" t="T16" r="T17" b="T18"/>
              <a:pathLst>
                <a:path w="26" h="25">
                  <a:moveTo>
                    <a:pt x="26" y="25"/>
                  </a:moveTo>
                  <a:lnTo>
                    <a:pt x="26" y="0"/>
                  </a:lnTo>
                  <a:lnTo>
                    <a:pt x="0" y="13"/>
                  </a:lnTo>
                  <a:lnTo>
                    <a:pt x="26"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9" name="Line 220"/>
            <p:cNvSpPr>
              <a:spLocks noChangeShapeType="1"/>
            </p:cNvSpPr>
            <p:nvPr/>
          </p:nvSpPr>
          <p:spPr bwMode="auto">
            <a:xfrm flipH="1">
              <a:off x="1668" y="1764"/>
              <a:ext cx="115"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0" name="Rectangle 221"/>
            <p:cNvSpPr>
              <a:spLocks noChangeArrowheads="1"/>
            </p:cNvSpPr>
            <p:nvPr/>
          </p:nvSpPr>
          <p:spPr bwMode="auto">
            <a:xfrm>
              <a:off x="1454" y="1730"/>
              <a:ext cx="29"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T</a:t>
              </a:r>
              <a:endParaRPr lang="en-US" altLang="en-US" b="1"/>
            </a:p>
          </p:txBody>
        </p:sp>
        <p:sp>
          <p:nvSpPr>
            <p:cNvPr id="21531" name="Rectangle 222"/>
            <p:cNvSpPr>
              <a:spLocks noChangeArrowheads="1"/>
            </p:cNvSpPr>
            <p:nvPr/>
          </p:nvSpPr>
          <p:spPr bwMode="auto">
            <a:xfrm>
              <a:off x="1489" y="173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L</a:t>
              </a:r>
              <a:endParaRPr lang="en-US" altLang="en-US" b="1"/>
            </a:p>
          </p:txBody>
        </p:sp>
        <p:sp>
          <p:nvSpPr>
            <p:cNvPr id="21532" name="Rectangle 223"/>
            <p:cNvSpPr>
              <a:spLocks noChangeArrowheads="1"/>
            </p:cNvSpPr>
            <p:nvPr/>
          </p:nvSpPr>
          <p:spPr bwMode="auto">
            <a:xfrm>
              <a:off x="1521" y="1730"/>
              <a:ext cx="31"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B</a:t>
              </a:r>
              <a:endParaRPr lang="en-US" altLang="en-US" b="1"/>
            </a:p>
          </p:txBody>
        </p:sp>
        <p:sp>
          <p:nvSpPr>
            <p:cNvPr id="21533" name="Rectangle 224"/>
            <p:cNvSpPr>
              <a:spLocks noChangeArrowheads="1"/>
            </p:cNvSpPr>
            <p:nvPr/>
          </p:nvSpPr>
          <p:spPr bwMode="auto">
            <a:xfrm>
              <a:off x="1559" y="1730"/>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534" name="Rectangle 225"/>
            <p:cNvSpPr>
              <a:spLocks noChangeArrowheads="1"/>
            </p:cNvSpPr>
            <p:nvPr/>
          </p:nvSpPr>
          <p:spPr bwMode="auto">
            <a:xfrm>
              <a:off x="1574" y="173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h</a:t>
              </a:r>
              <a:endParaRPr lang="en-US" altLang="en-US" b="1"/>
            </a:p>
          </p:txBody>
        </p:sp>
        <p:sp>
          <p:nvSpPr>
            <p:cNvPr id="21535" name="Rectangle 226"/>
            <p:cNvSpPr>
              <a:spLocks noChangeArrowheads="1"/>
            </p:cNvSpPr>
            <p:nvPr/>
          </p:nvSpPr>
          <p:spPr bwMode="auto">
            <a:xfrm>
              <a:off x="1607" y="1730"/>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i</a:t>
              </a:r>
              <a:endParaRPr lang="en-US" altLang="en-US" b="1"/>
            </a:p>
          </p:txBody>
        </p:sp>
        <p:sp>
          <p:nvSpPr>
            <p:cNvPr id="21536" name="Rectangle 227"/>
            <p:cNvSpPr>
              <a:spLocks noChangeArrowheads="1"/>
            </p:cNvSpPr>
            <p:nvPr/>
          </p:nvSpPr>
          <p:spPr bwMode="auto">
            <a:xfrm>
              <a:off x="1619" y="1730"/>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t</a:t>
              </a:r>
              <a:endParaRPr lang="en-US" altLang="en-US" b="1"/>
            </a:p>
          </p:txBody>
        </p:sp>
        <p:sp>
          <p:nvSpPr>
            <p:cNvPr id="21537" name="Rectangle 228"/>
            <p:cNvSpPr>
              <a:spLocks noChangeArrowheads="1"/>
            </p:cNvSpPr>
            <p:nvPr/>
          </p:nvSpPr>
          <p:spPr bwMode="auto">
            <a:xfrm>
              <a:off x="2680" y="2340"/>
              <a:ext cx="31"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P</a:t>
              </a:r>
              <a:endParaRPr lang="en-US" altLang="en-US" b="1"/>
            </a:p>
          </p:txBody>
        </p:sp>
        <p:sp>
          <p:nvSpPr>
            <p:cNvPr id="21538" name="Rectangle 229"/>
            <p:cNvSpPr>
              <a:spLocks noChangeArrowheads="1"/>
            </p:cNvSpPr>
            <p:nvPr/>
          </p:nvSpPr>
          <p:spPr bwMode="auto">
            <a:xfrm>
              <a:off x="2718" y="234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h</a:t>
              </a:r>
              <a:endParaRPr lang="en-US" altLang="en-US" b="1"/>
            </a:p>
          </p:txBody>
        </p:sp>
        <p:sp>
          <p:nvSpPr>
            <p:cNvPr id="21539" name="Rectangle 230"/>
            <p:cNvSpPr>
              <a:spLocks noChangeArrowheads="1"/>
            </p:cNvSpPr>
            <p:nvPr/>
          </p:nvSpPr>
          <p:spPr bwMode="auto">
            <a:xfrm>
              <a:off x="2750" y="2340"/>
              <a:ext cx="2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y</a:t>
              </a:r>
              <a:endParaRPr lang="en-US" altLang="en-US" b="1"/>
            </a:p>
          </p:txBody>
        </p:sp>
        <p:sp>
          <p:nvSpPr>
            <p:cNvPr id="21540" name="Rectangle 231"/>
            <p:cNvSpPr>
              <a:spLocks noChangeArrowheads="1"/>
            </p:cNvSpPr>
            <p:nvPr/>
          </p:nvSpPr>
          <p:spPr bwMode="auto">
            <a:xfrm>
              <a:off x="2779" y="2340"/>
              <a:ext cx="2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s</a:t>
              </a:r>
              <a:endParaRPr lang="en-US" altLang="en-US" b="1"/>
            </a:p>
          </p:txBody>
        </p:sp>
        <p:sp>
          <p:nvSpPr>
            <p:cNvPr id="21541" name="Rectangle 232"/>
            <p:cNvSpPr>
              <a:spLocks noChangeArrowheads="1"/>
            </p:cNvSpPr>
            <p:nvPr/>
          </p:nvSpPr>
          <p:spPr bwMode="auto">
            <a:xfrm>
              <a:off x="2807" y="2340"/>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i</a:t>
              </a:r>
              <a:endParaRPr lang="en-US" altLang="en-US" b="1"/>
            </a:p>
          </p:txBody>
        </p:sp>
        <p:sp>
          <p:nvSpPr>
            <p:cNvPr id="21542" name="Rectangle 233"/>
            <p:cNvSpPr>
              <a:spLocks noChangeArrowheads="1"/>
            </p:cNvSpPr>
            <p:nvPr/>
          </p:nvSpPr>
          <p:spPr bwMode="auto">
            <a:xfrm>
              <a:off x="2821" y="2340"/>
              <a:ext cx="2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c</a:t>
              </a:r>
              <a:endParaRPr lang="en-US" altLang="en-US" b="1"/>
            </a:p>
          </p:txBody>
        </p:sp>
        <p:sp>
          <p:nvSpPr>
            <p:cNvPr id="21543" name="Rectangle 234"/>
            <p:cNvSpPr>
              <a:spLocks noChangeArrowheads="1"/>
            </p:cNvSpPr>
            <p:nvPr/>
          </p:nvSpPr>
          <p:spPr bwMode="auto">
            <a:xfrm>
              <a:off x="2848" y="234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544" name="Rectangle 235"/>
            <p:cNvSpPr>
              <a:spLocks noChangeArrowheads="1"/>
            </p:cNvSpPr>
            <p:nvPr/>
          </p:nvSpPr>
          <p:spPr bwMode="auto">
            <a:xfrm>
              <a:off x="2880" y="2340"/>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l</a:t>
              </a:r>
              <a:endParaRPr lang="en-US" altLang="en-US" b="1"/>
            </a:p>
          </p:txBody>
        </p:sp>
        <p:sp>
          <p:nvSpPr>
            <p:cNvPr id="21545" name="Rectangle 236"/>
            <p:cNvSpPr>
              <a:spLocks noChangeArrowheads="1"/>
            </p:cNvSpPr>
            <p:nvPr/>
          </p:nvSpPr>
          <p:spPr bwMode="auto">
            <a:xfrm>
              <a:off x="2892" y="2340"/>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546" name="Rectangle 237"/>
            <p:cNvSpPr>
              <a:spLocks noChangeArrowheads="1"/>
            </p:cNvSpPr>
            <p:nvPr/>
          </p:nvSpPr>
          <p:spPr bwMode="auto">
            <a:xfrm>
              <a:off x="2908" y="234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p</a:t>
              </a:r>
              <a:endParaRPr lang="en-US" altLang="en-US" b="1"/>
            </a:p>
          </p:txBody>
        </p:sp>
        <p:sp>
          <p:nvSpPr>
            <p:cNvPr id="21547" name="Rectangle 238"/>
            <p:cNvSpPr>
              <a:spLocks noChangeArrowheads="1"/>
            </p:cNvSpPr>
            <p:nvPr/>
          </p:nvSpPr>
          <p:spPr bwMode="auto">
            <a:xfrm>
              <a:off x="2940" y="234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548" name="Rectangle 239"/>
            <p:cNvSpPr>
              <a:spLocks noChangeArrowheads="1"/>
            </p:cNvSpPr>
            <p:nvPr/>
          </p:nvSpPr>
          <p:spPr bwMode="auto">
            <a:xfrm>
              <a:off x="2973" y="234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g</a:t>
              </a:r>
              <a:endParaRPr lang="en-US" altLang="en-US" b="1"/>
            </a:p>
          </p:txBody>
        </p:sp>
        <p:sp>
          <p:nvSpPr>
            <p:cNvPr id="21549" name="Rectangle 240"/>
            <p:cNvSpPr>
              <a:spLocks noChangeArrowheads="1"/>
            </p:cNvSpPr>
            <p:nvPr/>
          </p:nvSpPr>
          <p:spPr bwMode="auto">
            <a:xfrm>
              <a:off x="3003" y="234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550" name="Rectangle 241"/>
            <p:cNvSpPr>
              <a:spLocks noChangeArrowheads="1"/>
            </p:cNvSpPr>
            <p:nvPr/>
          </p:nvSpPr>
          <p:spPr bwMode="auto">
            <a:xfrm>
              <a:off x="3036" y="2340"/>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551" name="Rectangle 242"/>
            <p:cNvSpPr>
              <a:spLocks noChangeArrowheads="1"/>
            </p:cNvSpPr>
            <p:nvPr/>
          </p:nvSpPr>
          <p:spPr bwMode="auto">
            <a:xfrm>
              <a:off x="3051" y="234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n</a:t>
              </a:r>
              <a:endParaRPr lang="en-US" altLang="en-US" b="1"/>
            </a:p>
          </p:txBody>
        </p:sp>
        <p:sp>
          <p:nvSpPr>
            <p:cNvPr id="21552" name="Rectangle 243"/>
            <p:cNvSpPr>
              <a:spLocks noChangeArrowheads="1"/>
            </p:cNvSpPr>
            <p:nvPr/>
          </p:nvSpPr>
          <p:spPr bwMode="auto">
            <a:xfrm>
              <a:off x="3082" y="234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u</a:t>
              </a:r>
              <a:endParaRPr lang="en-US" altLang="en-US" b="1"/>
            </a:p>
          </p:txBody>
        </p:sp>
        <p:sp>
          <p:nvSpPr>
            <p:cNvPr id="21553" name="Rectangle 244"/>
            <p:cNvSpPr>
              <a:spLocks noChangeArrowheads="1"/>
            </p:cNvSpPr>
            <p:nvPr/>
          </p:nvSpPr>
          <p:spPr bwMode="auto">
            <a:xfrm>
              <a:off x="3115" y="2340"/>
              <a:ext cx="39"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m</a:t>
              </a:r>
              <a:endParaRPr lang="en-US" altLang="en-US" b="1"/>
            </a:p>
          </p:txBody>
        </p:sp>
        <p:sp>
          <p:nvSpPr>
            <p:cNvPr id="21554" name="Rectangle 245"/>
            <p:cNvSpPr>
              <a:spLocks noChangeArrowheads="1"/>
            </p:cNvSpPr>
            <p:nvPr/>
          </p:nvSpPr>
          <p:spPr bwMode="auto">
            <a:xfrm>
              <a:off x="3162" y="234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b</a:t>
              </a:r>
              <a:endParaRPr lang="en-US" altLang="en-US" b="1"/>
            </a:p>
          </p:txBody>
        </p:sp>
        <p:sp>
          <p:nvSpPr>
            <p:cNvPr id="21555" name="Rectangle 246"/>
            <p:cNvSpPr>
              <a:spLocks noChangeArrowheads="1"/>
            </p:cNvSpPr>
            <p:nvPr/>
          </p:nvSpPr>
          <p:spPr bwMode="auto">
            <a:xfrm>
              <a:off x="3193" y="2340"/>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556" name="Rectangle 247"/>
            <p:cNvSpPr>
              <a:spLocks noChangeArrowheads="1"/>
            </p:cNvSpPr>
            <p:nvPr/>
          </p:nvSpPr>
          <p:spPr bwMode="auto">
            <a:xfrm>
              <a:off x="3226" y="2340"/>
              <a:ext cx="1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r</a:t>
              </a:r>
              <a:endParaRPr lang="en-US" altLang="en-US" b="1"/>
            </a:p>
          </p:txBody>
        </p:sp>
        <p:sp>
          <p:nvSpPr>
            <p:cNvPr id="21557" name="Rectangle 248"/>
            <p:cNvSpPr>
              <a:spLocks noChangeArrowheads="1"/>
            </p:cNvSpPr>
            <p:nvPr/>
          </p:nvSpPr>
          <p:spPr bwMode="auto">
            <a:xfrm>
              <a:off x="2614" y="2462"/>
              <a:ext cx="31"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P</a:t>
              </a:r>
              <a:endParaRPr lang="en-US" altLang="en-US" b="1"/>
            </a:p>
          </p:txBody>
        </p:sp>
        <p:sp>
          <p:nvSpPr>
            <p:cNvPr id="21558" name="Rectangle 249"/>
            <p:cNvSpPr>
              <a:spLocks noChangeArrowheads="1"/>
            </p:cNvSpPr>
            <p:nvPr/>
          </p:nvSpPr>
          <p:spPr bwMode="auto">
            <a:xfrm>
              <a:off x="2651" y="246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h</a:t>
              </a:r>
              <a:endParaRPr lang="en-US" altLang="en-US" b="1"/>
            </a:p>
          </p:txBody>
        </p:sp>
        <p:sp>
          <p:nvSpPr>
            <p:cNvPr id="21559" name="Rectangle 250"/>
            <p:cNvSpPr>
              <a:spLocks noChangeArrowheads="1"/>
            </p:cNvSpPr>
            <p:nvPr/>
          </p:nvSpPr>
          <p:spPr bwMode="auto">
            <a:xfrm>
              <a:off x="2684" y="2462"/>
              <a:ext cx="2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y</a:t>
              </a:r>
              <a:endParaRPr lang="en-US" altLang="en-US" b="1"/>
            </a:p>
          </p:txBody>
        </p:sp>
        <p:sp>
          <p:nvSpPr>
            <p:cNvPr id="21560" name="Rectangle 251"/>
            <p:cNvSpPr>
              <a:spLocks noChangeArrowheads="1"/>
            </p:cNvSpPr>
            <p:nvPr/>
          </p:nvSpPr>
          <p:spPr bwMode="auto">
            <a:xfrm>
              <a:off x="2713" y="2462"/>
              <a:ext cx="2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s</a:t>
              </a:r>
              <a:endParaRPr lang="en-US" altLang="en-US" b="1"/>
            </a:p>
          </p:txBody>
        </p:sp>
        <p:sp>
          <p:nvSpPr>
            <p:cNvPr id="21561" name="Rectangle 252"/>
            <p:cNvSpPr>
              <a:spLocks noChangeArrowheads="1"/>
            </p:cNvSpPr>
            <p:nvPr/>
          </p:nvSpPr>
          <p:spPr bwMode="auto">
            <a:xfrm>
              <a:off x="2740" y="2462"/>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i</a:t>
              </a:r>
              <a:endParaRPr lang="en-US" altLang="en-US" b="1"/>
            </a:p>
          </p:txBody>
        </p:sp>
        <p:sp>
          <p:nvSpPr>
            <p:cNvPr id="21562" name="Rectangle 253"/>
            <p:cNvSpPr>
              <a:spLocks noChangeArrowheads="1"/>
            </p:cNvSpPr>
            <p:nvPr/>
          </p:nvSpPr>
          <p:spPr bwMode="auto">
            <a:xfrm>
              <a:off x="2754" y="2462"/>
              <a:ext cx="2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c</a:t>
              </a:r>
              <a:endParaRPr lang="en-US" altLang="en-US" b="1"/>
            </a:p>
          </p:txBody>
        </p:sp>
        <p:sp>
          <p:nvSpPr>
            <p:cNvPr id="21563" name="Rectangle 254"/>
            <p:cNvSpPr>
              <a:spLocks noChangeArrowheads="1"/>
            </p:cNvSpPr>
            <p:nvPr/>
          </p:nvSpPr>
          <p:spPr bwMode="auto">
            <a:xfrm>
              <a:off x="2781" y="246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564" name="Rectangle 255"/>
            <p:cNvSpPr>
              <a:spLocks noChangeArrowheads="1"/>
            </p:cNvSpPr>
            <p:nvPr/>
          </p:nvSpPr>
          <p:spPr bwMode="auto">
            <a:xfrm>
              <a:off x="2814" y="2462"/>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l</a:t>
              </a:r>
              <a:endParaRPr lang="en-US" altLang="en-US" b="1"/>
            </a:p>
          </p:txBody>
        </p:sp>
        <p:sp>
          <p:nvSpPr>
            <p:cNvPr id="21565" name="Rectangle 256"/>
            <p:cNvSpPr>
              <a:spLocks noChangeArrowheads="1"/>
            </p:cNvSpPr>
            <p:nvPr/>
          </p:nvSpPr>
          <p:spPr bwMode="auto">
            <a:xfrm>
              <a:off x="2826" y="2462"/>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566" name="Rectangle 257"/>
            <p:cNvSpPr>
              <a:spLocks noChangeArrowheads="1"/>
            </p:cNvSpPr>
            <p:nvPr/>
          </p:nvSpPr>
          <p:spPr bwMode="auto">
            <a:xfrm>
              <a:off x="2843" y="246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567" name="Rectangle 258"/>
            <p:cNvSpPr>
              <a:spLocks noChangeArrowheads="1"/>
            </p:cNvSpPr>
            <p:nvPr/>
          </p:nvSpPr>
          <p:spPr bwMode="auto">
            <a:xfrm>
              <a:off x="2874" y="246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a:t>
              </a:r>
              <a:endParaRPr lang="en-US" altLang="en-US" b="1"/>
            </a:p>
          </p:txBody>
        </p:sp>
        <p:sp>
          <p:nvSpPr>
            <p:cNvPr id="21568" name="Rectangle 259"/>
            <p:cNvSpPr>
              <a:spLocks noChangeArrowheads="1"/>
            </p:cNvSpPr>
            <p:nvPr/>
          </p:nvSpPr>
          <p:spPr bwMode="auto">
            <a:xfrm>
              <a:off x="2906" y="246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a:t>
              </a:r>
              <a:endParaRPr lang="en-US" altLang="en-US" b="1"/>
            </a:p>
          </p:txBody>
        </p:sp>
        <p:sp>
          <p:nvSpPr>
            <p:cNvPr id="21569" name="Rectangle 260"/>
            <p:cNvSpPr>
              <a:spLocks noChangeArrowheads="1"/>
            </p:cNvSpPr>
            <p:nvPr/>
          </p:nvSpPr>
          <p:spPr bwMode="auto">
            <a:xfrm>
              <a:off x="2937" y="2462"/>
              <a:ext cx="1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r</a:t>
              </a:r>
              <a:endParaRPr lang="en-US" altLang="en-US" b="1"/>
            </a:p>
          </p:txBody>
        </p:sp>
        <p:sp>
          <p:nvSpPr>
            <p:cNvPr id="21570" name="Rectangle 261"/>
            <p:cNvSpPr>
              <a:spLocks noChangeArrowheads="1"/>
            </p:cNvSpPr>
            <p:nvPr/>
          </p:nvSpPr>
          <p:spPr bwMode="auto">
            <a:xfrm>
              <a:off x="2956" y="246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571" name="Rectangle 262"/>
            <p:cNvSpPr>
              <a:spLocks noChangeArrowheads="1"/>
            </p:cNvSpPr>
            <p:nvPr/>
          </p:nvSpPr>
          <p:spPr bwMode="auto">
            <a:xfrm>
              <a:off x="2988" y="2462"/>
              <a:ext cx="2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s</a:t>
              </a:r>
              <a:endParaRPr lang="en-US" altLang="en-US" b="1"/>
            </a:p>
          </p:txBody>
        </p:sp>
        <p:sp>
          <p:nvSpPr>
            <p:cNvPr id="21572" name="Rectangle 263"/>
            <p:cNvSpPr>
              <a:spLocks noChangeArrowheads="1"/>
            </p:cNvSpPr>
            <p:nvPr/>
          </p:nvSpPr>
          <p:spPr bwMode="auto">
            <a:xfrm>
              <a:off x="3015" y="2462"/>
              <a:ext cx="2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s</a:t>
              </a:r>
              <a:endParaRPr lang="en-US" altLang="en-US" b="1"/>
            </a:p>
          </p:txBody>
        </p:sp>
        <p:sp>
          <p:nvSpPr>
            <p:cNvPr id="21573" name="Rectangle 264"/>
            <p:cNvSpPr>
              <a:spLocks noChangeArrowheads="1"/>
            </p:cNvSpPr>
            <p:nvPr/>
          </p:nvSpPr>
          <p:spPr bwMode="auto">
            <a:xfrm>
              <a:off x="3044" y="2462"/>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574" name="Rectangle 265"/>
            <p:cNvSpPr>
              <a:spLocks noChangeArrowheads="1"/>
            </p:cNvSpPr>
            <p:nvPr/>
          </p:nvSpPr>
          <p:spPr bwMode="auto">
            <a:xfrm>
              <a:off x="3060" y="2462"/>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t</a:t>
              </a:r>
              <a:endParaRPr lang="en-US" altLang="en-US" b="1"/>
            </a:p>
          </p:txBody>
        </p:sp>
        <p:sp>
          <p:nvSpPr>
            <p:cNvPr id="21575" name="Rectangle 266"/>
            <p:cNvSpPr>
              <a:spLocks noChangeArrowheads="1"/>
            </p:cNvSpPr>
            <p:nvPr/>
          </p:nvSpPr>
          <p:spPr bwMode="auto">
            <a:xfrm>
              <a:off x="3077" y="246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576" name="Rectangle 267"/>
            <p:cNvSpPr>
              <a:spLocks noChangeArrowheads="1"/>
            </p:cNvSpPr>
            <p:nvPr/>
          </p:nvSpPr>
          <p:spPr bwMode="auto">
            <a:xfrm>
              <a:off x="3108" y="2462"/>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g</a:t>
              </a:r>
              <a:endParaRPr lang="en-US" altLang="en-US" b="1"/>
            </a:p>
          </p:txBody>
        </p:sp>
        <p:sp>
          <p:nvSpPr>
            <p:cNvPr id="21577" name="Rectangle 268"/>
            <p:cNvSpPr>
              <a:spLocks noChangeArrowheads="1"/>
            </p:cNvSpPr>
            <p:nvPr/>
          </p:nvSpPr>
          <p:spPr bwMode="auto">
            <a:xfrm>
              <a:off x="1536" y="1596"/>
              <a:ext cx="29"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T</a:t>
              </a:r>
              <a:endParaRPr lang="en-US" altLang="en-US" b="1"/>
            </a:p>
          </p:txBody>
        </p:sp>
        <p:sp>
          <p:nvSpPr>
            <p:cNvPr id="21578" name="Rectangle 269"/>
            <p:cNvSpPr>
              <a:spLocks noChangeArrowheads="1"/>
            </p:cNvSpPr>
            <p:nvPr/>
          </p:nvSpPr>
          <p:spPr bwMode="auto">
            <a:xfrm>
              <a:off x="1572" y="1596"/>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L</a:t>
              </a:r>
              <a:endParaRPr lang="en-US" altLang="en-US" b="1"/>
            </a:p>
          </p:txBody>
        </p:sp>
        <p:sp>
          <p:nvSpPr>
            <p:cNvPr id="21579" name="Rectangle 270"/>
            <p:cNvSpPr>
              <a:spLocks noChangeArrowheads="1"/>
            </p:cNvSpPr>
            <p:nvPr/>
          </p:nvSpPr>
          <p:spPr bwMode="auto">
            <a:xfrm>
              <a:off x="1603" y="1596"/>
              <a:ext cx="31"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B</a:t>
              </a:r>
              <a:endParaRPr lang="en-US" altLang="en-US" b="1"/>
            </a:p>
          </p:txBody>
        </p:sp>
        <p:sp>
          <p:nvSpPr>
            <p:cNvPr id="21580" name="Freeform 271"/>
            <p:cNvSpPr>
              <a:spLocks/>
            </p:cNvSpPr>
            <p:nvPr/>
          </p:nvSpPr>
          <p:spPr bwMode="auto">
            <a:xfrm>
              <a:off x="2174" y="1265"/>
              <a:ext cx="75" cy="735"/>
            </a:xfrm>
            <a:custGeom>
              <a:avLst/>
              <a:gdLst>
                <a:gd name="T0" fmla="*/ 75 w 75"/>
                <a:gd name="T1" fmla="*/ 0 h 735"/>
                <a:gd name="T2" fmla="*/ 75 w 75"/>
                <a:gd name="T3" fmla="*/ 735 h 735"/>
                <a:gd name="T4" fmla="*/ 0 w 75"/>
                <a:gd name="T5" fmla="*/ 735 h 735"/>
                <a:gd name="T6" fmla="*/ 0 60000 65536"/>
                <a:gd name="T7" fmla="*/ 0 60000 65536"/>
                <a:gd name="T8" fmla="*/ 0 60000 65536"/>
                <a:gd name="T9" fmla="*/ 0 w 75"/>
                <a:gd name="T10" fmla="*/ 0 h 735"/>
                <a:gd name="T11" fmla="*/ 75 w 75"/>
                <a:gd name="T12" fmla="*/ 735 h 735"/>
              </a:gdLst>
              <a:ahLst/>
              <a:cxnLst>
                <a:cxn ang="T6">
                  <a:pos x="T0" y="T1"/>
                </a:cxn>
                <a:cxn ang="T7">
                  <a:pos x="T2" y="T3"/>
                </a:cxn>
                <a:cxn ang="T8">
                  <a:pos x="T4" y="T5"/>
                </a:cxn>
              </a:cxnLst>
              <a:rect l="T9" t="T10" r="T11" b="T12"/>
              <a:pathLst>
                <a:path w="75" h="735">
                  <a:moveTo>
                    <a:pt x="75" y="0"/>
                  </a:moveTo>
                  <a:lnTo>
                    <a:pt x="75" y="735"/>
                  </a:lnTo>
                  <a:lnTo>
                    <a:pt x="0" y="735"/>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81" name="Freeform 272"/>
            <p:cNvSpPr>
              <a:spLocks/>
            </p:cNvSpPr>
            <p:nvPr/>
          </p:nvSpPr>
          <p:spPr bwMode="auto">
            <a:xfrm>
              <a:off x="2084" y="1578"/>
              <a:ext cx="59" cy="59"/>
            </a:xfrm>
            <a:custGeom>
              <a:avLst/>
              <a:gdLst>
                <a:gd name="T0" fmla="*/ 30 w 59"/>
                <a:gd name="T1" fmla="*/ 59 h 59"/>
                <a:gd name="T2" fmla="*/ 36 w 59"/>
                <a:gd name="T3" fmla="*/ 59 h 59"/>
                <a:gd name="T4" fmla="*/ 39 w 59"/>
                <a:gd name="T5" fmla="*/ 58 h 59"/>
                <a:gd name="T6" fmla="*/ 44 w 59"/>
                <a:gd name="T7" fmla="*/ 56 h 59"/>
                <a:gd name="T8" fmla="*/ 47 w 59"/>
                <a:gd name="T9" fmla="*/ 54 h 59"/>
                <a:gd name="T10" fmla="*/ 51 w 59"/>
                <a:gd name="T11" fmla="*/ 51 h 59"/>
                <a:gd name="T12" fmla="*/ 54 w 59"/>
                <a:gd name="T13" fmla="*/ 47 h 59"/>
                <a:gd name="T14" fmla="*/ 56 w 59"/>
                <a:gd name="T15" fmla="*/ 44 h 59"/>
                <a:gd name="T16" fmla="*/ 59 w 59"/>
                <a:gd name="T17" fmla="*/ 39 h 59"/>
                <a:gd name="T18" fmla="*/ 59 w 59"/>
                <a:gd name="T19" fmla="*/ 34 h 59"/>
                <a:gd name="T20" fmla="*/ 59 w 59"/>
                <a:gd name="T21" fmla="*/ 30 h 59"/>
                <a:gd name="T22" fmla="*/ 59 w 59"/>
                <a:gd name="T23" fmla="*/ 25 h 59"/>
                <a:gd name="T24" fmla="*/ 59 w 59"/>
                <a:gd name="T25" fmla="*/ 20 h 59"/>
                <a:gd name="T26" fmla="*/ 56 w 59"/>
                <a:gd name="T27" fmla="*/ 17 h 59"/>
                <a:gd name="T28" fmla="*/ 54 w 59"/>
                <a:gd name="T29" fmla="*/ 11 h 59"/>
                <a:gd name="T30" fmla="*/ 51 w 59"/>
                <a:gd name="T31" fmla="*/ 8 h 59"/>
                <a:gd name="T32" fmla="*/ 47 w 59"/>
                <a:gd name="T33" fmla="*/ 5 h 59"/>
                <a:gd name="T34" fmla="*/ 44 w 59"/>
                <a:gd name="T35" fmla="*/ 3 h 59"/>
                <a:gd name="T36" fmla="*/ 39 w 59"/>
                <a:gd name="T37" fmla="*/ 1 h 59"/>
                <a:gd name="T38" fmla="*/ 36 w 59"/>
                <a:gd name="T39" fmla="*/ 0 h 59"/>
                <a:gd name="T40" fmla="*/ 30 w 59"/>
                <a:gd name="T41" fmla="*/ 0 h 59"/>
                <a:gd name="T42" fmla="*/ 25 w 59"/>
                <a:gd name="T43" fmla="*/ 0 h 59"/>
                <a:gd name="T44" fmla="*/ 20 w 59"/>
                <a:gd name="T45" fmla="*/ 1 h 59"/>
                <a:gd name="T46" fmla="*/ 17 w 59"/>
                <a:gd name="T47" fmla="*/ 3 h 59"/>
                <a:gd name="T48" fmla="*/ 13 w 59"/>
                <a:gd name="T49" fmla="*/ 5 h 59"/>
                <a:gd name="T50" fmla="*/ 10 w 59"/>
                <a:gd name="T51" fmla="*/ 8 h 59"/>
                <a:gd name="T52" fmla="*/ 6 w 59"/>
                <a:gd name="T53" fmla="*/ 11 h 59"/>
                <a:gd name="T54" fmla="*/ 3 w 59"/>
                <a:gd name="T55" fmla="*/ 17 h 59"/>
                <a:gd name="T56" fmla="*/ 1 w 59"/>
                <a:gd name="T57" fmla="*/ 20 h 59"/>
                <a:gd name="T58" fmla="*/ 1 w 59"/>
                <a:gd name="T59" fmla="*/ 25 h 59"/>
                <a:gd name="T60" fmla="*/ 0 w 59"/>
                <a:gd name="T61" fmla="*/ 30 h 59"/>
                <a:gd name="T62" fmla="*/ 1 w 59"/>
                <a:gd name="T63" fmla="*/ 34 h 59"/>
                <a:gd name="T64" fmla="*/ 1 w 59"/>
                <a:gd name="T65" fmla="*/ 39 h 59"/>
                <a:gd name="T66" fmla="*/ 3 w 59"/>
                <a:gd name="T67" fmla="*/ 44 h 59"/>
                <a:gd name="T68" fmla="*/ 6 w 59"/>
                <a:gd name="T69" fmla="*/ 47 h 59"/>
                <a:gd name="T70" fmla="*/ 10 w 59"/>
                <a:gd name="T71" fmla="*/ 51 h 59"/>
                <a:gd name="T72" fmla="*/ 13 w 59"/>
                <a:gd name="T73" fmla="*/ 54 h 59"/>
                <a:gd name="T74" fmla="*/ 17 w 59"/>
                <a:gd name="T75" fmla="*/ 56 h 59"/>
                <a:gd name="T76" fmla="*/ 20 w 59"/>
                <a:gd name="T77" fmla="*/ 58 h 59"/>
                <a:gd name="T78" fmla="*/ 25 w 59"/>
                <a:gd name="T79" fmla="*/ 59 h 59"/>
                <a:gd name="T80" fmla="*/ 30 w 59"/>
                <a:gd name="T81" fmla="*/ 59 h 59"/>
                <a:gd name="T82" fmla="*/ 30 w 59"/>
                <a:gd name="T83" fmla="*/ 59 h 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
                <a:gd name="T127" fmla="*/ 0 h 59"/>
                <a:gd name="T128" fmla="*/ 59 w 59"/>
                <a:gd name="T129" fmla="*/ 59 h 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 h="59">
                  <a:moveTo>
                    <a:pt x="30" y="59"/>
                  </a:moveTo>
                  <a:lnTo>
                    <a:pt x="36" y="59"/>
                  </a:lnTo>
                  <a:lnTo>
                    <a:pt x="39" y="58"/>
                  </a:lnTo>
                  <a:lnTo>
                    <a:pt x="44" y="56"/>
                  </a:lnTo>
                  <a:lnTo>
                    <a:pt x="47" y="54"/>
                  </a:lnTo>
                  <a:lnTo>
                    <a:pt x="51" y="51"/>
                  </a:lnTo>
                  <a:lnTo>
                    <a:pt x="54" y="47"/>
                  </a:lnTo>
                  <a:lnTo>
                    <a:pt x="56" y="44"/>
                  </a:lnTo>
                  <a:lnTo>
                    <a:pt x="59" y="39"/>
                  </a:lnTo>
                  <a:lnTo>
                    <a:pt x="59" y="34"/>
                  </a:lnTo>
                  <a:lnTo>
                    <a:pt x="59" y="30"/>
                  </a:lnTo>
                  <a:lnTo>
                    <a:pt x="59" y="25"/>
                  </a:lnTo>
                  <a:lnTo>
                    <a:pt x="59" y="20"/>
                  </a:lnTo>
                  <a:lnTo>
                    <a:pt x="56" y="17"/>
                  </a:lnTo>
                  <a:lnTo>
                    <a:pt x="54" y="11"/>
                  </a:lnTo>
                  <a:lnTo>
                    <a:pt x="51" y="8"/>
                  </a:lnTo>
                  <a:lnTo>
                    <a:pt x="47" y="5"/>
                  </a:lnTo>
                  <a:lnTo>
                    <a:pt x="44" y="3"/>
                  </a:lnTo>
                  <a:lnTo>
                    <a:pt x="39" y="1"/>
                  </a:lnTo>
                  <a:lnTo>
                    <a:pt x="36" y="0"/>
                  </a:lnTo>
                  <a:lnTo>
                    <a:pt x="30" y="0"/>
                  </a:lnTo>
                  <a:lnTo>
                    <a:pt x="25" y="0"/>
                  </a:lnTo>
                  <a:lnTo>
                    <a:pt x="20" y="1"/>
                  </a:lnTo>
                  <a:lnTo>
                    <a:pt x="17" y="3"/>
                  </a:lnTo>
                  <a:lnTo>
                    <a:pt x="13" y="5"/>
                  </a:lnTo>
                  <a:lnTo>
                    <a:pt x="10" y="8"/>
                  </a:lnTo>
                  <a:lnTo>
                    <a:pt x="6" y="11"/>
                  </a:lnTo>
                  <a:lnTo>
                    <a:pt x="3" y="17"/>
                  </a:lnTo>
                  <a:lnTo>
                    <a:pt x="1" y="20"/>
                  </a:lnTo>
                  <a:lnTo>
                    <a:pt x="1" y="25"/>
                  </a:lnTo>
                  <a:lnTo>
                    <a:pt x="0" y="30"/>
                  </a:lnTo>
                  <a:lnTo>
                    <a:pt x="1" y="34"/>
                  </a:lnTo>
                  <a:lnTo>
                    <a:pt x="1" y="39"/>
                  </a:lnTo>
                  <a:lnTo>
                    <a:pt x="3" y="44"/>
                  </a:lnTo>
                  <a:lnTo>
                    <a:pt x="6" y="47"/>
                  </a:lnTo>
                  <a:lnTo>
                    <a:pt x="10" y="51"/>
                  </a:lnTo>
                  <a:lnTo>
                    <a:pt x="13" y="54"/>
                  </a:lnTo>
                  <a:lnTo>
                    <a:pt x="17" y="56"/>
                  </a:lnTo>
                  <a:lnTo>
                    <a:pt x="20" y="58"/>
                  </a:lnTo>
                  <a:lnTo>
                    <a:pt x="25" y="59"/>
                  </a:lnTo>
                  <a:lnTo>
                    <a:pt x="30" y="59"/>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82" name="Freeform 273"/>
            <p:cNvSpPr>
              <a:spLocks/>
            </p:cNvSpPr>
            <p:nvPr/>
          </p:nvSpPr>
          <p:spPr bwMode="auto">
            <a:xfrm>
              <a:off x="2084" y="1654"/>
              <a:ext cx="59" cy="60"/>
            </a:xfrm>
            <a:custGeom>
              <a:avLst/>
              <a:gdLst>
                <a:gd name="T0" fmla="*/ 30 w 59"/>
                <a:gd name="T1" fmla="*/ 60 h 60"/>
                <a:gd name="T2" fmla="*/ 36 w 59"/>
                <a:gd name="T3" fmla="*/ 60 h 60"/>
                <a:gd name="T4" fmla="*/ 39 w 59"/>
                <a:gd name="T5" fmla="*/ 59 h 60"/>
                <a:gd name="T6" fmla="*/ 44 w 59"/>
                <a:gd name="T7" fmla="*/ 57 h 60"/>
                <a:gd name="T8" fmla="*/ 47 w 59"/>
                <a:gd name="T9" fmla="*/ 55 h 60"/>
                <a:gd name="T10" fmla="*/ 51 w 59"/>
                <a:gd name="T11" fmla="*/ 52 h 60"/>
                <a:gd name="T12" fmla="*/ 54 w 59"/>
                <a:gd name="T13" fmla="*/ 48 h 60"/>
                <a:gd name="T14" fmla="*/ 56 w 59"/>
                <a:gd name="T15" fmla="*/ 43 h 60"/>
                <a:gd name="T16" fmla="*/ 59 w 59"/>
                <a:gd name="T17" fmla="*/ 40 h 60"/>
                <a:gd name="T18" fmla="*/ 59 w 59"/>
                <a:gd name="T19" fmla="*/ 35 h 60"/>
                <a:gd name="T20" fmla="*/ 59 w 59"/>
                <a:gd name="T21" fmla="*/ 30 h 60"/>
                <a:gd name="T22" fmla="*/ 59 w 59"/>
                <a:gd name="T23" fmla="*/ 26 h 60"/>
                <a:gd name="T24" fmla="*/ 59 w 59"/>
                <a:gd name="T25" fmla="*/ 21 h 60"/>
                <a:gd name="T26" fmla="*/ 56 w 59"/>
                <a:gd name="T27" fmla="*/ 16 h 60"/>
                <a:gd name="T28" fmla="*/ 54 w 59"/>
                <a:gd name="T29" fmla="*/ 12 h 60"/>
                <a:gd name="T30" fmla="*/ 51 w 59"/>
                <a:gd name="T31" fmla="*/ 9 h 60"/>
                <a:gd name="T32" fmla="*/ 47 w 59"/>
                <a:gd name="T33" fmla="*/ 6 h 60"/>
                <a:gd name="T34" fmla="*/ 44 w 59"/>
                <a:gd name="T35" fmla="*/ 4 h 60"/>
                <a:gd name="T36" fmla="*/ 39 w 59"/>
                <a:gd name="T37" fmla="*/ 2 h 60"/>
                <a:gd name="T38" fmla="*/ 36 w 59"/>
                <a:gd name="T39" fmla="*/ 0 h 60"/>
                <a:gd name="T40" fmla="*/ 30 w 59"/>
                <a:gd name="T41" fmla="*/ 0 h 60"/>
                <a:gd name="T42" fmla="*/ 25 w 59"/>
                <a:gd name="T43" fmla="*/ 0 h 60"/>
                <a:gd name="T44" fmla="*/ 20 w 59"/>
                <a:gd name="T45" fmla="*/ 2 h 60"/>
                <a:gd name="T46" fmla="*/ 17 w 59"/>
                <a:gd name="T47" fmla="*/ 4 h 60"/>
                <a:gd name="T48" fmla="*/ 13 w 59"/>
                <a:gd name="T49" fmla="*/ 6 h 60"/>
                <a:gd name="T50" fmla="*/ 10 w 59"/>
                <a:gd name="T51" fmla="*/ 9 h 60"/>
                <a:gd name="T52" fmla="*/ 6 w 59"/>
                <a:gd name="T53" fmla="*/ 12 h 60"/>
                <a:gd name="T54" fmla="*/ 3 w 59"/>
                <a:gd name="T55" fmla="*/ 16 h 60"/>
                <a:gd name="T56" fmla="*/ 1 w 59"/>
                <a:gd name="T57" fmla="*/ 21 h 60"/>
                <a:gd name="T58" fmla="*/ 1 w 59"/>
                <a:gd name="T59" fmla="*/ 26 h 60"/>
                <a:gd name="T60" fmla="*/ 0 w 59"/>
                <a:gd name="T61" fmla="*/ 30 h 60"/>
                <a:gd name="T62" fmla="*/ 1 w 59"/>
                <a:gd name="T63" fmla="*/ 35 h 60"/>
                <a:gd name="T64" fmla="*/ 1 w 59"/>
                <a:gd name="T65" fmla="*/ 40 h 60"/>
                <a:gd name="T66" fmla="*/ 3 w 59"/>
                <a:gd name="T67" fmla="*/ 43 h 60"/>
                <a:gd name="T68" fmla="*/ 6 w 59"/>
                <a:gd name="T69" fmla="*/ 48 h 60"/>
                <a:gd name="T70" fmla="*/ 10 w 59"/>
                <a:gd name="T71" fmla="*/ 52 h 60"/>
                <a:gd name="T72" fmla="*/ 13 w 59"/>
                <a:gd name="T73" fmla="*/ 55 h 60"/>
                <a:gd name="T74" fmla="*/ 17 w 59"/>
                <a:gd name="T75" fmla="*/ 57 h 60"/>
                <a:gd name="T76" fmla="*/ 20 w 59"/>
                <a:gd name="T77" fmla="*/ 59 h 60"/>
                <a:gd name="T78" fmla="*/ 25 w 59"/>
                <a:gd name="T79" fmla="*/ 60 h 60"/>
                <a:gd name="T80" fmla="*/ 30 w 59"/>
                <a:gd name="T81" fmla="*/ 60 h 60"/>
                <a:gd name="T82" fmla="*/ 30 w 59"/>
                <a:gd name="T83" fmla="*/ 60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
                <a:gd name="T127" fmla="*/ 0 h 60"/>
                <a:gd name="T128" fmla="*/ 59 w 59"/>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 h="60">
                  <a:moveTo>
                    <a:pt x="30" y="60"/>
                  </a:moveTo>
                  <a:lnTo>
                    <a:pt x="36" y="60"/>
                  </a:lnTo>
                  <a:lnTo>
                    <a:pt x="39" y="59"/>
                  </a:lnTo>
                  <a:lnTo>
                    <a:pt x="44" y="57"/>
                  </a:lnTo>
                  <a:lnTo>
                    <a:pt x="47" y="55"/>
                  </a:lnTo>
                  <a:lnTo>
                    <a:pt x="51" y="52"/>
                  </a:lnTo>
                  <a:lnTo>
                    <a:pt x="54" y="48"/>
                  </a:lnTo>
                  <a:lnTo>
                    <a:pt x="56" y="43"/>
                  </a:lnTo>
                  <a:lnTo>
                    <a:pt x="59" y="40"/>
                  </a:lnTo>
                  <a:lnTo>
                    <a:pt x="59" y="35"/>
                  </a:lnTo>
                  <a:lnTo>
                    <a:pt x="59" y="30"/>
                  </a:lnTo>
                  <a:lnTo>
                    <a:pt x="59" y="26"/>
                  </a:lnTo>
                  <a:lnTo>
                    <a:pt x="59" y="21"/>
                  </a:lnTo>
                  <a:lnTo>
                    <a:pt x="56" y="16"/>
                  </a:lnTo>
                  <a:lnTo>
                    <a:pt x="54" y="12"/>
                  </a:lnTo>
                  <a:lnTo>
                    <a:pt x="51" y="9"/>
                  </a:lnTo>
                  <a:lnTo>
                    <a:pt x="47" y="6"/>
                  </a:lnTo>
                  <a:lnTo>
                    <a:pt x="44" y="4"/>
                  </a:lnTo>
                  <a:lnTo>
                    <a:pt x="39" y="2"/>
                  </a:lnTo>
                  <a:lnTo>
                    <a:pt x="36" y="0"/>
                  </a:lnTo>
                  <a:lnTo>
                    <a:pt x="30" y="0"/>
                  </a:lnTo>
                  <a:lnTo>
                    <a:pt x="25" y="0"/>
                  </a:lnTo>
                  <a:lnTo>
                    <a:pt x="20" y="2"/>
                  </a:lnTo>
                  <a:lnTo>
                    <a:pt x="17" y="4"/>
                  </a:lnTo>
                  <a:lnTo>
                    <a:pt x="13" y="6"/>
                  </a:lnTo>
                  <a:lnTo>
                    <a:pt x="10" y="9"/>
                  </a:lnTo>
                  <a:lnTo>
                    <a:pt x="6" y="12"/>
                  </a:lnTo>
                  <a:lnTo>
                    <a:pt x="3" y="16"/>
                  </a:lnTo>
                  <a:lnTo>
                    <a:pt x="1" y="21"/>
                  </a:lnTo>
                  <a:lnTo>
                    <a:pt x="1" y="26"/>
                  </a:lnTo>
                  <a:lnTo>
                    <a:pt x="0" y="30"/>
                  </a:lnTo>
                  <a:lnTo>
                    <a:pt x="1" y="35"/>
                  </a:lnTo>
                  <a:lnTo>
                    <a:pt x="1" y="40"/>
                  </a:lnTo>
                  <a:lnTo>
                    <a:pt x="3" y="43"/>
                  </a:lnTo>
                  <a:lnTo>
                    <a:pt x="6" y="48"/>
                  </a:lnTo>
                  <a:lnTo>
                    <a:pt x="10" y="52"/>
                  </a:lnTo>
                  <a:lnTo>
                    <a:pt x="13" y="55"/>
                  </a:lnTo>
                  <a:lnTo>
                    <a:pt x="17" y="57"/>
                  </a:lnTo>
                  <a:lnTo>
                    <a:pt x="20" y="59"/>
                  </a:lnTo>
                  <a:lnTo>
                    <a:pt x="25" y="60"/>
                  </a:lnTo>
                  <a:lnTo>
                    <a:pt x="30" y="6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83" name="Freeform 274"/>
            <p:cNvSpPr>
              <a:spLocks/>
            </p:cNvSpPr>
            <p:nvPr/>
          </p:nvSpPr>
          <p:spPr bwMode="auto">
            <a:xfrm>
              <a:off x="2084" y="1731"/>
              <a:ext cx="59" cy="60"/>
            </a:xfrm>
            <a:custGeom>
              <a:avLst/>
              <a:gdLst>
                <a:gd name="T0" fmla="*/ 30 w 59"/>
                <a:gd name="T1" fmla="*/ 59 h 60"/>
                <a:gd name="T2" fmla="*/ 36 w 59"/>
                <a:gd name="T3" fmla="*/ 60 h 60"/>
                <a:gd name="T4" fmla="*/ 39 w 59"/>
                <a:gd name="T5" fmla="*/ 59 h 60"/>
                <a:gd name="T6" fmla="*/ 44 w 59"/>
                <a:gd name="T7" fmla="*/ 57 h 60"/>
                <a:gd name="T8" fmla="*/ 47 w 59"/>
                <a:gd name="T9" fmla="*/ 53 h 60"/>
                <a:gd name="T10" fmla="*/ 51 w 59"/>
                <a:gd name="T11" fmla="*/ 52 h 60"/>
                <a:gd name="T12" fmla="*/ 54 w 59"/>
                <a:gd name="T13" fmla="*/ 48 h 60"/>
                <a:gd name="T14" fmla="*/ 56 w 59"/>
                <a:gd name="T15" fmla="*/ 43 h 60"/>
                <a:gd name="T16" fmla="*/ 59 w 59"/>
                <a:gd name="T17" fmla="*/ 40 h 60"/>
                <a:gd name="T18" fmla="*/ 59 w 59"/>
                <a:gd name="T19" fmla="*/ 35 h 60"/>
                <a:gd name="T20" fmla="*/ 59 w 59"/>
                <a:gd name="T21" fmla="*/ 30 h 60"/>
                <a:gd name="T22" fmla="*/ 59 w 59"/>
                <a:gd name="T23" fmla="*/ 26 h 60"/>
                <a:gd name="T24" fmla="*/ 59 w 59"/>
                <a:gd name="T25" fmla="*/ 21 h 60"/>
                <a:gd name="T26" fmla="*/ 56 w 59"/>
                <a:gd name="T27" fmla="*/ 16 h 60"/>
                <a:gd name="T28" fmla="*/ 54 w 59"/>
                <a:gd name="T29" fmla="*/ 12 h 60"/>
                <a:gd name="T30" fmla="*/ 51 w 59"/>
                <a:gd name="T31" fmla="*/ 9 h 60"/>
                <a:gd name="T32" fmla="*/ 47 w 59"/>
                <a:gd name="T33" fmla="*/ 6 h 60"/>
                <a:gd name="T34" fmla="*/ 44 w 59"/>
                <a:gd name="T35" fmla="*/ 4 h 60"/>
                <a:gd name="T36" fmla="*/ 39 w 59"/>
                <a:gd name="T37" fmla="*/ 2 h 60"/>
                <a:gd name="T38" fmla="*/ 36 w 59"/>
                <a:gd name="T39" fmla="*/ 0 h 60"/>
                <a:gd name="T40" fmla="*/ 30 w 59"/>
                <a:gd name="T41" fmla="*/ 0 h 60"/>
                <a:gd name="T42" fmla="*/ 25 w 59"/>
                <a:gd name="T43" fmla="*/ 0 h 60"/>
                <a:gd name="T44" fmla="*/ 20 w 59"/>
                <a:gd name="T45" fmla="*/ 2 h 60"/>
                <a:gd name="T46" fmla="*/ 17 w 59"/>
                <a:gd name="T47" fmla="*/ 4 h 60"/>
                <a:gd name="T48" fmla="*/ 13 w 59"/>
                <a:gd name="T49" fmla="*/ 6 h 60"/>
                <a:gd name="T50" fmla="*/ 10 w 59"/>
                <a:gd name="T51" fmla="*/ 9 h 60"/>
                <a:gd name="T52" fmla="*/ 6 w 59"/>
                <a:gd name="T53" fmla="*/ 12 h 60"/>
                <a:gd name="T54" fmla="*/ 3 w 59"/>
                <a:gd name="T55" fmla="*/ 16 h 60"/>
                <a:gd name="T56" fmla="*/ 1 w 59"/>
                <a:gd name="T57" fmla="*/ 21 h 60"/>
                <a:gd name="T58" fmla="*/ 1 w 59"/>
                <a:gd name="T59" fmla="*/ 26 h 60"/>
                <a:gd name="T60" fmla="*/ 0 w 59"/>
                <a:gd name="T61" fmla="*/ 30 h 60"/>
                <a:gd name="T62" fmla="*/ 1 w 59"/>
                <a:gd name="T63" fmla="*/ 35 h 60"/>
                <a:gd name="T64" fmla="*/ 1 w 59"/>
                <a:gd name="T65" fmla="*/ 40 h 60"/>
                <a:gd name="T66" fmla="*/ 3 w 59"/>
                <a:gd name="T67" fmla="*/ 43 h 60"/>
                <a:gd name="T68" fmla="*/ 6 w 59"/>
                <a:gd name="T69" fmla="*/ 48 h 60"/>
                <a:gd name="T70" fmla="*/ 10 w 59"/>
                <a:gd name="T71" fmla="*/ 52 h 60"/>
                <a:gd name="T72" fmla="*/ 13 w 59"/>
                <a:gd name="T73" fmla="*/ 53 h 60"/>
                <a:gd name="T74" fmla="*/ 17 w 59"/>
                <a:gd name="T75" fmla="*/ 57 h 60"/>
                <a:gd name="T76" fmla="*/ 20 w 59"/>
                <a:gd name="T77" fmla="*/ 59 h 60"/>
                <a:gd name="T78" fmla="*/ 25 w 59"/>
                <a:gd name="T79" fmla="*/ 60 h 60"/>
                <a:gd name="T80" fmla="*/ 30 w 59"/>
                <a:gd name="T81" fmla="*/ 60 h 60"/>
                <a:gd name="T82" fmla="*/ 30 w 59"/>
                <a:gd name="T83" fmla="*/ 60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
                <a:gd name="T127" fmla="*/ 0 h 60"/>
                <a:gd name="T128" fmla="*/ 59 w 59"/>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 h="60">
                  <a:moveTo>
                    <a:pt x="30" y="59"/>
                  </a:moveTo>
                  <a:lnTo>
                    <a:pt x="36" y="60"/>
                  </a:lnTo>
                  <a:lnTo>
                    <a:pt x="39" y="59"/>
                  </a:lnTo>
                  <a:lnTo>
                    <a:pt x="44" y="57"/>
                  </a:lnTo>
                  <a:lnTo>
                    <a:pt x="47" y="53"/>
                  </a:lnTo>
                  <a:lnTo>
                    <a:pt x="51" y="52"/>
                  </a:lnTo>
                  <a:lnTo>
                    <a:pt x="54" y="48"/>
                  </a:lnTo>
                  <a:lnTo>
                    <a:pt x="56" y="43"/>
                  </a:lnTo>
                  <a:lnTo>
                    <a:pt x="59" y="40"/>
                  </a:lnTo>
                  <a:lnTo>
                    <a:pt x="59" y="35"/>
                  </a:lnTo>
                  <a:lnTo>
                    <a:pt x="59" y="30"/>
                  </a:lnTo>
                  <a:lnTo>
                    <a:pt x="59" y="26"/>
                  </a:lnTo>
                  <a:lnTo>
                    <a:pt x="59" y="21"/>
                  </a:lnTo>
                  <a:lnTo>
                    <a:pt x="56" y="16"/>
                  </a:lnTo>
                  <a:lnTo>
                    <a:pt x="54" y="12"/>
                  </a:lnTo>
                  <a:lnTo>
                    <a:pt x="51" y="9"/>
                  </a:lnTo>
                  <a:lnTo>
                    <a:pt x="47" y="6"/>
                  </a:lnTo>
                  <a:lnTo>
                    <a:pt x="44" y="4"/>
                  </a:lnTo>
                  <a:lnTo>
                    <a:pt x="39" y="2"/>
                  </a:lnTo>
                  <a:lnTo>
                    <a:pt x="36" y="0"/>
                  </a:lnTo>
                  <a:lnTo>
                    <a:pt x="30" y="0"/>
                  </a:lnTo>
                  <a:lnTo>
                    <a:pt x="25" y="0"/>
                  </a:lnTo>
                  <a:lnTo>
                    <a:pt x="20" y="2"/>
                  </a:lnTo>
                  <a:lnTo>
                    <a:pt x="17" y="4"/>
                  </a:lnTo>
                  <a:lnTo>
                    <a:pt x="13" y="6"/>
                  </a:lnTo>
                  <a:lnTo>
                    <a:pt x="10" y="9"/>
                  </a:lnTo>
                  <a:lnTo>
                    <a:pt x="6" y="12"/>
                  </a:lnTo>
                  <a:lnTo>
                    <a:pt x="3" y="16"/>
                  </a:lnTo>
                  <a:lnTo>
                    <a:pt x="1" y="21"/>
                  </a:lnTo>
                  <a:lnTo>
                    <a:pt x="1" y="26"/>
                  </a:lnTo>
                  <a:lnTo>
                    <a:pt x="0" y="30"/>
                  </a:lnTo>
                  <a:lnTo>
                    <a:pt x="1" y="35"/>
                  </a:lnTo>
                  <a:lnTo>
                    <a:pt x="1" y="40"/>
                  </a:lnTo>
                  <a:lnTo>
                    <a:pt x="3" y="43"/>
                  </a:lnTo>
                  <a:lnTo>
                    <a:pt x="6" y="48"/>
                  </a:lnTo>
                  <a:lnTo>
                    <a:pt x="10" y="52"/>
                  </a:lnTo>
                  <a:lnTo>
                    <a:pt x="13" y="53"/>
                  </a:lnTo>
                  <a:lnTo>
                    <a:pt x="17" y="57"/>
                  </a:lnTo>
                  <a:lnTo>
                    <a:pt x="20" y="59"/>
                  </a:lnTo>
                  <a:lnTo>
                    <a:pt x="25" y="60"/>
                  </a:lnTo>
                  <a:lnTo>
                    <a:pt x="30" y="6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84" name="Freeform 275"/>
            <p:cNvSpPr>
              <a:spLocks/>
            </p:cNvSpPr>
            <p:nvPr/>
          </p:nvSpPr>
          <p:spPr bwMode="auto">
            <a:xfrm>
              <a:off x="2084" y="1812"/>
              <a:ext cx="59" cy="60"/>
            </a:xfrm>
            <a:custGeom>
              <a:avLst/>
              <a:gdLst>
                <a:gd name="T0" fmla="*/ 30 w 59"/>
                <a:gd name="T1" fmla="*/ 58 h 60"/>
                <a:gd name="T2" fmla="*/ 36 w 59"/>
                <a:gd name="T3" fmla="*/ 60 h 60"/>
                <a:gd name="T4" fmla="*/ 39 w 59"/>
                <a:gd name="T5" fmla="*/ 58 h 60"/>
                <a:gd name="T6" fmla="*/ 44 w 59"/>
                <a:gd name="T7" fmla="*/ 56 h 60"/>
                <a:gd name="T8" fmla="*/ 47 w 59"/>
                <a:gd name="T9" fmla="*/ 55 h 60"/>
                <a:gd name="T10" fmla="*/ 51 w 59"/>
                <a:gd name="T11" fmla="*/ 51 h 60"/>
                <a:gd name="T12" fmla="*/ 54 w 59"/>
                <a:gd name="T13" fmla="*/ 48 h 60"/>
                <a:gd name="T14" fmla="*/ 56 w 59"/>
                <a:gd name="T15" fmla="*/ 43 h 60"/>
                <a:gd name="T16" fmla="*/ 59 w 59"/>
                <a:gd name="T17" fmla="*/ 39 h 60"/>
                <a:gd name="T18" fmla="*/ 59 w 59"/>
                <a:gd name="T19" fmla="*/ 34 h 60"/>
                <a:gd name="T20" fmla="*/ 59 w 59"/>
                <a:gd name="T21" fmla="*/ 29 h 60"/>
                <a:gd name="T22" fmla="*/ 59 w 59"/>
                <a:gd name="T23" fmla="*/ 25 h 60"/>
                <a:gd name="T24" fmla="*/ 59 w 59"/>
                <a:gd name="T25" fmla="*/ 20 h 60"/>
                <a:gd name="T26" fmla="*/ 56 w 59"/>
                <a:gd name="T27" fmla="*/ 15 h 60"/>
                <a:gd name="T28" fmla="*/ 54 w 59"/>
                <a:gd name="T29" fmla="*/ 12 h 60"/>
                <a:gd name="T30" fmla="*/ 51 w 59"/>
                <a:gd name="T31" fmla="*/ 8 h 60"/>
                <a:gd name="T32" fmla="*/ 47 w 59"/>
                <a:gd name="T33" fmla="*/ 5 h 60"/>
                <a:gd name="T34" fmla="*/ 44 w 59"/>
                <a:gd name="T35" fmla="*/ 3 h 60"/>
                <a:gd name="T36" fmla="*/ 39 w 59"/>
                <a:gd name="T37" fmla="*/ 2 h 60"/>
                <a:gd name="T38" fmla="*/ 36 w 59"/>
                <a:gd name="T39" fmla="*/ 0 h 60"/>
                <a:gd name="T40" fmla="*/ 30 w 59"/>
                <a:gd name="T41" fmla="*/ 0 h 60"/>
                <a:gd name="T42" fmla="*/ 25 w 59"/>
                <a:gd name="T43" fmla="*/ 0 h 60"/>
                <a:gd name="T44" fmla="*/ 20 w 59"/>
                <a:gd name="T45" fmla="*/ 2 h 60"/>
                <a:gd name="T46" fmla="*/ 17 w 59"/>
                <a:gd name="T47" fmla="*/ 3 h 60"/>
                <a:gd name="T48" fmla="*/ 13 w 59"/>
                <a:gd name="T49" fmla="*/ 5 h 60"/>
                <a:gd name="T50" fmla="*/ 10 w 59"/>
                <a:gd name="T51" fmla="*/ 8 h 60"/>
                <a:gd name="T52" fmla="*/ 6 w 59"/>
                <a:gd name="T53" fmla="*/ 12 h 60"/>
                <a:gd name="T54" fmla="*/ 3 w 59"/>
                <a:gd name="T55" fmla="*/ 15 h 60"/>
                <a:gd name="T56" fmla="*/ 1 w 59"/>
                <a:gd name="T57" fmla="*/ 20 h 60"/>
                <a:gd name="T58" fmla="*/ 1 w 59"/>
                <a:gd name="T59" fmla="*/ 25 h 60"/>
                <a:gd name="T60" fmla="*/ 0 w 59"/>
                <a:gd name="T61" fmla="*/ 29 h 60"/>
                <a:gd name="T62" fmla="*/ 1 w 59"/>
                <a:gd name="T63" fmla="*/ 34 h 60"/>
                <a:gd name="T64" fmla="*/ 1 w 59"/>
                <a:gd name="T65" fmla="*/ 39 h 60"/>
                <a:gd name="T66" fmla="*/ 3 w 59"/>
                <a:gd name="T67" fmla="*/ 43 h 60"/>
                <a:gd name="T68" fmla="*/ 6 w 59"/>
                <a:gd name="T69" fmla="*/ 48 h 60"/>
                <a:gd name="T70" fmla="*/ 10 w 59"/>
                <a:gd name="T71" fmla="*/ 51 h 60"/>
                <a:gd name="T72" fmla="*/ 13 w 59"/>
                <a:gd name="T73" fmla="*/ 55 h 60"/>
                <a:gd name="T74" fmla="*/ 17 w 59"/>
                <a:gd name="T75" fmla="*/ 56 h 60"/>
                <a:gd name="T76" fmla="*/ 20 w 59"/>
                <a:gd name="T77" fmla="*/ 58 h 60"/>
                <a:gd name="T78" fmla="*/ 25 w 59"/>
                <a:gd name="T79" fmla="*/ 60 h 60"/>
                <a:gd name="T80" fmla="*/ 30 w 59"/>
                <a:gd name="T81" fmla="*/ 60 h 60"/>
                <a:gd name="T82" fmla="*/ 30 w 59"/>
                <a:gd name="T83" fmla="*/ 60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
                <a:gd name="T127" fmla="*/ 0 h 60"/>
                <a:gd name="T128" fmla="*/ 59 w 59"/>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 h="60">
                  <a:moveTo>
                    <a:pt x="30" y="58"/>
                  </a:moveTo>
                  <a:lnTo>
                    <a:pt x="36" y="60"/>
                  </a:lnTo>
                  <a:lnTo>
                    <a:pt x="39" y="58"/>
                  </a:lnTo>
                  <a:lnTo>
                    <a:pt x="44" y="56"/>
                  </a:lnTo>
                  <a:lnTo>
                    <a:pt x="47" y="55"/>
                  </a:lnTo>
                  <a:lnTo>
                    <a:pt x="51" y="51"/>
                  </a:lnTo>
                  <a:lnTo>
                    <a:pt x="54" y="48"/>
                  </a:lnTo>
                  <a:lnTo>
                    <a:pt x="56" y="43"/>
                  </a:lnTo>
                  <a:lnTo>
                    <a:pt x="59" y="39"/>
                  </a:lnTo>
                  <a:lnTo>
                    <a:pt x="59" y="34"/>
                  </a:lnTo>
                  <a:lnTo>
                    <a:pt x="59" y="29"/>
                  </a:lnTo>
                  <a:lnTo>
                    <a:pt x="59" y="25"/>
                  </a:lnTo>
                  <a:lnTo>
                    <a:pt x="59" y="20"/>
                  </a:lnTo>
                  <a:lnTo>
                    <a:pt x="56" y="15"/>
                  </a:lnTo>
                  <a:lnTo>
                    <a:pt x="54" y="12"/>
                  </a:lnTo>
                  <a:lnTo>
                    <a:pt x="51" y="8"/>
                  </a:lnTo>
                  <a:lnTo>
                    <a:pt x="47" y="5"/>
                  </a:lnTo>
                  <a:lnTo>
                    <a:pt x="44" y="3"/>
                  </a:lnTo>
                  <a:lnTo>
                    <a:pt x="39" y="2"/>
                  </a:lnTo>
                  <a:lnTo>
                    <a:pt x="36" y="0"/>
                  </a:lnTo>
                  <a:lnTo>
                    <a:pt x="30" y="0"/>
                  </a:lnTo>
                  <a:lnTo>
                    <a:pt x="25" y="0"/>
                  </a:lnTo>
                  <a:lnTo>
                    <a:pt x="20" y="2"/>
                  </a:lnTo>
                  <a:lnTo>
                    <a:pt x="17" y="3"/>
                  </a:lnTo>
                  <a:lnTo>
                    <a:pt x="13" y="5"/>
                  </a:lnTo>
                  <a:lnTo>
                    <a:pt x="10" y="8"/>
                  </a:lnTo>
                  <a:lnTo>
                    <a:pt x="6" y="12"/>
                  </a:lnTo>
                  <a:lnTo>
                    <a:pt x="3" y="15"/>
                  </a:lnTo>
                  <a:lnTo>
                    <a:pt x="1" y="20"/>
                  </a:lnTo>
                  <a:lnTo>
                    <a:pt x="1" y="25"/>
                  </a:lnTo>
                  <a:lnTo>
                    <a:pt x="0" y="29"/>
                  </a:lnTo>
                  <a:lnTo>
                    <a:pt x="1" y="34"/>
                  </a:lnTo>
                  <a:lnTo>
                    <a:pt x="1" y="39"/>
                  </a:lnTo>
                  <a:lnTo>
                    <a:pt x="3" y="43"/>
                  </a:lnTo>
                  <a:lnTo>
                    <a:pt x="6" y="48"/>
                  </a:lnTo>
                  <a:lnTo>
                    <a:pt x="10" y="51"/>
                  </a:lnTo>
                  <a:lnTo>
                    <a:pt x="13" y="55"/>
                  </a:lnTo>
                  <a:lnTo>
                    <a:pt x="17" y="56"/>
                  </a:lnTo>
                  <a:lnTo>
                    <a:pt x="20" y="58"/>
                  </a:lnTo>
                  <a:lnTo>
                    <a:pt x="25" y="60"/>
                  </a:lnTo>
                  <a:lnTo>
                    <a:pt x="30" y="6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85" name="Freeform 276"/>
            <p:cNvSpPr>
              <a:spLocks/>
            </p:cNvSpPr>
            <p:nvPr/>
          </p:nvSpPr>
          <p:spPr bwMode="auto">
            <a:xfrm>
              <a:off x="2084" y="1890"/>
              <a:ext cx="59" cy="60"/>
            </a:xfrm>
            <a:custGeom>
              <a:avLst/>
              <a:gdLst>
                <a:gd name="T0" fmla="*/ 30 w 59"/>
                <a:gd name="T1" fmla="*/ 59 h 60"/>
                <a:gd name="T2" fmla="*/ 36 w 59"/>
                <a:gd name="T3" fmla="*/ 60 h 60"/>
                <a:gd name="T4" fmla="*/ 39 w 59"/>
                <a:gd name="T5" fmla="*/ 59 h 60"/>
                <a:gd name="T6" fmla="*/ 44 w 59"/>
                <a:gd name="T7" fmla="*/ 57 h 60"/>
                <a:gd name="T8" fmla="*/ 47 w 59"/>
                <a:gd name="T9" fmla="*/ 55 h 60"/>
                <a:gd name="T10" fmla="*/ 51 w 59"/>
                <a:gd name="T11" fmla="*/ 52 h 60"/>
                <a:gd name="T12" fmla="*/ 54 w 59"/>
                <a:gd name="T13" fmla="*/ 48 h 60"/>
                <a:gd name="T14" fmla="*/ 56 w 59"/>
                <a:gd name="T15" fmla="*/ 43 h 60"/>
                <a:gd name="T16" fmla="*/ 59 w 59"/>
                <a:gd name="T17" fmla="*/ 40 h 60"/>
                <a:gd name="T18" fmla="*/ 59 w 59"/>
                <a:gd name="T19" fmla="*/ 35 h 60"/>
                <a:gd name="T20" fmla="*/ 59 w 59"/>
                <a:gd name="T21" fmla="*/ 30 h 60"/>
                <a:gd name="T22" fmla="*/ 59 w 59"/>
                <a:gd name="T23" fmla="*/ 26 h 60"/>
                <a:gd name="T24" fmla="*/ 59 w 59"/>
                <a:gd name="T25" fmla="*/ 21 h 60"/>
                <a:gd name="T26" fmla="*/ 56 w 59"/>
                <a:gd name="T27" fmla="*/ 16 h 60"/>
                <a:gd name="T28" fmla="*/ 54 w 59"/>
                <a:gd name="T29" fmla="*/ 12 h 60"/>
                <a:gd name="T30" fmla="*/ 51 w 59"/>
                <a:gd name="T31" fmla="*/ 9 h 60"/>
                <a:gd name="T32" fmla="*/ 47 w 59"/>
                <a:gd name="T33" fmla="*/ 6 h 60"/>
                <a:gd name="T34" fmla="*/ 44 w 59"/>
                <a:gd name="T35" fmla="*/ 4 h 60"/>
                <a:gd name="T36" fmla="*/ 39 w 59"/>
                <a:gd name="T37" fmla="*/ 2 h 60"/>
                <a:gd name="T38" fmla="*/ 36 w 59"/>
                <a:gd name="T39" fmla="*/ 0 h 60"/>
                <a:gd name="T40" fmla="*/ 30 w 59"/>
                <a:gd name="T41" fmla="*/ 0 h 60"/>
                <a:gd name="T42" fmla="*/ 25 w 59"/>
                <a:gd name="T43" fmla="*/ 0 h 60"/>
                <a:gd name="T44" fmla="*/ 20 w 59"/>
                <a:gd name="T45" fmla="*/ 2 h 60"/>
                <a:gd name="T46" fmla="*/ 17 w 59"/>
                <a:gd name="T47" fmla="*/ 4 h 60"/>
                <a:gd name="T48" fmla="*/ 13 w 59"/>
                <a:gd name="T49" fmla="*/ 6 h 60"/>
                <a:gd name="T50" fmla="*/ 10 w 59"/>
                <a:gd name="T51" fmla="*/ 9 h 60"/>
                <a:gd name="T52" fmla="*/ 6 w 59"/>
                <a:gd name="T53" fmla="*/ 12 h 60"/>
                <a:gd name="T54" fmla="*/ 3 w 59"/>
                <a:gd name="T55" fmla="*/ 16 h 60"/>
                <a:gd name="T56" fmla="*/ 1 w 59"/>
                <a:gd name="T57" fmla="*/ 21 h 60"/>
                <a:gd name="T58" fmla="*/ 1 w 59"/>
                <a:gd name="T59" fmla="*/ 26 h 60"/>
                <a:gd name="T60" fmla="*/ 0 w 59"/>
                <a:gd name="T61" fmla="*/ 30 h 60"/>
                <a:gd name="T62" fmla="*/ 1 w 59"/>
                <a:gd name="T63" fmla="*/ 35 h 60"/>
                <a:gd name="T64" fmla="*/ 1 w 59"/>
                <a:gd name="T65" fmla="*/ 40 h 60"/>
                <a:gd name="T66" fmla="*/ 3 w 59"/>
                <a:gd name="T67" fmla="*/ 43 h 60"/>
                <a:gd name="T68" fmla="*/ 6 w 59"/>
                <a:gd name="T69" fmla="*/ 48 h 60"/>
                <a:gd name="T70" fmla="*/ 10 w 59"/>
                <a:gd name="T71" fmla="*/ 52 h 60"/>
                <a:gd name="T72" fmla="*/ 13 w 59"/>
                <a:gd name="T73" fmla="*/ 55 h 60"/>
                <a:gd name="T74" fmla="*/ 17 w 59"/>
                <a:gd name="T75" fmla="*/ 57 h 60"/>
                <a:gd name="T76" fmla="*/ 20 w 59"/>
                <a:gd name="T77" fmla="*/ 59 h 60"/>
                <a:gd name="T78" fmla="*/ 25 w 59"/>
                <a:gd name="T79" fmla="*/ 60 h 60"/>
                <a:gd name="T80" fmla="*/ 30 w 59"/>
                <a:gd name="T81" fmla="*/ 60 h 60"/>
                <a:gd name="T82" fmla="*/ 30 w 59"/>
                <a:gd name="T83" fmla="*/ 60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
                <a:gd name="T127" fmla="*/ 0 h 60"/>
                <a:gd name="T128" fmla="*/ 59 w 59"/>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 h="60">
                  <a:moveTo>
                    <a:pt x="30" y="59"/>
                  </a:moveTo>
                  <a:lnTo>
                    <a:pt x="36" y="60"/>
                  </a:lnTo>
                  <a:lnTo>
                    <a:pt x="39" y="59"/>
                  </a:lnTo>
                  <a:lnTo>
                    <a:pt x="44" y="57"/>
                  </a:lnTo>
                  <a:lnTo>
                    <a:pt x="47" y="55"/>
                  </a:lnTo>
                  <a:lnTo>
                    <a:pt x="51" y="52"/>
                  </a:lnTo>
                  <a:lnTo>
                    <a:pt x="54" y="48"/>
                  </a:lnTo>
                  <a:lnTo>
                    <a:pt x="56" y="43"/>
                  </a:lnTo>
                  <a:lnTo>
                    <a:pt x="59" y="40"/>
                  </a:lnTo>
                  <a:lnTo>
                    <a:pt x="59" y="35"/>
                  </a:lnTo>
                  <a:lnTo>
                    <a:pt x="59" y="30"/>
                  </a:lnTo>
                  <a:lnTo>
                    <a:pt x="59" y="26"/>
                  </a:lnTo>
                  <a:lnTo>
                    <a:pt x="59" y="21"/>
                  </a:lnTo>
                  <a:lnTo>
                    <a:pt x="56" y="16"/>
                  </a:lnTo>
                  <a:lnTo>
                    <a:pt x="54" y="12"/>
                  </a:lnTo>
                  <a:lnTo>
                    <a:pt x="51" y="9"/>
                  </a:lnTo>
                  <a:lnTo>
                    <a:pt x="47" y="6"/>
                  </a:lnTo>
                  <a:lnTo>
                    <a:pt x="44" y="4"/>
                  </a:lnTo>
                  <a:lnTo>
                    <a:pt x="39" y="2"/>
                  </a:lnTo>
                  <a:lnTo>
                    <a:pt x="36" y="0"/>
                  </a:lnTo>
                  <a:lnTo>
                    <a:pt x="30" y="0"/>
                  </a:lnTo>
                  <a:lnTo>
                    <a:pt x="25" y="0"/>
                  </a:lnTo>
                  <a:lnTo>
                    <a:pt x="20" y="2"/>
                  </a:lnTo>
                  <a:lnTo>
                    <a:pt x="17" y="4"/>
                  </a:lnTo>
                  <a:lnTo>
                    <a:pt x="13" y="6"/>
                  </a:lnTo>
                  <a:lnTo>
                    <a:pt x="10" y="9"/>
                  </a:lnTo>
                  <a:lnTo>
                    <a:pt x="6" y="12"/>
                  </a:lnTo>
                  <a:lnTo>
                    <a:pt x="3" y="16"/>
                  </a:lnTo>
                  <a:lnTo>
                    <a:pt x="1" y="21"/>
                  </a:lnTo>
                  <a:lnTo>
                    <a:pt x="1" y="26"/>
                  </a:lnTo>
                  <a:lnTo>
                    <a:pt x="0" y="30"/>
                  </a:lnTo>
                  <a:lnTo>
                    <a:pt x="1" y="35"/>
                  </a:lnTo>
                  <a:lnTo>
                    <a:pt x="1" y="40"/>
                  </a:lnTo>
                  <a:lnTo>
                    <a:pt x="3" y="43"/>
                  </a:lnTo>
                  <a:lnTo>
                    <a:pt x="6" y="48"/>
                  </a:lnTo>
                  <a:lnTo>
                    <a:pt x="10" y="52"/>
                  </a:lnTo>
                  <a:lnTo>
                    <a:pt x="13" y="55"/>
                  </a:lnTo>
                  <a:lnTo>
                    <a:pt x="17" y="57"/>
                  </a:lnTo>
                  <a:lnTo>
                    <a:pt x="20" y="59"/>
                  </a:lnTo>
                  <a:lnTo>
                    <a:pt x="25" y="60"/>
                  </a:lnTo>
                  <a:lnTo>
                    <a:pt x="30" y="6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86" name="Freeform 277"/>
            <p:cNvSpPr>
              <a:spLocks/>
            </p:cNvSpPr>
            <p:nvPr/>
          </p:nvSpPr>
          <p:spPr bwMode="auto">
            <a:xfrm>
              <a:off x="2084" y="1969"/>
              <a:ext cx="59" cy="60"/>
            </a:xfrm>
            <a:custGeom>
              <a:avLst/>
              <a:gdLst>
                <a:gd name="T0" fmla="*/ 30 w 59"/>
                <a:gd name="T1" fmla="*/ 58 h 60"/>
                <a:gd name="T2" fmla="*/ 36 w 59"/>
                <a:gd name="T3" fmla="*/ 60 h 60"/>
                <a:gd name="T4" fmla="*/ 39 w 59"/>
                <a:gd name="T5" fmla="*/ 58 h 60"/>
                <a:gd name="T6" fmla="*/ 44 w 59"/>
                <a:gd name="T7" fmla="*/ 57 h 60"/>
                <a:gd name="T8" fmla="*/ 47 w 59"/>
                <a:gd name="T9" fmla="*/ 55 h 60"/>
                <a:gd name="T10" fmla="*/ 51 w 59"/>
                <a:gd name="T11" fmla="*/ 51 h 60"/>
                <a:gd name="T12" fmla="*/ 54 w 59"/>
                <a:gd name="T13" fmla="*/ 48 h 60"/>
                <a:gd name="T14" fmla="*/ 56 w 59"/>
                <a:gd name="T15" fmla="*/ 43 h 60"/>
                <a:gd name="T16" fmla="*/ 59 w 59"/>
                <a:gd name="T17" fmla="*/ 40 h 60"/>
                <a:gd name="T18" fmla="*/ 59 w 59"/>
                <a:gd name="T19" fmla="*/ 34 h 60"/>
                <a:gd name="T20" fmla="*/ 59 w 59"/>
                <a:gd name="T21" fmla="*/ 29 h 60"/>
                <a:gd name="T22" fmla="*/ 59 w 59"/>
                <a:gd name="T23" fmla="*/ 26 h 60"/>
                <a:gd name="T24" fmla="*/ 59 w 59"/>
                <a:gd name="T25" fmla="*/ 21 h 60"/>
                <a:gd name="T26" fmla="*/ 56 w 59"/>
                <a:gd name="T27" fmla="*/ 16 h 60"/>
                <a:gd name="T28" fmla="*/ 54 w 59"/>
                <a:gd name="T29" fmla="*/ 12 h 60"/>
                <a:gd name="T30" fmla="*/ 51 w 59"/>
                <a:gd name="T31" fmla="*/ 9 h 60"/>
                <a:gd name="T32" fmla="*/ 47 w 59"/>
                <a:gd name="T33" fmla="*/ 5 h 60"/>
                <a:gd name="T34" fmla="*/ 44 w 59"/>
                <a:gd name="T35" fmla="*/ 4 h 60"/>
                <a:gd name="T36" fmla="*/ 39 w 59"/>
                <a:gd name="T37" fmla="*/ 2 h 60"/>
                <a:gd name="T38" fmla="*/ 36 w 59"/>
                <a:gd name="T39" fmla="*/ 0 h 60"/>
                <a:gd name="T40" fmla="*/ 30 w 59"/>
                <a:gd name="T41" fmla="*/ 0 h 60"/>
                <a:gd name="T42" fmla="*/ 25 w 59"/>
                <a:gd name="T43" fmla="*/ 0 h 60"/>
                <a:gd name="T44" fmla="*/ 20 w 59"/>
                <a:gd name="T45" fmla="*/ 2 h 60"/>
                <a:gd name="T46" fmla="*/ 17 w 59"/>
                <a:gd name="T47" fmla="*/ 4 h 60"/>
                <a:gd name="T48" fmla="*/ 13 w 59"/>
                <a:gd name="T49" fmla="*/ 5 h 60"/>
                <a:gd name="T50" fmla="*/ 10 w 59"/>
                <a:gd name="T51" fmla="*/ 9 h 60"/>
                <a:gd name="T52" fmla="*/ 6 w 59"/>
                <a:gd name="T53" fmla="*/ 12 h 60"/>
                <a:gd name="T54" fmla="*/ 3 w 59"/>
                <a:gd name="T55" fmla="*/ 16 h 60"/>
                <a:gd name="T56" fmla="*/ 1 w 59"/>
                <a:gd name="T57" fmla="*/ 21 h 60"/>
                <a:gd name="T58" fmla="*/ 1 w 59"/>
                <a:gd name="T59" fmla="*/ 26 h 60"/>
                <a:gd name="T60" fmla="*/ 0 w 59"/>
                <a:gd name="T61" fmla="*/ 29 h 60"/>
                <a:gd name="T62" fmla="*/ 1 w 59"/>
                <a:gd name="T63" fmla="*/ 34 h 60"/>
                <a:gd name="T64" fmla="*/ 1 w 59"/>
                <a:gd name="T65" fmla="*/ 40 h 60"/>
                <a:gd name="T66" fmla="*/ 3 w 59"/>
                <a:gd name="T67" fmla="*/ 43 h 60"/>
                <a:gd name="T68" fmla="*/ 6 w 59"/>
                <a:gd name="T69" fmla="*/ 48 h 60"/>
                <a:gd name="T70" fmla="*/ 10 w 59"/>
                <a:gd name="T71" fmla="*/ 51 h 60"/>
                <a:gd name="T72" fmla="*/ 13 w 59"/>
                <a:gd name="T73" fmla="*/ 55 h 60"/>
                <a:gd name="T74" fmla="*/ 17 w 59"/>
                <a:gd name="T75" fmla="*/ 57 h 60"/>
                <a:gd name="T76" fmla="*/ 20 w 59"/>
                <a:gd name="T77" fmla="*/ 58 h 60"/>
                <a:gd name="T78" fmla="*/ 25 w 59"/>
                <a:gd name="T79" fmla="*/ 60 h 60"/>
                <a:gd name="T80" fmla="*/ 30 w 59"/>
                <a:gd name="T81" fmla="*/ 60 h 60"/>
                <a:gd name="T82" fmla="*/ 30 w 59"/>
                <a:gd name="T83" fmla="*/ 60 h 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9"/>
                <a:gd name="T127" fmla="*/ 0 h 60"/>
                <a:gd name="T128" fmla="*/ 59 w 59"/>
                <a:gd name="T129" fmla="*/ 60 h 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9" h="60">
                  <a:moveTo>
                    <a:pt x="30" y="58"/>
                  </a:moveTo>
                  <a:lnTo>
                    <a:pt x="36" y="60"/>
                  </a:lnTo>
                  <a:lnTo>
                    <a:pt x="39" y="58"/>
                  </a:lnTo>
                  <a:lnTo>
                    <a:pt x="44" y="57"/>
                  </a:lnTo>
                  <a:lnTo>
                    <a:pt x="47" y="55"/>
                  </a:lnTo>
                  <a:lnTo>
                    <a:pt x="51" y="51"/>
                  </a:lnTo>
                  <a:lnTo>
                    <a:pt x="54" y="48"/>
                  </a:lnTo>
                  <a:lnTo>
                    <a:pt x="56" y="43"/>
                  </a:lnTo>
                  <a:lnTo>
                    <a:pt x="59" y="40"/>
                  </a:lnTo>
                  <a:lnTo>
                    <a:pt x="59" y="34"/>
                  </a:lnTo>
                  <a:lnTo>
                    <a:pt x="59" y="29"/>
                  </a:lnTo>
                  <a:lnTo>
                    <a:pt x="59" y="26"/>
                  </a:lnTo>
                  <a:lnTo>
                    <a:pt x="59" y="21"/>
                  </a:lnTo>
                  <a:lnTo>
                    <a:pt x="56" y="16"/>
                  </a:lnTo>
                  <a:lnTo>
                    <a:pt x="54" y="12"/>
                  </a:lnTo>
                  <a:lnTo>
                    <a:pt x="51" y="9"/>
                  </a:lnTo>
                  <a:lnTo>
                    <a:pt x="47" y="5"/>
                  </a:lnTo>
                  <a:lnTo>
                    <a:pt x="44" y="4"/>
                  </a:lnTo>
                  <a:lnTo>
                    <a:pt x="39" y="2"/>
                  </a:lnTo>
                  <a:lnTo>
                    <a:pt x="36" y="0"/>
                  </a:lnTo>
                  <a:lnTo>
                    <a:pt x="30" y="0"/>
                  </a:lnTo>
                  <a:lnTo>
                    <a:pt x="25" y="0"/>
                  </a:lnTo>
                  <a:lnTo>
                    <a:pt x="20" y="2"/>
                  </a:lnTo>
                  <a:lnTo>
                    <a:pt x="17" y="4"/>
                  </a:lnTo>
                  <a:lnTo>
                    <a:pt x="13" y="5"/>
                  </a:lnTo>
                  <a:lnTo>
                    <a:pt x="10" y="9"/>
                  </a:lnTo>
                  <a:lnTo>
                    <a:pt x="6" y="12"/>
                  </a:lnTo>
                  <a:lnTo>
                    <a:pt x="3" y="16"/>
                  </a:lnTo>
                  <a:lnTo>
                    <a:pt x="1" y="21"/>
                  </a:lnTo>
                  <a:lnTo>
                    <a:pt x="1" y="26"/>
                  </a:lnTo>
                  <a:lnTo>
                    <a:pt x="0" y="29"/>
                  </a:lnTo>
                  <a:lnTo>
                    <a:pt x="1" y="34"/>
                  </a:lnTo>
                  <a:lnTo>
                    <a:pt x="1" y="40"/>
                  </a:lnTo>
                  <a:lnTo>
                    <a:pt x="3" y="43"/>
                  </a:lnTo>
                  <a:lnTo>
                    <a:pt x="6" y="48"/>
                  </a:lnTo>
                  <a:lnTo>
                    <a:pt x="10" y="51"/>
                  </a:lnTo>
                  <a:lnTo>
                    <a:pt x="13" y="55"/>
                  </a:lnTo>
                  <a:lnTo>
                    <a:pt x="17" y="57"/>
                  </a:lnTo>
                  <a:lnTo>
                    <a:pt x="20" y="58"/>
                  </a:lnTo>
                  <a:lnTo>
                    <a:pt x="25" y="60"/>
                  </a:lnTo>
                  <a:lnTo>
                    <a:pt x="30" y="60"/>
                  </a:lnTo>
                </a:path>
              </a:pathLst>
            </a:custGeom>
            <a:noFill/>
            <a:ln w="476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87" name="Rectangle 278"/>
            <p:cNvSpPr>
              <a:spLocks noChangeArrowheads="1"/>
            </p:cNvSpPr>
            <p:nvPr/>
          </p:nvSpPr>
          <p:spPr bwMode="auto">
            <a:xfrm>
              <a:off x="2097" y="1964"/>
              <a:ext cx="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a:p>
          </p:txBody>
        </p:sp>
        <p:sp>
          <p:nvSpPr>
            <p:cNvPr id="21588" name="Line 279"/>
            <p:cNvSpPr>
              <a:spLocks noChangeShapeType="1"/>
            </p:cNvSpPr>
            <p:nvPr/>
          </p:nvSpPr>
          <p:spPr bwMode="auto">
            <a:xfrm flipH="1">
              <a:off x="2174" y="1920"/>
              <a:ext cx="74"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89" name="Line 280"/>
            <p:cNvSpPr>
              <a:spLocks noChangeShapeType="1"/>
            </p:cNvSpPr>
            <p:nvPr/>
          </p:nvSpPr>
          <p:spPr bwMode="auto">
            <a:xfrm flipH="1">
              <a:off x="2174" y="1841"/>
              <a:ext cx="74" cy="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90" name="Line 281"/>
            <p:cNvSpPr>
              <a:spLocks noChangeShapeType="1"/>
            </p:cNvSpPr>
            <p:nvPr/>
          </p:nvSpPr>
          <p:spPr bwMode="auto">
            <a:xfrm flipH="1">
              <a:off x="2174" y="1762"/>
              <a:ext cx="74"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91" name="Line 282"/>
            <p:cNvSpPr>
              <a:spLocks noChangeShapeType="1"/>
            </p:cNvSpPr>
            <p:nvPr/>
          </p:nvSpPr>
          <p:spPr bwMode="auto">
            <a:xfrm flipH="1">
              <a:off x="2174" y="1685"/>
              <a:ext cx="74"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92" name="Line 283"/>
            <p:cNvSpPr>
              <a:spLocks noChangeShapeType="1"/>
            </p:cNvSpPr>
            <p:nvPr/>
          </p:nvSpPr>
          <p:spPr bwMode="auto">
            <a:xfrm flipH="1">
              <a:off x="2174" y="1607"/>
              <a:ext cx="74"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93" name="Rectangle 284"/>
            <p:cNvSpPr>
              <a:spLocks noChangeArrowheads="1"/>
            </p:cNvSpPr>
            <p:nvPr/>
          </p:nvSpPr>
          <p:spPr bwMode="auto">
            <a:xfrm>
              <a:off x="1466" y="2092"/>
              <a:ext cx="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a:p>
          </p:txBody>
        </p:sp>
        <p:sp>
          <p:nvSpPr>
            <p:cNvPr id="21594" name="Freeform 285"/>
            <p:cNvSpPr>
              <a:spLocks/>
            </p:cNvSpPr>
            <p:nvPr/>
          </p:nvSpPr>
          <p:spPr bwMode="auto">
            <a:xfrm>
              <a:off x="1747" y="1567"/>
              <a:ext cx="63" cy="472"/>
            </a:xfrm>
            <a:custGeom>
              <a:avLst/>
              <a:gdLst>
                <a:gd name="T0" fmla="*/ 61 w 63"/>
                <a:gd name="T1" fmla="*/ 472 h 472"/>
                <a:gd name="T2" fmla="*/ 63 w 63"/>
                <a:gd name="T3" fmla="*/ 0 h 472"/>
                <a:gd name="T4" fmla="*/ 0 w 63"/>
                <a:gd name="T5" fmla="*/ 0 h 472"/>
                <a:gd name="T6" fmla="*/ 0 w 63"/>
                <a:gd name="T7" fmla="*/ 472 h 472"/>
                <a:gd name="T8" fmla="*/ 63 w 63"/>
                <a:gd name="T9" fmla="*/ 472 h 472"/>
                <a:gd name="T10" fmla="*/ 63 w 63"/>
                <a:gd name="T11" fmla="*/ 472 h 472"/>
                <a:gd name="T12" fmla="*/ 0 60000 65536"/>
                <a:gd name="T13" fmla="*/ 0 60000 65536"/>
                <a:gd name="T14" fmla="*/ 0 60000 65536"/>
                <a:gd name="T15" fmla="*/ 0 60000 65536"/>
                <a:gd name="T16" fmla="*/ 0 60000 65536"/>
                <a:gd name="T17" fmla="*/ 0 60000 65536"/>
                <a:gd name="T18" fmla="*/ 0 w 63"/>
                <a:gd name="T19" fmla="*/ 0 h 472"/>
                <a:gd name="T20" fmla="*/ 63 w 63"/>
                <a:gd name="T21" fmla="*/ 472 h 472"/>
              </a:gdLst>
              <a:ahLst/>
              <a:cxnLst>
                <a:cxn ang="T12">
                  <a:pos x="T0" y="T1"/>
                </a:cxn>
                <a:cxn ang="T13">
                  <a:pos x="T2" y="T3"/>
                </a:cxn>
                <a:cxn ang="T14">
                  <a:pos x="T4" y="T5"/>
                </a:cxn>
                <a:cxn ang="T15">
                  <a:pos x="T6" y="T7"/>
                </a:cxn>
                <a:cxn ang="T16">
                  <a:pos x="T8" y="T9"/>
                </a:cxn>
                <a:cxn ang="T17">
                  <a:pos x="T10" y="T11"/>
                </a:cxn>
              </a:cxnLst>
              <a:rect l="T18" t="T19" r="T20" b="T21"/>
              <a:pathLst>
                <a:path w="63" h="472">
                  <a:moveTo>
                    <a:pt x="61" y="472"/>
                  </a:moveTo>
                  <a:lnTo>
                    <a:pt x="63" y="0"/>
                  </a:lnTo>
                  <a:lnTo>
                    <a:pt x="0" y="0"/>
                  </a:lnTo>
                  <a:lnTo>
                    <a:pt x="0" y="472"/>
                  </a:lnTo>
                  <a:lnTo>
                    <a:pt x="63" y="472"/>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95" name="Freeform 286"/>
            <p:cNvSpPr>
              <a:spLocks/>
            </p:cNvSpPr>
            <p:nvPr/>
          </p:nvSpPr>
          <p:spPr bwMode="auto">
            <a:xfrm>
              <a:off x="1810" y="1567"/>
              <a:ext cx="63" cy="472"/>
            </a:xfrm>
            <a:custGeom>
              <a:avLst/>
              <a:gdLst>
                <a:gd name="T0" fmla="*/ 63 w 63"/>
                <a:gd name="T1" fmla="*/ 472 h 472"/>
                <a:gd name="T2" fmla="*/ 63 w 63"/>
                <a:gd name="T3" fmla="*/ 0 h 472"/>
                <a:gd name="T4" fmla="*/ 0 w 63"/>
                <a:gd name="T5" fmla="*/ 0 h 472"/>
                <a:gd name="T6" fmla="*/ 0 w 63"/>
                <a:gd name="T7" fmla="*/ 472 h 472"/>
                <a:gd name="T8" fmla="*/ 63 w 63"/>
                <a:gd name="T9" fmla="*/ 472 h 472"/>
                <a:gd name="T10" fmla="*/ 63 w 63"/>
                <a:gd name="T11" fmla="*/ 472 h 472"/>
                <a:gd name="T12" fmla="*/ 0 60000 65536"/>
                <a:gd name="T13" fmla="*/ 0 60000 65536"/>
                <a:gd name="T14" fmla="*/ 0 60000 65536"/>
                <a:gd name="T15" fmla="*/ 0 60000 65536"/>
                <a:gd name="T16" fmla="*/ 0 60000 65536"/>
                <a:gd name="T17" fmla="*/ 0 60000 65536"/>
                <a:gd name="T18" fmla="*/ 0 w 63"/>
                <a:gd name="T19" fmla="*/ 0 h 472"/>
                <a:gd name="T20" fmla="*/ 63 w 63"/>
                <a:gd name="T21" fmla="*/ 472 h 472"/>
              </a:gdLst>
              <a:ahLst/>
              <a:cxnLst>
                <a:cxn ang="T12">
                  <a:pos x="T0" y="T1"/>
                </a:cxn>
                <a:cxn ang="T13">
                  <a:pos x="T2" y="T3"/>
                </a:cxn>
                <a:cxn ang="T14">
                  <a:pos x="T4" y="T5"/>
                </a:cxn>
                <a:cxn ang="T15">
                  <a:pos x="T6" y="T7"/>
                </a:cxn>
                <a:cxn ang="T16">
                  <a:pos x="T8" y="T9"/>
                </a:cxn>
                <a:cxn ang="T17">
                  <a:pos x="T10" y="T11"/>
                </a:cxn>
              </a:cxnLst>
              <a:rect l="T18" t="T19" r="T20" b="T21"/>
              <a:pathLst>
                <a:path w="63" h="472">
                  <a:moveTo>
                    <a:pt x="63" y="472"/>
                  </a:moveTo>
                  <a:lnTo>
                    <a:pt x="63" y="0"/>
                  </a:lnTo>
                  <a:lnTo>
                    <a:pt x="0" y="0"/>
                  </a:lnTo>
                  <a:lnTo>
                    <a:pt x="0" y="472"/>
                  </a:lnTo>
                  <a:lnTo>
                    <a:pt x="63" y="472"/>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96" name="Freeform 287"/>
            <p:cNvSpPr>
              <a:spLocks/>
            </p:cNvSpPr>
            <p:nvPr/>
          </p:nvSpPr>
          <p:spPr bwMode="auto">
            <a:xfrm>
              <a:off x="4093" y="2436"/>
              <a:ext cx="94" cy="121"/>
            </a:xfrm>
            <a:custGeom>
              <a:avLst/>
              <a:gdLst>
                <a:gd name="T0" fmla="*/ 92 w 94"/>
                <a:gd name="T1" fmla="*/ 121 h 121"/>
                <a:gd name="T2" fmla="*/ 94 w 94"/>
                <a:gd name="T3" fmla="*/ 0 h 121"/>
                <a:gd name="T4" fmla="*/ 0 w 94"/>
                <a:gd name="T5" fmla="*/ 0 h 121"/>
                <a:gd name="T6" fmla="*/ 0 w 94"/>
                <a:gd name="T7" fmla="*/ 121 h 121"/>
                <a:gd name="T8" fmla="*/ 94 w 94"/>
                <a:gd name="T9" fmla="*/ 121 h 121"/>
                <a:gd name="T10" fmla="*/ 94 w 94"/>
                <a:gd name="T11" fmla="*/ 121 h 121"/>
                <a:gd name="T12" fmla="*/ 0 60000 65536"/>
                <a:gd name="T13" fmla="*/ 0 60000 65536"/>
                <a:gd name="T14" fmla="*/ 0 60000 65536"/>
                <a:gd name="T15" fmla="*/ 0 60000 65536"/>
                <a:gd name="T16" fmla="*/ 0 60000 65536"/>
                <a:gd name="T17" fmla="*/ 0 60000 65536"/>
                <a:gd name="T18" fmla="*/ 0 w 94"/>
                <a:gd name="T19" fmla="*/ 0 h 121"/>
                <a:gd name="T20" fmla="*/ 94 w 94"/>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94" h="121">
                  <a:moveTo>
                    <a:pt x="92" y="121"/>
                  </a:moveTo>
                  <a:lnTo>
                    <a:pt x="94" y="0"/>
                  </a:lnTo>
                  <a:lnTo>
                    <a:pt x="0" y="0"/>
                  </a:lnTo>
                  <a:lnTo>
                    <a:pt x="0" y="121"/>
                  </a:lnTo>
                  <a:lnTo>
                    <a:pt x="94" y="121"/>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97" name="Freeform 288"/>
            <p:cNvSpPr>
              <a:spLocks/>
            </p:cNvSpPr>
            <p:nvPr/>
          </p:nvSpPr>
          <p:spPr bwMode="auto">
            <a:xfrm>
              <a:off x="3310" y="2434"/>
              <a:ext cx="781" cy="123"/>
            </a:xfrm>
            <a:custGeom>
              <a:avLst/>
              <a:gdLst>
                <a:gd name="T0" fmla="*/ 781 w 781"/>
                <a:gd name="T1" fmla="*/ 123 h 123"/>
                <a:gd name="T2" fmla="*/ 781 w 781"/>
                <a:gd name="T3" fmla="*/ 0 h 123"/>
                <a:gd name="T4" fmla="*/ 0 w 781"/>
                <a:gd name="T5" fmla="*/ 0 h 123"/>
                <a:gd name="T6" fmla="*/ 0 w 781"/>
                <a:gd name="T7" fmla="*/ 123 h 123"/>
                <a:gd name="T8" fmla="*/ 781 w 781"/>
                <a:gd name="T9" fmla="*/ 123 h 123"/>
                <a:gd name="T10" fmla="*/ 781 w 781"/>
                <a:gd name="T11" fmla="*/ 123 h 123"/>
                <a:gd name="T12" fmla="*/ 0 60000 65536"/>
                <a:gd name="T13" fmla="*/ 0 60000 65536"/>
                <a:gd name="T14" fmla="*/ 0 60000 65536"/>
                <a:gd name="T15" fmla="*/ 0 60000 65536"/>
                <a:gd name="T16" fmla="*/ 0 60000 65536"/>
                <a:gd name="T17" fmla="*/ 0 60000 65536"/>
                <a:gd name="T18" fmla="*/ 0 w 781"/>
                <a:gd name="T19" fmla="*/ 0 h 123"/>
                <a:gd name="T20" fmla="*/ 781 w 781"/>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781" h="123">
                  <a:moveTo>
                    <a:pt x="781" y="123"/>
                  </a:moveTo>
                  <a:lnTo>
                    <a:pt x="781" y="0"/>
                  </a:lnTo>
                  <a:lnTo>
                    <a:pt x="0" y="0"/>
                  </a:lnTo>
                  <a:lnTo>
                    <a:pt x="0" y="123"/>
                  </a:lnTo>
                  <a:lnTo>
                    <a:pt x="781" y="123"/>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98" name="Freeform 289"/>
            <p:cNvSpPr>
              <a:spLocks/>
            </p:cNvSpPr>
            <p:nvPr/>
          </p:nvSpPr>
          <p:spPr bwMode="auto">
            <a:xfrm>
              <a:off x="2431" y="2434"/>
              <a:ext cx="879" cy="123"/>
            </a:xfrm>
            <a:custGeom>
              <a:avLst/>
              <a:gdLst>
                <a:gd name="T0" fmla="*/ 879 w 879"/>
                <a:gd name="T1" fmla="*/ 123 h 123"/>
                <a:gd name="T2" fmla="*/ 879 w 879"/>
                <a:gd name="T3" fmla="*/ 0 h 123"/>
                <a:gd name="T4" fmla="*/ 0 w 879"/>
                <a:gd name="T5" fmla="*/ 0 h 123"/>
                <a:gd name="T6" fmla="*/ 0 w 879"/>
                <a:gd name="T7" fmla="*/ 123 h 123"/>
                <a:gd name="T8" fmla="*/ 879 w 879"/>
                <a:gd name="T9" fmla="*/ 123 h 123"/>
                <a:gd name="T10" fmla="*/ 879 w 879"/>
                <a:gd name="T11" fmla="*/ 123 h 123"/>
                <a:gd name="T12" fmla="*/ 0 60000 65536"/>
                <a:gd name="T13" fmla="*/ 0 60000 65536"/>
                <a:gd name="T14" fmla="*/ 0 60000 65536"/>
                <a:gd name="T15" fmla="*/ 0 60000 65536"/>
                <a:gd name="T16" fmla="*/ 0 60000 65536"/>
                <a:gd name="T17" fmla="*/ 0 60000 65536"/>
                <a:gd name="T18" fmla="*/ 0 w 879"/>
                <a:gd name="T19" fmla="*/ 0 h 123"/>
                <a:gd name="T20" fmla="*/ 879 w 879"/>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879" h="123">
                  <a:moveTo>
                    <a:pt x="879" y="123"/>
                  </a:moveTo>
                  <a:lnTo>
                    <a:pt x="879" y="0"/>
                  </a:lnTo>
                  <a:lnTo>
                    <a:pt x="0" y="0"/>
                  </a:lnTo>
                  <a:lnTo>
                    <a:pt x="0" y="123"/>
                  </a:lnTo>
                  <a:lnTo>
                    <a:pt x="879" y="123"/>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99" name="Freeform 290"/>
            <p:cNvSpPr>
              <a:spLocks/>
            </p:cNvSpPr>
            <p:nvPr/>
          </p:nvSpPr>
          <p:spPr bwMode="auto">
            <a:xfrm>
              <a:off x="3477" y="2311"/>
              <a:ext cx="708" cy="123"/>
            </a:xfrm>
            <a:custGeom>
              <a:avLst/>
              <a:gdLst>
                <a:gd name="T0" fmla="*/ 708 w 708"/>
                <a:gd name="T1" fmla="*/ 122 h 123"/>
                <a:gd name="T2" fmla="*/ 708 w 708"/>
                <a:gd name="T3" fmla="*/ 0 h 123"/>
                <a:gd name="T4" fmla="*/ 0 w 708"/>
                <a:gd name="T5" fmla="*/ 0 h 123"/>
                <a:gd name="T6" fmla="*/ 0 w 708"/>
                <a:gd name="T7" fmla="*/ 123 h 123"/>
                <a:gd name="T8" fmla="*/ 708 w 708"/>
                <a:gd name="T9" fmla="*/ 123 h 123"/>
                <a:gd name="T10" fmla="*/ 708 w 708"/>
                <a:gd name="T11" fmla="*/ 123 h 123"/>
                <a:gd name="T12" fmla="*/ 0 60000 65536"/>
                <a:gd name="T13" fmla="*/ 0 60000 65536"/>
                <a:gd name="T14" fmla="*/ 0 60000 65536"/>
                <a:gd name="T15" fmla="*/ 0 60000 65536"/>
                <a:gd name="T16" fmla="*/ 0 60000 65536"/>
                <a:gd name="T17" fmla="*/ 0 60000 65536"/>
                <a:gd name="T18" fmla="*/ 0 w 708"/>
                <a:gd name="T19" fmla="*/ 0 h 123"/>
                <a:gd name="T20" fmla="*/ 708 w 708"/>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708" h="123">
                  <a:moveTo>
                    <a:pt x="708" y="122"/>
                  </a:moveTo>
                  <a:lnTo>
                    <a:pt x="708" y="0"/>
                  </a:lnTo>
                  <a:lnTo>
                    <a:pt x="0" y="0"/>
                  </a:lnTo>
                  <a:lnTo>
                    <a:pt x="0" y="123"/>
                  </a:lnTo>
                  <a:lnTo>
                    <a:pt x="708" y="123"/>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00" name="Freeform 291"/>
            <p:cNvSpPr>
              <a:spLocks/>
            </p:cNvSpPr>
            <p:nvPr/>
          </p:nvSpPr>
          <p:spPr bwMode="auto">
            <a:xfrm>
              <a:off x="2431" y="2311"/>
              <a:ext cx="1046" cy="123"/>
            </a:xfrm>
            <a:custGeom>
              <a:avLst/>
              <a:gdLst>
                <a:gd name="T0" fmla="*/ 1046 w 1046"/>
                <a:gd name="T1" fmla="*/ 123 h 123"/>
                <a:gd name="T2" fmla="*/ 1046 w 1046"/>
                <a:gd name="T3" fmla="*/ 0 h 123"/>
                <a:gd name="T4" fmla="*/ 0 w 1046"/>
                <a:gd name="T5" fmla="*/ 0 h 123"/>
                <a:gd name="T6" fmla="*/ 0 w 1046"/>
                <a:gd name="T7" fmla="*/ 123 h 123"/>
                <a:gd name="T8" fmla="*/ 1046 w 1046"/>
                <a:gd name="T9" fmla="*/ 123 h 123"/>
                <a:gd name="T10" fmla="*/ 1046 w 1046"/>
                <a:gd name="T11" fmla="*/ 123 h 123"/>
                <a:gd name="T12" fmla="*/ 0 60000 65536"/>
                <a:gd name="T13" fmla="*/ 0 60000 65536"/>
                <a:gd name="T14" fmla="*/ 0 60000 65536"/>
                <a:gd name="T15" fmla="*/ 0 60000 65536"/>
                <a:gd name="T16" fmla="*/ 0 60000 65536"/>
                <a:gd name="T17" fmla="*/ 0 60000 65536"/>
                <a:gd name="T18" fmla="*/ 0 w 1046"/>
                <a:gd name="T19" fmla="*/ 0 h 123"/>
                <a:gd name="T20" fmla="*/ 1046 w 1046"/>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1046" h="123">
                  <a:moveTo>
                    <a:pt x="1046" y="123"/>
                  </a:moveTo>
                  <a:lnTo>
                    <a:pt x="1046" y="0"/>
                  </a:lnTo>
                  <a:lnTo>
                    <a:pt x="0" y="0"/>
                  </a:lnTo>
                  <a:lnTo>
                    <a:pt x="0" y="123"/>
                  </a:lnTo>
                  <a:lnTo>
                    <a:pt x="1046" y="123"/>
                  </a:lnTo>
                </a:path>
              </a:pathLst>
            </a:custGeom>
            <a:noFill/>
            <a:ln w="1111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601" name="Freeform 292"/>
            <p:cNvSpPr>
              <a:spLocks/>
            </p:cNvSpPr>
            <p:nvPr/>
          </p:nvSpPr>
          <p:spPr bwMode="auto">
            <a:xfrm>
              <a:off x="3171" y="2407"/>
              <a:ext cx="482" cy="55"/>
            </a:xfrm>
            <a:custGeom>
              <a:avLst/>
              <a:gdLst>
                <a:gd name="T0" fmla="*/ 482 w 482"/>
                <a:gd name="T1" fmla="*/ 55 h 55"/>
                <a:gd name="T2" fmla="*/ 482 w 482"/>
                <a:gd name="T3" fmla="*/ 0 h 55"/>
                <a:gd name="T4" fmla="*/ 0 w 482"/>
                <a:gd name="T5" fmla="*/ 0 h 55"/>
                <a:gd name="T6" fmla="*/ 0 w 482"/>
                <a:gd name="T7" fmla="*/ 55 h 55"/>
                <a:gd name="T8" fmla="*/ 482 w 482"/>
                <a:gd name="T9" fmla="*/ 55 h 55"/>
                <a:gd name="T10" fmla="*/ 482 w 482"/>
                <a:gd name="T11" fmla="*/ 55 h 55"/>
                <a:gd name="T12" fmla="*/ 0 60000 65536"/>
                <a:gd name="T13" fmla="*/ 0 60000 65536"/>
                <a:gd name="T14" fmla="*/ 0 60000 65536"/>
                <a:gd name="T15" fmla="*/ 0 60000 65536"/>
                <a:gd name="T16" fmla="*/ 0 60000 65536"/>
                <a:gd name="T17" fmla="*/ 0 60000 65536"/>
                <a:gd name="T18" fmla="*/ 0 w 482"/>
                <a:gd name="T19" fmla="*/ 0 h 55"/>
                <a:gd name="T20" fmla="*/ 482 w 482"/>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482" h="55">
                  <a:moveTo>
                    <a:pt x="482" y="55"/>
                  </a:moveTo>
                  <a:lnTo>
                    <a:pt x="482" y="0"/>
                  </a:lnTo>
                  <a:lnTo>
                    <a:pt x="0" y="0"/>
                  </a:lnTo>
                  <a:lnTo>
                    <a:pt x="0" y="55"/>
                  </a:lnTo>
                  <a:lnTo>
                    <a:pt x="482"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02" name="Rectangle 293"/>
            <p:cNvSpPr>
              <a:spLocks noChangeArrowheads="1"/>
            </p:cNvSpPr>
            <p:nvPr/>
          </p:nvSpPr>
          <p:spPr bwMode="auto">
            <a:xfrm>
              <a:off x="3207" y="2398"/>
              <a:ext cx="31"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P</a:t>
              </a:r>
              <a:endParaRPr lang="en-US" altLang="en-US" b="1"/>
            </a:p>
          </p:txBody>
        </p:sp>
        <p:sp>
          <p:nvSpPr>
            <p:cNvPr id="21603" name="Rectangle 294"/>
            <p:cNvSpPr>
              <a:spLocks noChangeArrowheads="1"/>
            </p:cNvSpPr>
            <p:nvPr/>
          </p:nvSpPr>
          <p:spPr bwMode="auto">
            <a:xfrm>
              <a:off x="3246" y="2398"/>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h</a:t>
              </a:r>
              <a:endParaRPr lang="en-US" altLang="en-US" b="1"/>
            </a:p>
          </p:txBody>
        </p:sp>
        <p:sp>
          <p:nvSpPr>
            <p:cNvPr id="21604" name="Rectangle 295"/>
            <p:cNvSpPr>
              <a:spLocks noChangeArrowheads="1"/>
            </p:cNvSpPr>
            <p:nvPr/>
          </p:nvSpPr>
          <p:spPr bwMode="auto">
            <a:xfrm>
              <a:off x="3277" y="2398"/>
              <a:ext cx="2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y</a:t>
              </a:r>
              <a:endParaRPr lang="en-US" altLang="en-US" b="1"/>
            </a:p>
          </p:txBody>
        </p:sp>
        <p:sp>
          <p:nvSpPr>
            <p:cNvPr id="21605" name="Rectangle 296"/>
            <p:cNvSpPr>
              <a:spLocks noChangeArrowheads="1"/>
            </p:cNvSpPr>
            <p:nvPr/>
          </p:nvSpPr>
          <p:spPr bwMode="auto">
            <a:xfrm>
              <a:off x="3306" y="2398"/>
              <a:ext cx="2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s</a:t>
              </a:r>
              <a:endParaRPr lang="en-US" altLang="en-US" b="1"/>
            </a:p>
          </p:txBody>
        </p:sp>
        <p:sp>
          <p:nvSpPr>
            <p:cNvPr id="21606" name="Rectangle 297"/>
            <p:cNvSpPr>
              <a:spLocks noChangeArrowheads="1"/>
            </p:cNvSpPr>
            <p:nvPr/>
          </p:nvSpPr>
          <p:spPr bwMode="auto">
            <a:xfrm>
              <a:off x="3333" y="2398"/>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i</a:t>
              </a:r>
              <a:endParaRPr lang="en-US" altLang="en-US" b="1"/>
            </a:p>
          </p:txBody>
        </p:sp>
        <p:sp>
          <p:nvSpPr>
            <p:cNvPr id="21607" name="Rectangle 298"/>
            <p:cNvSpPr>
              <a:spLocks noChangeArrowheads="1"/>
            </p:cNvSpPr>
            <p:nvPr/>
          </p:nvSpPr>
          <p:spPr bwMode="auto">
            <a:xfrm>
              <a:off x="3347" y="2398"/>
              <a:ext cx="2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c</a:t>
              </a:r>
              <a:endParaRPr lang="en-US" altLang="en-US" b="1"/>
            </a:p>
          </p:txBody>
        </p:sp>
        <p:sp>
          <p:nvSpPr>
            <p:cNvPr id="21608" name="Rectangle 299"/>
            <p:cNvSpPr>
              <a:spLocks noChangeArrowheads="1"/>
            </p:cNvSpPr>
            <p:nvPr/>
          </p:nvSpPr>
          <p:spPr bwMode="auto">
            <a:xfrm>
              <a:off x="3376" y="2398"/>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609" name="Rectangle 300"/>
            <p:cNvSpPr>
              <a:spLocks noChangeArrowheads="1"/>
            </p:cNvSpPr>
            <p:nvPr/>
          </p:nvSpPr>
          <p:spPr bwMode="auto">
            <a:xfrm>
              <a:off x="3407" y="2398"/>
              <a:ext cx="1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l</a:t>
              </a:r>
              <a:endParaRPr lang="en-US" altLang="en-US" b="1"/>
            </a:p>
          </p:txBody>
        </p:sp>
        <p:sp>
          <p:nvSpPr>
            <p:cNvPr id="21610" name="Rectangle 301"/>
            <p:cNvSpPr>
              <a:spLocks noChangeArrowheads="1"/>
            </p:cNvSpPr>
            <p:nvPr/>
          </p:nvSpPr>
          <p:spPr bwMode="auto">
            <a:xfrm>
              <a:off x="3419" y="2398"/>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11" name="Rectangle 302"/>
            <p:cNvSpPr>
              <a:spLocks noChangeArrowheads="1"/>
            </p:cNvSpPr>
            <p:nvPr/>
          </p:nvSpPr>
          <p:spPr bwMode="auto">
            <a:xfrm>
              <a:off x="3436" y="2398"/>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a</a:t>
              </a:r>
              <a:endParaRPr lang="en-US" altLang="en-US" b="1"/>
            </a:p>
          </p:txBody>
        </p:sp>
        <p:sp>
          <p:nvSpPr>
            <p:cNvPr id="21612" name="Rectangle 303"/>
            <p:cNvSpPr>
              <a:spLocks noChangeArrowheads="1"/>
            </p:cNvSpPr>
            <p:nvPr/>
          </p:nvSpPr>
          <p:spPr bwMode="auto">
            <a:xfrm>
              <a:off x="3467" y="2398"/>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a:t>
              </a:r>
              <a:endParaRPr lang="en-US" altLang="en-US" b="1"/>
            </a:p>
          </p:txBody>
        </p:sp>
        <p:sp>
          <p:nvSpPr>
            <p:cNvPr id="21613" name="Rectangle 304"/>
            <p:cNvSpPr>
              <a:spLocks noChangeArrowheads="1"/>
            </p:cNvSpPr>
            <p:nvPr/>
          </p:nvSpPr>
          <p:spPr bwMode="auto">
            <a:xfrm>
              <a:off x="3499" y="2398"/>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d</a:t>
              </a:r>
              <a:endParaRPr lang="en-US" altLang="en-US" b="1"/>
            </a:p>
          </p:txBody>
        </p:sp>
        <p:sp>
          <p:nvSpPr>
            <p:cNvPr id="21614" name="Rectangle 305"/>
            <p:cNvSpPr>
              <a:spLocks noChangeArrowheads="1"/>
            </p:cNvSpPr>
            <p:nvPr/>
          </p:nvSpPr>
          <p:spPr bwMode="auto">
            <a:xfrm>
              <a:off x="3530" y="2398"/>
              <a:ext cx="1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r</a:t>
              </a:r>
              <a:endParaRPr lang="en-US" altLang="en-US" b="1"/>
            </a:p>
          </p:txBody>
        </p:sp>
        <p:sp>
          <p:nvSpPr>
            <p:cNvPr id="21615" name="Rectangle 306"/>
            <p:cNvSpPr>
              <a:spLocks noChangeArrowheads="1"/>
            </p:cNvSpPr>
            <p:nvPr/>
          </p:nvSpPr>
          <p:spPr bwMode="auto">
            <a:xfrm>
              <a:off x="3549" y="2398"/>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e</a:t>
              </a:r>
              <a:endParaRPr lang="en-US" altLang="en-US" b="1"/>
            </a:p>
          </p:txBody>
        </p:sp>
        <p:sp>
          <p:nvSpPr>
            <p:cNvPr id="21616" name="Rectangle 307"/>
            <p:cNvSpPr>
              <a:spLocks noChangeArrowheads="1"/>
            </p:cNvSpPr>
            <p:nvPr/>
          </p:nvSpPr>
          <p:spPr bwMode="auto">
            <a:xfrm>
              <a:off x="3581" y="2398"/>
              <a:ext cx="2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s</a:t>
              </a:r>
              <a:endParaRPr lang="en-US" altLang="en-US" b="1"/>
            </a:p>
          </p:txBody>
        </p:sp>
        <p:sp>
          <p:nvSpPr>
            <p:cNvPr id="21617" name="Rectangle 308"/>
            <p:cNvSpPr>
              <a:spLocks noChangeArrowheads="1"/>
            </p:cNvSpPr>
            <p:nvPr/>
          </p:nvSpPr>
          <p:spPr bwMode="auto">
            <a:xfrm>
              <a:off x="3610" y="2398"/>
              <a:ext cx="2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s</a:t>
              </a:r>
              <a:endParaRPr lang="en-US" altLang="en-US" b="1"/>
            </a:p>
          </p:txBody>
        </p:sp>
        <p:sp>
          <p:nvSpPr>
            <p:cNvPr id="21618" name="Rectangle 309"/>
            <p:cNvSpPr>
              <a:spLocks noChangeArrowheads="1"/>
            </p:cNvSpPr>
            <p:nvPr/>
          </p:nvSpPr>
          <p:spPr bwMode="auto">
            <a:xfrm>
              <a:off x="2000"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3</a:t>
              </a:r>
              <a:endParaRPr lang="en-US" altLang="en-US" b="1"/>
            </a:p>
          </p:txBody>
        </p:sp>
        <p:sp>
          <p:nvSpPr>
            <p:cNvPr id="21619" name="Rectangle 310"/>
            <p:cNvSpPr>
              <a:spLocks noChangeArrowheads="1"/>
            </p:cNvSpPr>
            <p:nvPr/>
          </p:nvSpPr>
          <p:spPr bwMode="auto">
            <a:xfrm>
              <a:off x="2031"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1</a:t>
              </a:r>
              <a:endParaRPr lang="en-US" altLang="en-US" b="1"/>
            </a:p>
          </p:txBody>
        </p:sp>
        <p:sp>
          <p:nvSpPr>
            <p:cNvPr id="21620" name="Rectangle 311"/>
            <p:cNvSpPr>
              <a:spLocks noChangeArrowheads="1"/>
            </p:cNvSpPr>
            <p:nvPr/>
          </p:nvSpPr>
          <p:spPr bwMode="auto">
            <a:xfrm>
              <a:off x="2063" y="1071"/>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21" name="Rectangle 312"/>
            <p:cNvSpPr>
              <a:spLocks noChangeArrowheads="1"/>
            </p:cNvSpPr>
            <p:nvPr/>
          </p:nvSpPr>
          <p:spPr bwMode="auto">
            <a:xfrm>
              <a:off x="2078"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3</a:t>
              </a:r>
              <a:endParaRPr lang="en-US" altLang="en-US" b="1"/>
            </a:p>
          </p:txBody>
        </p:sp>
        <p:sp>
          <p:nvSpPr>
            <p:cNvPr id="21622" name="Rectangle 313"/>
            <p:cNvSpPr>
              <a:spLocks noChangeArrowheads="1"/>
            </p:cNvSpPr>
            <p:nvPr/>
          </p:nvSpPr>
          <p:spPr bwMode="auto">
            <a:xfrm>
              <a:off x="2111"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0</a:t>
              </a:r>
              <a:endParaRPr lang="en-US" altLang="en-US" b="1"/>
            </a:p>
          </p:txBody>
        </p:sp>
        <p:sp>
          <p:nvSpPr>
            <p:cNvPr id="21623" name="Rectangle 314"/>
            <p:cNvSpPr>
              <a:spLocks noChangeArrowheads="1"/>
            </p:cNvSpPr>
            <p:nvPr/>
          </p:nvSpPr>
          <p:spPr bwMode="auto">
            <a:xfrm>
              <a:off x="2142" y="1071"/>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24" name="Rectangle 315"/>
            <p:cNvSpPr>
              <a:spLocks noChangeArrowheads="1"/>
            </p:cNvSpPr>
            <p:nvPr/>
          </p:nvSpPr>
          <p:spPr bwMode="auto">
            <a:xfrm>
              <a:off x="2157"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2</a:t>
              </a:r>
              <a:endParaRPr lang="en-US" altLang="en-US" b="1"/>
            </a:p>
          </p:txBody>
        </p:sp>
        <p:sp>
          <p:nvSpPr>
            <p:cNvPr id="21625" name="Rectangle 316"/>
            <p:cNvSpPr>
              <a:spLocks noChangeArrowheads="1"/>
            </p:cNvSpPr>
            <p:nvPr/>
          </p:nvSpPr>
          <p:spPr bwMode="auto">
            <a:xfrm>
              <a:off x="2190"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9</a:t>
              </a:r>
              <a:endParaRPr lang="en-US" altLang="en-US" b="1"/>
            </a:p>
          </p:txBody>
        </p:sp>
        <p:sp>
          <p:nvSpPr>
            <p:cNvPr id="21626" name="Rectangle 317"/>
            <p:cNvSpPr>
              <a:spLocks noChangeArrowheads="1"/>
            </p:cNvSpPr>
            <p:nvPr/>
          </p:nvSpPr>
          <p:spPr bwMode="auto">
            <a:xfrm>
              <a:off x="2220" y="1071"/>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27" name="Rectangle 318"/>
            <p:cNvSpPr>
              <a:spLocks noChangeArrowheads="1"/>
            </p:cNvSpPr>
            <p:nvPr/>
          </p:nvSpPr>
          <p:spPr bwMode="auto">
            <a:xfrm>
              <a:off x="2802" y="1071"/>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28" name="Rectangle 319"/>
            <p:cNvSpPr>
              <a:spLocks noChangeArrowheads="1"/>
            </p:cNvSpPr>
            <p:nvPr/>
          </p:nvSpPr>
          <p:spPr bwMode="auto">
            <a:xfrm>
              <a:off x="2819"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1</a:t>
              </a:r>
              <a:endParaRPr lang="en-US" altLang="en-US" b="1"/>
            </a:p>
          </p:txBody>
        </p:sp>
        <p:sp>
          <p:nvSpPr>
            <p:cNvPr id="21629" name="Rectangle 320"/>
            <p:cNvSpPr>
              <a:spLocks noChangeArrowheads="1"/>
            </p:cNvSpPr>
            <p:nvPr/>
          </p:nvSpPr>
          <p:spPr bwMode="auto">
            <a:xfrm>
              <a:off x="2850"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5</a:t>
              </a:r>
              <a:endParaRPr lang="en-US" altLang="en-US" b="1"/>
            </a:p>
          </p:txBody>
        </p:sp>
        <p:sp>
          <p:nvSpPr>
            <p:cNvPr id="21630" name="Rectangle 321"/>
            <p:cNvSpPr>
              <a:spLocks noChangeArrowheads="1"/>
            </p:cNvSpPr>
            <p:nvPr/>
          </p:nvSpPr>
          <p:spPr bwMode="auto">
            <a:xfrm>
              <a:off x="2882" y="1071"/>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31" name="Rectangle 322"/>
            <p:cNvSpPr>
              <a:spLocks noChangeArrowheads="1"/>
            </p:cNvSpPr>
            <p:nvPr/>
          </p:nvSpPr>
          <p:spPr bwMode="auto">
            <a:xfrm>
              <a:off x="2897"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1</a:t>
              </a:r>
              <a:endParaRPr lang="en-US" altLang="en-US" b="1"/>
            </a:p>
          </p:txBody>
        </p:sp>
        <p:sp>
          <p:nvSpPr>
            <p:cNvPr id="21632" name="Rectangle 323"/>
            <p:cNvSpPr>
              <a:spLocks noChangeArrowheads="1"/>
            </p:cNvSpPr>
            <p:nvPr/>
          </p:nvSpPr>
          <p:spPr bwMode="auto">
            <a:xfrm>
              <a:off x="2928"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4</a:t>
              </a:r>
              <a:endParaRPr lang="en-US" altLang="en-US" b="1"/>
            </a:p>
          </p:txBody>
        </p:sp>
        <p:sp>
          <p:nvSpPr>
            <p:cNvPr id="21633" name="Rectangle 324"/>
            <p:cNvSpPr>
              <a:spLocks noChangeArrowheads="1"/>
            </p:cNvSpPr>
            <p:nvPr/>
          </p:nvSpPr>
          <p:spPr bwMode="auto">
            <a:xfrm>
              <a:off x="2961" y="1071"/>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34" name="Rectangle 325"/>
            <p:cNvSpPr>
              <a:spLocks noChangeArrowheads="1"/>
            </p:cNvSpPr>
            <p:nvPr/>
          </p:nvSpPr>
          <p:spPr bwMode="auto">
            <a:xfrm>
              <a:off x="2976"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1</a:t>
              </a:r>
              <a:endParaRPr lang="en-US" altLang="en-US" b="1"/>
            </a:p>
          </p:txBody>
        </p:sp>
        <p:sp>
          <p:nvSpPr>
            <p:cNvPr id="21635" name="Rectangle 326"/>
            <p:cNvSpPr>
              <a:spLocks noChangeArrowheads="1"/>
            </p:cNvSpPr>
            <p:nvPr/>
          </p:nvSpPr>
          <p:spPr bwMode="auto">
            <a:xfrm>
              <a:off x="3009"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3</a:t>
              </a:r>
              <a:endParaRPr lang="en-US" altLang="en-US" b="1"/>
            </a:p>
          </p:txBody>
        </p:sp>
        <p:sp>
          <p:nvSpPr>
            <p:cNvPr id="21636" name="Rectangle 327"/>
            <p:cNvSpPr>
              <a:spLocks noChangeArrowheads="1"/>
            </p:cNvSpPr>
            <p:nvPr/>
          </p:nvSpPr>
          <p:spPr bwMode="auto">
            <a:xfrm>
              <a:off x="3039" y="1071"/>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37" name="Rectangle 328"/>
            <p:cNvSpPr>
              <a:spLocks noChangeArrowheads="1"/>
            </p:cNvSpPr>
            <p:nvPr/>
          </p:nvSpPr>
          <p:spPr bwMode="auto">
            <a:xfrm>
              <a:off x="3055"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1</a:t>
              </a:r>
              <a:endParaRPr lang="en-US" altLang="en-US" b="1"/>
            </a:p>
          </p:txBody>
        </p:sp>
        <p:sp>
          <p:nvSpPr>
            <p:cNvPr id="21638" name="Rectangle 329"/>
            <p:cNvSpPr>
              <a:spLocks noChangeArrowheads="1"/>
            </p:cNvSpPr>
            <p:nvPr/>
          </p:nvSpPr>
          <p:spPr bwMode="auto">
            <a:xfrm>
              <a:off x="3087"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2</a:t>
              </a:r>
              <a:endParaRPr lang="en-US" altLang="en-US" b="1"/>
            </a:p>
          </p:txBody>
        </p:sp>
        <p:sp>
          <p:nvSpPr>
            <p:cNvPr id="21639" name="Rectangle 330"/>
            <p:cNvSpPr>
              <a:spLocks noChangeArrowheads="1"/>
            </p:cNvSpPr>
            <p:nvPr/>
          </p:nvSpPr>
          <p:spPr bwMode="auto">
            <a:xfrm>
              <a:off x="3118" y="1071"/>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40" name="Rectangle 331"/>
            <p:cNvSpPr>
              <a:spLocks noChangeArrowheads="1"/>
            </p:cNvSpPr>
            <p:nvPr/>
          </p:nvSpPr>
          <p:spPr bwMode="auto">
            <a:xfrm>
              <a:off x="3135"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1</a:t>
              </a:r>
              <a:endParaRPr lang="en-US" altLang="en-US" b="1"/>
            </a:p>
          </p:txBody>
        </p:sp>
        <p:sp>
          <p:nvSpPr>
            <p:cNvPr id="21641" name="Rectangle 332"/>
            <p:cNvSpPr>
              <a:spLocks noChangeArrowheads="1"/>
            </p:cNvSpPr>
            <p:nvPr/>
          </p:nvSpPr>
          <p:spPr bwMode="auto">
            <a:xfrm>
              <a:off x="3166"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1</a:t>
              </a:r>
              <a:endParaRPr lang="en-US" altLang="en-US" b="1"/>
            </a:p>
          </p:txBody>
        </p:sp>
        <p:sp>
          <p:nvSpPr>
            <p:cNvPr id="21642" name="Rectangle 333"/>
            <p:cNvSpPr>
              <a:spLocks noChangeArrowheads="1"/>
            </p:cNvSpPr>
            <p:nvPr/>
          </p:nvSpPr>
          <p:spPr bwMode="auto">
            <a:xfrm>
              <a:off x="3198" y="1071"/>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43" name="Rectangle 334"/>
            <p:cNvSpPr>
              <a:spLocks noChangeArrowheads="1"/>
            </p:cNvSpPr>
            <p:nvPr/>
          </p:nvSpPr>
          <p:spPr bwMode="auto">
            <a:xfrm>
              <a:off x="3214"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1</a:t>
              </a:r>
              <a:endParaRPr lang="en-US" altLang="en-US" b="1"/>
            </a:p>
          </p:txBody>
        </p:sp>
        <p:sp>
          <p:nvSpPr>
            <p:cNvPr id="21644" name="Rectangle 335"/>
            <p:cNvSpPr>
              <a:spLocks noChangeArrowheads="1"/>
            </p:cNvSpPr>
            <p:nvPr/>
          </p:nvSpPr>
          <p:spPr bwMode="auto">
            <a:xfrm>
              <a:off x="3246"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0</a:t>
              </a:r>
              <a:endParaRPr lang="en-US" altLang="en-US" b="1"/>
            </a:p>
          </p:txBody>
        </p:sp>
        <p:sp>
          <p:nvSpPr>
            <p:cNvPr id="21645" name="Rectangle 336"/>
            <p:cNvSpPr>
              <a:spLocks noChangeArrowheads="1"/>
            </p:cNvSpPr>
            <p:nvPr/>
          </p:nvSpPr>
          <p:spPr bwMode="auto">
            <a:xfrm>
              <a:off x="3277" y="1071"/>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46" name="Rectangle 337"/>
            <p:cNvSpPr>
              <a:spLocks noChangeArrowheads="1"/>
            </p:cNvSpPr>
            <p:nvPr/>
          </p:nvSpPr>
          <p:spPr bwMode="auto">
            <a:xfrm>
              <a:off x="3292"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9</a:t>
              </a:r>
              <a:endParaRPr lang="en-US" altLang="en-US" b="1"/>
            </a:p>
          </p:txBody>
        </p:sp>
        <p:sp>
          <p:nvSpPr>
            <p:cNvPr id="21647" name="Rectangle 338"/>
            <p:cNvSpPr>
              <a:spLocks noChangeArrowheads="1"/>
            </p:cNvSpPr>
            <p:nvPr/>
          </p:nvSpPr>
          <p:spPr bwMode="auto">
            <a:xfrm>
              <a:off x="3325" y="1071"/>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48" name="Rectangle 339"/>
            <p:cNvSpPr>
              <a:spLocks noChangeArrowheads="1"/>
            </p:cNvSpPr>
            <p:nvPr/>
          </p:nvSpPr>
          <p:spPr bwMode="auto">
            <a:xfrm>
              <a:off x="3340"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8</a:t>
              </a:r>
              <a:endParaRPr lang="en-US" altLang="en-US" b="1"/>
            </a:p>
          </p:txBody>
        </p:sp>
        <p:sp>
          <p:nvSpPr>
            <p:cNvPr id="21649" name="Rectangle 340"/>
            <p:cNvSpPr>
              <a:spLocks noChangeArrowheads="1"/>
            </p:cNvSpPr>
            <p:nvPr/>
          </p:nvSpPr>
          <p:spPr bwMode="auto">
            <a:xfrm>
              <a:off x="3373" y="1071"/>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50" name="Rectangle 341"/>
            <p:cNvSpPr>
              <a:spLocks noChangeArrowheads="1"/>
            </p:cNvSpPr>
            <p:nvPr/>
          </p:nvSpPr>
          <p:spPr bwMode="auto">
            <a:xfrm>
              <a:off x="3607" y="1071"/>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51" name="Rectangle 342"/>
            <p:cNvSpPr>
              <a:spLocks noChangeArrowheads="1"/>
            </p:cNvSpPr>
            <p:nvPr/>
          </p:nvSpPr>
          <p:spPr bwMode="auto">
            <a:xfrm>
              <a:off x="3624"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3</a:t>
              </a:r>
              <a:endParaRPr lang="en-US" altLang="en-US" b="1"/>
            </a:p>
          </p:txBody>
        </p:sp>
        <p:sp>
          <p:nvSpPr>
            <p:cNvPr id="21652" name="Rectangle 343"/>
            <p:cNvSpPr>
              <a:spLocks noChangeArrowheads="1"/>
            </p:cNvSpPr>
            <p:nvPr/>
          </p:nvSpPr>
          <p:spPr bwMode="auto">
            <a:xfrm>
              <a:off x="3655" y="1071"/>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53" name="Rectangle 344"/>
            <p:cNvSpPr>
              <a:spLocks noChangeArrowheads="1"/>
            </p:cNvSpPr>
            <p:nvPr/>
          </p:nvSpPr>
          <p:spPr bwMode="auto">
            <a:xfrm>
              <a:off x="3672"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2</a:t>
              </a:r>
              <a:endParaRPr lang="en-US" altLang="en-US" b="1"/>
            </a:p>
          </p:txBody>
        </p:sp>
        <p:sp>
          <p:nvSpPr>
            <p:cNvPr id="21654" name="Rectangle 345"/>
            <p:cNvSpPr>
              <a:spLocks noChangeArrowheads="1"/>
            </p:cNvSpPr>
            <p:nvPr/>
          </p:nvSpPr>
          <p:spPr bwMode="auto">
            <a:xfrm>
              <a:off x="3704" y="1071"/>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55" name="Rectangle 346"/>
            <p:cNvSpPr>
              <a:spLocks noChangeArrowheads="1"/>
            </p:cNvSpPr>
            <p:nvPr/>
          </p:nvSpPr>
          <p:spPr bwMode="auto">
            <a:xfrm>
              <a:off x="3720"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1</a:t>
              </a:r>
              <a:endParaRPr lang="en-US" altLang="en-US" b="1"/>
            </a:p>
          </p:txBody>
        </p:sp>
        <p:sp>
          <p:nvSpPr>
            <p:cNvPr id="21656" name="Rectangle 347"/>
            <p:cNvSpPr>
              <a:spLocks noChangeArrowheads="1"/>
            </p:cNvSpPr>
            <p:nvPr/>
          </p:nvSpPr>
          <p:spPr bwMode="auto">
            <a:xfrm>
              <a:off x="3752" y="1071"/>
              <a:ext cx="14"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57" name="Rectangle 348"/>
            <p:cNvSpPr>
              <a:spLocks noChangeArrowheads="1"/>
            </p:cNvSpPr>
            <p:nvPr/>
          </p:nvSpPr>
          <p:spPr bwMode="auto">
            <a:xfrm>
              <a:off x="3769" y="1071"/>
              <a:ext cx="2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0</a:t>
              </a:r>
              <a:endParaRPr lang="en-US" altLang="en-US" b="1"/>
            </a:p>
          </p:txBody>
        </p:sp>
        <p:sp>
          <p:nvSpPr>
            <p:cNvPr id="21658" name="Rectangle 349"/>
            <p:cNvSpPr>
              <a:spLocks noChangeArrowheads="1"/>
            </p:cNvSpPr>
            <p:nvPr/>
          </p:nvSpPr>
          <p:spPr bwMode="auto">
            <a:xfrm>
              <a:off x="3802" y="1071"/>
              <a:ext cx="1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700">
                  <a:solidFill>
                    <a:srgbClr val="000000"/>
                  </a:solidFill>
                </a:rPr>
                <a:t> </a:t>
              </a:r>
              <a:endParaRPr lang="en-US" altLang="en-US" b="1"/>
            </a:p>
          </p:txBody>
        </p:sp>
        <p:sp>
          <p:nvSpPr>
            <p:cNvPr id="21659" name="Freeform 350"/>
            <p:cNvSpPr>
              <a:spLocks/>
            </p:cNvSpPr>
            <p:nvPr/>
          </p:nvSpPr>
          <p:spPr bwMode="auto">
            <a:xfrm>
              <a:off x="2302" y="1102"/>
              <a:ext cx="12" cy="10"/>
            </a:xfrm>
            <a:custGeom>
              <a:avLst/>
              <a:gdLst>
                <a:gd name="T0" fmla="*/ 6 w 12"/>
                <a:gd name="T1" fmla="*/ 10 h 10"/>
                <a:gd name="T2" fmla="*/ 7 w 12"/>
                <a:gd name="T3" fmla="*/ 10 h 10"/>
                <a:gd name="T4" fmla="*/ 7 w 12"/>
                <a:gd name="T5" fmla="*/ 10 h 10"/>
                <a:gd name="T6" fmla="*/ 9 w 12"/>
                <a:gd name="T7" fmla="*/ 10 h 10"/>
                <a:gd name="T8" fmla="*/ 9 w 12"/>
                <a:gd name="T9" fmla="*/ 10 h 10"/>
                <a:gd name="T10" fmla="*/ 11 w 12"/>
                <a:gd name="T11" fmla="*/ 9 h 10"/>
                <a:gd name="T12" fmla="*/ 11 w 12"/>
                <a:gd name="T13" fmla="*/ 9 h 10"/>
                <a:gd name="T14" fmla="*/ 11 w 12"/>
                <a:gd name="T15" fmla="*/ 9 h 10"/>
                <a:gd name="T16" fmla="*/ 11 w 12"/>
                <a:gd name="T17" fmla="*/ 7 h 10"/>
                <a:gd name="T18" fmla="*/ 11 w 12"/>
                <a:gd name="T19" fmla="*/ 7 h 10"/>
                <a:gd name="T20" fmla="*/ 12 w 12"/>
                <a:gd name="T21" fmla="*/ 5 h 10"/>
                <a:gd name="T22" fmla="*/ 11 w 12"/>
                <a:gd name="T23" fmla="*/ 5 h 10"/>
                <a:gd name="T24" fmla="*/ 11 w 12"/>
                <a:gd name="T25" fmla="*/ 3 h 10"/>
                <a:gd name="T26" fmla="*/ 11 w 12"/>
                <a:gd name="T27" fmla="*/ 3 h 10"/>
                <a:gd name="T28" fmla="*/ 11 w 12"/>
                <a:gd name="T29" fmla="*/ 2 h 10"/>
                <a:gd name="T30" fmla="*/ 11 w 12"/>
                <a:gd name="T31" fmla="*/ 2 h 10"/>
                <a:gd name="T32" fmla="*/ 9 w 12"/>
                <a:gd name="T33" fmla="*/ 2 h 10"/>
                <a:gd name="T34" fmla="*/ 9 w 12"/>
                <a:gd name="T35" fmla="*/ 0 h 10"/>
                <a:gd name="T36" fmla="*/ 7 w 12"/>
                <a:gd name="T37" fmla="*/ 0 h 10"/>
                <a:gd name="T38" fmla="*/ 7 w 12"/>
                <a:gd name="T39" fmla="*/ 0 h 10"/>
                <a:gd name="T40" fmla="*/ 6 w 12"/>
                <a:gd name="T41" fmla="*/ 0 h 10"/>
                <a:gd name="T42" fmla="*/ 6 w 12"/>
                <a:gd name="T43" fmla="*/ 0 h 10"/>
                <a:gd name="T44" fmla="*/ 4 w 12"/>
                <a:gd name="T45" fmla="*/ 0 h 10"/>
                <a:gd name="T46" fmla="*/ 4 w 12"/>
                <a:gd name="T47" fmla="*/ 0 h 10"/>
                <a:gd name="T48" fmla="*/ 4 w 12"/>
                <a:gd name="T49" fmla="*/ 2 h 10"/>
                <a:gd name="T50" fmla="*/ 2 w 12"/>
                <a:gd name="T51" fmla="*/ 2 h 10"/>
                <a:gd name="T52" fmla="*/ 2 w 12"/>
                <a:gd name="T53" fmla="*/ 2 h 10"/>
                <a:gd name="T54" fmla="*/ 2 w 12"/>
                <a:gd name="T55" fmla="*/ 3 h 10"/>
                <a:gd name="T56" fmla="*/ 0 w 12"/>
                <a:gd name="T57" fmla="*/ 3 h 10"/>
                <a:gd name="T58" fmla="*/ 0 w 12"/>
                <a:gd name="T59" fmla="*/ 5 h 10"/>
                <a:gd name="T60" fmla="*/ 0 w 12"/>
                <a:gd name="T61" fmla="*/ 5 h 10"/>
                <a:gd name="T62" fmla="*/ 0 w 12"/>
                <a:gd name="T63" fmla="*/ 7 h 10"/>
                <a:gd name="T64" fmla="*/ 0 w 12"/>
                <a:gd name="T65" fmla="*/ 7 h 10"/>
                <a:gd name="T66" fmla="*/ 2 w 12"/>
                <a:gd name="T67" fmla="*/ 9 h 10"/>
                <a:gd name="T68" fmla="*/ 2 w 12"/>
                <a:gd name="T69" fmla="*/ 9 h 10"/>
                <a:gd name="T70" fmla="*/ 2 w 12"/>
                <a:gd name="T71" fmla="*/ 9 h 10"/>
                <a:gd name="T72" fmla="*/ 4 w 12"/>
                <a:gd name="T73" fmla="*/ 10 h 10"/>
                <a:gd name="T74" fmla="*/ 4 w 12"/>
                <a:gd name="T75" fmla="*/ 10 h 10"/>
                <a:gd name="T76" fmla="*/ 4 w 12"/>
                <a:gd name="T77" fmla="*/ 10 h 10"/>
                <a:gd name="T78" fmla="*/ 6 w 12"/>
                <a:gd name="T79" fmla="*/ 10 h 10"/>
                <a:gd name="T80" fmla="*/ 6 w 12"/>
                <a:gd name="T81" fmla="*/ 10 h 10"/>
                <a:gd name="T82" fmla="*/ 6 w 12"/>
                <a:gd name="T83" fmla="*/ 10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
                <a:gd name="T127" fmla="*/ 0 h 10"/>
                <a:gd name="T128" fmla="*/ 12 w 12"/>
                <a:gd name="T129" fmla="*/ 10 h 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 h="10">
                  <a:moveTo>
                    <a:pt x="6" y="10"/>
                  </a:moveTo>
                  <a:lnTo>
                    <a:pt x="7" y="10"/>
                  </a:lnTo>
                  <a:lnTo>
                    <a:pt x="9" y="10"/>
                  </a:lnTo>
                  <a:lnTo>
                    <a:pt x="11" y="9"/>
                  </a:lnTo>
                  <a:lnTo>
                    <a:pt x="11" y="7"/>
                  </a:lnTo>
                  <a:lnTo>
                    <a:pt x="12" y="5"/>
                  </a:lnTo>
                  <a:lnTo>
                    <a:pt x="11" y="5"/>
                  </a:lnTo>
                  <a:lnTo>
                    <a:pt x="11" y="3"/>
                  </a:lnTo>
                  <a:lnTo>
                    <a:pt x="11" y="2"/>
                  </a:lnTo>
                  <a:lnTo>
                    <a:pt x="9" y="2"/>
                  </a:lnTo>
                  <a:lnTo>
                    <a:pt x="9" y="0"/>
                  </a:lnTo>
                  <a:lnTo>
                    <a:pt x="7" y="0"/>
                  </a:lnTo>
                  <a:lnTo>
                    <a:pt x="6" y="0"/>
                  </a:lnTo>
                  <a:lnTo>
                    <a:pt x="4" y="0"/>
                  </a:lnTo>
                  <a:lnTo>
                    <a:pt x="4" y="2"/>
                  </a:lnTo>
                  <a:lnTo>
                    <a:pt x="2" y="2"/>
                  </a:lnTo>
                  <a:lnTo>
                    <a:pt x="2" y="3"/>
                  </a:lnTo>
                  <a:lnTo>
                    <a:pt x="0" y="3"/>
                  </a:lnTo>
                  <a:lnTo>
                    <a:pt x="0" y="5"/>
                  </a:lnTo>
                  <a:lnTo>
                    <a:pt x="0" y="7"/>
                  </a:lnTo>
                  <a:lnTo>
                    <a:pt x="2" y="9"/>
                  </a:lnTo>
                  <a:lnTo>
                    <a:pt x="4" y="10"/>
                  </a:lnTo>
                  <a:lnTo>
                    <a:pt x="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60" name="Freeform 351"/>
            <p:cNvSpPr>
              <a:spLocks/>
            </p:cNvSpPr>
            <p:nvPr/>
          </p:nvSpPr>
          <p:spPr bwMode="auto">
            <a:xfrm>
              <a:off x="2338" y="1102"/>
              <a:ext cx="11" cy="10"/>
            </a:xfrm>
            <a:custGeom>
              <a:avLst/>
              <a:gdLst>
                <a:gd name="T0" fmla="*/ 5 w 11"/>
                <a:gd name="T1" fmla="*/ 10 h 10"/>
                <a:gd name="T2" fmla="*/ 7 w 11"/>
                <a:gd name="T3" fmla="*/ 10 h 10"/>
                <a:gd name="T4" fmla="*/ 7 w 11"/>
                <a:gd name="T5" fmla="*/ 10 h 10"/>
                <a:gd name="T6" fmla="*/ 9 w 11"/>
                <a:gd name="T7" fmla="*/ 10 h 10"/>
                <a:gd name="T8" fmla="*/ 9 w 11"/>
                <a:gd name="T9" fmla="*/ 10 h 10"/>
                <a:gd name="T10" fmla="*/ 9 w 11"/>
                <a:gd name="T11" fmla="*/ 9 h 10"/>
                <a:gd name="T12" fmla="*/ 11 w 11"/>
                <a:gd name="T13" fmla="*/ 9 h 10"/>
                <a:gd name="T14" fmla="*/ 11 w 11"/>
                <a:gd name="T15" fmla="*/ 9 h 10"/>
                <a:gd name="T16" fmla="*/ 11 w 11"/>
                <a:gd name="T17" fmla="*/ 7 h 10"/>
                <a:gd name="T18" fmla="*/ 11 w 11"/>
                <a:gd name="T19" fmla="*/ 7 h 10"/>
                <a:gd name="T20" fmla="*/ 11 w 11"/>
                <a:gd name="T21" fmla="*/ 5 h 10"/>
                <a:gd name="T22" fmla="*/ 11 w 11"/>
                <a:gd name="T23" fmla="*/ 5 h 10"/>
                <a:gd name="T24" fmla="*/ 11 w 11"/>
                <a:gd name="T25" fmla="*/ 3 h 10"/>
                <a:gd name="T26" fmla="*/ 11 w 11"/>
                <a:gd name="T27" fmla="*/ 3 h 10"/>
                <a:gd name="T28" fmla="*/ 11 w 11"/>
                <a:gd name="T29" fmla="*/ 2 h 10"/>
                <a:gd name="T30" fmla="*/ 9 w 11"/>
                <a:gd name="T31" fmla="*/ 2 h 10"/>
                <a:gd name="T32" fmla="*/ 9 w 11"/>
                <a:gd name="T33" fmla="*/ 2 h 10"/>
                <a:gd name="T34" fmla="*/ 9 w 11"/>
                <a:gd name="T35" fmla="*/ 0 h 10"/>
                <a:gd name="T36" fmla="*/ 7 w 11"/>
                <a:gd name="T37" fmla="*/ 0 h 10"/>
                <a:gd name="T38" fmla="*/ 7 w 11"/>
                <a:gd name="T39" fmla="*/ 0 h 10"/>
                <a:gd name="T40" fmla="*/ 5 w 11"/>
                <a:gd name="T41" fmla="*/ 0 h 10"/>
                <a:gd name="T42" fmla="*/ 5 w 11"/>
                <a:gd name="T43" fmla="*/ 0 h 10"/>
                <a:gd name="T44" fmla="*/ 4 w 11"/>
                <a:gd name="T45" fmla="*/ 0 h 10"/>
                <a:gd name="T46" fmla="*/ 4 w 11"/>
                <a:gd name="T47" fmla="*/ 0 h 10"/>
                <a:gd name="T48" fmla="*/ 2 w 11"/>
                <a:gd name="T49" fmla="*/ 2 h 10"/>
                <a:gd name="T50" fmla="*/ 2 w 11"/>
                <a:gd name="T51" fmla="*/ 2 h 10"/>
                <a:gd name="T52" fmla="*/ 2 w 11"/>
                <a:gd name="T53" fmla="*/ 2 h 10"/>
                <a:gd name="T54" fmla="*/ 0 w 11"/>
                <a:gd name="T55" fmla="*/ 3 h 10"/>
                <a:gd name="T56" fmla="*/ 0 w 11"/>
                <a:gd name="T57" fmla="*/ 3 h 10"/>
                <a:gd name="T58" fmla="*/ 0 w 11"/>
                <a:gd name="T59" fmla="*/ 5 h 10"/>
                <a:gd name="T60" fmla="*/ 0 w 11"/>
                <a:gd name="T61" fmla="*/ 5 h 10"/>
                <a:gd name="T62" fmla="*/ 0 w 11"/>
                <a:gd name="T63" fmla="*/ 7 h 10"/>
                <a:gd name="T64" fmla="*/ 0 w 11"/>
                <a:gd name="T65" fmla="*/ 7 h 10"/>
                <a:gd name="T66" fmla="*/ 0 w 11"/>
                <a:gd name="T67" fmla="*/ 9 h 10"/>
                <a:gd name="T68" fmla="*/ 2 w 11"/>
                <a:gd name="T69" fmla="*/ 9 h 10"/>
                <a:gd name="T70" fmla="*/ 2 w 11"/>
                <a:gd name="T71" fmla="*/ 9 h 10"/>
                <a:gd name="T72" fmla="*/ 2 w 11"/>
                <a:gd name="T73" fmla="*/ 10 h 10"/>
                <a:gd name="T74" fmla="*/ 4 w 11"/>
                <a:gd name="T75" fmla="*/ 10 h 10"/>
                <a:gd name="T76" fmla="*/ 4 w 11"/>
                <a:gd name="T77" fmla="*/ 10 h 10"/>
                <a:gd name="T78" fmla="*/ 5 w 11"/>
                <a:gd name="T79" fmla="*/ 10 h 10"/>
                <a:gd name="T80" fmla="*/ 5 w 11"/>
                <a:gd name="T81" fmla="*/ 10 h 10"/>
                <a:gd name="T82" fmla="*/ 5 w 11"/>
                <a:gd name="T83" fmla="*/ 10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
                <a:gd name="T127" fmla="*/ 0 h 10"/>
                <a:gd name="T128" fmla="*/ 11 w 11"/>
                <a:gd name="T129" fmla="*/ 10 h 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 h="10">
                  <a:moveTo>
                    <a:pt x="5" y="10"/>
                  </a:moveTo>
                  <a:lnTo>
                    <a:pt x="7" y="10"/>
                  </a:lnTo>
                  <a:lnTo>
                    <a:pt x="9" y="10"/>
                  </a:lnTo>
                  <a:lnTo>
                    <a:pt x="9" y="9"/>
                  </a:lnTo>
                  <a:lnTo>
                    <a:pt x="11" y="9"/>
                  </a:lnTo>
                  <a:lnTo>
                    <a:pt x="11" y="7"/>
                  </a:lnTo>
                  <a:lnTo>
                    <a:pt x="11" y="5"/>
                  </a:lnTo>
                  <a:lnTo>
                    <a:pt x="11" y="3"/>
                  </a:lnTo>
                  <a:lnTo>
                    <a:pt x="11" y="2"/>
                  </a:lnTo>
                  <a:lnTo>
                    <a:pt x="9" y="2"/>
                  </a:lnTo>
                  <a:lnTo>
                    <a:pt x="9" y="0"/>
                  </a:lnTo>
                  <a:lnTo>
                    <a:pt x="7" y="0"/>
                  </a:lnTo>
                  <a:lnTo>
                    <a:pt x="5" y="0"/>
                  </a:lnTo>
                  <a:lnTo>
                    <a:pt x="4" y="0"/>
                  </a:lnTo>
                  <a:lnTo>
                    <a:pt x="2" y="2"/>
                  </a:lnTo>
                  <a:lnTo>
                    <a:pt x="0" y="3"/>
                  </a:lnTo>
                  <a:lnTo>
                    <a:pt x="0" y="5"/>
                  </a:lnTo>
                  <a:lnTo>
                    <a:pt x="0" y="7"/>
                  </a:lnTo>
                  <a:lnTo>
                    <a:pt x="0" y="9"/>
                  </a:lnTo>
                  <a:lnTo>
                    <a:pt x="2" y="9"/>
                  </a:lnTo>
                  <a:lnTo>
                    <a:pt x="2" y="10"/>
                  </a:lnTo>
                  <a:lnTo>
                    <a:pt x="4" y="10"/>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61" name="Freeform 352"/>
            <p:cNvSpPr>
              <a:spLocks/>
            </p:cNvSpPr>
            <p:nvPr/>
          </p:nvSpPr>
          <p:spPr bwMode="auto">
            <a:xfrm>
              <a:off x="2267" y="1102"/>
              <a:ext cx="12" cy="10"/>
            </a:xfrm>
            <a:custGeom>
              <a:avLst/>
              <a:gdLst>
                <a:gd name="T0" fmla="*/ 5 w 12"/>
                <a:gd name="T1" fmla="*/ 10 h 10"/>
                <a:gd name="T2" fmla="*/ 6 w 12"/>
                <a:gd name="T3" fmla="*/ 10 h 10"/>
                <a:gd name="T4" fmla="*/ 8 w 12"/>
                <a:gd name="T5" fmla="*/ 10 h 10"/>
                <a:gd name="T6" fmla="*/ 8 w 12"/>
                <a:gd name="T7" fmla="*/ 10 h 10"/>
                <a:gd name="T8" fmla="*/ 8 w 12"/>
                <a:gd name="T9" fmla="*/ 10 h 10"/>
                <a:gd name="T10" fmla="*/ 10 w 12"/>
                <a:gd name="T11" fmla="*/ 9 h 10"/>
                <a:gd name="T12" fmla="*/ 10 w 12"/>
                <a:gd name="T13" fmla="*/ 9 h 10"/>
                <a:gd name="T14" fmla="*/ 10 w 12"/>
                <a:gd name="T15" fmla="*/ 9 h 10"/>
                <a:gd name="T16" fmla="*/ 12 w 12"/>
                <a:gd name="T17" fmla="*/ 7 h 10"/>
                <a:gd name="T18" fmla="*/ 12 w 12"/>
                <a:gd name="T19" fmla="*/ 7 h 10"/>
                <a:gd name="T20" fmla="*/ 12 w 12"/>
                <a:gd name="T21" fmla="*/ 5 h 10"/>
                <a:gd name="T22" fmla="*/ 12 w 12"/>
                <a:gd name="T23" fmla="*/ 5 h 10"/>
                <a:gd name="T24" fmla="*/ 12 w 12"/>
                <a:gd name="T25" fmla="*/ 3 h 10"/>
                <a:gd name="T26" fmla="*/ 10 w 12"/>
                <a:gd name="T27" fmla="*/ 3 h 10"/>
                <a:gd name="T28" fmla="*/ 10 w 12"/>
                <a:gd name="T29" fmla="*/ 2 h 10"/>
                <a:gd name="T30" fmla="*/ 10 w 12"/>
                <a:gd name="T31" fmla="*/ 2 h 10"/>
                <a:gd name="T32" fmla="*/ 8 w 12"/>
                <a:gd name="T33" fmla="*/ 2 h 10"/>
                <a:gd name="T34" fmla="*/ 8 w 12"/>
                <a:gd name="T35" fmla="*/ 0 h 10"/>
                <a:gd name="T36" fmla="*/ 8 w 12"/>
                <a:gd name="T37" fmla="*/ 0 h 10"/>
                <a:gd name="T38" fmla="*/ 6 w 12"/>
                <a:gd name="T39" fmla="*/ 0 h 10"/>
                <a:gd name="T40" fmla="*/ 6 w 12"/>
                <a:gd name="T41" fmla="*/ 0 h 10"/>
                <a:gd name="T42" fmla="*/ 5 w 12"/>
                <a:gd name="T43" fmla="*/ 0 h 10"/>
                <a:gd name="T44" fmla="*/ 5 w 12"/>
                <a:gd name="T45" fmla="*/ 0 h 10"/>
                <a:gd name="T46" fmla="*/ 3 w 12"/>
                <a:gd name="T47" fmla="*/ 0 h 10"/>
                <a:gd name="T48" fmla="*/ 3 w 12"/>
                <a:gd name="T49" fmla="*/ 2 h 10"/>
                <a:gd name="T50" fmla="*/ 1 w 12"/>
                <a:gd name="T51" fmla="*/ 2 h 10"/>
                <a:gd name="T52" fmla="*/ 1 w 12"/>
                <a:gd name="T53" fmla="*/ 2 h 10"/>
                <a:gd name="T54" fmla="*/ 1 w 12"/>
                <a:gd name="T55" fmla="*/ 3 h 10"/>
                <a:gd name="T56" fmla="*/ 1 w 12"/>
                <a:gd name="T57" fmla="*/ 3 h 10"/>
                <a:gd name="T58" fmla="*/ 0 w 12"/>
                <a:gd name="T59" fmla="*/ 5 h 10"/>
                <a:gd name="T60" fmla="*/ 0 w 12"/>
                <a:gd name="T61" fmla="*/ 5 h 10"/>
                <a:gd name="T62" fmla="*/ 0 w 12"/>
                <a:gd name="T63" fmla="*/ 7 h 10"/>
                <a:gd name="T64" fmla="*/ 1 w 12"/>
                <a:gd name="T65" fmla="*/ 7 h 10"/>
                <a:gd name="T66" fmla="*/ 1 w 12"/>
                <a:gd name="T67" fmla="*/ 9 h 10"/>
                <a:gd name="T68" fmla="*/ 1 w 12"/>
                <a:gd name="T69" fmla="*/ 9 h 10"/>
                <a:gd name="T70" fmla="*/ 1 w 12"/>
                <a:gd name="T71" fmla="*/ 9 h 10"/>
                <a:gd name="T72" fmla="*/ 3 w 12"/>
                <a:gd name="T73" fmla="*/ 10 h 10"/>
                <a:gd name="T74" fmla="*/ 3 w 12"/>
                <a:gd name="T75" fmla="*/ 10 h 10"/>
                <a:gd name="T76" fmla="*/ 5 w 12"/>
                <a:gd name="T77" fmla="*/ 10 h 10"/>
                <a:gd name="T78" fmla="*/ 5 w 12"/>
                <a:gd name="T79" fmla="*/ 10 h 10"/>
                <a:gd name="T80" fmla="*/ 6 w 12"/>
                <a:gd name="T81" fmla="*/ 10 h 10"/>
                <a:gd name="T82" fmla="*/ 6 w 12"/>
                <a:gd name="T83" fmla="*/ 10 h 10"/>
                <a:gd name="T84" fmla="*/ 5 w 12"/>
                <a:gd name="T85" fmla="*/ 10 h 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
                <a:gd name="T130" fmla="*/ 0 h 10"/>
                <a:gd name="T131" fmla="*/ 12 w 12"/>
                <a:gd name="T132" fmla="*/ 10 h 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 h="10">
                  <a:moveTo>
                    <a:pt x="5" y="10"/>
                  </a:moveTo>
                  <a:lnTo>
                    <a:pt x="6" y="10"/>
                  </a:lnTo>
                  <a:lnTo>
                    <a:pt x="8" y="10"/>
                  </a:lnTo>
                  <a:lnTo>
                    <a:pt x="10" y="9"/>
                  </a:lnTo>
                  <a:lnTo>
                    <a:pt x="12" y="7"/>
                  </a:lnTo>
                  <a:lnTo>
                    <a:pt x="12" y="5"/>
                  </a:lnTo>
                  <a:lnTo>
                    <a:pt x="12" y="3"/>
                  </a:lnTo>
                  <a:lnTo>
                    <a:pt x="10" y="3"/>
                  </a:lnTo>
                  <a:lnTo>
                    <a:pt x="10" y="2"/>
                  </a:lnTo>
                  <a:lnTo>
                    <a:pt x="8" y="2"/>
                  </a:lnTo>
                  <a:lnTo>
                    <a:pt x="8" y="0"/>
                  </a:lnTo>
                  <a:lnTo>
                    <a:pt x="6" y="0"/>
                  </a:lnTo>
                  <a:lnTo>
                    <a:pt x="5" y="0"/>
                  </a:lnTo>
                  <a:lnTo>
                    <a:pt x="3" y="0"/>
                  </a:lnTo>
                  <a:lnTo>
                    <a:pt x="3" y="2"/>
                  </a:lnTo>
                  <a:lnTo>
                    <a:pt x="1" y="2"/>
                  </a:lnTo>
                  <a:lnTo>
                    <a:pt x="1" y="3"/>
                  </a:lnTo>
                  <a:lnTo>
                    <a:pt x="0" y="5"/>
                  </a:lnTo>
                  <a:lnTo>
                    <a:pt x="0" y="7"/>
                  </a:lnTo>
                  <a:lnTo>
                    <a:pt x="1" y="7"/>
                  </a:lnTo>
                  <a:lnTo>
                    <a:pt x="1" y="9"/>
                  </a:lnTo>
                  <a:lnTo>
                    <a:pt x="3" y="10"/>
                  </a:lnTo>
                  <a:lnTo>
                    <a:pt x="5" y="10"/>
                  </a:lnTo>
                  <a:lnTo>
                    <a:pt x="6" y="10"/>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62" name="Freeform 353"/>
            <p:cNvSpPr>
              <a:spLocks/>
            </p:cNvSpPr>
            <p:nvPr/>
          </p:nvSpPr>
          <p:spPr bwMode="auto">
            <a:xfrm>
              <a:off x="2407" y="1102"/>
              <a:ext cx="12" cy="10"/>
            </a:xfrm>
            <a:custGeom>
              <a:avLst/>
              <a:gdLst>
                <a:gd name="T0" fmla="*/ 5 w 12"/>
                <a:gd name="T1" fmla="*/ 10 h 10"/>
                <a:gd name="T2" fmla="*/ 7 w 12"/>
                <a:gd name="T3" fmla="*/ 10 h 10"/>
                <a:gd name="T4" fmla="*/ 7 w 12"/>
                <a:gd name="T5" fmla="*/ 10 h 10"/>
                <a:gd name="T6" fmla="*/ 8 w 12"/>
                <a:gd name="T7" fmla="*/ 10 h 10"/>
                <a:gd name="T8" fmla="*/ 8 w 12"/>
                <a:gd name="T9" fmla="*/ 10 h 10"/>
                <a:gd name="T10" fmla="*/ 10 w 12"/>
                <a:gd name="T11" fmla="*/ 9 h 10"/>
                <a:gd name="T12" fmla="*/ 10 w 12"/>
                <a:gd name="T13" fmla="*/ 9 h 10"/>
                <a:gd name="T14" fmla="*/ 10 w 12"/>
                <a:gd name="T15" fmla="*/ 9 h 10"/>
                <a:gd name="T16" fmla="*/ 10 w 12"/>
                <a:gd name="T17" fmla="*/ 7 h 10"/>
                <a:gd name="T18" fmla="*/ 12 w 12"/>
                <a:gd name="T19" fmla="*/ 7 h 10"/>
                <a:gd name="T20" fmla="*/ 12 w 12"/>
                <a:gd name="T21" fmla="*/ 5 h 10"/>
                <a:gd name="T22" fmla="*/ 12 w 12"/>
                <a:gd name="T23" fmla="*/ 5 h 10"/>
                <a:gd name="T24" fmla="*/ 10 w 12"/>
                <a:gd name="T25" fmla="*/ 3 h 10"/>
                <a:gd name="T26" fmla="*/ 10 w 12"/>
                <a:gd name="T27" fmla="*/ 3 h 10"/>
                <a:gd name="T28" fmla="*/ 10 w 12"/>
                <a:gd name="T29" fmla="*/ 2 h 10"/>
                <a:gd name="T30" fmla="*/ 10 w 12"/>
                <a:gd name="T31" fmla="*/ 2 h 10"/>
                <a:gd name="T32" fmla="*/ 8 w 12"/>
                <a:gd name="T33" fmla="*/ 2 h 10"/>
                <a:gd name="T34" fmla="*/ 8 w 12"/>
                <a:gd name="T35" fmla="*/ 0 h 10"/>
                <a:gd name="T36" fmla="*/ 7 w 12"/>
                <a:gd name="T37" fmla="*/ 0 h 10"/>
                <a:gd name="T38" fmla="*/ 7 w 12"/>
                <a:gd name="T39" fmla="*/ 0 h 10"/>
                <a:gd name="T40" fmla="*/ 5 w 12"/>
                <a:gd name="T41" fmla="*/ 0 h 10"/>
                <a:gd name="T42" fmla="*/ 5 w 12"/>
                <a:gd name="T43" fmla="*/ 0 h 10"/>
                <a:gd name="T44" fmla="*/ 5 w 12"/>
                <a:gd name="T45" fmla="*/ 0 h 10"/>
                <a:gd name="T46" fmla="*/ 3 w 12"/>
                <a:gd name="T47" fmla="*/ 0 h 10"/>
                <a:gd name="T48" fmla="*/ 3 w 12"/>
                <a:gd name="T49" fmla="*/ 2 h 10"/>
                <a:gd name="T50" fmla="*/ 1 w 12"/>
                <a:gd name="T51" fmla="*/ 2 h 10"/>
                <a:gd name="T52" fmla="*/ 1 w 12"/>
                <a:gd name="T53" fmla="*/ 2 h 10"/>
                <a:gd name="T54" fmla="*/ 1 w 12"/>
                <a:gd name="T55" fmla="*/ 3 h 10"/>
                <a:gd name="T56" fmla="*/ 1 w 12"/>
                <a:gd name="T57" fmla="*/ 3 h 10"/>
                <a:gd name="T58" fmla="*/ 0 w 12"/>
                <a:gd name="T59" fmla="*/ 5 h 10"/>
                <a:gd name="T60" fmla="*/ 0 w 12"/>
                <a:gd name="T61" fmla="*/ 5 h 10"/>
                <a:gd name="T62" fmla="*/ 0 w 12"/>
                <a:gd name="T63" fmla="*/ 7 h 10"/>
                <a:gd name="T64" fmla="*/ 1 w 12"/>
                <a:gd name="T65" fmla="*/ 7 h 10"/>
                <a:gd name="T66" fmla="*/ 1 w 12"/>
                <a:gd name="T67" fmla="*/ 9 h 10"/>
                <a:gd name="T68" fmla="*/ 1 w 12"/>
                <a:gd name="T69" fmla="*/ 9 h 10"/>
                <a:gd name="T70" fmla="*/ 1 w 12"/>
                <a:gd name="T71" fmla="*/ 9 h 10"/>
                <a:gd name="T72" fmla="*/ 3 w 12"/>
                <a:gd name="T73" fmla="*/ 10 h 10"/>
                <a:gd name="T74" fmla="*/ 3 w 12"/>
                <a:gd name="T75" fmla="*/ 10 h 10"/>
                <a:gd name="T76" fmla="*/ 5 w 12"/>
                <a:gd name="T77" fmla="*/ 10 h 10"/>
                <a:gd name="T78" fmla="*/ 5 w 12"/>
                <a:gd name="T79" fmla="*/ 10 h 10"/>
                <a:gd name="T80" fmla="*/ 5 w 12"/>
                <a:gd name="T81" fmla="*/ 10 h 10"/>
                <a:gd name="T82" fmla="*/ 5 w 12"/>
                <a:gd name="T83" fmla="*/ 10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
                <a:gd name="T127" fmla="*/ 0 h 10"/>
                <a:gd name="T128" fmla="*/ 12 w 12"/>
                <a:gd name="T129" fmla="*/ 10 h 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 h="10">
                  <a:moveTo>
                    <a:pt x="5" y="10"/>
                  </a:moveTo>
                  <a:lnTo>
                    <a:pt x="7" y="10"/>
                  </a:lnTo>
                  <a:lnTo>
                    <a:pt x="8" y="10"/>
                  </a:lnTo>
                  <a:lnTo>
                    <a:pt x="10" y="9"/>
                  </a:lnTo>
                  <a:lnTo>
                    <a:pt x="10" y="7"/>
                  </a:lnTo>
                  <a:lnTo>
                    <a:pt x="12" y="7"/>
                  </a:lnTo>
                  <a:lnTo>
                    <a:pt x="12" y="5"/>
                  </a:lnTo>
                  <a:lnTo>
                    <a:pt x="10" y="3"/>
                  </a:lnTo>
                  <a:lnTo>
                    <a:pt x="10" y="2"/>
                  </a:lnTo>
                  <a:lnTo>
                    <a:pt x="8" y="2"/>
                  </a:lnTo>
                  <a:lnTo>
                    <a:pt x="8" y="0"/>
                  </a:lnTo>
                  <a:lnTo>
                    <a:pt x="7" y="0"/>
                  </a:lnTo>
                  <a:lnTo>
                    <a:pt x="5" y="0"/>
                  </a:lnTo>
                  <a:lnTo>
                    <a:pt x="3" y="0"/>
                  </a:lnTo>
                  <a:lnTo>
                    <a:pt x="3" y="2"/>
                  </a:lnTo>
                  <a:lnTo>
                    <a:pt x="1" y="2"/>
                  </a:lnTo>
                  <a:lnTo>
                    <a:pt x="1" y="3"/>
                  </a:lnTo>
                  <a:lnTo>
                    <a:pt x="0" y="5"/>
                  </a:lnTo>
                  <a:lnTo>
                    <a:pt x="0" y="7"/>
                  </a:lnTo>
                  <a:lnTo>
                    <a:pt x="1" y="7"/>
                  </a:lnTo>
                  <a:lnTo>
                    <a:pt x="1" y="9"/>
                  </a:lnTo>
                  <a:lnTo>
                    <a:pt x="3" y="10"/>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63" name="Freeform 354"/>
            <p:cNvSpPr>
              <a:spLocks/>
            </p:cNvSpPr>
            <p:nvPr/>
          </p:nvSpPr>
          <p:spPr bwMode="auto">
            <a:xfrm>
              <a:off x="2443" y="1102"/>
              <a:ext cx="10" cy="10"/>
            </a:xfrm>
            <a:custGeom>
              <a:avLst/>
              <a:gdLst>
                <a:gd name="T0" fmla="*/ 5 w 10"/>
                <a:gd name="T1" fmla="*/ 10 h 10"/>
                <a:gd name="T2" fmla="*/ 6 w 10"/>
                <a:gd name="T3" fmla="*/ 10 h 10"/>
                <a:gd name="T4" fmla="*/ 6 w 10"/>
                <a:gd name="T5" fmla="*/ 10 h 10"/>
                <a:gd name="T6" fmla="*/ 8 w 10"/>
                <a:gd name="T7" fmla="*/ 10 h 10"/>
                <a:gd name="T8" fmla="*/ 8 w 10"/>
                <a:gd name="T9" fmla="*/ 10 h 10"/>
                <a:gd name="T10" fmla="*/ 10 w 10"/>
                <a:gd name="T11" fmla="*/ 9 h 10"/>
                <a:gd name="T12" fmla="*/ 10 w 10"/>
                <a:gd name="T13" fmla="*/ 9 h 10"/>
                <a:gd name="T14" fmla="*/ 10 w 10"/>
                <a:gd name="T15" fmla="*/ 9 h 10"/>
                <a:gd name="T16" fmla="*/ 10 w 10"/>
                <a:gd name="T17" fmla="*/ 7 h 10"/>
                <a:gd name="T18" fmla="*/ 10 w 10"/>
                <a:gd name="T19" fmla="*/ 7 h 10"/>
                <a:gd name="T20" fmla="*/ 10 w 10"/>
                <a:gd name="T21" fmla="*/ 5 h 10"/>
                <a:gd name="T22" fmla="*/ 10 w 10"/>
                <a:gd name="T23" fmla="*/ 5 h 10"/>
                <a:gd name="T24" fmla="*/ 10 w 10"/>
                <a:gd name="T25" fmla="*/ 3 h 10"/>
                <a:gd name="T26" fmla="*/ 10 w 10"/>
                <a:gd name="T27" fmla="*/ 3 h 10"/>
                <a:gd name="T28" fmla="*/ 10 w 10"/>
                <a:gd name="T29" fmla="*/ 2 h 10"/>
                <a:gd name="T30" fmla="*/ 10 w 10"/>
                <a:gd name="T31" fmla="*/ 2 h 10"/>
                <a:gd name="T32" fmla="*/ 8 w 10"/>
                <a:gd name="T33" fmla="*/ 2 h 10"/>
                <a:gd name="T34" fmla="*/ 8 w 10"/>
                <a:gd name="T35" fmla="*/ 0 h 10"/>
                <a:gd name="T36" fmla="*/ 6 w 10"/>
                <a:gd name="T37" fmla="*/ 0 h 10"/>
                <a:gd name="T38" fmla="*/ 6 w 10"/>
                <a:gd name="T39" fmla="*/ 0 h 10"/>
                <a:gd name="T40" fmla="*/ 5 w 10"/>
                <a:gd name="T41" fmla="*/ 0 h 10"/>
                <a:gd name="T42" fmla="*/ 5 w 10"/>
                <a:gd name="T43" fmla="*/ 0 h 10"/>
                <a:gd name="T44" fmla="*/ 3 w 10"/>
                <a:gd name="T45" fmla="*/ 0 h 10"/>
                <a:gd name="T46" fmla="*/ 3 w 10"/>
                <a:gd name="T47" fmla="*/ 0 h 10"/>
                <a:gd name="T48" fmla="*/ 1 w 10"/>
                <a:gd name="T49" fmla="*/ 2 h 10"/>
                <a:gd name="T50" fmla="*/ 1 w 10"/>
                <a:gd name="T51" fmla="*/ 2 h 10"/>
                <a:gd name="T52" fmla="*/ 1 w 10"/>
                <a:gd name="T53" fmla="*/ 2 h 10"/>
                <a:gd name="T54" fmla="*/ 1 w 10"/>
                <a:gd name="T55" fmla="*/ 3 h 10"/>
                <a:gd name="T56" fmla="*/ 0 w 10"/>
                <a:gd name="T57" fmla="*/ 3 h 10"/>
                <a:gd name="T58" fmla="*/ 0 w 10"/>
                <a:gd name="T59" fmla="*/ 5 h 10"/>
                <a:gd name="T60" fmla="*/ 0 w 10"/>
                <a:gd name="T61" fmla="*/ 5 h 10"/>
                <a:gd name="T62" fmla="*/ 0 w 10"/>
                <a:gd name="T63" fmla="*/ 7 h 10"/>
                <a:gd name="T64" fmla="*/ 0 w 10"/>
                <a:gd name="T65" fmla="*/ 7 h 10"/>
                <a:gd name="T66" fmla="*/ 1 w 10"/>
                <a:gd name="T67" fmla="*/ 9 h 10"/>
                <a:gd name="T68" fmla="*/ 1 w 10"/>
                <a:gd name="T69" fmla="*/ 9 h 10"/>
                <a:gd name="T70" fmla="*/ 1 w 10"/>
                <a:gd name="T71" fmla="*/ 9 h 10"/>
                <a:gd name="T72" fmla="*/ 1 w 10"/>
                <a:gd name="T73" fmla="*/ 10 h 10"/>
                <a:gd name="T74" fmla="*/ 3 w 10"/>
                <a:gd name="T75" fmla="*/ 10 h 10"/>
                <a:gd name="T76" fmla="*/ 3 w 10"/>
                <a:gd name="T77" fmla="*/ 10 h 10"/>
                <a:gd name="T78" fmla="*/ 5 w 10"/>
                <a:gd name="T79" fmla="*/ 10 h 10"/>
                <a:gd name="T80" fmla="*/ 5 w 10"/>
                <a:gd name="T81" fmla="*/ 10 h 10"/>
                <a:gd name="T82" fmla="*/ 5 w 10"/>
                <a:gd name="T83" fmla="*/ 10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
                <a:gd name="T127" fmla="*/ 0 h 10"/>
                <a:gd name="T128" fmla="*/ 10 w 10"/>
                <a:gd name="T129" fmla="*/ 10 h 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 h="10">
                  <a:moveTo>
                    <a:pt x="5" y="10"/>
                  </a:moveTo>
                  <a:lnTo>
                    <a:pt x="6" y="10"/>
                  </a:lnTo>
                  <a:lnTo>
                    <a:pt x="8" y="10"/>
                  </a:lnTo>
                  <a:lnTo>
                    <a:pt x="10" y="9"/>
                  </a:lnTo>
                  <a:lnTo>
                    <a:pt x="10" y="7"/>
                  </a:lnTo>
                  <a:lnTo>
                    <a:pt x="10" y="5"/>
                  </a:lnTo>
                  <a:lnTo>
                    <a:pt x="10" y="3"/>
                  </a:lnTo>
                  <a:lnTo>
                    <a:pt x="10" y="2"/>
                  </a:lnTo>
                  <a:lnTo>
                    <a:pt x="8" y="2"/>
                  </a:lnTo>
                  <a:lnTo>
                    <a:pt x="8" y="0"/>
                  </a:lnTo>
                  <a:lnTo>
                    <a:pt x="6" y="0"/>
                  </a:lnTo>
                  <a:lnTo>
                    <a:pt x="5" y="0"/>
                  </a:lnTo>
                  <a:lnTo>
                    <a:pt x="3" y="0"/>
                  </a:lnTo>
                  <a:lnTo>
                    <a:pt x="1" y="2"/>
                  </a:lnTo>
                  <a:lnTo>
                    <a:pt x="1" y="3"/>
                  </a:lnTo>
                  <a:lnTo>
                    <a:pt x="0" y="3"/>
                  </a:lnTo>
                  <a:lnTo>
                    <a:pt x="0" y="5"/>
                  </a:lnTo>
                  <a:lnTo>
                    <a:pt x="0" y="7"/>
                  </a:lnTo>
                  <a:lnTo>
                    <a:pt x="1" y="9"/>
                  </a:lnTo>
                  <a:lnTo>
                    <a:pt x="1" y="10"/>
                  </a:lnTo>
                  <a:lnTo>
                    <a:pt x="3" y="10"/>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64" name="Freeform 355"/>
            <p:cNvSpPr>
              <a:spLocks/>
            </p:cNvSpPr>
            <p:nvPr/>
          </p:nvSpPr>
          <p:spPr bwMode="auto">
            <a:xfrm>
              <a:off x="2373" y="1102"/>
              <a:ext cx="10" cy="10"/>
            </a:xfrm>
            <a:custGeom>
              <a:avLst/>
              <a:gdLst>
                <a:gd name="T0" fmla="*/ 3 w 10"/>
                <a:gd name="T1" fmla="*/ 10 h 10"/>
                <a:gd name="T2" fmla="*/ 5 w 10"/>
                <a:gd name="T3" fmla="*/ 10 h 10"/>
                <a:gd name="T4" fmla="*/ 6 w 10"/>
                <a:gd name="T5" fmla="*/ 10 h 10"/>
                <a:gd name="T6" fmla="*/ 6 w 10"/>
                <a:gd name="T7" fmla="*/ 10 h 10"/>
                <a:gd name="T8" fmla="*/ 8 w 10"/>
                <a:gd name="T9" fmla="*/ 10 h 10"/>
                <a:gd name="T10" fmla="*/ 8 w 10"/>
                <a:gd name="T11" fmla="*/ 9 h 10"/>
                <a:gd name="T12" fmla="*/ 8 w 10"/>
                <a:gd name="T13" fmla="*/ 9 h 10"/>
                <a:gd name="T14" fmla="*/ 8 w 10"/>
                <a:gd name="T15" fmla="*/ 9 h 10"/>
                <a:gd name="T16" fmla="*/ 10 w 10"/>
                <a:gd name="T17" fmla="*/ 7 h 10"/>
                <a:gd name="T18" fmla="*/ 10 w 10"/>
                <a:gd name="T19" fmla="*/ 7 h 10"/>
                <a:gd name="T20" fmla="*/ 10 w 10"/>
                <a:gd name="T21" fmla="*/ 5 h 10"/>
                <a:gd name="T22" fmla="*/ 10 w 10"/>
                <a:gd name="T23" fmla="*/ 5 h 10"/>
                <a:gd name="T24" fmla="*/ 10 w 10"/>
                <a:gd name="T25" fmla="*/ 3 h 10"/>
                <a:gd name="T26" fmla="*/ 8 w 10"/>
                <a:gd name="T27" fmla="*/ 3 h 10"/>
                <a:gd name="T28" fmla="*/ 8 w 10"/>
                <a:gd name="T29" fmla="*/ 2 h 10"/>
                <a:gd name="T30" fmla="*/ 8 w 10"/>
                <a:gd name="T31" fmla="*/ 2 h 10"/>
                <a:gd name="T32" fmla="*/ 8 w 10"/>
                <a:gd name="T33" fmla="*/ 2 h 10"/>
                <a:gd name="T34" fmla="*/ 6 w 10"/>
                <a:gd name="T35" fmla="*/ 0 h 10"/>
                <a:gd name="T36" fmla="*/ 6 w 10"/>
                <a:gd name="T37" fmla="*/ 0 h 10"/>
                <a:gd name="T38" fmla="*/ 5 w 10"/>
                <a:gd name="T39" fmla="*/ 0 h 10"/>
                <a:gd name="T40" fmla="*/ 5 w 10"/>
                <a:gd name="T41" fmla="*/ 0 h 10"/>
                <a:gd name="T42" fmla="*/ 3 w 10"/>
                <a:gd name="T43" fmla="*/ 0 h 10"/>
                <a:gd name="T44" fmla="*/ 3 w 10"/>
                <a:gd name="T45" fmla="*/ 0 h 10"/>
                <a:gd name="T46" fmla="*/ 1 w 10"/>
                <a:gd name="T47" fmla="*/ 0 h 10"/>
                <a:gd name="T48" fmla="*/ 1 w 10"/>
                <a:gd name="T49" fmla="*/ 2 h 10"/>
                <a:gd name="T50" fmla="*/ 0 w 10"/>
                <a:gd name="T51" fmla="*/ 2 h 10"/>
                <a:gd name="T52" fmla="*/ 0 w 10"/>
                <a:gd name="T53" fmla="*/ 2 h 10"/>
                <a:gd name="T54" fmla="*/ 0 w 10"/>
                <a:gd name="T55" fmla="*/ 3 h 10"/>
                <a:gd name="T56" fmla="*/ 0 w 10"/>
                <a:gd name="T57" fmla="*/ 3 h 10"/>
                <a:gd name="T58" fmla="*/ 0 w 10"/>
                <a:gd name="T59" fmla="*/ 5 h 10"/>
                <a:gd name="T60" fmla="*/ 0 w 10"/>
                <a:gd name="T61" fmla="*/ 5 h 10"/>
                <a:gd name="T62" fmla="*/ 0 w 10"/>
                <a:gd name="T63" fmla="*/ 7 h 10"/>
                <a:gd name="T64" fmla="*/ 0 w 10"/>
                <a:gd name="T65" fmla="*/ 7 h 10"/>
                <a:gd name="T66" fmla="*/ 0 w 10"/>
                <a:gd name="T67" fmla="*/ 9 h 10"/>
                <a:gd name="T68" fmla="*/ 0 w 10"/>
                <a:gd name="T69" fmla="*/ 9 h 10"/>
                <a:gd name="T70" fmla="*/ 0 w 10"/>
                <a:gd name="T71" fmla="*/ 9 h 10"/>
                <a:gd name="T72" fmla="*/ 1 w 10"/>
                <a:gd name="T73" fmla="*/ 10 h 10"/>
                <a:gd name="T74" fmla="*/ 1 w 10"/>
                <a:gd name="T75" fmla="*/ 10 h 10"/>
                <a:gd name="T76" fmla="*/ 3 w 10"/>
                <a:gd name="T77" fmla="*/ 10 h 10"/>
                <a:gd name="T78" fmla="*/ 3 w 10"/>
                <a:gd name="T79" fmla="*/ 10 h 10"/>
                <a:gd name="T80" fmla="*/ 5 w 10"/>
                <a:gd name="T81" fmla="*/ 10 h 10"/>
                <a:gd name="T82" fmla="*/ 5 w 10"/>
                <a:gd name="T83" fmla="*/ 10 h 10"/>
                <a:gd name="T84" fmla="*/ 3 w 10"/>
                <a:gd name="T85" fmla="*/ 10 h 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
                <a:gd name="T130" fmla="*/ 0 h 10"/>
                <a:gd name="T131" fmla="*/ 10 w 10"/>
                <a:gd name="T132" fmla="*/ 10 h 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 h="10">
                  <a:moveTo>
                    <a:pt x="3" y="10"/>
                  </a:moveTo>
                  <a:lnTo>
                    <a:pt x="5" y="10"/>
                  </a:lnTo>
                  <a:lnTo>
                    <a:pt x="6" y="10"/>
                  </a:lnTo>
                  <a:lnTo>
                    <a:pt x="8" y="10"/>
                  </a:lnTo>
                  <a:lnTo>
                    <a:pt x="8" y="9"/>
                  </a:lnTo>
                  <a:lnTo>
                    <a:pt x="10" y="7"/>
                  </a:lnTo>
                  <a:lnTo>
                    <a:pt x="10" y="5"/>
                  </a:lnTo>
                  <a:lnTo>
                    <a:pt x="10" y="3"/>
                  </a:lnTo>
                  <a:lnTo>
                    <a:pt x="8" y="3"/>
                  </a:lnTo>
                  <a:lnTo>
                    <a:pt x="8" y="2"/>
                  </a:lnTo>
                  <a:lnTo>
                    <a:pt x="6" y="0"/>
                  </a:lnTo>
                  <a:lnTo>
                    <a:pt x="5" y="0"/>
                  </a:lnTo>
                  <a:lnTo>
                    <a:pt x="3" y="0"/>
                  </a:lnTo>
                  <a:lnTo>
                    <a:pt x="1" y="0"/>
                  </a:lnTo>
                  <a:lnTo>
                    <a:pt x="1" y="2"/>
                  </a:lnTo>
                  <a:lnTo>
                    <a:pt x="0" y="2"/>
                  </a:lnTo>
                  <a:lnTo>
                    <a:pt x="0" y="3"/>
                  </a:lnTo>
                  <a:lnTo>
                    <a:pt x="0" y="5"/>
                  </a:lnTo>
                  <a:lnTo>
                    <a:pt x="0" y="7"/>
                  </a:lnTo>
                  <a:lnTo>
                    <a:pt x="0" y="9"/>
                  </a:lnTo>
                  <a:lnTo>
                    <a:pt x="1" y="10"/>
                  </a:lnTo>
                  <a:lnTo>
                    <a:pt x="3" y="10"/>
                  </a:lnTo>
                  <a:lnTo>
                    <a:pt x="5" y="10"/>
                  </a:lnTo>
                  <a:lnTo>
                    <a:pt x="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65" name="Freeform 356"/>
            <p:cNvSpPr>
              <a:spLocks/>
            </p:cNvSpPr>
            <p:nvPr/>
          </p:nvSpPr>
          <p:spPr bwMode="auto">
            <a:xfrm>
              <a:off x="2514" y="1102"/>
              <a:ext cx="11" cy="10"/>
            </a:xfrm>
            <a:custGeom>
              <a:avLst/>
              <a:gdLst>
                <a:gd name="T0" fmla="*/ 6 w 11"/>
                <a:gd name="T1" fmla="*/ 10 h 10"/>
                <a:gd name="T2" fmla="*/ 7 w 11"/>
                <a:gd name="T3" fmla="*/ 10 h 10"/>
                <a:gd name="T4" fmla="*/ 7 w 11"/>
                <a:gd name="T5" fmla="*/ 10 h 10"/>
                <a:gd name="T6" fmla="*/ 7 w 11"/>
                <a:gd name="T7" fmla="*/ 10 h 10"/>
                <a:gd name="T8" fmla="*/ 9 w 11"/>
                <a:gd name="T9" fmla="*/ 10 h 10"/>
                <a:gd name="T10" fmla="*/ 9 w 11"/>
                <a:gd name="T11" fmla="*/ 9 h 10"/>
                <a:gd name="T12" fmla="*/ 11 w 11"/>
                <a:gd name="T13" fmla="*/ 9 h 10"/>
                <a:gd name="T14" fmla="*/ 11 w 11"/>
                <a:gd name="T15" fmla="*/ 9 h 10"/>
                <a:gd name="T16" fmla="*/ 11 w 11"/>
                <a:gd name="T17" fmla="*/ 7 h 10"/>
                <a:gd name="T18" fmla="*/ 11 w 11"/>
                <a:gd name="T19" fmla="*/ 7 h 10"/>
                <a:gd name="T20" fmla="*/ 11 w 11"/>
                <a:gd name="T21" fmla="*/ 5 h 10"/>
                <a:gd name="T22" fmla="*/ 11 w 11"/>
                <a:gd name="T23" fmla="*/ 5 h 10"/>
                <a:gd name="T24" fmla="*/ 11 w 11"/>
                <a:gd name="T25" fmla="*/ 3 h 10"/>
                <a:gd name="T26" fmla="*/ 11 w 11"/>
                <a:gd name="T27" fmla="*/ 3 h 10"/>
                <a:gd name="T28" fmla="*/ 11 w 11"/>
                <a:gd name="T29" fmla="*/ 2 h 10"/>
                <a:gd name="T30" fmla="*/ 9 w 11"/>
                <a:gd name="T31" fmla="*/ 2 h 10"/>
                <a:gd name="T32" fmla="*/ 9 w 11"/>
                <a:gd name="T33" fmla="*/ 2 h 10"/>
                <a:gd name="T34" fmla="*/ 7 w 11"/>
                <a:gd name="T35" fmla="*/ 0 h 10"/>
                <a:gd name="T36" fmla="*/ 7 w 11"/>
                <a:gd name="T37" fmla="*/ 0 h 10"/>
                <a:gd name="T38" fmla="*/ 7 w 11"/>
                <a:gd name="T39" fmla="*/ 0 h 10"/>
                <a:gd name="T40" fmla="*/ 6 w 11"/>
                <a:gd name="T41" fmla="*/ 0 h 10"/>
                <a:gd name="T42" fmla="*/ 4 w 11"/>
                <a:gd name="T43" fmla="*/ 0 h 10"/>
                <a:gd name="T44" fmla="*/ 4 w 11"/>
                <a:gd name="T45" fmla="*/ 0 h 10"/>
                <a:gd name="T46" fmla="*/ 4 w 11"/>
                <a:gd name="T47" fmla="*/ 0 h 10"/>
                <a:gd name="T48" fmla="*/ 2 w 11"/>
                <a:gd name="T49" fmla="*/ 2 h 10"/>
                <a:gd name="T50" fmla="*/ 2 w 11"/>
                <a:gd name="T51" fmla="*/ 2 h 10"/>
                <a:gd name="T52" fmla="*/ 0 w 11"/>
                <a:gd name="T53" fmla="*/ 2 h 10"/>
                <a:gd name="T54" fmla="*/ 0 w 11"/>
                <a:gd name="T55" fmla="*/ 3 h 10"/>
                <a:gd name="T56" fmla="*/ 0 w 11"/>
                <a:gd name="T57" fmla="*/ 3 h 10"/>
                <a:gd name="T58" fmla="*/ 0 w 11"/>
                <a:gd name="T59" fmla="*/ 5 h 10"/>
                <a:gd name="T60" fmla="*/ 0 w 11"/>
                <a:gd name="T61" fmla="*/ 5 h 10"/>
                <a:gd name="T62" fmla="*/ 0 w 11"/>
                <a:gd name="T63" fmla="*/ 7 h 10"/>
                <a:gd name="T64" fmla="*/ 0 w 11"/>
                <a:gd name="T65" fmla="*/ 7 h 10"/>
                <a:gd name="T66" fmla="*/ 0 w 11"/>
                <a:gd name="T67" fmla="*/ 9 h 10"/>
                <a:gd name="T68" fmla="*/ 0 w 11"/>
                <a:gd name="T69" fmla="*/ 9 h 10"/>
                <a:gd name="T70" fmla="*/ 2 w 11"/>
                <a:gd name="T71" fmla="*/ 9 h 10"/>
                <a:gd name="T72" fmla="*/ 2 w 11"/>
                <a:gd name="T73" fmla="*/ 10 h 10"/>
                <a:gd name="T74" fmla="*/ 4 w 11"/>
                <a:gd name="T75" fmla="*/ 10 h 10"/>
                <a:gd name="T76" fmla="*/ 4 w 11"/>
                <a:gd name="T77" fmla="*/ 10 h 10"/>
                <a:gd name="T78" fmla="*/ 4 w 11"/>
                <a:gd name="T79" fmla="*/ 10 h 10"/>
                <a:gd name="T80" fmla="*/ 6 w 11"/>
                <a:gd name="T81" fmla="*/ 10 h 10"/>
                <a:gd name="T82" fmla="*/ 6 w 11"/>
                <a:gd name="T83" fmla="*/ 10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
                <a:gd name="T127" fmla="*/ 0 h 10"/>
                <a:gd name="T128" fmla="*/ 11 w 11"/>
                <a:gd name="T129" fmla="*/ 10 h 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 h="10">
                  <a:moveTo>
                    <a:pt x="6" y="10"/>
                  </a:moveTo>
                  <a:lnTo>
                    <a:pt x="7" y="10"/>
                  </a:lnTo>
                  <a:lnTo>
                    <a:pt x="9" y="10"/>
                  </a:lnTo>
                  <a:lnTo>
                    <a:pt x="9" y="9"/>
                  </a:lnTo>
                  <a:lnTo>
                    <a:pt x="11" y="9"/>
                  </a:lnTo>
                  <a:lnTo>
                    <a:pt x="11" y="7"/>
                  </a:lnTo>
                  <a:lnTo>
                    <a:pt x="11" y="5"/>
                  </a:lnTo>
                  <a:lnTo>
                    <a:pt x="11" y="3"/>
                  </a:lnTo>
                  <a:lnTo>
                    <a:pt x="11" y="2"/>
                  </a:lnTo>
                  <a:lnTo>
                    <a:pt x="9" y="2"/>
                  </a:lnTo>
                  <a:lnTo>
                    <a:pt x="7" y="0"/>
                  </a:lnTo>
                  <a:lnTo>
                    <a:pt x="6" y="0"/>
                  </a:lnTo>
                  <a:lnTo>
                    <a:pt x="4" y="0"/>
                  </a:lnTo>
                  <a:lnTo>
                    <a:pt x="2" y="2"/>
                  </a:lnTo>
                  <a:lnTo>
                    <a:pt x="0" y="2"/>
                  </a:lnTo>
                  <a:lnTo>
                    <a:pt x="0" y="3"/>
                  </a:lnTo>
                  <a:lnTo>
                    <a:pt x="0" y="5"/>
                  </a:lnTo>
                  <a:lnTo>
                    <a:pt x="0" y="7"/>
                  </a:lnTo>
                  <a:lnTo>
                    <a:pt x="0" y="9"/>
                  </a:lnTo>
                  <a:lnTo>
                    <a:pt x="2" y="9"/>
                  </a:lnTo>
                  <a:lnTo>
                    <a:pt x="2" y="10"/>
                  </a:lnTo>
                  <a:lnTo>
                    <a:pt x="4" y="10"/>
                  </a:lnTo>
                  <a:lnTo>
                    <a:pt x="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66" name="Freeform 357"/>
            <p:cNvSpPr>
              <a:spLocks/>
            </p:cNvSpPr>
            <p:nvPr/>
          </p:nvSpPr>
          <p:spPr bwMode="auto">
            <a:xfrm>
              <a:off x="2550" y="1102"/>
              <a:ext cx="11" cy="10"/>
            </a:xfrm>
            <a:custGeom>
              <a:avLst/>
              <a:gdLst>
                <a:gd name="T0" fmla="*/ 4 w 11"/>
                <a:gd name="T1" fmla="*/ 10 h 10"/>
                <a:gd name="T2" fmla="*/ 5 w 11"/>
                <a:gd name="T3" fmla="*/ 10 h 10"/>
                <a:gd name="T4" fmla="*/ 7 w 11"/>
                <a:gd name="T5" fmla="*/ 10 h 10"/>
                <a:gd name="T6" fmla="*/ 7 w 11"/>
                <a:gd name="T7" fmla="*/ 10 h 10"/>
                <a:gd name="T8" fmla="*/ 9 w 11"/>
                <a:gd name="T9" fmla="*/ 10 h 10"/>
                <a:gd name="T10" fmla="*/ 9 w 11"/>
                <a:gd name="T11" fmla="*/ 9 h 10"/>
                <a:gd name="T12" fmla="*/ 9 w 11"/>
                <a:gd name="T13" fmla="*/ 9 h 10"/>
                <a:gd name="T14" fmla="*/ 11 w 11"/>
                <a:gd name="T15" fmla="*/ 9 h 10"/>
                <a:gd name="T16" fmla="*/ 11 w 11"/>
                <a:gd name="T17" fmla="*/ 7 h 10"/>
                <a:gd name="T18" fmla="*/ 11 w 11"/>
                <a:gd name="T19" fmla="*/ 7 h 10"/>
                <a:gd name="T20" fmla="*/ 11 w 11"/>
                <a:gd name="T21" fmla="*/ 5 h 10"/>
                <a:gd name="T22" fmla="*/ 11 w 11"/>
                <a:gd name="T23" fmla="*/ 5 h 10"/>
                <a:gd name="T24" fmla="*/ 11 w 11"/>
                <a:gd name="T25" fmla="*/ 3 h 10"/>
                <a:gd name="T26" fmla="*/ 11 w 11"/>
                <a:gd name="T27" fmla="*/ 3 h 10"/>
                <a:gd name="T28" fmla="*/ 9 w 11"/>
                <a:gd name="T29" fmla="*/ 2 h 10"/>
                <a:gd name="T30" fmla="*/ 9 w 11"/>
                <a:gd name="T31" fmla="*/ 2 h 10"/>
                <a:gd name="T32" fmla="*/ 9 w 11"/>
                <a:gd name="T33" fmla="*/ 2 h 10"/>
                <a:gd name="T34" fmla="*/ 7 w 11"/>
                <a:gd name="T35" fmla="*/ 0 h 10"/>
                <a:gd name="T36" fmla="*/ 7 w 11"/>
                <a:gd name="T37" fmla="*/ 0 h 10"/>
                <a:gd name="T38" fmla="*/ 5 w 11"/>
                <a:gd name="T39" fmla="*/ 0 h 10"/>
                <a:gd name="T40" fmla="*/ 5 w 11"/>
                <a:gd name="T41" fmla="*/ 0 h 10"/>
                <a:gd name="T42" fmla="*/ 4 w 11"/>
                <a:gd name="T43" fmla="*/ 0 h 10"/>
                <a:gd name="T44" fmla="*/ 4 w 11"/>
                <a:gd name="T45" fmla="*/ 0 h 10"/>
                <a:gd name="T46" fmla="*/ 2 w 11"/>
                <a:gd name="T47" fmla="*/ 0 h 10"/>
                <a:gd name="T48" fmla="*/ 2 w 11"/>
                <a:gd name="T49" fmla="*/ 2 h 10"/>
                <a:gd name="T50" fmla="*/ 2 w 11"/>
                <a:gd name="T51" fmla="*/ 2 h 10"/>
                <a:gd name="T52" fmla="*/ 0 w 11"/>
                <a:gd name="T53" fmla="*/ 2 h 10"/>
                <a:gd name="T54" fmla="*/ 0 w 11"/>
                <a:gd name="T55" fmla="*/ 3 h 10"/>
                <a:gd name="T56" fmla="*/ 0 w 11"/>
                <a:gd name="T57" fmla="*/ 3 h 10"/>
                <a:gd name="T58" fmla="*/ 0 w 11"/>
                <a:gd name="T59" fmla="*/ 5 h 10"/>
                <a:gd name="T60" fmla="*/ 0 w 11"/>
                <a:gd name="T61" fmla="*/ 5 h 10"/>
                <a:gd name="T62" fmla="*/ 0 w 11"/>
                <a:gd name="T63" fmla="*/ 7 h 10"/>
                <a:gd name="T64" fmla="*/ 0 w 11"/>
                <a:gd name="T65" fmla="*/ 7 h 10"/>
                <a:gd name="T66" fmla="*/ 0 w 11"/>
                <a:gd name="T67" fmla="*/ 9 h 10"/>
                <a:gd name="T68" fmla="*/ 0 w 11"/>
                <a:gd name="T69" fmla="*/ 9 h 10"/>
                <a:gd name="T70" fmla="*/ 2 w 11"/>
                <a:gd name="T71" fmla="*/ 9 h 10"/>
                <a:gd name="T72" fmla="*/ 2 w 11"/>
                <a:gd name="T73" fmla="*/ 10 h 10"/>
                <a:gd name="T74" fmla="*/ 2 w 11"/>
                <a:gd name="T75" fmla="*/ 10 h 10"/>
                <a:gd name="T76" fmla="*/ 4 w 11"/>
                <a:gd name="T77" fmla="*/ 10 h 10"/>
                <a:gd name="T78" fmla="*/ 4 w 11"/>
                <a:gd name="T79" fmla="*/ 10 h 10"/>
                <a:gd name="T80" fmla="*/ 5 w 11"/>
                <a:gd name="T81" fmla="*/ 10 h 10"/>
                <a:gd name="T82" fmla="*/ 5 w 11"/>
                <a:gd name="T83" fmla="*/ 10 h 10"/>
                <a:gd name="T84" fmla="*/ 4 w 11"/>
                <a:gd name="T85" fmla="*/ 10 h 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
                <a:gd name="T130" fmla="*/ 0 h 10"/>
                <a:gd name="T131" fmla="*/ 11 w 11"/>
                <a:gd name="T132" fmla="*/ 10 h 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 h="10">
                  <a:moveTo>
                    <a:pt x="4" y="10"/>
                  </a:moveTo>
                  <a:lnTo>
                    <a:pt x="5" y="10"/>
                  </a:lnTo>
                  <a:lnTo>
                    <a:pt x="7" y="10"/>
                  </a:lnTo>
                  <a:lnTo>
                    <a:pt x="9" y="10"/>
                  </a:lnTo>
                  <a:lnTo>
                    <a:pt x="9" y="9"/>
                  </a:lnTo>
                  <a:lnTo>
                    <a:pt x="11" y="9"/>
                  </a:lnTo>
                  <a:lnTo>
                    <a:pt x="11" y="7"/>
                  </a:lnTo>
                  <a:lnTo>
                    <a:pt x="11" y="5"/>
                  </a:lnTo>
                  <a:lnTo>
                    <a:pt x="11" y="3"/>
                  </a:lnTo>
                  <a:lnTo>
                    <a:pt x="9" y="2"/>
                  </a:lnTo>
                  <a:lnTo>
                    <a:pt x="7" y="0"/>
                  </a:lnTo>
                  <a:lnTo>
                    <a:pt x="5" y="0"/>
                  </a:lnTo>
                  <a:lnTo>
                    <a:pt x="4" y="0"/>
                  </a:lnTo>
                  <a:lnTo>
                    <a:pt x="2" y="0"/>
                  </a:lnTo>
                  <a:lnTo>
                    <a:pt x="2" y="2"/>
                  </a:lnTo>
                  <a:lnTo>
                    <a:pt x="0" y="2"/>
                  </a:lnTo>
                  <a:lnTo>
                    <a:pt x="0" y="3"/>
                  </a:lnTo>
                  <a:lnTo>
                    <a:pt x="0" y="5"/>
                  </a:lnTo>
                  <a:lnTo>
                    <a:pt x="0" y="7"/>
                  </a:lnTo>
                  <a:lnTo>
                    <a:pt x="0" y="9"/>
                  </a:lnTo>
                  <a:lnTo>
                    <a:pt x="2" y="9"/>
                  </a:lnTo>
                  <a:lnTo>
                    <a:pt x="2" y="10"/>
                  </a:lnTo>
                  <a:lnTo>
                    <a:pt x="4" y="10"/>
                  </a:lnTo>
                  <a:lnTo>
                    <a:pt x="5" y="10"/>
                  </a:lnTo>
                  <a:lnTo>
                    <a:pt x="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67" name="Freeform 358"/>
            <p:cNvSpPr>
              <a:spLocks/>
            </p:cNvSpPr>
            <p:nvPr/>
          </p:nvSpPr>
          <p:spPr bwMode="auto">
            <a:xfrm>
              <a:off x="2479" y="1102"/>
              <a:ext cx="10" cy="10"/>
            </a:xfrm>
            <a:custGeom>
              <a:avLst/>
              <a:gdLst>
                <a:gd name="T0" fmla="*/ 5 w 10"/>
                <a:gd name="T1" fmla="*/ 10 h 10"/>
                <a:gd name="T2" fmla="*/ 6 w 10"/>
                <a:gd name="T3" fmla="*/ 10 h 10"/>
                <a:gd name="T4" fmla="*/ 6 w 10"/>
                <a:gd name="T5" fmla="*/ 10 h 10"/>
                <a:gd name="T6" fmla="*/ 8 w 10"/>
                <a:gd name="T7" fmla="*/ 10 h 10"/>
                <a:gd name="T8" fmla="*/ 8 w 10"/>
                <a:gd name="T9" fmla="*/ 10 h 10"/>
                <a:gd name="T10" fmla="*/ 8 w 10"/>
                <a:gd name="T11" fmla="*/ 9 h 10"/>
                <a:gd name="T12" fmla="*/ 10 w 10"/>
                <a:gd name="T13" fmla="*/ 9 h 10"/>
                <a:gd name="T14" fmla="*/ 10 w 10"/>
                <a:gd name="T15" fmla="*/ 9 h 10"/>
                <a:gd name="T16" fmla="*/ 10 w 10"/>
                <a:gd name="T17" fmla="*/ 7 h 10"/>
                <a:gd name="T18" fmla="*/ 10 w 10"/>
                <a:gd name="T19" fmla="*/ 7 h 10"/>
                <a:gd name="T20" fmla="*/ 10 w 10"/>
                <a:gd name="T21" fmla="*/ 5 h 10"/>
                <a:gd name="T22" fmla="*/ 10 w 10"/>
                <a:gd name="T23" fmla="*/ 5 h 10"/>
                <a:gd name="T24" fmla="*/ 10 w 10"/>
                <a:gd name="T25" fmla="*/ 3 h 10"/>
                <a:gd name="T26" fmla="*/ 10 w 10"/>
                <a:gd name="T27" fmla="*/ 3 h 10"/>
                <a:gd name="T28" fmla="*/ 10 w 10"/>
                <a:gd name="T29" fmla="*/ 2 h 10"/>
                <a:gd name="T30" fmla="*/ 8 w 10"/>
                <a:gd name="T31" fmla="*/ 2 h 10"/>
                <a:gd name="T32" fmla="*/ 8 w 10"/>
                <a:gd name="T33" fmla="*/ 2 h 10"/>
                <a:gd name="T34" fmla="*/ 8 w 10"/>
                <a:gd name="T35" fmla="*/ 0 h 10"/>
                <a:gd name="T36" fmla="*/ 6 w 10"/>
                <a:gd name="T37" fmla="*/ 0 h 10"/>
                <a:gd name="T38" fmla="*/ 6 w 10"/>
                <a:gd name="T39" fmla="*/ 0 h 10"/>
                <a:gd name="T40" fmla="*/ 5 w 10"/>
                <a:gd name="T41" fmla="*/ 0 h 10"/>
                <a:gd name="T42" fmla="*/ 5 w 10"/>
                <a:gd name="T43" fmla="*/ 0 h 10"/>
                <a:gd name="T44" fmla="*/ 3 w 10"/>
                <a:gd name="T45" fmla="*/ 0 h 10"/>
                <a:gd name="T46" fmla="*/ 3 w 10"/>
                <a:gd name="T47" fmla="*/ 0 h 10"/>
                <a:gd name="T48" fmla="*/ 1 w 10"/>
                <a:gd name="T49" fmla="*/ 2 h 10"/>
                <a:gd name="T50" fmla="*/ 1 w 10"/>
                <a:gd name="T51" fmla="*/ 2 h 10"/>
                <a:gd name="T52" fmla="*/ 1 w 10"/>
                <a:gd name="T53" fmla="*/ 2 h 10"/>
                <a:gd name="T54" fmla="*/ 0 w 10"/>
                <a:gd name="T55" fmla="*/ 3 h 10"/>
                <a:gd name="T56" fmla="*/ 0 w 10"/>
                <a:gd name="T57" fmla="*/ 3 h 10"/>
                <a:gd name="T58" fmla="*/ 0 w 10"/>
                <a:gd name="T59" fmla="*/ 5 h 10"/>
                <a:gd name="T60" fmla="*/ 0 w 10"/>
                <a:gd name="T61" fmla="*/ 5 h 10"/>
                <a:gd name="T62" fmla="*/ 0 w 10"/>
                <a:gd name="T63" fmla="*/ 7 h 10"/>
                <a:gd name="T64" fmla="*/ 0 w 10"/>
                <a:gd name="T65" fmla="*/ 7 h 10"/>
                <a:gd name="T66" fmla="*/ 0 w 10"/>
                <a:gd name="T67" fmla="*/ 9 h 10"/>
                <a:gd name="T68" fmla="*/ 1 w 10"/>
                <a:gd name="T69" fmla="*/ 9 h 10"/>
                <a:gd name="T70" fmla="*/ 1 w 10"/>
                <a:gd name="T71" fmla="*/ 9 h 10"/>
                <a:gd name="T72" fmla="*/ 1 w 10"/>
                <a:gd name="T73" fmla="*/ 10 h 10"/>
                <a:gd name="T74" fmla="*/ 3 w 10"/>
                <a:gd name="T75" fmla="*/ 10 h 10"/>
                <a:gd name="T76" fmla="*/ 3 w 10"/>
                <a:gd name="T77" fmla="*/ 10 h 10"/>
                <a:gd name="T78" fmla="*/ 5 w 10"/>
                <a:gd name="T79" fmla="*/ 10 h 10"/>
                <a:gd name="T80" fmla="*/ 5 w 10"/>
                <a:gd name="T81" fmla="*/ 10 h 10"/>
                <a:gd name="T82" fmla="*/ 5 w 10"/>
                <a:gd name="T83" fmla="*/ 10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
                <a:gd name="T127" fmla="*/ 0 h 10"/>
                <a:gd name="T128" fmla="*/ 10 w 10"/>
                <a:gd name="T129" fmla="*/ 10 h 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 h="10">
                  <a:moveTo>
                    <a:pt x="5" y="10"/>
                  </a:moveTo>
                  <a:lnTo>
                    <a:pt x="6" y="10"/>
                  </a:lnTo>
                  <a:lnTo>
                    <a:pt x="8" y="10"/>
                  </a:lnTo>
                  <a:lnTo>
                    <a:pt x="8" y="9"/>
                  </a:lnTo>
                  <a:lnTo>
                    <a:pt x="10" y="9"/>
                  </a:lnTo>
                  <a:lnTo>
                    <a:pt x="10" y="7"/>
                  </a:lnTo>
                  <a:lnTo>
                    <a:pt x="10" y="5"/>
                  </a:lnTo>
                  <a:lnTo>
                    <a:pt x="10" y="3"/>
                  </a:lnTo>
                  <a:lnTo>
                    <a:pt x="10" y="2"/>
                  </a:lnTo>
                  <a:lnTo>
                    <a:pt x="8" y="2"/>
                  </a:lnTo>
                  <a:lnTo>
                    <a:pt x="8" y="0"/>
                  </a:lnTo>
                  <a:lnTo>
                    <a:pt x="6" y="0"/>
                  </a:lnTo>
                  <a:lnTo>
                    <a:pt x="5" y="0"/>
                  </a:lnTo>
                  <a:lnTo>
                    <a:pt x="3" y="0"/>
                  </a:lnTo>
                  <a:lnTo>
                    <a:pt x="1" y="2"/>
                  </a:lnTo>
                  <a:lnTo>
                    <a:pt x="0" y="3"/>
                  </a:lnTo>
                  <a:lnTo>
                    <a:pt x="0" y="5"/>
                  </a:lnTo>
                  <a:lnTo>
                    <a:pt x="0" y="7"/>
                  </a:lnTo>
                  <a:lnTo>
                    <a:pt x="0" y="9"/>
                  </a:lnTo>
                  <a:lnTo>
                    <a:pt x="1" y="9"/>
                  </a:lnTo>
                  <a:lnTo>
                    <a:pt x="1" y="10"/>
                  </a:lnTo>
                  <a:lnTo>
                    <a:pt x="3" y="10"/>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68" name="Freeform 359"/>
            <p:cNvSpPr>
              <a:spLocks/>
            </p:cNvSpPr>
            <p:nvPr/>
          </p:nvSpPr>
          <p:spPr bwMode="auto">
            <a:xfrm>
              <a:off x="3371" y="1102"/>
              <a:ext cx="10" cy="10"/>
            </a:xfrm>
            <a:custGeom>
              <a:avLst/>
              <a:gdLst>
                <a:gd name="T0" fmla="*/ 3 w 10"/>
                <a:gd name="T1" fmla="*/ 10 h 10"/>
                <a:gd name="T2" fmla="*/ 5 w 10"/>
                <a:gd name="T3" fmla="*/ 10 h 10"/>
                <a:gd name="T4" fmla="*/ 7 w 10"/>
                <a:gd name="T5" fmla="*/ 10 h 10"/>
                <a:gd name="T6" fmla="*/ 7 w 10"/>
                <a:gd name="T7" fmla="*/ 10 h 10"/>
                <a:gd name="T8" fmla="*/ 9 w 10"/>
                <a:gd name="T9" fmla="*/ 10 h 10"/>
                <a:gd name="T10" fmla="*/ 9 w 10"/>
                <a:gd name="T11" fmla="*/ 9 h 10"/>
                <a:gd name="T12" fmla="*/ 9 w 10"/>
                <a:gd name="T13" fmla="*/ 9 h 10"/>
                <a:gd name="T14" fmla="*/ 9 w 10"/>
                <a:gd name="T15" fmla="*/ 9 h 10"/>
                <a:gd name="T16" fmla="*/ 10 w 10"/>
                <a:gd name="T17" fmla="*/ 7 h 10"/>
                <a:gd name="T18" fmla="*/ 10 w 10"/>
                <a:gd name="T19" fmla="*/ 7 h 10"/>
                <a:gd name="T20" fmla="*/ 10 w 10"/>
                <a:gd name="T21" fmla="*/ 5 h 10"/>
                <a:gd name="T22" fmla="*/ 10 w 10"/>
                <a:gd name="T23" fmla="*/ 5 h 10"/>
                <a:gd name="T24" fmla="*/ 10 w 10"/>
                <a:gd name="T25" fmla="*/ 3 h 10"/>
                <a:gd name="T26" fmla="*/ 9 w 10"/>
                <a:gd name="T27" fmla="*/ 3 h 10"/>
                <a:gd name="T28" fmla="*/ 9 w 10"/>
                <a:gd name="T29" fmla="*/ 2 h 10"/>
                <a:gd name="T30" fmla="*/ 9 w 10"/>
                <a:gd name="T31" fmla="*/ 2 h 10"/>
                <a:gd name="T32" fmla="*/ 9 w 10"/>
                <a:gd name="T33" fmla="*/ 2 h 10"/>
                <a:gd name="T34" fmla="*/ 7 w 10"/>
                <a:gd name="T35" fmla="*/ 0 h 10"/>
                <a:gd name="T36" fmla="*/ 7 w 10"/>
                <a:gd name="T37" fmla="*/ 0 h 10"/>
                <a:gd name="T38" fmla="*/ 5 w 10"/>
                <a:gd name="T39" fmla="*/ 0 h 10"/>
                <a:gd name="T40" fmla="*/ 5 w 10"/>
                <a:gd name="T41" fmla="*/ 0 h 10"/>
                <a:gd name="T42" fmla="*/ 3 w 10"/>
                <a:gd name="T43" fmla="*/ 0 h 10"/>
                <a:gd name="T44" fmla="*/ 3 w 10"/>
                <a:gd name="T45" fmla="*/ 0 h 10"/>
                <a:gd name="T46" fmla="*/ 2 w 10"/>
                <a:gd name="T47" fmla="*/ 0 h 10"/>
                <a:gd name="T48" fmla="*/ 2 w 10"/>
                <a:gd name="T49" fmla="*/ 2 h 10"/>
                <a:gd name="T50" fmla="*/ 0 w 10"/>
                <a:gd name="T51" fmla="*/ 2 h 10"/>
                <a:gd name="T52" fmla="*/ 0 w 10"/>
                <a:gd name="T53" fmla="*/ 2 h 10"/>
                <a:gd name="T54" fmla="*/ 0 w 10"/>
                <a:gd name="T55" fmla="*/ 3 h 10"/>
                <a:gd name="T56" fmla="*/ 0 w 10"/>
                <a:gd name="T57" fmla="*/ 3 h 10"/>
                <a:gd name="T58" fmla="*/ 0 w 10"/>
                <a:gd name="T59" fmla="*/ 5 h 10"/>
                <a:gd name="T60" fmla="*/ 0 w 10"/>
                <a:gd name="T61" fmla="*/ 5 h 10"/>
                <a:gd name="T62" fmla="*/ 0 w 10"/>
                <a:gd name="T63" fmla="*/ 7 h 10"/>
                <a:gd name="T64" fmla="*/ 0 w 10"/>
                <a:gd name="T65" fmla="*/ 7 h 10"/>
                <a:gd name="T66" fmla="*/ 0 w 10"/>
                <a:gd name="T67" fmla="*/ 9 h 10"/>
                <a:gd name="T68" fmla="*/ 0 w 10"/>
                <a:gd name="T69" fmla="*/ 9 h 10"/>
                <a:gd name="T70" fmla="*/ 0 w 10"/>
                <a:gd name="T71" fmla="*/ 9 h 10"/>
                <a:gd name="T72" fmla="*/ 2 w 10"/>
                <a:gd name="T73" fmla="*/ 10 h 10"/>
                <a:gd name="T74" fmla="*/ 2 w 10"/>
                <a:gd name="T75" fmla="*/ 10 h 10"/>
                <a:gd name="T76" fmla="*/ 3 w 10"/>
                <a:gd name="T77" fmla="*/ 10 h 10"/>
                <a:gd name="T78" fmla="*/ 3 w 10"/>
                <a:gd name="T79" fmla="*/ 10 h 10"/>
                <a:gd name="T80" fmla="*/ 5 w 10"/>
                <a:gd name="T81" fmla="*/ 10 h 10"/>
                <a:gd name="T82" fmla="*/ 5 w 10"/>
                <a:gd name="T83" fmla="*/ 10 h 10"/>
                <a:gd name="T84" fmla="*/ 3 w 10"/>
                <a:gd name="T85" fmla="*/ 10 h 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
                <a:gd name="T130" fmla="*/ 0 h 10"/>
                <a:gd name="T131" fmla="*/ 10 w 10"/>
                <a:gd name="T132" fmla="*/ 10 h 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 h="10">
                  <a:moveTo>
                    <a:pt x="3" y="10"/>
                  </a:moveTo>
                  <a:lnTo>
                    <a:pt x="5" y="10"/>
                  </a:lnTo>
                  <a:lnTo>
                    <a:pt x="7" y="10"/>
                  </a:lnTo>
                  <a:lnTo>
                    <a:pt x="9" y="10"/>
                  </a:lnTo>
                  <a:lnTo>
                    <a:pt x="9" y="9"/>
                  </a:lnTo>
                  <a:lnTo>
                    <a:pt x="10" y="7"/>
                  </a:lnTo>
                  <a:lnTo>
                    <a:pt x="10" y="5"/>
                  </a:lnTo>
                  <a:lnTo>
                    <a:pt x="10" y="3"/>
                  </a:lnTo>
                  <a:lnTo>
                    <a:pt x="9" y="3"/>
                  </a:lnTo>
                  <a:lnTo>
                    <a:pt x="9" y="2"/>
                  </a:lnTo>
                  <a:lnTo>
                    <a:pt x="7" y="0"/>
                  </a:lnTo>
                  <a:lnTo>
                    <a:pt x="5" y="0"/>
                  </a:lnTo>
                  <a:lnTo>
                    <a:pt x="3" y="0"/>
                  </a:lnTo>
                  <a:lnTo>
                    <a:pt x="2" y="0"/>
                  </a:lnTo>
                  <a:lnTo>
                    <a:pt x="2" y="2"/>
                  </a:lnTo>
                  <a:lnTo>
                    <a:pt x="0" y="2"/>
                  </a:lnTo>
                  <a:lnTo>
                    <a:pt x="0" y="3"/>
                  </a:lnTo>
                  <a:lnTo>
                    <a:pt x="0" y="5"/>
                  </a:lnTo>
                  <a:lnTo>
                    <a:pt x="0" y="7"/>
                  </a:lnTo>
                  <a:lnTo>
                    <a:pt x="0" y="9"/>
                  </a:lnTo>
                  <a:lnTo>
                    <a:pt x="2" y="10"/>
                  </a:lnTo>
                  <a:lnTo>
                    <a:pt x="3" y="10"/>
                  </a:lnTo>
                  <a:lnTo>
                    <a:pt x="5" y="10"/>
                  </a:lnTo>
                  <a:lnTo>
                    <a:pt x="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69" name="Freeform 360"/>
            <p:cNvSpPr>
              <a:spLocks/>
            </p:cNvSpPr>
            <p:nvPr/>
          </p:nvSpPr>
          <p:spPr bwMode="auto">
            <a:xfrm>
              <a:off x="3405" y="1102"/>
              <a:ext cx="12" cy="10"/>
            </a:xfrm>
            <a:custGeom>
              <a:avLst/>
              <a:gdLst>
                <a:gd name="T0" fmla="*/ 5 w 12"/>
                <a:gd name="T1" fmla="*/ 10 h 10"/>
                <a:gd name="T2" fmla="*/ 7 w 12"/>
                <a:gd name="T3" fmla="*/ 10 h 10"/>
                <a:gd name="T4" fmla="*/ 9 w 12"/>
                <a:gd name="T5" fmla="*/ 10 h 10"/>
                <a:gd name="T6" fmla="*/ 9 w 12"/>
                <a:gd name="T7" fmla="*/ 10 h 10"/>
                <a:gd name="T8" fmla="*/ 9 w 12"/>
                <a:gd name="T9" fmla="*/ 10 h 10"/>
                <a:gd name="T10" fmla="*/ 11 w 12"/>
                <a:gd name="T11" fmla="*/ 9 h 10"/>
                <a:gd name="T12" fmla="*/ 11 w 12"/>
                <a:gd name="T13" fmla="*/ 9 h 10"/>
                <a:gd name="T14" fmla="*/ 11 w 12"/>
                <a:gd name="T15" fmla="*/ 9 h 10"/>
                <a:gd name="T16" fmla="*/ 11 w 12"/>
                <a:gd name="T17" fmla="*/ 7 h 10"/>
                <a:gd name="T18" fmla="*/ 12 w 12"/>
                <a:gd name="T19" fmla="*/ 7 h 10"/>
                <a:gd name="T20" fmla="*/ 12 w 12"/>
                <a:gd name="T21" fmla="*/ 5 h 10"/>
                <a:gd name="T22" fmla="*/ 12 w 12"/>
                <a:gd name="T23" fmla="*/ 5 h 10"/>
                <a:gd name="T24" fmla="*/ 11 w 12"/>
                <a:gd name="T25" fmla="*/ 3 h 10"/>
                <a:gd name="T26" fmla="*/ 11 w 12"/>
                <a:gd name="T27" fmla="*/ 3 h 10"/>
                <a:gd name="T28" fmla="*/ 11 w 12"/>
                <a:gd name="T29" fmla="*/ 2 h 10"/>
                <a:gd name="T30" fmla="*/ 11 w 12"/>
                <a:gd name="T31" fmla="*/ 2 h 10"/>
                <a:gd name="T32" fmla="*/ 9 w 12"/>
                <a:gd name="T33" fmla="*/ 2 h 10"/>
                <a:gd name="T34" fmla="*/ 9 w 12"/>
                <a:gd name="T35" fmla="*/ 0 h 10"/>
                <a:gd name="T36" fmla="*/ 9 w 12"/>
                <a:gd name="T37" fmla="*/ 0 h 10"/>
                <a:gd name="T38" fmla="*/ 7 w 12"/>
                <a:gd name="T39" fmla="*/ 0 h 10"/>
                <a:gd name="T40" fmla="*/ 7 w 12"/>
                <a:gd name="T41" fmla="*/ 0 h 10"/>
                <a:gd name="T42" fmla="*/ 5 w 12"/>
                <a:gd name="T43" fmla="*/ 0 h 10"/>
                <a:gd name="T44" fmla="*/ 5 w 12"/>
                <a:gd name="T45" fmla="*/ 0 h 10"/>
                <a:gd name="T46" fmla="*/ 4 w 12"/>
                <a:gd name="T47" fmla="*/ 0 h 10"/>
                <a:gd name="T48" fmla="*/ 4 w 12"/>
                <a:gd name="T49" fmla="*/ 2 h 10"/>
                <a:gd name="T50" fmla="*/ 2 w 12"/>
                <a:gd name="T51" fmla="*/ 2 h 10"/>
                <a:gd name="T52" fmla="*/ 2 w 12"/>
                <a:gd name="T53" fmla="*/ 2 h 10"/>
                <a:gd name="T54" fmla="*/ 2 w 12"/>
                <a:gd name="T55" fmla="*/ 3 h 10"/>
                <a:gd name="T56" fmla="*/ 2 w 12"/>
                <a:gd name="T57" fmla="*/ 3 h 10"/>
                <a:gd name="T58" fmla="*/ 0 w 12"/>
                <a:gd name="T59" fmla="*/ 5 h 10"/>
                <a:gd name="T60" fmla="*/ 0 w 12"/>
                <a:gd name="T61" fmla="*/ 5 h 10"/>
                <a:gd name="T62" fmla="*/ 0 w 12"/>
                <a:gd name="T63" fmla="*/ 7 h 10"/>
                <a:gd name="T64" fmla="*/ 2 w 12"/>
                <a:gd name="T65" fmla="*/ 7 h 10"/>
                <a:gd name="T66" fmla="*/ 2 w 12"/>
                <a:gd name="T67" fmla="*/ 9 h 10"/>
                <a:gd name="T68" fmla="*/ 2 w 12"/>
                <a:gd name="T69" fmla="*/ 9 h 10"/>
                <a:gd name="T70" fmla="*/ 2 w 12"/>
                <a:gd name="T71" fmla="*/ 9 h 10"/>
                <a:gd name="T72" fmla="*/ 4 w 12"/>
                <a:gd name="T73" fmla="*/ 10 h 10"/>
                <a:gd name="T74" fmla="*/ 4 w 12"/>
                <a:gd name="T75" fmla="*/ 10 h 10"/>
                <a:gd name="T76" fmla="*/ 5 w 12"/>
                <a:gd name="T77" fmla="*/ 10 h 10"/>
                <a:gd name="T78" fmla="*/ 5 w 12"/>
                <a:gd name="T79" fmla="*/ 10 h 10"/>
                <a:gd name="T80" fmla="*/ 7 w 12"/>
                <a:gd name="T81" fmla="*/ 10 h 10"/>
                <a:gd name="T82" fmla="*/ 7 w 12"/>
                <a:gd name="T83" fmla="*/ 10 h 10"/>
                <a:gd name="T84" fmla="*/ 5 w 12"/>
                <a:gd name="T85" fmla="*/ 10 h 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
                <a:gd name="T130" fmla="*/ 0 h 10"/>
                <a:gd name="T131" fmla="*/ 12 w 12"/>
                <a:gd name="T132" fmla="*/ 10 h 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 h="10">
                  <a:moveTo>
                    <a:pt x="5" y="10"/>
                  </a:moveTo>
                  <a:lnTo>
                    <a:pt x="7" y="10"/>
                  </a:lnTo>
                  <a:lnTo>
                    <a:pt x="9" y="10"/>
                  </a:lnTo>
                  <a:lnTo>
                    <a:pt x="11" y="9"/>
                  </a:lnTo>
                  <a:lnTo>
                    <a:pt x="11" y="7"/>
                  </a:lnTo>
                  <a:lnTo>
                    <a:pt x="12" y="7"/>
                  </a:lnTo>
                  <a:lnTo>
                    <a:pt x="12" y="5"/>
                  </a:lnTo>
                  <a:lnTo>
                    <a:pt x="11" y="3"/>
                  </a:lnTo>
                  <a:lnTo>
                    <a:pt x="11" y="2"/>
                  </a:lnTo>
                  <a:lnTo>
                    <a:pt x="9" y="2"/>
                  </a:lnTo>
                  <a:lnTo>
                    <a:pt x="9" y="0"/>
                  </a:lnTo>
                  <a:lnTo>
                    <a:pt x="7" y="0"/>
                  </a:lnTo>
                  <a:lnTo>
                    <a:pt x="5" y="0"/>
                  </a:lnTo>
                  <a:lnTo>
                    <a:pt x="4" y="0"/>
                  </a:lnTo>
                  <a:lnTo>
                    <a:pt x="4" y="2"/>
                  </a:lnTo>
                  <a:lnTo>
                    <a:pt x="2" y="2"/>
                  </a:lnTo>
                  <a:lnTo>
                    <a:pt x="2" y="3"/>
                  </a:lnTo>
                  <a:lnTo>
                    <a:pt x="0" y="5"/>
                  </a:lnTo>
                  <a:lnTo>
                    <a:pt x="0" y="7"/>
                  </a:lnTo>
                  <a:lnTo>
                    <a:pt x="2" y="7"/>
                  </a:lnTo>
                  <a:lnTo>
                    <a:pt x="2" y="9"/>
                  </a:lnTo>
                  <a:lnTo>
                    <a:pt x="4" y="10"/>
                  </a:lnTo>
                  <a:lnTo>
                    <a:pt x="5" y="10"/>
                  </a:lnTo>
                  <a:lnTo>
                    <a:pt x="7" y="10"/>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70" name="Freeform 361"/>
            <p:cNvSpPr>
              <a:spLocks/>
            </p:cNvSpPr>
            <p:nvPr/>
          </p:nvSpPr>
          <p:spPr bwMode="auto">
            <a:xfrm>
              <a:off x="3335" y="1102"/>
              <a:ext cx="10" cy="10"/>
            </a:xfrm>
            <a:custGeom>
              <a:avLst/>
              <a:gdLst>
                <a:gd name="T0" fmla="*/ 4 w 10"/>
                <a:gd name="T1" fmla="*/ 10 h 10"/>
                <a:gd name="T2" fmla="*/ 5 w 10"/>
                <a:gd name="T3" fmla="*/ 10 h 10"/>
                <a:gd name="T4" fmla="*/ 7 w 10"/>
                <a:gd name="T5" fmla="*/ 10 h 10"/>
                <a:gd name="T6" fmla="*/ 7 w 10"/>
                <a:gd name="T7" fmla="*/ 10 h 10"/>
                <a:gd name="T8" fmla="*/ 9 w 10"/>
                <a:gd name="T9" fmla="*/ 10 h 10"/>
                <a:gd name="T10" fmla="*/ 9 w 10"/>
                <a:gd name="T11" fmla="*/ 9 h 10"/>
                <a:gd name="T12" fmla="*/ 9 w 10"/>
                <a:gd name="T13" fmla="*/ 9 h 10"/>
                <a:gd name="T14" fmla="*/ 10 w 10"/>
                <a:gd name="T15" fmla="*/ 9 h 10"/>
                <a:gd name="T16" fmla="*/ 10 w 10"/>
                <a:gd name="T17" fmla="*/ 7 h 10"/>
                <a:gd name="T18" fmla="*/ 10 w 10"/>
                <a:gd name="T19" fmla="*/ 7 h 10"/>
                <a:gd name="T20" fmla="*/ 10 w 10"/>
                <a:gd name="T21" fmla="*/ 5 h 10"/>
                <a:gd name="T22" fmla="*/ 10 w 10"/>
                <a:gd name="T23" fmla="*/ 5 h 10"/>
                <a:gd name="T24" fmla="*/ 10 w 10"/>
                <a:gd name="T25" fmla="*/ 3 h 10"/>
                <a:gd name="T26" fmla="*/ 10 w 10"/>
                <a:gd name="T27" fmla="*/ 3 h 10"/>
                <a:gd name="T28" fmla="*/ 9 w 10"/>
                <a:gd name="T29" fmla="*/ 2 h 10"/>
                <a:gd name="T30" fmla="*/ 9 w 10"/>
                <a:gd name="T31" fmla="*/ 2 h 10"/>
                <a:gd name="T32" fmla="*/ 9 w 10"/>
                <a:gd name="T33" fmla="*/ 2 h 10"/>
                <a:gd name="T34" fmla="*/ 7 w 10"/>
                <a:gd name="T35" fmla="*/ 0 h 10"/>
                <a:gd name="T36" fmla="*/ 7 w 10"/>
                <a:gd name="T37" fmla="*/ 0 h 10"/>
                <a:gd name="T38" fmla="*/ 5 w 10"/>
                <a:gd name="T39" fmla="*/ 0 h 10"/>
                <a:gd name="T40" fmla="*/ 5 w 10"/>
                <a:gd name="T41" fmla="*/ 0 h 10"/>
                <a:gd name="T42" fmla="*/ 4 w 10"/>
                <a:gd name="T43" fmla="*/ 0 h 10"/>
                <a:gd name="T44" fmla="*/ 4 w 10"/>
                <a:gd name="T45" fmla="*/ 0 h 10"/>
                <a:gd name="T46" fmla="*/ 2 w 10"/>
                <a:gd name="T47" fmla="*/ 0 h 10"/>
                <a:gd name="T48" fmla="*/ 2 w 10"/>
                <a:gd name="T49" fmla="*/ 2 h 10"/>
                <a:gd name="T50" fmla="*/ 2 w 10"/>
                <a:gd name="T51" fmla="*/ 2 h 10"/>
                <a:gd name="T52" fmla="*/ 0 w 10"/>
                <a:gd name="T53" fmla="*/ 2 h 10"/>
                <a:gd name="T54" fmla="*/ 0 w 10"/>
                <a:gd name="T55" fmla="*/ 3 h 10"/>
                <a:gd name="T56" fmla="*/ 0 w 10"/>
                <a:gd name="T57" fmla="*/ 3 h 10"/>
                <a:gd name="T58" fmla="*/ 0 w 10"/>
                <a:gd name="T59" fmla="*/ 5 h 10"/>
                <a:gd name="T60" fmla="*/ 0 w 10"/>
                <a:gd name="T61" fmla="*/ 5 h 10"/>
                <a:gd name="T62" fmla="*/ 0 w 10"/>
                <a:gd name="T63" fmla="*/ 7 h 10"/>
                <a:gd name="T64" fmla="*/ 0 w 10"/>
                <a:gd name="T65" fmla="*/ 7 h 10"/>
                <a:gd name="T66" fmla="*/ 0 w 10"/>
                <a:gd name="T67" fmla="*/ 9 h 10"/>
                <a:gd name="T68" fmla="*/ 0 w 10"/>
                <a:gd name="T69" fmla="*/ 9 h 10"/>
                <a:gd name="T70" fmla="*/ 2 w 10"/>
                <a:gd name="T71" fmla="*/ 9 h 10"/>
                <a:gd name="T72" fmla="*/ 2 w 10"/>
                <a:gd name="T73" fmla="*/ 10 h 10"/>
                <a:gd name="T74" fmla="*/ 2 w 10"/>
                <a:gd name="T75" fmla="*/ 10 h 10"/>
                <a:gd name="T76" fmla="*/ 4 w 10"/>
                <a:gd name="T77" fmla="*/ 10 h 10"/>
                <a:gd name="T78" fmla="*/ 4 w 10"/>
                <a:gd name="T79" fmla="*/ 10 h 10"/>
                <a:gd name="T80" fmla="*/ 5 w 10"/>
                <a:gd name="T81" fmla="*/ 10 h 10"/>
                <a:gd name="T82" fmla="*/ 5 w 10"/>
                <a:gd name="T83" fmla="*/ 10 h 10"/>
                <a:gd name="T84" fmla="*/ 4 w 10"/>
                <a:gd name="T85" fmla="*/ 10 h 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
                <a:gd name="T130" fmla="*/ 0 h 10"/>
                <a:gd name="T131" fmla="*/ 10 w 10"/>
                <a:gd name="T132" fmla="*/ 10 h 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 h="10">
                  <a:moveTo>
                    <a:pt x="4" y="10"/>
                  </a:moveTo>
                  <a:lnTo>
                    <a:pt x="5" y="10"/>
                  </a:lnTo>
                  <a:lnTo>
                    <a:pt x="7" y="10"/>
                  </a:lnTo>
                  <a:lnTo>
                    <a:pt x="9" y="10"/>
                  </a:lnTo>
                  <a:lnTo>
                    <a:pt x="9" y="9"/>
                  </a:lnTo>
                  <a:lnTo>
                    <a:pt x="10" y="9"/>
                  </a:lnTo>
                  <a:lnTo>
                    <a:pt x="10" y="7"/>
                  </a:lnTo>
                  <a:lnTo>
                    <a:pt x="10" y="5"/>
                  </a:lnTo>
                  <a:lnTo>
                    <a:pt x="10" y="3"/>
                  </a:lnTo>
                  <a:lnTo>
                    <a:pt x="9" y="2"/>
                  </a:lnTo>
                  <a:lnTo>
                    <a:pt x="7" y="0"/>
                  </a:lnTo>
                  <a:lnTo>
                    <a:pt x="5" y="0"/>
                  </a:lnTo>
                  <a:lnTo>
                    <a:pt x="4" y="0"/>
                  </a:lnTo>
                  <a:lnTo>
                    <a:pt x="2" y="0"/>
                  </a:lnTo>
                  <a:lnTo>
                    <a:pt x="2" y="2"/>
                  </a:lnTo>
                  <a:lnTo>
                    <a:pt x="0" y="2"/>
                  </a:lnTo>
                  <a:lnTo>
                    <a:pt x="0" y="3"/>
                  </a:lnTo>
                  <a:lnTo>
                    <a:pt x="0" y="5"/>
                  </a:lnTo>
                  <a:lnTo>
                    <a:pt x="0" y="7"/>
                  </a:lnTo>
                  <a:lnTo>
                    <a:pt x="0" y="9"/>
                  </a:lnTo>
                  <a:lnTo>
                    <a:pt x="2" y="9"/>
                  </a:lnTo>
                  <a:lnTo>
                    <a:pt x="2" y="10"/>
                  </a:lnTo>
                  <a:lnTo>
                    <a:pt x="4" y="10"/>
                  </a:lnTo>
                  <a:lnTo>
                    <a:pt x="5" y="10"/>
                  </a:lnTo>
                  <a:lnTo>
                    <a:pt x="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71" name="Freeform 362"/>
            <p:cNvSpPr>
              <a:spLocks/>
            </p:cNvSpPr>
            <p:nvPr/>
          </p:nvSpPr>
          <p:spPr bwMode="auto">
            <a:xfrm>
              <a:off x="3477" y="1102"/>
              <a:ext cx="10" cy="10"/>
            </a:xfrm>
            <a:custGeom>
              <a:avLst/>
              <a:gdLst>
                <a:gd name="T0" fmla="*/ 5 w 10"/>
                <a:gd name="T1" fmla="*/ 10 h 10"/>
                <a:gd name="T2" fmla="*/ 7 w 10"/>
                <a:gd name="T3" fmla="*/ 10 h 10"/>
                <a:gd name="T4" fmla="*/ 7 w 10"/>
                <a:gd name="T5" fmla="*/ 10 h 10"/>
                <a:gd name="T6" fmla="*/ 9 w 10"/>
                <a:gd name="T7" fmla="*/ 10 h 10"/>
                <a:gd name="T8" fmla="*/ 9 w 10"/>
                <a:gd name="T9" fmla="*/ 10 h 10"/>
                <a:gd name="T10" fmla="*/ 9 w 10"/>
                <a:gd name="T11" fmla="*/ 9 h 10"/>
                <a:gd name="T12" fmla="*/ 10 w 10"/>
                <a:gd name="T13" fmla="*/ 9 h 10"/>
                <a:gd name="T14" fmla="*/ 10 w 10"/>
                <a:gd name="T15" fmla="*/ 9 h 10"/>
                <a:gd name="T16" fmla="*/ 10 w 10"/>
                <a:gd name="T17" fmla="*/ 7 h 10"/>
                <a:gd name="T18" fmla="*/ 10 w 10"/>
                <a:gd name="T19" fmla="*/ 7 h 10"/>
                <a:gd name="T20" fmla="*/ 10 w 10"/>
                <a:gd name="T21" fmla="*/ 5 h 10"/>
                <a:gd name="T22" fmla="*/ 10 w 10"/>
                <a:gd name="T23" fmla="*/ 5 h 10"/>
                <a:gd name="T24" fmla="*/ 10 w 10"/>
                <a:gd name="T25" fmla="*/ 3 h 10"/>
                <a:gd name="T26" fmla="*/ 10 w 10"/>
                <a:gd name="T27" fmla="*/ 3 h 10"/>
                <a:gd name="T28" fmla="*/ 10 w 10"/>
                <a:gd name="T29" fmla="*/ 2 h 10"/>
                <a:gd name="T30" fmla="*/ 9 w 10"/>
                <a:gd name="T31" fmla="*/ 2 h 10"/>
                <a:gd name="T32" fmla="*/ 9 w 10"/>
                <a:gd name="T33" fmla="*/ 2 h 10"/>
                <a:gd name="T34" fmla="*/ 9 w 10"/>
                <a:gd name="T35" fmla="*/ 0 h 10"/>
                <a:gd name="T36" fmla="*/ 7 w 10"/>
                <a:gd name="T37" fmla="*/ 0 h 10"/>
                <a:gd name="T38" fmla="*/ 7 w 10"/>
                <a:gd name="T39" fmla="*/ 0 h 10"/>
                <a:gd name="T40" fmla="*/ 5 w 10"/>
                <a:gd name="T41" fmla="*/ 0 h 10"/>
                <a:gd name="T42" fmla="*/ 5 w 10"/>
                <a:gd name="T43" fmla="*/ 0 h 10"/>
                <a:gd name="T44" fmla="*/ 3 w 10"/>
                <a:gd name="T45" fmla="*/ 0 h 10"/>
                <a:gd name="T46" fmla="*/ 3 w 10"/>
                <a:gd name="T47" fmla="*/ 0 h 10"/>
                <a:gd name="T48" fmla="*/ 2 w 10"/>
                <a:gd name="T49" fmla="*/ 2 h 10"/>
                <a:gd name="T50" fmla="*/ 2 w 10"/>
                <a:gd name="T51" fmla="*/ 2 h 10"/>
                <a:gd name="T52" fmla="*/ 2 w 10"/>
                <a:gd name="T53" fmla="*/ 2 h 10"/>
                <a:gd name="T54" fmla="*/ 0 w 10"/>
                <a:gd name="T55" fmla="*/ 3 h 10"/>
                <a:gd name="T56" fmla="*/ 0 w 10"/>
                <a:gd name="T57" fmla="*/ 3 h 10"/>
                <a:gd name="T58" fmla="*/ 0 w 10"/>
                <a:gd name="T59" fmla="*/ 5 h 10"/>
                <a:gd name="T60" fmla="*/ 0 w 10"/>
                <a:gd name="T61" fmla="*/ 5 h 10"/>
                <a:gd name="T62" fmla="*/ 0 w 10"/>
                <a:gd name="T63" fmla="*/ 7 h 10"/>
                <a:gd name="T64" fmla="*/ 0 w 10"/>
                <a:gd name="T65" fmla="*/ 7 h 10"/>
                <a:gd name="T66" fmla="*/ 0 w 10"/>
                <a:gd name="T67" fmla="*/ 9 h 10"/>
                <a:gd name="T68" fmla="*/ 2 w 10"/>
                <a:gd name="T69" fmla="*/ 9 h 10"/>
                <a:gd name="T70" fmla="*/ 2 w 10"/>
                <a:gd name="T71" fmla="*/ 9 h 10"/>
                <a:gd name="T72" fmla="*/ 2 w 10"/>
                <a:gd name="T73" fmla="*/ 10 h 10"/>
                <a:gd name="T74" fmla="*/ 3 w 10"/>
                <a:gd name="T75" fmla="*/ 10 h 10"/>
                <a:gd name="T76" fmla="*/ 3 w 10"/>
                <a:gd name="T77" fmla="*/ 10 h 10"/>
                <a:gd name="T78" fmla="*/ 5 w 10"/>
                <a:gd name="T79" fmla="*/ 10 h 10"/>
                <a:gd name="T80" fmla="*/ 5 w 10"/>
                <a:gd name="T81" fmla="*/ 10 h 10"/>
                <a:gd name="T82" fmla="*/ 5 w 10"/>
                <a:gd name="T83" fmla="*/ 10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
                <a:gd name="T127" fmla="*/ 0 h 10"/>
                <a:gd name="T128" fmla="*/ 10 w 10"/>
                <a:gd name="T129" fmla="*/ 10 h 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 h="10">
                  <a:moveTo>
                    <a:pt x="5" y="10"/>
                  </a:moveTo>
                  <a:lnTo>
                    <a:pt x="7" y="10"/>
                  </a:lnTo>
                  <a:lnTo>
                    <a:pt x="9" y="10"/>
                  </a:lnTo>
                  <a:lnTo>
                    <a:pt x="9" y="9"/>
                  </a:lnTo>
                  <a:lnTo>
                    <a:pt x="10" y="9"/>
                  </a:lnTo>
                  <a:lnTo>
                    <a:pt x="10" y="7"/>
                  </a:lnTo>
                  <a:lnTo>
                    <a:pt x="10" y="5"/>
                  </a:lnTo>
                  <a:lnTo>
                    <a:pt x="10" y="3"/>
                  </a:lnTo>
                  <a:lnTo>
                    <a:pt x="10" y="2"/>
                  </a:lnTo>
                  <a:lnTo>
                    <a:pt x="9" y="2"/>
                  </a:lnTo>
                  <a:lnTo>
                    <a:pt x="9" y="0"/>
                  </a:lnTo>
                  <a:lnTo>
                    <a:pt x="7" y="0"/>
                  </a:lnTo>
                  <a:lnTo>
                    <a:pt x="5" y="0"/>
                  </a:lnTo>
                  <a:lnTo>
                    <a:pt x="3" y="0"/>
                  </a:lnTo>
                  <a:lnTo>
                    <a:pt x="2" y="2"/>
                  </a:lnTo>
                  <a:lnTo>
                    <a:pt x="0" y="3"/>
                  </a:lnTo>
                  <a:lnTo>
                    <a:pt x="0" y="5"/>
                  </a:lnTo>
                  <a:lnTo>
                    <a:pt x="0" y="7"/>
                  </a:lnTo>
                  <a:lnTo>
                    <a:pt x="0" y="9"/>
                  </a:lnTo>
                  <a:lnTo>
                    <a:pt x="2" y="9"/>
                  </a:lnTo>
                  <a:lnTo>
                    <a:pt x="2" y="10"/>
                  </a:lnTo>
                  <a:lnTo>
                    <a:pt x="3" y="10"/>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72" name="Freeform 363"/>
            <p:cNvSpPr>
              <a:spLocks/>
            </p:cNvSpPr>
            <p:nvPr/>
          </p:nvSpPr>
          <p:spPr bwMode="auto">
            <a:xfrm>
              <a:off x="3513" y="1102"/>
              <a:ext cx="10" cy="10"/>
            </a:xfrm>
            <a:custGeom>
              <a:avLst/>
              <a:gdLst>
                <a:gd name="T0" fmla="*/ 5 w 10"/>
                <a:gd name="T1" fmla="*/ 10 h 10"/>
                <a:gd name="T2" fmla="*/ 7 w 10"/>
                <a:gd name="T3" fmla="*/ 10 h 10"/>
                <a:gd name="T4" fmla="*/ 7 w 10"/>
                <a:gd name="T5" fmla="*/ 10 h 10"/>
                <a:gd name="T6" fmla="*/ 7 w 10"/>
                <a:gd name="T7" fmla="*/ 10 h 10"/>
                <a:gd name="T8" fmla="*/ 9 w 10"/>
                <a:gd name="T9" fmla="*/ 10 h 10"/>
                <a:gd name="T10" fmla="*/ 9 w 10"/>
                <a:gd name="T11" fmla="*/ 9 h 10"/>
                <a:gd name="T12" fmla="*/ 10 w 10"/>
                <a:gd name="T13" fmla="*/ 9 h 10"/>
                <a:gd name="T14" fmla="*/ 10 w 10"/>
                <a:gd name="T15" fmla="*/ 9 h 10"/>
                <a:gd name="T16" fmla="*/ 10 w 10"/>
                <a:gd name="T17" fmla="*/ 7 h 10"/>
                <a:gd name="T18" fmla="*/ 10 w 10"/>
                <a:gd name="T19" fmla="*/ 7 h 10"/>
                <a:gd name="T20" fmla="*/ 10 w 10"/>
                <a:gd name="T21" fmla="*/ 5 h 10"/>
                <a:gd name="T22" fmla="*/ 10 w 10"/>
                <a:gd name="T23" fmla="*/ 5 h 10"/>
                <a:gd name="T24" fmla="*/ 10 w 10"/>
                <a:gd name="T25" fmla="*/ 3 h 10"/>
                <a:gd name="T26" fmla="*/ 10 w 10"/>
                <a:gd name="T27" fmla="*/ 3 h 10"/>
                <a:gd name="T28" fmla="*/ 10 w 10"/>
                <a:gd name="T29" fmla="*/ 2 h 10"/>
                <a:gd name="T30" fmla="*/ 9 w 10"/>
                <a:gd name="T31" fmla="*/ 2 h 10"/>
                <a:gd name="T32" fmla="*/ 9 w 10"/>
                <a:gd name="T33" fmla="*/ 2 h 10"/>
                <a:gd name="T34" fmla="*/ 7 w 10"/>
                <a:gd name="T35" fmla="*/ 0 h 10"/>
                <a:gd name="T36" fmla="*/ 7 w 10"/>
                <a:gd name="T37" fmla="*/ 0 h 10"/>
                <a:gd name="T38" fmla="*/ 7 w 10"/>
                <a:gd name="T39" fmla="*/ 0 h 10"/>
                <a:gd name="T40" fmla="*/ 5 w 10"/>
                <a:gd name="T41" fmla="*/ 0 h 10"/>
                <a:gd name="T42" fmla="*/ 5 w 10"/>
                <a:gd name="T43" fmla="*/ 0 h 10"/>
                <a:gd name="T44" fmla="*/ 3 w 10"/>
                <a:gd name="T45" fmla="*/ 0 h 10"/>
                <a:gd name="T46" fmla="*/ 3 w 10"/>
                <a:gd name="T47" fmla="*/ 0 h 10"/>
                <a:gd name="T48" fmla="*/ 2 w 10"/>
                <a:gd name="T49" fmla="*/ 2 h 10"/>
                <a:gd name="T50" fmla="*/ 2 w 10"/>
                <a:gd name="T51" fmla="*/ 2 h 10"/>
                <a:gd name="T52" fmla="*/ 2 w 10"/>
                <a:gd name="T53" fmla="*/ 2 h 10"/>
                <a:gd name="T54" fmla="*/ 0 w 10"/>
                <a:gd name="T55" fmla="*/ 3 h 10"/>
                <a:gd name="T56" fmla="*/ 0 w 10"/>
                <a:gd name="T57" fmla="*/ 3 h 10"/>
                <a:gd name="T58" fmla="*/ 0 w 10"/>
                <a:gd name="T59" fmla="*/ 5 h 10"/>
                <a:gd name="T60" fmla="*/ 0 w 10"/>
                <a:gd name="T61" fmla="*/ 5 h 10"/>
                <a:gd name="T62" fmla="*/ 0 w 10"/>
                <a:gd name="T63" fmla="*/ 7 h 10"/>
                <a:gd name="T64" fmla="*/ 0 w 10"/>
                <a:gd name="T65" fmla="*/ 7 h 10"/>
                <a:gd name="T66" fmla="*/ 0 w 10"/>
                <a:gd name="T67" fmla="*/ 9 h 10"/>
                <a:gd name="T68" fmla="*/ 2 w 10"/>
                <a:gd name="T69" fmla="*/ 9 h 10"/>
                <a:gd name="T70" fmla="*/ 2 w 10"/>
                <a:gd name="T71" fmla="*/ 9 h 10"/>
                <a:gd name="T72" fmla="*/ 2 w 10"/>
                <a:gd name="T73" fmla="*/ 10 h 10"/>
                <a:gd name="T74" fmla="*/ 3 w 10"/>
                <a:gd name="T75" fmla="*/ 10 h 10"/>
                <a:gd name="T76" fmla="*/ 3 w 10"/>
                <a:gd name="T77" fmla="*/ 10 h 10"/>
                <a:gd name="T78" fmla="*/ 5 w 10"/>
                <a:gd name="T79" fmla="*/ 10 h 10"/>
                <a:gd name="T80" fmla="*/ 5 w 10"/>
                <a:gd name="T81" fmla="*/ 10 h 10"/>
                <a:gd name="T82" fmla="*/ 5 w 10"/>
                <a:gd name="T83" fmla="*/ 10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
                <a:gd name="T127" fmla="*/ 0 h 10"/>
                <a:gd name="T128" fmla="*/ 10 w 10"/>
                <a:gd name="T129" fmla="*/ 10 h 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 h="10">
                  <a:moveTo>
                    <a:pt x="5" y="10"/>
                  </a:moveTo>
                  <a:lnTo>
                    <a:pt x="7" y="10"/>
                  </a:lnTo>
                  <a:lnTo>
                    <a:pt x="9" y="10"/>
                  </a:lnTo>
                  <a:lnTo>
                    <a:pt x="9" y="9"/>
                  </a:lnTo>
                  <a:lnTo>
                    <a:pt x="10" y="9"/>
                  </a:lnTo>
                  <a:lnTo>
                    <a:pt x="10" y="7"/>
                  </a:lnTo>
                  <a:lnTo>
                    <a:pt x="10" y="5"/>
                  </a:lnTo>
                  <a:lnTo>
                    <a:pt x="10" y="3"/>
                  </a:lnTo>
                  <a:lnTo>
                    <a:pt x="10" y="2"/>
                  </a:lnTo>
                  <a:lnTo>
                    <a:pt x="9" y="2"/>
                  </a:lnTo>
                  <a:lnTo>
                    <a:pt x="7" y="0"/>
                  </a:lnTo>
                  <a:lnTo>
                    <a:pt x="5" y="0"/>
                  </a:lnTo>
                  <a:lnTo>
                    <a:pt x="3" y="0"/>
                  </a:lnTo>
                  <a:lnTo>
                    <a:pt x="2" y="2"/>
                  </a:lnTo>
                  <a:lnTo>
                    <a:pt x="0" y="3"/>
                  </a:lnTo>
                  <a:lnTo>
                    <a:pt x="0" y="5"/>
                  </a:lnTo>
                  <a:lnTo>
                    <a:pt x="0" y="7"/>
                  </a:lnTo>
                  <a:lnTo>
                    <a:pt x="0" y="9"/>
                  </a:lnTo>
                  <a:lnTo>
                    <a:pt x="2" y="9"/>
                  </a:lnTo>
                  <a:lnTo>
                    <a:pt x="2" y="10"/>
                  </a:lnTo>
                  <a:lnTo>
                    <a:pt x="3" y="10"/>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73" name="Freeform 364"/>
            <p:cNvSpPr>
              <a:spLocks/>
            </p:cNvSpPr>
            <p:nvPr/>
          </p:nvSpPr>
          <p:spPr bwMode="auto">
            <a:xfrm>
              <a:off x="3441" y="1102"/>
              <a:ext cx="10" cy="10"/>
            </a:xfrm>
            <a:custGeom>
              <a:avLst/>
              <a:gdLst>
                <a:gd name="T0" fmla="*/ 5 w 10"/>
                <a:gd name="T1" fmla="*/ 10 h 10"/>
                <a:gd name="T2" fmla="*/ 7 w 10"/>
                <a:gd name="T3" fmla="*/ 10 h 10"/>
                <a:gd name="T4" fmla="*/ 7 w 10"/>
                <a:gd name="T5" fmla="*/ 10 h 10"/>
                <a:gd name="T6" fmla="*/ 9 w 10"/>
                <a:gd name="T7" fmla="*/ 10 h 10"/>
                <a:gd name="T8" fmla="*/ 9 w 10"/>
                <a:gd name="T9" fmla="*/ 10 h 10"/>
                <a:gd name="T10" fmla="*/ 10 w 10"/>
                <a:gd name="T11" fmla="*/ 9 h 10"/>
                <a:gd name="T12" fmla="*/ 10 w 10"/>
                <a:gd name="T13" fmla="*/ 9 h 10"/>
                <a:gd name="T14" fmla="*/ 10 w 10"/>
                <a:gd name="T15" fmla="*/ 9 h 10"/>
                <a:gd name="T16" fmla="*/ 10 w 10"/>
                <a:gd name="T17" fmla="*/ 7 h 10"/>
                <a:gd name="T18" fmla="*/ 10 w 10"/>
                <a:gd name="T19" fmla="*/ 7 h 10"/>
                <a:gd name="T20" fmla="*/ 10 w 10"/>
                <a:gd name="T21" fmla="*/ 5 h 10"/>
                <a:gd name="T22" fmla="*/ 10 w 10"/>
                <a:gd name="T23" fmla="*/ 5 h 10"/>
                <a:gd name="T24" fmla="*/ 10 w 10"/>
                <a:gd name="T25" fmla="*/ 3 h 10"/>
                <a:gd name="T26" fmla="*/ 10 w 10"/>
                <a:gd name="T27" fmla="*/ 3 h 10"/>
                <a:gd name="T28" fmla="*/ 10 w 10"/>
                <a:gd name="T29" fmla="*/ 2 h 10"/>
                <a:gd name="T30" fmla="*/ 10 w 10"/>
                <a:gd name="T31" fmla="*/ 2 h 10"/>
                <a:gd name="T32" fmla="*/ 9 w 10"/>
                <a:gd name="T33" fmla="*/ 2 h 10"/>
                <a:gd name="T34" fmla="*/ 9 w 10"/>
                <a:gd name="T35" fmla="*/ 0 h 10"/>
                <a:gd name="T36" fmla="*/ 7 w 10"/>
                <a:gd name="T37" fmla="*/ 0 h 10"/>
                <a:gd name="T38" fmla="*/ 7 w 10"/>
                <a:gd name="T39" fmla="*/ 0 h 10"/>
                <a:gd name="T40" fmla="*/ 5 w 10"/>
                <a:gd name="T41" fmla="*/ 0 h 10"/>
                <a:gd name="T42" fmla="*/ 5 w 10"/>
                <a:gd name="T43" fmla="*/ 0 h 10"/>
                <a:gd name="T44" fmla="*/ 4 w 10"/>
                <a:gd name="T45" fmla="*/ 0 h 10"/>
                <a:gd name="T46" fmla="*/ 4 w 10"/>
                <a:gd name="T47" fmla="*/ 0 h 10"/>
                <a:gd name="T48" fmla="*/ 4 w 10"/>
                <a:gd name="T49" fmla="*/ 2 h 10"/>
                <a:gd name="T50" fmla="*/ 2 w 10"/>
                <a:gd name="T51" fmla="*/ 2 h 10"/>
                <a:gd name="T52" fmla="*/ 2 w 10"/>
                <a:gd name="T53" fmla="*/ 2 h 10"/>
                <a:gd name="T54" fmla="*/ 2 w 10"/>
                <a:gd name="T55" fmla="*/ 3 h 10"/>
                <a:gd name="T56" fmla="*/ 0 w 10"/>
                <a:gd name="T57" fmla="*/ 3 h 10"/>
                <a:gd name="T58" fmla="*/ 0 w 10"/>
                <a:gd name="T59" fmla="*/ 5 h 10"/>
                <a:gd name="T60" fmla="*/ 0 w 10"/>
                <a:gd name="T61" fmla="*/ 5 h 10"/>
                <a:gd name="T62" fmla="*/ 0 w 10"/>
                <a:gd name="T63" fmla="*/ 7 h 10"/>
                <a:gd name="T64" fmla="*/ 0 w 10"/>
                <a:gd name="T65" fmla="*/ 7 h 10"/>
                <a:gd name="T66" fmla="*/ 2 w 10"/>
                <a:gd name="T67" fmla="*/ 9 h 10"/>
                <a:gd name="T68" fmla="*/ 2 w 10"/>
                <a:gd name="T69" fmla="*/ 9 h 10"/>
                <a:gd name="T70" fmla="*/ 2 w 10"/>
                <a:gd name="T71" fmla="*/ 9 h 10"/>
                <a:gd name="T72" fmla="*/ 4 w 10"/>
                <a:gd name="T73" fmla="*/ 10 h 10"/>
                <a:gd name="T74" fmla="*/ 4 w 10"/>
                <a:gd name="T75" fmla="*/ 10 h 10"/>
                <a:gd name="T76" fmla="*/ 4 w 10"/>
                <a:gd name="T77" fmla="*/ 10 h 10"/>
                <a:gd name="T78" fmla="*/ 5 w 10"/>
                <a:gd name="T79" fmla="*/ 10 h 10"/>
                <a:gd name="T80" fmla="*/ 5 w 10"/>
                <a:gd name="T81" fmla="*/ 10 h 10"/>
                <a:gd name="T82" fmla="*/ 5 w 10"/>
                <a:gd name="T83" fmla="*/ 10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
                <a:gd name="T127" fmla="*/ 0 h 10"/>
                <a:gd name="T128" fmla="*/ 10 w 10"/>
                <a:gd name="T129" fmla="*/ 10 h 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 h="10">
                  <a:moveTo>
                    <a:pt x="5" y="10"/>
                  </a:moveTo>
                  <a:lnTo>
                    <a:pt x="7" y="10"/>
                  </a:lnTo>
                  <a:lnTo>
                    <a:pt x="9" y="10"/>
                  </a:lnTo>
                  <a:lnTo>
                    <a:pt x="10" y="9"/>
                  </a:lnTo>
                  <a:lnTo>
                    <a:pt x="10" y="7"/>
                  </a:lnTo>
                  <a:lnTo>
                    <a:pt x="10" y="5"/>
                  </a:lnTo>
                  <a:lnTo>
                    <a:pt x="10" y="3"/>
                  </a:lnTo>
                  <a:lnTo>
                    <a:pt x="10" y="2"/>
                  </a:lnTo>
                  <a:lnTo>
                    <a:pt x="9" y="2"/>
                  </a:lnTo>
                  <a:lnTo>
                    <a:pt x="9" y="0"/>
                  </a:lnTo>
                  <a:lnTo>
                    <a:pt x="7" y="0"/>
                  </a:lnTo>
                  <a:lnTo>
                    <a:pt x="5" y="0"/>
                  </a:lnTo>
                  <a:lnTo>
                    <a:pt x="4" y="0"/>
                  </a:lnTo>
                  <a:lnTo>
                    <a:pt x="4" y="2"/>
                  </a:lnTo>
                  <a:lnTo>
                    <a:pt x="2" y="2"/>
                  </a:lnTo>
                  <a:lnTo>
                    <a:pt x="2" y="3"/>
                  </a:lnTo>
                  <a:lnTo>
                    <a:pt x="0" y="3"/>
                  </a:lnTo>
                  <a:lnTo>
                    <a:pt x="0" y="5"/>
                  </a:lnTo>
                  <a:lnTo>
                    <a:pt x="0" y="7"/>
                  </a:lnTo>
                  <a:lnTo>
                    <a:pt x="2" y="9"/>
                  </a:lnTo>
                  <a:lnTo>
                    <a:pt x="4" y="10"/>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74" name="Freeform 365"/>
            <p:cNvSpPr>
              <a:spLocks/>
            </p:cNvSpPr>
            <p:nvPr/>
          </p:nvSpPr>
          <p:spPr bwMode="auto">
            <a:xfrm>
              <a:off x="2619" y="1102"/>
              <a:ext cx="10" cy="10"/>
            </a:xfrm>
            <a:custGeom>
              <a:avLst/>
              <a:gdLst>
                <a:gd name="T0" fmla="*/ 5 w 10"/>
                <a:gd name="T1" fmla="*/ 10 h 10"/>
                <a:gd name="T2" fmla="*/ 7 w 10"/>
                <a:gd name="T3" fmla="*/ 10 h 10"/>
                <a:gd name="T4" fmla="*/ 7 w 10"/>
                <a:gd name="T5" fmla="*/ 10 h 10"/>
                <a:gd name="T6" fmla="*/ 8 w 10"/>
                <a:gd name="T7" fmla="*/ 10 h 10"/>
                <a:gd name="T8" fmla="*/ 8 w 10"/>
                <a:gd name="T9" fmla="*/ 10 h 10"/>
                <a:gd name="T10" fmla="*/ 8 w 10"/>
                <a:gd name="T11" fmla="*/ 9 h 10"/>
                <a:gd name="T12" fmla="*/ 10 w 10"/>
                <a:gd name="T13" fmla="*/ 9 h 10"/>
                <a:gd name="T14" fmla="*/ 10 w 10"/>
                <a:gd name="T15" fmla="*/ 9 h 10"/>
                <a:gd name="T16" fmla="*/ 10 w 10"/>
                <a:gd name="T17" fmla="*/ 7 h 10"/>
                <a:gd name="T18" fmla="*/ 10 w 10"/>
                <a:gd name="T19" fmla="*/ 7 h 10"/>
                <a:gd name="T20" fmla="*/ 10 w 10"/>
                <a:gd name="T21" fmla="*/ 5 h 10"/>
                <a:gd name="T22" fmla="*/ 10 w 10"/>
                <a:gd name="T23" fmla="*/ 5 h 10"/>
                <a:gd name="T24" fmla="*/ 10 w 10"/>
                <a:gd name="T25" fmla="*/ 3 h 10"/>
                <a:gd name="T26" fmla="*/ 10 w 10"/>
                <a:gd name="T27" fmla="*/ 3 h 10"/>
                <a:gd name="T28" fmla="*/ 10 w 10"/>
                <a:gd name="T29" fmla="*/ 2 h 10"/>
                <a:gd name="T30" fmla="*/ 8 w 10"/>
                <a:gd name="T31" fmla="*/ 2 h 10"/>
                <a:gd name="T32" fmla="*/ 8 w 10"/>
                <a:gd name="T33" fmla="*/ 2 h 10"/>
                <a:gd name="T34" fmla="*/ 8 w 10"/>
                <a:gd name="T35" fmla="*/ 0 h 10"/>
                <a:gd name="T36" fmla="*/ 7 w 10"/>
                <a:gd name="T37" fmla="*/ 0 h 10"/>
                <a:gd name="T38" fmla="*/ 7 w 10"/>
                <a:gd name="T39" fmla="*/ 0 h 10"/>
                <a:gd name="T40" fmla="*/ 5 w 10"/>
                <a:gd name="T41" fmla="*/ 0 h 10"/>
                <a:gd name="T42" fmla="*/ 5 w 10"/>
                <a:gd name="T43" fmla="*/ 0 h 10"/>
                <a:gd name="T44" fmla="*/ 3 w 10"/>
                <a:gd name="T45" fmla="*/ 0 h 10"/>
                <a:gd name="T46" fmla="*/ 3 w 10"/>
                <a:gd name="T47" fmla="*/ 0 h 10"/>
                <a:gd name="T48" fmla="*/ 1 w 10"/>
                <a:gd name="T49" fmla="*/ 2 h 10"/>
                <a:gd name="T50" fmla="*/ 1 w 10"/>
                <a:gd name="T51" fmla="*/ 2 h 10"/>
                <a:gd name="T52" fmla="*/ 1 w 10"/>
                <a:gd name="T53" fmla="*/ 2 h 10"/>
                <a:gd name="T54" fmla="*/ 0 w 10"/>
                <a:gd name="T55" fmla="*/ 3 h 10"/>
                <a:gd name="T56" fmla="*/ 0 w 10"/>
                <a:gd name="T57" fmla="*/ 3 h 10"/>
                <a:gd name="T58" fmla="*/ 0 w 10"/>
                <a:gd name="T59" fmla="*/ 5 h 10"/>
                <a:gd name="T60" fmla="*/ 0 w 10"/>
                <a:gd name="T61" fmla="*/ 5 h 10"/>
                <a:gd name="T62" fmla="*/ 0 w 10"/>
                <a:gd name="T63" fmla="*/ 7 h 10"/>
                <a:gd name="T64" fmla="*/ 0 w 10"/>
                <a:gd name="T65" fmla="*/ 7 h 10"/>
                <a:gd name="T66" fmla="*/ 0 w 10"/>
                <a:gd name="T67" fmla="*/ 9 h 10"/>
                <a:gd name="T68" fmla="*/ 1 w 10"/>
                <a:gd name="T69" fmla="*/ 9 h 10"/>
                <a:gd name="T70" fmla="*/ 1 w 10"/>
                <a:gd name="T71" fmla="*/ 9 h 10"/>
                <a:gd name="T72" fmla="*/ 1 w 10"/>
                <a:gd name="T73" fmla="*/ 10 h 10"/>
                <a:gd name="T74" fmla="*/ 3 w 10"/>
                <a:gd name="T75" fmla="*/ 10 h 10"/>
                <a:gd name="T76" fmla="*/ 3 w 10"/>
                <a:gd name="T77" fmla="*/ 10 h 10"/>
                <a:gd name="T78" fmla="*/ 5 w 10"/>
                <a:gd name="T79" fmla="*/ 10 h 10"/>
                <a:gd name="T80" fmla="*/ 5 w 10"/>
                <a:gd name="T81" fmla="*/ 10 h 10"/>
                <a:gd name="T82" fmla="*/ 5 w 10"/>
                <a:gd name="T83" fmla="*/ 10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
                <a:gd name="T127" fmla="*/ 0 h 10"/>
                <a:gd name="T128" fmla="*/ 10 w 10"/>
                <a:gd name="T129" fmla="*/ 10 h 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 h="10">
                  <a:moveTo>
                    <a:pt x="5" y="10"/>
                  </a:moveTo>
                  <a:lnTo>
                    <a:pt x="7" y="10"/>
                  </a:lnTo>
                  <a:lnTo>
                    <a:pt x="8" y="10"/>
                  </a:lnTo>
                  <a:lnTo>
                    <a:pt x="8" y="9"/>
                  </a:lnTo>
                  <a:lnTo>
                    <a:pt x="10" y="9"/>
                  </a:lnTo>
                  <a:lnTo>
                    <a:pt x="10" y="7"/>
                  </a:lnTo>
                  <a:lnTo>
                    <a:pt x="10" y="5"/>
                  </a:lnTo>
                  <a:lnTo>
                    <a:pt x="10" y="3"/>
                  </a:lnTo>
                  <a:lnTo>
                    <a:pt x="10" y="2"/>
                  </a:lnTo>
                  <a:lnTo>
                    <a:pt x="8" y="2"/>
                  </a:lnTo>
                  <a:lnTo>
                    <a:pt x="8" y="0"/>
                  </a:lnTo>
                  <a:lnTo>
                    <a:pt x="7" y="0"/>
                  </a:lnTo>
                  <a:lnTo>
                    <a:pt x="5" y="0"/>
                  </a:lnTo>
                  <a:lnTo>
                    <a:pt x="3" y="0"/>
                  </a:lnTo>
                  <a:lnTo>
                    <a:pt x="1" y="2"/>
                  </a:lnTo>
                  <a:lnTo>
                    <a:pt x="0" y="3"/>
                  </a:lnTo>
                  <a:lnTo>
                    <a:pt x="0" y="5"/>
                  </a:lnTo>
                  <a:lnTo>
                    <a:pt x="0" y="7"/>
                  </a:lnTo>
                  <a:lnTo>
                    <a:pt x="0" y="9"/>
                  </a:lnTo>
                  <a:lnTo>
                    <a:pt x="1" y="9"/>
                  </a:lnTo>
                  <a:lnTo>
                    <a:pt x="1" y="10"/>
                  </a:lnTo>
                  <a:lnTo>
                    <a:pt x="3" y="10"/>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75" name="Freeform 366"/>
            <p:cNvSpPr>
              <a:spLocks/>
            </p:cNvSpPr>
            <p:nvPr/>
          </p:nvSpPr>
          <p:spPr bwMode="auto">
            <a:xfrm>
              <a:off x="2655" y="1102"/>
              <a:ext cx="10" cy="10"/>
            </a:xfrm>
            <a:custGeom>
              <a:avLst/>
              <a:gdLst>
                <a:gd name="T0" fmla="*/ 5 w 10"/>
                <a:gd name="T1" fmla="*/ 10 h 10"/>
                <a:gd name="T2" fmla="*/ 5 w 10"/>
                <a:gd name="T3" fmla="*/ 10 h 10"/>
                <a:gd name="T4" fmla="*/ 7 w 10"/>
                <a:gd name="T5" fmla="*/ 10 h 10"/>
                <a:gd name="T6" fmla="*/ 7 w 10"/>
                <a:gd name="T7" fmla="*/ 10 h 10"/>
                <a:gd name="T8" fmla="*/ 8 w 10"/>
                <a:gd name="T9" fmla="*/ 10 h 10"/>
                <a:gd name="T10" fmla="*/ 8 w 10"/>
                <a:gd name="T11" fmla="*/ 9 h 10"/>
                <a:gd name="T12" fmla="*/ 8 w 10"/>
                <a:gd name="T13" fmla="*/ 9 h 10"/>
                <a:gd name="T14" fmla="*/ 10 w 10"/>
                <a:gd name="T15" fmla="*/ 9 h 10"/>
                <a:gd name="T16" fmla="*/ 10 w 10"/>
                <a:gd name="T17" fmla="*/ 7 h 10"/>
                <a:gd name="T18" fmla="*/ 10 w 10"/>
                <a:gd name="T19" fmla="*/ 7 h 10"/>
                <a:gd name="T20" fmla="*/ 10 w 10"/>
                <a:gd name="T21" fmla="*/ 5 h 10"/>
                <a:gd name="T22" fmla="*/ 10 w 10"/>
                <a:gd name="T23" fmla="*/ 5 h 10"/>
                <a:gd name="T24" fmla="*/ 10 w 10"/>
                <a:gd name="T25" fmla="*/ 3 h 10"/>
                <a:gd name="T26" fmla="*/ 10 w 10"/>
                <a:gd name="T27" fmla="*/ 3 h 10"/>
                <a:gd name="T28" fmla="*/ 8 w 10"/>
                <a:gd name="T29" fmla="*/ 2 h 10"/>
                <a:gd name="T30" fmla="*/ 8 w 10"/>
                <a:gd name="T31" fmla="*/ 2 h 10"/>
                <a:gd name="T32" fmla="*/ 8 w 10"/>
                <a:gd name="T33" fmla="*/ 2 h 10"/>
                <a:gd name="T34" fmla="*/ 7 w 10"/>
                <a:gd name="T35" fmla="*/ 0 h 10"/>
                <a:gd name="T36" fmla="*/ 7 w 10"/>
                <a:gd name="T37" fmla="*/ 0 h 10"/>
                <a:gd name="T38" fmla="*/ 5 w 10"/>
                <a:gd name="T39" fmla="*/ 0 h 10"/>
                <a:gd name="T40" fmla="*/ 5 w 10"/>
                <a:gd name="T41" fmla="*/ 0 h 10"/>
                <a:gd name="T42" fmla="*/ 3 w 10"/>
                <a:gd name="T43" fmla="*/ 0 h 10"/>
                <a:gd name="T44" fmla="*/ 3 w 10"/>
                <a:gd name="T45" fmla="*/ 0 h 10"/>
                <a:gd name="T46" fmla="*/ 3 w 10"/>
                <a:gd name="T47" fmla="*/ 0 h 10"/>
                <a:gd name="T48" fmla="*/ 1 w 10"/>
                <a:gd name="T49" fmla="*/ 2 h 10"/>
                <a:gd name="T50" fmla="*/ 1 w 10"/>
                <a:gd name="T51" fmla="*/ 2 h 10"/>
                <a:gd name="T52" fmla="*/ 0 w 10"/>
                <a:gd name="T53" fmla="*/ 2 h 10"/>
                <a:gd name="T54" fmla="*/ 0 w 10"/>
                <a:gd name="T55" fmla="*/ 3 h 10"/>
                <a:gd name="T56" fmla="*/ 0 w 10"/>
                <a:gd name="T57" fmla="*/ 3 h 10"/>
                <a:gd name="T58" fmla="*/ 0 w 10"/>
                <a:gd name="T59" fmla="*/ 5 h 10"/>
                <a:gd name="T60" fmla="*/ 0 w 10"/>
                <a:gd name="T61" fmla="*/ 5 h 10"/>
                <a:gd name="T62" fmla="*/ 0 w 10"/>
                <a:gd name="T63" fmla="*/ 7 h 10"/>
                <a:gd name="T64" fmla="*/ 0 w 10"/>
                <a:gd name="T65" fmla="*/ 7 h 10"/>
                <a:gd name="T66" fmla="*/ 0 w 10"/>
                <a:gd name="T67" fmla="*/ 9 h 10"/>
                <a:gd name="T68" fmla="*/ 0 w 10"/>
                <a:gd name="T69" fmla="*/ 9 h 10"/>
                <a:gd name="T70" fmla="*/ 1 w 10"/>
                <a:gd name="T71" fmla="*/ 9 h 10"/>
                <a:gd name="T72" fmla="*/ 1 w 10"/>
                <a:gd name="T73" fmla="*/ 10 h 10"/>
                <a:gd name="T74" fmla="*/ 3 w 10"/>
                <a:gd name="T75" fmla="*/ 10 h 10"/>
                <a:gd name="T76" fmla="*/ 3 w 10"/>
                <a:gd name="T77" fmla="*/ 10 h 10"/>
                <a:gd name="T78" fmla="*/ 3 w 10"/>
                <a:gd name="T79" fmla="*/ 10 h 10"/>
                <a:gd name="T80" fmla="*/ 5 w 10"/>
                <a:gd name="T81" fmla="*/ 10 h 10"/>
                <a:gd name="T82" fmla="*/ 5 w 10"/>
                <a:gd name="T83" fmla="*/ 10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
                <a:gd name="T127" fmla="*/ 0 h 10"/>
                <a:gd name="T128" fmla="*/ 10 w 10"/>
                <a:gd name="T129" fmla="*/ 10 h 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 h="10">
                  <a:moveTo>
                    <a:pt x="5" y="10"/>
                  </a:moveTo>
                  <a:lnTo>
                    <a:pt x="5" y="10"/>
                  </a:lnTo>
                  <a:lnTo>
                    <a:pt x="7" y="10"/>
                  </a:lnTo>
                  <a:lnTo>
                    <a:pt x="8" y="10"/>
                  </a:lnTo>
                  <a:lnTo>
                    <a:pt x="8" y="9"/>
                  </a:lnTo>
                  <a:lnTo>
                    <a:pt x="10" y="9"/>
                  </a:lnTo>
                  <a:lnTo>
                    <a:pt x="10" y="7"/>
                  </a:lnTo>
                  <a:lnTo>
                    <a:pt x="10" y="5"/>
                  </a:lnTo>
                  <a:lnTo>
                    <a:pt x="10" y="3"/>
                  </a:lnTo>
                  <a:lnTo>
                    <a:pt x="8" y="2"/>
                  </a:lnTo>
                  <a:lnTo>
                    <a:pt x="7" y="0"/>
                  </a:lnTo>
                  <a:lnTo>
                    <a:pt x="5" y="0"/>
                  </a:lnTo>
                  <a:lnTo>
                    <a:pt x="3" y="0"/>
                  </a:lnTo>
                  <a:lnTo>
                    <a:pt x="1" y="2"/>
                  </a:lnTo>
                  <a:lnTo>
                    <a:pt x="0" y="2"/>
                  </a:lnTo>
                  <a:lnTo>
                    <a:pt x="0" y="3"/>
                  </a:lnTo>
                  <a:lnTo>
                    <a:pt x="0" y="5"/>
                  </a:lnTo>
                  <a:lnTo>
                    <a:pt x="0" y="7"/>
                  </a:lnTo>
                  <a:lnTo>
                    <a:pt x="0" y="9"/>
                  </a:lnTo>
                  <a:lnTo>
                    <a:pt x="1" y="9"/>
                  </a:lnTo>
                  <a:lnTo>
                    <a:pt x="1" y="10"/>
                  </a:lnTo>
                  <a:lnTo>
                    <a:pt x="3" y="10"/>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76" name="Freeform 367"/>
            <p:cNvSpPr>
              <a:spLocks/>
            </p:cNvSpPr>
            <p:nvPr/>
          </p:nvSpPr>
          <p:spPr bwMode="auto">
            <a:xfrm>
              <a:off x="2583" y="1102"/>
              <a:ext cx="10" cy="10"/>
            </a:xfrm>
            <a:custGeom>
              <a:avLst/>
              <a:gdLst>
                <a:gd name="T0" fmla="*/ 5 w 10"/>
                <a:gd name="T1" fmla="*/ 10 h 10"/>
                <a:gd name="T2" fmla="*/ 7 w 10"/>
                <a:gd name="T3" fmla="*/ 10 h 10"/>
                <a:gd name="T4" fmla="*/ 7 w 10"/>
                <a:gd name="T5" fmla="*/ 10 h 10"/>
                <a:gd name="T6" fmla="*/ 8 w 10"/>
                <a:gd name="T7" fmla="*/ 10 h 10"/>
                <a:gd name="T8" fmla="*/ 8 w 10"/>
                <a:gd name="T9" fmla="*/ 10 h 10"/>
                <a:gd name="T10" fmla="*/ 8 w 10"/>
                <a:gd name="T11" fmla="*/ 9 h 10"/>
                <a:gd name="T12" fmla="*/ 10 w 10"/>
                <a:gd name="T13" fmla="*/ 9 h 10"/>
                <a:gd name="T14" fmla="*/ 10 w 10"/>
                <a:gd name="T15" fmla="*/ 9 h 10"/>
                <a:gd name="T16" fmla="*/ 10 w 10"/>
                <a:gd name="T17" fmla="*/ 7 h 10"/>
                <a:gd name="T18" fmla="*/ 10 w 10"/>
                <a:gd name="T19" fmla="*/ 7 h 10"/>
                <a:gd name="T20" fmla="*/ 10 w 10"/>
                <a:gd name="T21" fmla="*/ 5 h 10"/>
                <a:gd name="T22" fmla="*/ 10 w 10"/>
                <a:gd name="T23" fmla="*/ 5 h 10"/>
                <a:gd name="T24" fmla="*/ 10 w 10"/>
                <a:gd name="T25" fmla="*/ 3 h 10"/>
                <a:gd name="T26" fmla="*/ 10 w 10"/>
                <a:gd name="T27" fmla="*/ 3 h 10"/>
                <a:gd name="T28" fmla="*/ 10 w 10"/>
                <a:gd name="T29" fmla="*/ 2 h 10"/>
                <a:gd name="T30" fmla="*/ 8 w 10"/>
                <a:gd name="T31" fmla="*/ 2 h 10"/>
                <a:gd name="T32" fmla="*/ 8 w 10"/>
                <a:gd name="T33" fmla="*/ 2 h 10"/>
                <a:gd name="T34" fmla="*/ 8 w 10"/>
                <a:gd name="T35" fmla="*/ 0 h 10"/>
                <a:gd name="T36" fmla="*/ 7 w 10"/>
                <a:gd name="T37" fmla="*/ 0 h 10"/>
                <a:gd name="T38" fmla="*/ 7 w 10"/>
                <a:gd name="T39" fmla="*/ 0 h 10"/>
                <a:gd name="T40" fmla="*/ 5 w 10"/>
                <a:gd name="T41" fmla="*/ 0 h 10"/>
                <a:gd name="T42" fmla="*/ 5 w 10"/>
                <a:gd name="T43" fmla="*/ 0 h 10"/>
                <a:gd name="T44" fmla="*/ 3 w 10"/>
                <a:gd name="T45" fmla="*/ 0 h 10"/>
                <a:gd name="T46" fmla="*/ 3 w 10"/>
                <a:gd name="T47" fmla="*/ 0 h 10"/>
                <a:gd name="T48" fmla="*/ 2 w 10"/>
                <a:gd name="T49" fmla="*/ 2 h 10"/>
                <a:gd name="T50" fmla="*/ 2 w 10"/>
                <a:gd name="T51" fmla="*/ 2 h 10"/>
                <a:gd name="T52" fmla="*/ 2 w 10"/>
                <a:gd name="T53" fmla="*/ 2 h 10"/>
                <a:gd name="T54" fmla="*/ 0 w 10"/>
                <a:gd name="T55" fmla="*/ 3 h 10"/>
                <a:gd name="T56" fmla="*/ 0 w 10"/>
                <a:gd name="T57" fmla="*/ 3 h 10"/>
                <a:gd name="T58" fmla="*/ 0 w 10"/>
                <a:gd name="T59" fmla="*/ 5 h 10"/>
                <a:gd name="T60" fmla="*/ 0 w 10"/>
                <a:gd name="T61" fmla="*/ 5 h 10"/>
                <a:gd name="T62" fmla="*/ 0 w 10"/>
                <a:gd name="T63" fmla="*/ 7 h 10"/>
                <a:gd name="T64" fmla="*/ 0 w 10"/>
                <a:gd name="T65" fmla="*/ 7 h 10"/>
                <a:gd name="T66" fmla="*/ 0 w 10"/>
                <a:gd name="T67" fmla="*/ 9 h 10"/>
                <a:gd name="T68" fmla="*/ 2 w 10"/>
                <a:gd name="T69" fmla="*/ 9 h 10"/>
                <a:gd name="T70" fmla="*/ 2 w 10"/>
                <a:gd name="T71" fmla="*/ 9 h 10"/>
                <a:gd name="T72" fmla="*/ 2 w 10"/>
                <a:gd name="T73" fmla="*/ 10 h 10"/>
                <a:gd name="T74" fmla="*/ 3 w 10"/>
                <a:gd name="T75" fmla="*/ 10 h 10"/>
                <a:gd name="T76" fmla="*/ 3 w 10"/>
                <a:gd name="T77" fmla="*/ 10 h 10"/>
                <a:gd name="T78" fmla="*/ 5 w 10"/>
                <a:gd name="T79" fmla="*/ 10 h 10"/>
                <a:gd name="T80" fmla="*/ 5 w 10"/>
                <a:gd name="T81" fmla="*/ 10 h 10"/>
                <a:gd name="T82" fmla="*/ 5 w 10"/>
                <a:gd name="T83" fmla="*/ 10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
                <a:gd name="T127" fmla="*/ 0 h 10"/>
                <a:gd name="T128" fmla="*/ 10 w 10"/>
                <a:gd name="T129" fmla="*/ 10 h 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 h="10">
                  <a:moveTo>
                    <a:pt x="5" y="10"/>
                  </a:moveTo>
                  <a:lnTo>
                    <a:pt x="7" y="10"/>
                  </a:lnTo>
                  <a:lnTo>
                    <a:pt x="8" y="10"/>
                  </a:lnTo>
                  <a:lnTo>
                    <a:pt x="8" y="9"/>
                  </a:lnTo>
                  <a:lnTo>
                    <a:pt x="10" y="9"/>
                  </a:lnTo>
                  <a:lnTo>
                    <a:pt x="10" y="7"/>
                  </a:lnTo>
                  <a:lnTo>
                    <a:pt x="10" y="5"/>
                  </a:lnTo>
                  <a:lnTo>
                    <a:pt x="10" y="3"/>
                  </a:lnTo>
                  <a:lnTo>
                    <a:pt x="10" y="2"/>
                  </a:lnTo>
                  <a:lnTo>
                    <a:pt x="8" y="2"/>
                  </a:lnTo>
                  <a:lnTo>
                    <a:pt x="8" y="0"/>
                  </a:lnTo>
                  <a:lnTo>
                    <a:pt x="7" y="0"/>
                  </a:lnTo>
                  <a:lnTo>
                    <a:pt x="5" y="0"/>
                  </a:lnTo>
                  <a:lnTo>
                    <a:pt x="3" y="0"/>
                  </a:lnTo>
                  <a:lnTo>
                    <a:pt x="2" y="2"/>
                  </a:lnTo>
                  <a:lnTo>
                    <a:pt x="0" y="3"/>
                  </a:lnTo>
                  <a:lnTo>
                    <a:pt x="0" y="5"/>
                  </a:lnTo>
                  <a:lnTo>
                    <a:pt x="0" y="7"/>
                  </a:lnTo>
                  <a:lnTo>
                    <a:pt x="0" y="9"/>
                  </a:lnTo>
                  <a:lnTo>
                    <a:pt x="2" y="9"/>
                  </a:lnTo>
                  <a:lnTo>
                    <a:pt x="2" y="10"/>
                  </a:lnTo>
                  <a:lnTo>
                    <a:pt x="3" y="10"/>
                  </a:lnTo>
                  <a:lnTo>
                    <a:pt x="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77" name="Freeform 368"/>
            <p:cNvSpPr>
              <a:spLocks/>
            </p:cNvSpPr>
            <p:nvPr/>
          </p:nvSpPr>
          <p:spPr bwMode="auto">
            <a:xfrm>
              <a:off x="2689" y="1102"/>
              <a:ext cx="10" cy="10"/>
            </a:xfrm>
            <a:custGeom>
              <a:avLst/>
              <a:gdLst>
                <a:gd name="T0" fmla="*/ 3 w 10"/>
                <a:gd name="T1" fmla="*/ 10 h 10"/>
                <a:gd name="T2" fmla="*/ 5 w 10"/>
                <a:gd name="T3" fmla="*/ 10 h 10"/>
                <a:gd name="T4" fmla="*/ 7 w 10"/>
                <a:gd name="T5" fmla="*/ 10 h 10"/>
                <a:gd name="T6" fmla="*/ 7 w 10"/>
                <a:gd name="T7" fmla="*/ 10 h 10"/>
                <a:gd name="T8" fmla="*/ 8 w 10"/>
                <a:gd name="T9" fmla="*/ 10 h 10"/>
                <a:gd name="T10" fmla="*/ 8 w 10"/>
                <a:gd name="T11" fmla="*/ 9 h 10"/>
                <a:gd name="T12" fmla="*/ 8 w 10"/>
                <a:gd name="T13" fmla="*/ 9 h 10"/>
                <a:gd name="T14" fmla="*/ 10 w 10"/>
                <a:gd name="T15" fmla="*/ 9 h 10"/>
                <a:gd name="T16" fmla="*/ 10 w 10"/>
                <a:gd name="T17" fmla="*/ 7 h 10"/>
                <a:gd name="T18" fmla="*/ 10 w 10"/>
                <a:gd name="T19" fmla="*/ 7 h 10"/>
                <a:gd name="T20" fmla="*/ 10 w 10"/>
                <a:gd name="T21" fmla="*/ 5 h 10"/>
                <a:gd name="T22" fmla="*/ 10 w 10"/>
                <a:gd name="T23" fmla="*/ 5 h 10"/>
                <a:gd name="T24" fmla="*/ 10 w 10"/>
                <a:gd name="T25" fmla="*/ 3 h 10"/>
                <a:gd name="T26" fmla="*/ 10 w 10"/>
                <a:gd name="T27" fmla="*/ 3 h 10"/>
                <a:gd name="T28" fmla="*/ 8 w 10"/>
                <a:gd name="T29" fmla="*/ 2 h 10"/>
                <a:gd name="T30" fmla="*/ 8 w 10"/>
                <a:gd name="T31" fmla="*/ 2 h 10"/>
                <a:gd name="T32" fmla="*/ 8 w 10"/>
                <a:gd name="T33" fmla="*/ 2 h 10"/>
                <a:gd name="T34" fmla="*/ 7 w 10"/>
                <a:gd name="T35" fmla="*/ 0 h 10"/>
                <a:gd name="T36" fmla="*/ 7 w 10"/>
                <a:gd name="T37" fmla="*/ 0 h 10"/>
                <a:gd name="T38" fmla="*/ 5 w 10"/>
                <a:gd name="T39" fmla="*/ 0 h 10"/>
                <a:gd name="T40" fmla="*/ 5 w 10"/>
                <a:gd name="T41" fmla="*/ 0 h 10"/>
                <a:gd name="T42" fmla="*/ 3 w 10"/>
                <a:gd name="T43" fmla="*/ 0 h 10"/>
                <a:gd name="T44" fmla="*/ 3 w 10"/>
                <a:gd name="T45" fmla="*/ 0 h 10"/>
                <a:gd name="T46" fmla="*/ 2 w 10"/>
                <a:gd name="T47" fmla="*/ 0 h 10"/>
                <a:gd name="T48" fmla="*/ 2 w 10"/>
                <a:gd name="T49" fmla="*/ 2 h 10"/>
                <a:gd name="T50" fmla="*/ 2 w 10"/>
                <a:gd name="T51" fmla="*/ 2 h 10"/>
                <a:gd name="T52" fmla="*/ 0 w 10"/>
                <a:gd name="T53" fmla="*/ 2 h 10"/>
                <a:gd name="T54" fmla="*/ 0 w 10"/>
                <a:gd name="T55" fmla="*/ 3 h 10"/>
                <a:gd name="T56" fmla="*/ 0 w 10"/>
                <a:gd name="T57" fmla="*/ 3 h 10"/>
                <a:gd name="T58" fmla="*/ 0 w 10"/>
                <a:gd name="T59" fmla="*/ 5 h 10"/>
                <a:gd name="T60" fmla="*/ 0 w 10"/>
                <a:gd name="T61" fmla="*/ 5 h 10"/>
                <a:gd name="T62" fmla="*/ 0 w 10"/>
                <a:gd name="T63" fmla="*/ 7 h 10"/>
                <a:gd name="T64" fmla="*/ 0 w 10"/>
                <a:gd name="T65" fmla="*/ 7 h 10"/>
                <a:gd name="T66" fmla="*/ 0 w 10"/>
                <a:gd name="T67" fmla="*/ 9 h 10"/>
                <a:gd name="T68" fmla="*/ 0 w 10"/>
                <a:gd name="T69" fmla="*/ 9 h 10"/>
                <a:gd name="T70" fmla="*/ 2 w 10"/>
                <a:gd name="T71" fmla="*/ 9 h 10"/>
                <a:gd name="T72" fmla="*/ 2 w 10"/>
                <a:gd name="T73" fmla="*/ 10 h 10"/>
                <a:gd name="T74" fmla="*/ 2 w 10"/>
                <a:gd name="T75" fmla="*/ 10 h 10"/>
                <a:gd name="T76" fmla="*/ 3 w 10"/>
                <a:gd name="T77" fmla="*/ 10 h 10"/>
                <a:gd name="T78" fmla="*/ 3 w 10"/>
                <a:gd name="T79" fmla="*/ 10 h 10"/>
                <a:gd name="T80" fmla="*/ 5 w 10"/>
                <a:gd name="T81" fmla="*/ 10 h 10"/>
                <a:gd name="T82" fmla="*/ 5 w 10"/>
                <a:gd name="T83" fmla="*/ 10 h 10"/>
                <a:gd name="T84" fmla="*/ 3 w 10"/>
                <a:gd name="T85" fmla="*/ 10 h 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
                <a:gd name="T130" fmla="*/ 0 h 10"/>
                <a:gd name="T131" fmla="*/ 10 w 10"/>
                <a:gd name="T132" fmla="*/ 10 h 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 h="10">
                  <a:moveTo>
                    <a:pt x="3" y="10"/>
                  </a:moveTo>
                  <a:lnTo>
                    <a:pt x="5" y="10"/>
                  </a:lnTo>
                  <a:lnTo>
                    <a:pt x="7" y="10"/>
                  </a:lnTo>
                  <a:lnTo>
                    <a:pt x="8" y="10"/>
                  </a:lnTo>
                  <a:lnTo>
                    <a:pt x="8" y="9"/>
                  </a:lnTo>
                  <a:lnTo>
                    <a:pt x="10" y="9"/>
                  </a:lnTo>
                  <a:lnTo>
                    <a:pt x="10" y="7"/>
                  </a:lnTo>
                  <a:lnTo>
                    <a:pt x="10" y="5"/>
                  </a:lnTo>
                  <a:lnTo>
                    <a:pt x="10" y="3"/>
                  </a:lnTo>
                  <a:lnTo>
                    <a:pt x="8" y="2"/>
                  </a:lnTo>
                  <a:lnTo>
                    <a:pt x="7" y="0"/>
                  </a:lnTo>
                  <a:lnTo>
                    <a:pt x="5" y="0"/>
                  </a:lnTo>
                  <a:lnTo>
                    <a:pt x="3" y="0"/>
                  </a:lnTo>
                  <a:lnTo>
                    <a:pt x="2" y="0"/>
                  </a:lnTo>
                  <a:lnTo>
                    <a:pt x="2" y="2"/>
                  </a:lnTo>
                  <a:lnTo>
                    <a:pt x="0" y="2"/>
                  </a:lnTo>
                  <a:lnTo>
                    <a:pt x="0" y="3"/>
                  </a:lnTo>
                  <a:lnTo>
                    <a:pt x="0" y="5"/>
                  </a:lnTo>
                  <a:lnTo>
                    <a:pt x="0" y="7"/>
                  </a:lnTo>
                  <a:lnTo>
                    <a:pt x="0" y="9"/>
                  </a:lnTo>
                  <a:lnTo>
                    <a:pt x="2" y="9"/>
                  </a:lnTo>
                  <a:lnTo>
                    <a:pt x="2" y="10"/>
                  </a:lnTo>
                  <a:lnTo>
                    <a:pt x="3" y="10"/>
                  </a:lnTo>
                  <a:lnTo>
                    <a:pt x="5" y="10"/>
                  </a:lnTo>
                  <a:lnTo>
                    <a:pt x="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78" name="Freeform 369"/>
            <p:cNvSpPr>
              <a:spLocks noEditPoints="1"/>
            </p:cNvSpPr>
            <p:nvPr/>
          </p:nvSpPr>
          <p:spPr bwMode="auto">
            <a:xfrm>
              <a:off x="2101" y="1990"/>
              <a:ext cx="25" cy="19"/>
            </a:xfrm>
            <a:custGeom>
              <a:avLst/>
              <a:gdLst>
                <a:gd name="T0" fmla="*/ 0 w 25"/>
                <a:gd name="T1" fmla="*/ 0 h 19"/>
                <a:gd name="T2" fmla="*/ 25 w 25"/>
                <a:gd name="T3" fmla="*/ 1 h 19"/>
                <a:gd name="T4" fmla="*/ 25 w 25"/>
                <a:gd name="T5" fmla="*/ 5 h 19"/>
                <a:gd name="T6" fmla="*/ 0 w 25"/>
                <a:gd name="T7" fmla="*/ 5 h 19"/>
                <a:gd name="T8" fmla="*/ 0 w 25"/>
                <a:gd name="T9" fmla="*/ 1 h 19"/>
                <a:gd name="T10" fmla="*/ 0 w 25"/>
                <a:gd name="T11" fmla="*/ 1 h 19"/>
                <a:gd name="T12" fmla="*/ 0 w 25"/>
                <a:gd name="T13" fmla="*/ 0 h 19"/>
                <a:gd name="T14" fmla="*/ 0 w 25"/>
                <a:gd name="T15" fmla="*/ 13 h 19"/>
                <a:gd name="T16" fmla="*/ 25 w 25"/>
                <a:gd name="T17" fmla="*/ 13 h 19"/>
                <a:gd name="T18" fmla="*/ 25 w 25"/>
                <a:gd name="T19" fmla="*/ 19 h 19"/>
                <a:gd name="T20" fmla="*/ 0 w 25"/>
                <a:gd name="T21" fmla="*/ 19 h 19"/>
                <a:gd name="T22" fmla="*/ 0 w 25"/>
                <a:gd name="T23" fmla="*/ 13 h 19"/>
                <a:gd name="T24" fmla="*/ 0 w 25"/>
                <a:gd name="T25" fmla="*/ 13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9"/>
                <a:gd name="T41" fmla="*/ 25 w 2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9">
                  <a:moveTo>
                    <a:pt x="0" y="0"/>
                  </a:moveTo>
                  <a:lnTo>
                    <a:pt x="25" y="1"/>
                  </a:lnTo>
                  <a:lnTo>
                    <a:pt x="25" y="5"/>
                  </a:lnTo>
                  <a:lnTo>
                    <a:pt x="0" y="5"/>
                  </a:lnTo>
                  <a:lnTo>
                    <a:pt x="0" y="1"/>
                  </a:lnTo>
                  <a:lnTo>
                    <a:pt x="0" y="0"/>
                  </a:lnTo>
                  <a:close/>
                  <a:moveTo>
                    <a:pt x="0" y="13"/>
                  </a:moveTo>
                  <a:lnTo>
                    <a:pt x="25" y="13"/>
                  </a:lnTo>
                  <a:lnTo>
                    <a:pt x="25" y="19"/>
                  </a:lnTo>
                  <a:lnTo>
                    <a:pt x="0" y="19"/>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79" name="Freeform 370"/>
            <p:cNvSpPr>
              <a:spLocks noEditPoints="1"/>
            </p:cNvSpPr>
            <p:nvPr/>
          </p:nvSpPr>
          <p:spPr bwMode="auto">
            <a:xfrm>
              <a:off x="2101" y="1913"/>
              <a:ext cx="25" cy="17"/>
            </a:xfrm>
            <a:custGeom>
              <a:avLst/>
              <a:gdLst>
                <a:gd name="T0" fmla="*/ 0 w 25"/>
                <a:gd name="T1" fmla="*/ 0 h 17"/>
                <a:gd name="T2" fmla="*/ 25 w 25"/>
                <a:gd name="T3" fmla="*/ 0 h 17"/>
                <a:gd name="T4" fmla="*/ 25 w 25"/>
                <a:gd name="T5" fmla="*/ 5 h 17"/>
                <a:gd name="T6" fmla="*/ 0 w 25"/>
                <a:gd name="T7" fmla="*/ 5 h 17"/>
                <a:gd name="T8" fmla="*/ 0 w 25"/>
                <a:gd name="T9" fmla="*/ 0 h 17"/>
                <a:gd name="T10" fmla="*/ 0 w 25"/>
                <a:gd name="T11" fmla="*/ 0 h 17"/>
                <a:gd name="T12" fmla="*/ 0 w 25"/>
                <a:gd name="T13" fmla="*/ 13 h 17"/>
                <a:gd name="T14" fmla="*/ 25 w 25"/>
                <a:gd name="T15" fmla="*/ 13 h 17"/>
                <a:gd name="T16" fmla="*/ 25 w 25"/>
                <a:gd name="T17" fmla="*/ 17 h 17"/>
                <a:gd name="T18" fmla="*/ 0 w 25"/>
                <a:gd name="T19" fmla="*/ 17 h 17"/>
                <a:gd name="T20" fmla="*/ 0 w 25"/>
                <a:gd name="T21" fmla="*/ 13 h 17"/>
                <a:gd name="T22" fmla="*/ 0 w 25"/>
                <a:gd name="T23" fmla="*/ 13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7"/>
                <a:gd name="T38" fmla="*/ 25 w 25"/>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7">
                  <a:moveTo>
                    <a:pt x="0" y="0"/>
                  </a:moveTo>
                  <a:lnTo>
                    <a:pt x="25" y="0"/>
                  </a:lnTo>
                  <a:lnTo>
                    <a:pt x="25" y="5"/>
                  </a:lnTo>
                  <a:lnTo>
                    <a:pt x="0" y="5"/>
                  </a:lnTo>
                  <a:lnTo>
                    <a:pt x="0" y="0"/>
                  </a:lnTo>
                  <a:close/>
                  <a:moveTo>
                    <a:pt x="0" y="13"/>
                  </a:moveTo>
                  <a:lnTo>
                    <a:pt x="25" y="13"/>
                  </a:lnTo>
                  <a:lnTo>
                    <a:pt x="25" y="17"/>
                  </a:lnTo>
                  <a:lnTo>
                    <a:pt x="0" y="17"/>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80" name="Freeform 371"/>
            <p:cNvSpPr>
              <a:spLocks noEditPoints="1"/>
            </p:cNvSpPr>
            <p:nvPr/>
          </p:nvSpPr>
          <p:spPr bwMode="auto">
            <a:xfrm>
              <a:off x="2101" y="1832"/>
              <a:ext cx="25" cy="17"/>
            </a:xfrm>
            <a:custGeom>
              <a:avLst/>
              <a:gdLst>
                <a:gd name="T0" fmla="*/ 0 w 25"/>
                <a:gd name="T1" fmla="*/ 0 h 17"/>
                <a:gd name="T2" fmla="*/ 25 w 25"/>
                <a:gd name="T3" fmla="*/ 0 h 17"/>
                <a:gd name="T4" fmla="*/ 25 w 25"/>
                <a:gd name="T5" fmla="*/ 5 h 17"/>
                <a:gd name="T6" fmla="*/ 0 w 25"/>
                <a:gd name="T7" fmla="*/ 5 h 17"/>
                <a:gd name="T8" fmla="*/ 0 w 25"/>
                <a:gd name="T9" fmla="*/ 0 h 17"/>
                <a:gd name="T10" fmla="*/ 0 w 25"/>
                <a:gd name="T11" fmla="*/ 0 h 17"/>
                <a:gd name="T12" fmla="*/ 0 w 25"/>
                <a:gd name="T13" fmla="*/ 14 h 17"/>
                <a:gd name="T14" fmla="*/ 25 w 25"/>
                <a:gd name="T15" fmla="*/ 14 h 17"/>
                <a:gd name="T16" fmla="*/ 25 w 25"/>
                <a:gd name="T17" fmla="*/ 17 h 17"/>
                <a:gd name="T18" fmla="*/ 0 w 25"/>
                <a:gd name="T19" fmla="*/ 17 h 17"/>
                <a:gd name="T20" fmla="*/ 0 w 25"/>
                <a:gd name="T21" fmla="*/ 14 h 17"/>
                <a:gd name="T22" fmla="*/ 0 w 25"/>
                <a:gd name="T23" fmla="*/ 14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7"/>
                <a:gd name="T38" fmla="*/ 25 w 25"/>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7">
                  <a:moveTo>
                    <a:pt x="0" y="0"/>
                  </a:moveTo>
                  <a:lnTo>
                    <a:pt x="25" y="0"/>
                  </a:lnTo>
                  <a:lnTo>
                    <a:pt x="25" y="5"/>
                  </a:lnTo>
                  <a:lnTo>
                    <a:pt x="0" y="5"/>
                  </a:lnTo>
                  <a:lnTo>
                    <a:pt x="0" y="0"/>
                  </a:lnTo>
                  <a:close/>
                  <a:moveTo>
                    <a:pt x="0" y="14"/>
                  </a:moveTo>
                  <a:lnTo>
                    <a:pt x="25" y="14"/>
                  </a:lnTo>
                  <a:lnTo>
                    <a:pt x="25" y="17"/>
                  </a:lnTo>
                  <a:lnTo>
                    <a:pt x="0" y="17"/>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81" name="Freeform 372"/>
            <p:cNvSpPr>
              <a:spLocks noEditPoints="1"/>
            </p:cNvSpPr>
            <p:nvPr/>
          </p:nvSpPr>
          <p:spPr bwMode="auto">
            <a:xfrm>
              <a:off x="2101" y="1752"/>
              <a:ext cx="25" cy="19"/>
            </a:xfrm>
            <a:custGeom>
              <a:avLst/>
              <a:gdLst>
                <a:gd name="T0" fmla="*/ 0 w 25"/>
                <a:gd name="T1" fmla="*/ 0 h 19"/>
                <a:gd name="T2" fmla="*/ 25 w 25"/>
                <a:gd name="T3" fmla="*/ 2 h 19"/>
                <a:gd name="T4" fmla="*/ 25 w 25"/>
                <a:gd name="T5" fmla="*/ 5 h 19"/>
                <a:gd name="T6" fmla="*/ 0 w 25"/>
                <a:gd name="T7" fmla="*/ 5 h 19"/>
                <a:gd name="T8" fmla="*/ 0 w 25"/>
                <a:gd name="T9" fmla="*/ 2 h 19"/>
                <a:gd name="T10" fmla="*/ 0 w 25"/>
                <a:gd name="T11" fmla="*/ 2 h 19"/>
                <a:gd name="T12" fmla="*/ 0 w 25"/>
                <a:gd name="T13" fmla="*/ 0 h 19"/>
                <a:gd name="T14" fmla="*/ 0 w 25"/>
                <a:gd name="T15" fmla="*/ 14 h 19"/>
                <a:gd name="T16" fmla="*/ 25 w 25"/>
                <a:gd name="T17" fmla="*/ 14 h 19"/>
                <a:gd name="T18" fmla="*/ 25 w 25"/>
                <a:gd name="T19" fmla="*/ 19 h 19"/>
                <a:gd name="T20" fmla="*/ 0 w 25"/>
                <a:gd name="T21" fmla="*/ 19 h 19"/>
                <a:gd name="T22" fmla="*/ 0 w 25"/>
                <a:gd name="T23" fmla="*/ 14 h 19"/>
                <a:gd name="T24" fmla="*/ 0 w 25"/>
                <a:gd name="T25" fmla="*/ 14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9"/>
                <a:gd name="T41" fmla="*/ 25 w 25"/>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9">
                  <a:moveTo>
                    <a:pt x="0" y="0"/>
                  </a:moveTo>
                  <a:lnTo>
                    <a:pt x="25" y="2"/>
                  </a:lnTo>
                  <a:lnTo>
                    <a:pt x="25" y="5"/>
                  </a:lnTo>
                  <a:lnTo>
                    <a:pt x="0" y="5"/>
                  </a:lnTo>
                  <a:lnTo>
                    <a:pt x="0" y="2"/>
                  </a:lnTo>
                  <a:lnTo>
                    <a:pt x="0" y="0"/>
                  </a:lnTo>
                  <a:close/>
                  <a:moveTo>
                    <a:pt x="0" y="14"/>
                  </a:moveTo>
                  <a:lnTo>
                    <a:pt x="25" y="14"/>
                  </a:lnTo>
                  <a:lnTo>
                    <a:pt x="25" y="19"/>
                  </a:lnTo>
                  <a:lnTo>
                    <a:pt x="0" y="19"/>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82" name="Freeform 373"/>
            <p:cNvSpPr>
              <a:spLocks noEditPoints="1"/>
            </p:cNvSpPr>
            <p:nvPr/>
          </p:nvSpPr>
          <p:spPr bwMode="auto">
            <a:xfrm>
              <a:off x="2101" y="1677"/>
              <a:ext cx="25" cy="17"/>
            </a:xfrm>
            <a:custGeom>
              <a:avLst/>
              <a:gdLst>
                <a:gd name="T0" fmla="*/ 0 w 25"/>
                <a:gd name="T1" fmla="*/ 0 h 17"/>
                <a:gd name="T2" fmla="*/ 25 w 25"/>
                <a:gd name="T3" fmla="*/ 0 h 17"/>
                <a:gd name="T4" fmla="*/ 25 w 25"/>
                <a:gd name="T5" fmla="*/ 5 h 17"/>
                <a:gd name="T6" fmla="*/ 0 w 25"/>
                <a:gd name="T7" fmla="*/ 5 h 17"/>
                <a:gd name="T8" fmla="*/ 0 w 25"/>
                <a:gd name="T9" fmla="*/ 0 h 17"/>
                <a:gd name="T10" fmla="*/ 0 w 25"/>
                <a:gd name="T11" fmla="*/ 0 h 17"/>
                <a:gd name="T12" fmla="*/ 0 w 25"/>
                <a:gd name="T13" fmla="*/ 12 h 17"/>
                <a:gd name="T14" fmla="*/ 25 w 25"/>
                <a:gd name="T15" fmla="*/ 12 h 17"/>
                <a:gd name="T16" fmla="*/ 25 w 25"/>
                <a:gd name="T17" fmla="*/ 17 h 17"/>
                <a:gd name="T18" fmla="*/ 0 w 25"/>
                <a:gd name="T19" fmla="*/ 17 h 17"/>
                <a:gd name="T20" fmla="*/ 0 w 25"/>
                <a:gd name="T21" fmla="*/ 12 h 17"/>
                <a:gd name="T22" fmla="*/ 0 w 25"/>
                <a:gd name="T23" fmla="*/ 12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7"/>
                <a:gd name="T38" fmla="*/ 25 w 25"/>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7">
                  <a:moveTo>
                    <a:pt x="0" y="0"/>
                  </a:moveTo>
                  <a:lnTo>
                    <a:pt x="25" y="0"/>
                  </a:lnTo>
                  <a:lnTo>
                    <a:pt x="25" y="5"/>
                  </a:lnTo>
                  <a:lnTo>
                    <a:pt x="0" y="5"/>
                  </a:lnTo>
                  <a:lnTo>
                    <a:pt x="0" y="0"/>
                  </a:lnTo>
                  <a:close/>
                  <a:moveTo>
                    <a:pt x="0" y="12"/>
                  </a:moveTo>
                  <a:lnTo>
                    <a:pt x="25" y="12"/>
                  </a:lnTo>
                  <a:lnTo>
                    <a:pt x="25" y="17"/>
                  </a:lnTo>
                  <a:lnTo>
                    <a:pt x="0" y="17"/>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683" name="Freeform 374"/>
            <p:cNvSpPr>
              <a:spLocks noEditPoints="1"/>
            </p:cNvSpPr>
            <p:nvPr/>
          </p:nvSpPr>
          <p:spPr bwMode="auto">
            <a:xfrm>
              <a:off x="2101" y="1600"/>
              <a:ext cx="25" cy="17"/>
            </a:xfrm>
            <a:custGeom>
              <a:avLst/>
              <a:gdLst>
                <a:gd name="T0" fmla="*/ 0 w 25"/>
                <a:gd name="T1" fmla="*/ 0 h 17"/>
                <a:gd name="T2" fmla="*/ 25 w 25"/>
                <a:gd name="T3" fmla="*/ 0 h 17"/>
                <a:gd name="T4" fmla="*/ 25 w 25"/>
                <a:gd name="T5" fmla="*/ 5 h 17"/>
                <a:gd name="T6" fmla="*/ 0 w 25"/>
                <a:gd name="T7" fmla="*/ 5 h 17"/>
                <a:gd name="T8" fmla="*/ 0 w 25"/>
                <a:gd name="T9" fmla="*/ 0 h 17"/>
                <a:gd name="T10" fmla="*/ 0 w 25"/>
                <a:gd name="T11" fmla="*/ 0 h 17"/>
                <a:gd name="T12" fmla="*/ 0 w 25"/>
                <a:gd name="T13" fmla="*/ 13 h 17"/>
                <a:gd name="T14" fmla="*/ 25 w 25"/>
                <a:gd name="T15" fmla="*/ 13 h 17"/>
                <a:gd name="T16" fmla="*/ 25 w 25"/>
                <a:gd name="T17" fmla="*/ 17 h 17"/>
                <a:gd name="T18" fmla="*/ 0 w 25"/>
                <a:gd name="T19" fmla="*/ 17 h 17"/>
                <a:gd name="T20" fmla="*/ 0 w 25"/>
                <a:gd name="T21" fmla="*/ 13 h 17"/>
                <a:gd name="T22" fmla="*/ 0 w 25"/>
                <a:gd name="T23" fmla="*/ 13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7"/>
                <a:gd name="T38" fmla="*/ 25 w 25"/>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7">
                  <a:moveTo>
                    <a:pt x="0" y="0"/>
                  </a:moveTo>
                  <a:lnTo>
                    <a:pt x="25" y="0"/>
                  </a:lnTo>
                  <a:lnTo>
                    <a:pt x="25" y="5"/>
                  </a:lnTo>
                  <a:lnTo>
                    <a:pt x="0" y="5"/>
                  </a:lnTo>
                  <a:lnTo>
                    <a:pt x="0" y="0"/>
                  </a:lnTo>
                  <a:close/>
                  <a:moveTo>
                    <a:pt x="0" y="13"/>
                  </a:moveTo>
                  <a:lnTo>
                    <a:pt x="25" y="13"/>
                  </a:lnTo>
                  <a:lnTo>
                    <a:pt x="25" y="17"/>
                  </a:lnTo>
                  <a:lnTo>
                    <a:pt x="0" y="17"/>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508" name="Text Box 375"/>
          <p:cNvSpPr txBox="1">
            <a:spLocks noChangeArrowheads="1"/>
          </p:cNvSpPr>
          <p:nvPr/>
        </p:nvSpPr>
        <p:spPr bwMode="auto">
          <a:xfrm>
            <a:off x="457200" y="20701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t>1. TLB lookup</a:t>
            </a:r>
          </a:p>
        </p:txBody>
      </p:sp>
      <p:sp>
        <p:nvSpPr>
          <p:cNvPr id="21509" name="Text Box 376"/>
          <p:cNvSpPr txBox="1">
            <a:spLocks noChangeArrowheads="1"/>
          </p:cNvSpPr>
          <p:nvPr/>
        </p:nvSpPr>
        <p:spPr bwMode="auto">
          <a:xfrm>
            <a:off x="457200" y="4051300"/>
            <a:ext cx="2286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t>3. Access data cache</a:t>
            </a:r>
          </a:p>
        </p:txBody>
      </p:sp>
      <p:sp>
        <p:nvSpPr>
          <p:cNvPr id="21510" name="Text Box 377"/>
          <p:cNvSpPr txBox="1">
            <a:spLocks noChangeArrowheads="1"/>
          </p:cNvSpPr>
          <p:nvPr/>
        </p:nvSpPr>
        <p:spPr bwMode="auto">
          <a:xfrm>
            <a:off x="457200" y="33655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t>2. Convert VA to PA</a:t>
            </a:r>
          </a:p>
        </p:txBody>
      </p:sp>
      <p:sp>
        <p:nvSpPr>
          <p:cNvPr id="21511" name="Text Box 378"/>
          <p:cNvSpPr txBox="1">
            <a:spLocks noChangeArrowheads="1"/>
          </p:cNvSpPr>
          <p:nvPr/>
        </p:nvSpPr>
        <p:spPr bwMode="auto">
          <a:xfrm>
            <a:off x="288925" y="5157788"/>
            <a:ext cx="21463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t>NOTE: TLB is</a:t>
            </a:r>
            <a:br>
              <a:rPr lang="en-US" altLang="en-US" b="1"/>
            </a:br>
            <a:r>
              <a:rPr lang="en-US" altLang="en-US" b="1"/>
              <a:t>now slowing</a:t>
            </a:r>
            <a:br>
              <a:rPr lang="en-US" altLang="en-US" b="1"/>
            </a:br>
            <a:r>
              <a:rPr lang="en-US" altLang="en-US" b="1"/>
              <a:t>our cache!!</a:t>
            </a:r>
          </a:p>
        </p:txBody>
      </p:sp>
      <p:sp>
        <p:nvSpPr>
          <p:cNvPr id="21512" name="Slide Number Placeholder 38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71CB889-DA93-466E-8E2E-7E15C3908220}" type="slidenum">
              <a:rPr lang="en-US" altLang="en-US" sz="1400">
                <a:latin typeface="Arial  " charset="0"/>
              </a:rPr>
              <a:pPr/>
              <a:t>90</a:t>
            </a:fld>
            <a:endParaRPr lang="en-US" altLang="en-US" sz="1400">
              <a:latin typeface="Arial  " charset="0"/>
            </a:endParaRPr>
          </a:p>
        </p:txBody>
      </p:sp>
    </p:spTree>
    <p:extLst>
      <p:ext uri="{BB962C8B-B14F-4D97-AF65-F5344CB8AC3E}">
        <p14:creationId xmlns:p14="http://schemas.microsoft.com/office/powerpoint/2010/main" val="1332991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dirty="0">
                <a:latin typeface="Arial  " charset="0"/>
                <a:cs typeface="Arial  " charset="0"/>
              </a:rPr>
              <a:t>TLB first, Cache second ?</a:t>
            </a:r>
          </a:p>
        </p:txBody>
      </p:sp>
      <p:sp>
        <p:nvSpPr>
          <p:cNvPr id="22531" name="Rectangle 3"/>
          <p:cNvSpPr>
            <a:spLocks noGrp="1" noChangeArrowheads="1"/>
          </p:cNvSpPr>
          <p:nvPr>
            <p:ph type="body" idx="1"/>
          </p:nvPr>
        </p:nvSpPr>
        <p:spPr/>
        <p:txBody>
          <a:bodyPr/>
          <a:lstStyle/>
          <a:p>
            <a:pPr eaLnBrk="1" hangingPunct="1">
              <a:lnSpc>
                <a:spcPct val="90000"/>
              </a:lnSpc>
            </a:pPr>
            <a:r>
              <a:rPr lang="en-US" altLang="en-US" sz="2400" dirty="0">
                <a:latin typeface="Arial  " charset="0"/>
                <a:cs typeface="Arial  " charset="0"/>
              </a:rPr>
              <a:t>TLB first, Cache second strategy is slow</a:t>
            </a:r>
          </a:p>
          <a:p>
            <a:pPr lvl="1" eaLnBrk="1" hangingPunct="1">
              <a:lnSpc>
                <a:spcPct val="90000"/>
              </a:lnSpc>
            </a:pPr>
            <a:r>
              <a:rPr lang="en-US" altLang="en-US" sz="2000" dirty="0">
                <a:latin typeface="Arial  " charset="0"/>
                <a:cs typeface="Arial  " charset="0"/>
              </a:rPr>
              <a:t>Called Physically Indexed, Physically Tagged</a:t>
            </a:r>
          </a:p>
          <a:p>
            <a:pPr eaLnBrk="1" hangingPunct="1">
              <a:lnSpc>
                <a:spcPct val="90000"/>
              </a:lnSpc>
            </a:pPr>
            <a:endParaRPr lang="en-US" altLang="en-US" sz="2400" dirty="0">
              <a:latin typeface="Arial  " charset="0"/>
              <a:cs typeface="Arial  " charset="0"/>
            </a:endParaRPr>
          </a:p>
          <a:p>
            <a:pPr eaLnBrk="1" hangingPunct="1">
              <a:lnSpc>
                <a:spcPct val="90000"/>
              </a:lnSpc>
            </a:pPr>
            <a:r>
              <a:rPr lang="en-US" altLang="en-US" sz="2400" dirty="0">
                <a:latin typeface="Arial  " charset="0"/>
                <a:cs typeface="Arial  " charset="0"/>
              </a:rPr>
              <a:t>To improve performance:</a:t>
            </a:r>
          </a:p>
          <a:p>
            <a:pPr lvl="1" eaLnBrk="1" hangingPunct="1">
              <a:lnSpc>
                <a:spcPct val="90000"/>
              </a:lnSpc>
            </a:pPr>
            <a:r>
              <a:rPr lang="en-US" altLang="en-US" sz="2000" dirty="0">
                <a:latin typeface="Arial  " charset="0"/>
                <a:cs typeface="Arial  " charset="0"/>
              </a:rPr>
              <a:t>Lookup TLB, Lookup Cache at </a:t>
            </a:r>
            <a:r>
              <a:rPr lang="en-US" altLang="en-US" sz="2000" dirty="0">
                <a:solidFill>
                  <a:srgbClr val="FF0000"/>
                </a:solidFill>
                <a:latin typeface="Arial  " charset="0"/>
                <a:cs typeface="Arial  " charset="0"/>
              </a:rPr>
              <a:t>same time</a:t>
            </a:r>
          </a:p>
          <a:p>
            <a:pPr lvl="1" eaLnBrk="1" hangingPunct="1">
              <a:lnSpc>
                <a:spcPct val="90000"/>
              </a:lnSpc>
            </a:pPr>
            <a:r>
              <a:rPr lang="en-US" altLang="en-US" sz="2000" dirty="0">
                <a:latin typeface="Arial  " charset="0"/>
                <a:cs typeface="Arial  " charset="0"/>
              </a:rPr>
              <a:t>Must use Virtual Address to lookup in cache</a:t>
            </a:r>
          </a:p>
          <a:p>
            <a:pPr lvl="1" eaLnBrk="1" hangingPunct="1">
              <a:lnSpc>
                <a:spcPct val="90000"/>
              </a:lnSpc>
            </a:pPr>
            <a:r>
              <a:rPr lang="en-US" altLang="en-US" sz="2000" dirty="0">
                <a:latin typeface="Arial  " charset="0"/>
                <a:cs typeface="Arial  " charset="0"/>
              </a:rPr>
              <a:t>Compare Physical Address (output of TLB) to TAG (output of cache) when checking cache hit</a:t>
            </a:r>
          </a:p>
          <a:p>
            <a:pPr lvl="1" eaLnBrk="1" hangingPunct="1">
              <a:lnSpc>
                <a:spcPct val="90000"/>
              </a:lnSpc>
            </a:pPr>
            <a:r>
              <a:rPr lang="en-US" altLang="en-US" sz="2000" dirty="0">
                <a:latin typeface="Arial  " charset="0"/>
                <a:cs typeface="Arial  " charset="0"/>
              </a:rPr>
              <a:t>If OK, we can use the data</a:t>
            </a:r>
          </a:p>
          <a:p>
            <a:pPr lvl="1" eaLnBrk="1" hangingPunct="1">
              <a:lnSpc>
                <a:spcPct val="90000"/>
              </a:lnSpc>
            </a:pPr>
            <a:r>
              <a:rPr lang="en-US" altLang="en-US" sz="2000" dirty="0">
                <a:latin typeface="Arial  " charset="0"/>
                <a:cs typeface="Arial  " charset="0"/>
              </a:rPr>
              <a:t>Called Virtually Indexed, Physically Tagged</a:t>
            </a:r>
          </a:p>
          <a:p>
            <a:pPr eaLnBrk="1" hangingPunct="1">
              <a:lnSpc>
                <a:spcPct val="90000"/>
              </a:lnSpc>
            </a:pPr>
            <a:endParaRPr lang="en-US" altLang="en-US" sz="2400" dirty="0">
              <a:latin typeface="Arial  " charset="0"/>
              <a:cs typeface="Arial  " charset="0"/>
            </a:endParaRPr>
          </a:p>
        </p:txBody>
      </p:sp>
      <p:sp>
        <p:nvSpPr>
          <p:cNvPr id="2253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97B27C-6965-47BA-86DB-61CA65DE1280}" type="slidenum">
              <a:rPr lang="en-US" altLang="en-US" sz="1400">
                <a:latin typeface="Arial  " charset="0"/>
              </a:rPr>
              <a:pPr/>
              <a:t>91</a:t>
            </a:fld>
            <a:endParaRPr lang="en-US" altLang="en-US" sz="1400">
              <a:latin typeface="Arial  " charset="0"/>
            </a:endParaRPr>
          </a:p>
        </p:txBody>
      </p:sp>
    </p:spTree>
    <p:extLst>
      <p:ext uri="{BB962C8B-B14F-4D97-AF65-F5344CB8AC3E}">
        <p14:creationId xmlns:p14="http://schemas.microsoft.com/office/powerpoint/2010/main" val="5328155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89000" y="0"/>
            <a:ext cx="7543800" cy="1143000"/>
          </a:xfrm>
          <a:noFill/>
        </p:spPr>
        <p:txBody>
          <a:bodyPr lIns="90488" tIns="44450" rIns="90488" bIns="44450"/>
          <a:lstStyle/>
          <a:p>
            <a:pPr eaLnBrk="1" hangingPunct="1">
              <a:lnSpc>
                <a:spcPct val="80000"/>
              </a:lnSpc>
            </a:pPr>
            <a:r>
              <a:rPr lang="en-US" altLang="en-US" sz="3600">
                <a:latin typeface="Arial  " charset="0"/>
                <a:cs typeface="Arial  " charset="0"/>
              </a:rPr>
              <a:t>Fast hits by Avoiding Address Translation</a:t>
            </a:r>
            <a:r>
              <a:rPr lang="en-US" altLang="en-US">
                <a:latin typeface="Arial  " charset="0"/>
                <a:cs typeface="Arial  " charset="0"/>
              </a:rPr>
              <a:t> </a:t>
            </a:r>
          </a:p>
        </p:txBody>
      </p:sp>
      <p:sp>
        <p:nvSpPr>
          <p:cNvPr id="23555" name="Rectangle 3"/>
          <p:cNvSpPr>
            <a:spLocks noChangeArrowheads="1"/>
          </p:cNvSpPr>
          <p:nvPr/>
        </p:nvSpPr>
        <p:spPr bwMode="auto">
          <a:xfrm>
            <a:off x="1009650" y="1384300"/>
            <a:ext cx="850900" cy="546100"/>
          </a:xfrm>
          <a:prstGeom prst="rect">
            <a:avLst/>
          </a:prstGeom>
          <a:solidFill>
            <a:schemeClr val="bg1"/>
          </a:solidFill>
          <a:ln w="25400">
            <a:solidFill>
              <a:schemeClr val="tx1"/>
            </a:solidFill>
            <a:miter lim="800000"/>
            <a:headEnd/>
            <a:tailEnd/>
          </a:ln>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CPU</a:t>
            </a:r>
          </a:p>
        </p:txBody>
      </p:sp>
      <p:sp>
        <p:nvSpPr>
          <p:cNvPr id="23556" name="Rectangle 4"/>
          <p:cNvSpPr>
            <a:spLocks noChangeArrowheads="1"/>
          </p:cNvSpPr>
          <p:nvPr/>
        </p:nvSpPr>
        <p:spPr bwMode="auto">
          <a:xfrm>
            <a:off x="1009650" y="2451100"/>
            <a:ext cx="850900" cy="546100"/>
          </a:xfrm>
          <a:prstGeom prst="rect">
            <a:avLst/>
          </a:prstGeom>
          <a:solidFill>
            <a:schemeClr val="bg1"/>
          </a:solidFill>
          <a:ln w="25400">
            <a:solidFill>
              <a:schemeClr val="tx1"/>
            </a:solidFill>
            <a:miter lim="800000"/>
            <a:headEnd/>
            <a:tailEnd/>
          </a:ln>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TB</a:t>
            </a:r>
          </a:p>
        </p:txBody>
      </p:sp>
      <p:sp>
        <p:nvSpPr>
          <p:cNvPr id="23557" name="Rectangle 5"/>
          <p:cNvSpPr>
            <a:spLocks noChangeArrowheads="1"/>
          </p:cNvSpPr>
          <p:nvPr/>
        </p:nvSpPr>
        <p:spPr bwMode="auto">
          <a:xfrm>
            <a:off x="1009650" y="3479800"/>
            <a:ext cx="850900" cy="546100"/>
          </a:xfrm>
          <a:prstGeom prst="rect">
            <a:avLst/>
          </a:prstGeom>
          <a:solidFill>
            <a:schemeClr val="bg1"/>
          </a:solidFill>
          <a:ln w="25400">
            <a:solidFill>
              <a:schemeClr val="tx1"/>
            </a:solidFill>
            <a:miter lim="800000"/>
            <a:headEnd/>
            <a:tailEnd/>
          </a:ln>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a:t>
            </a:r>
          </a:p>
        </p:txBody>
      </p:sp>
      <p:sp>
        <p:nvSpPr>
          <p:cNvPr id="23558" name="Rectangle 6"/>
          <p:cNvSpPr>
            <a:spLocks noChangeArrowheads="1"/>
          </p:cNvSpPr>
          <p:nvPr/>
        </p:nvSpPr>
        <p:spPr bwMode="auto">
          <a:xfrm>
            <a:off x="1009650" y="4546600"/>
            <a:ext cx="850900" cy="546100"/>
          </a:xfrm>
          <a:prstGeom prst="rect">
            <a:avLst/>
          </a:prstGeom>
          <a:solidFill>
            <a:schemeClr val="bg1"/>
          </a:solidFill>
          <a:ln w="25400">
            <a:solidFill>
              <a:schemeClr val="tx1"/>
            </a:solidFill>
            <a:miter lim="800000"/>
            <a:headEnd/>
            <a:tailEnd/>
          </a:ln>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MEM</a:t>
            </a:r>
          </a:p>
        </p:txBody>
      </p:sp>
      <p:sp>
        <p:nvSpPr>
          <p:cNvPr id="23559" name="Line 7"/>
          <p:cNvSpPr>
            <a:spLocks noChangeShapeType="1"/>
          </p:cNvSpPr>
          <p:nvPr/>
        </p:nvSpPr>
        <p:spPr bwMode="auto">
          <a:xfrm>
            <a:off x="1416050" y="1974850"/>
            <a:ext cx="0" cy="450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60" name="Line 8"/>
          <p:cNvSpPr>
            <a:spLocks noChangeShapeType="1"/>
          </p:cNvSpPr>
          <p:nvPr/>
        </p:nvSpPr>
        <p:spPr bwMode="auto">
          <a:xfrm>
            <a:off x="1416050" y="3022600"/>
            <a:ext cx="0" cy="450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61" name="Line 9"/>
          <p:cNvSpPr>
            <a:spLocks noChangeShapeType="1"/>
          </p:cNvSpPr>
          <p:nvPr/>
        </p:nvSpPr>
        <p:spPr bwMode="auto">
          <a:xfrm>
            <a:off x="1416050" y="4070350"/>
            <a:ext cx="0" cy="450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62" name="Rectangle 10"/>
          <p:cNvSpPr>
            <a:spLocks noChangeArrowheads="1"/>
          </p:cNvSpPr>
          <p:nvPr/>
        </p:nvSpPr>
        <p:spPr bwMode="auto">
          <a:xfrm>
            <a:off x="1585913" y="2047875"/>
            <a:ext cx="485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t>VA</a:t>
            </a:r>
          </a:p>
        </p:txBody>
      </p:sp>
      <p:sp>
        <p:nvSpPr>
          <p:cNvPr id="23563" name="Rectangle 11"/>
          <p:cNvSpPr>
            <a:spLocks noChangeArrowheads="1"/>
          </p:cNvSpPr>
          <p:nvPr/>
        </p:nvSpPr>
        <p:spPr bwMode="auto">
          <a:xfrm>
            <a:off x="1585913" y="3038475"/>
            <a:ext cx="485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t>PA</a:t>
            </a:r>
          </a:p>
        </p:txBody>
      </p:sp>
      <p:sp>
        <p:nvSpPr>
          <p:cNvPr id="23564" name="Rectangle 12"/>
          <p:cNvSpPr>
            <a:spLocks noChangeArrowheads="1"/>
          </p:cNvSpPr>
          <p:nvPr/>
        </p:nvSpPr>
        <p:spPr bwMode="auto">
          <a:xfrm>
            <a:off x="1604963" y="4086225"/>
            <a:ext cx="485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t>PA</a:t>
            </a:r>
          </a:p>
        </p:txBody>
      </p:sp>
      <p:sp>
        <p:nvSpPr>
          <p:cNvPr id="23565" name="Rectangle 13"/>
          <p:cNvSpPr>
            <a:spLocks noChangeArrowheads="1"/>
          </p:cNvSpPr>
          <p:nvPr/>
        </p:nvSpPr>
        <p:spPr bwMode="auto">
          <a:xfrm>
            <a:off x="625475" y="5286375"/>
            <a:ext cx="154463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latin typeface="Comic Sans MS" panose="030F0702030302020204" pitchFamily="66" charset="0"/>
              </a:rPr>
              <a:t>Naive</a:t>
            </a:r>
          </a:p>
          <a:p>
            <a:pPr algn="ctr"/>
            <a:r>
              <a:rPr lang="en-US" altLang="en-US" sz="1800">
                <a:latin typeface="Comic Sans MS" panose="030F0702030302020204" pitchFamily="66" charset="0"/>
              </a:rPr>
              <a:t>Organization</a:t>
            </a:r>
            <a:endParaRPr lang="en-US" altLang="en-US" sz="1800"/>
          </a:p>
        </p:txBody>
      </p:sp>
      <p:sp>
        <p:nvSpPr>
          <p:cNvPr id="23566" name="Rectangle 14"/>
          <p:cNvSpPr>
            <a:spLocks noChangeArrowheads="1"/>
          </p:cNvSpPr>
          <p:nvPr/>
        </p:nvSpPr>
        <p:spPr bwMode="auto">
          <a:xfrm>
            <a:off x="3867150" y="1365250"/>
            <a:ext cx="850900" cy="546100"/>
          </a:xfrm>
          <a:prstGeom prst="rect">
            <a:avLst/>
          </a:prstGeom>
          <a:solidFill>
            <a:schemeClr val="bg1"/>
          </a:solidFill>
          <a:ln w="25400">
            <a:solidFill>
              <a:schemeClr val="tx1"/>
            </a:solidFill>
            <a:miter lim="800000"/>
            <a:headEnd/>
            <a:tailEnd/>
          </a:ln>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CPU</a:t>
            </a:r>
          </a:p>
        </p:txBody>
      </p:sp>
      <p:sp>
        <p:nvSpPr>
          <p:cNvPr id="23567" name="Rectangle 15"/>
          <p:cNvSpPr>
            <a:spLocks noChangeArrowheads="1"/>
          </p:cNvSpPr>
          <p:nvPr/>
        </p:nvSpPr>
        <p:spPr bwMode="auto">
          <a:xfrm>
            <a:off x="3867150" y="2432050"/>
            <a:ext cx="850900" cy="546100"/>
          </a:xfrm>
          <a:prstGeom prst="rect">
            <a:avLst/>
          </a:prstGeom>
          <a:solidFill>
            <a:schemeClr val="bg1"/>
          </a:solidFill>
          <a:ln w="25400">
            <a:solidFill>
              <a:schemeClr val="tx1"/>
            </a:solidFill>
            <a:miter lim="800000"/>
            <a:headEnd/>
            <a:tailEnd/>
          </a:ln>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a:t>
            </a:r>
          </a:p>
        </p:txBody>
      </p:sp>
      <p:sp>
        <p:nvSpPr>
          <p:cNvPr id="23568" name="Rectangle 16"/>
          <p:cNvSpPr>
            <a:spLocks noChangeArrowheads="1"/>
          </p:cNvSpPr>
          <p:nvPr/>
        </p:nvSpPr>
        <p:spPr bwMode="auto">
          <a:xfrm>
            <a:off x="3867150" y="3460750"/>
            <a:ext cx="850900" cy="546100"/>
          </a:xfrm>
          <a:prstGeom prst="rect">
            <a:avLst/>
          </a:prstGeom>
          <a:solidFill>
            <a:schemeClr val="bg1"/>
          </a:solidFill>
          <a:ln w="25400">
            <a:solidFill>
              <a:schemeClr val="tx1"/>
            </a:solidFill>
            <a:miter lim="800000"/>
            <a:headEnd/>
            <a:tailEnd/>
          </a:ln>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TB</a:t>
            </a:r>
          </a:p>
        </p:txBody>
      </p:sp>
      <p:sp>
        <p:nvSpPr>
          <p:cNvPr id="23569" name="Rectangle 17"/>
          <p:cNvSpPr>
            <a:spLocks noChangeArrowheads="1"/>
          </p:cNvSpPr>
          <p:nvPr/>
        </p:nvSpPr>
        <p:spPr bwMode="auto">
          <a:xfrm>
            <a:off x="3867150" y="4527550"/>
            <a:ext cx="850900" cy="546100"/>
          </a:xfrm>
          <a:prstGeom prst="rect">
            <a:avLst/>
          </a:prstGeom>
          <a:solidFill>
            <a:schemeClr val="bg1"/>
          </a:solidFill>
          <a:ln w="25400">
            <a:solidFill>
              <a:schemeClr val="tx1"/>
            </a:solidFill>
            <a:miter lim="800000"/>
            <a:headEnd/>
            <a:tailEnd/>
          </a:ln>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MEM</a:t>
            </a:r>
          </a:p>
        </p:txBody>
      </p:sp>
      <p:sp>
        <p:nvSpPr>
          <p:cNvPr id="23570" name="Line 18"/>
          <p:cNvSpPr>
            <a:spLocks noChangeShapeType="1"/>
          </p:cNvSpPr>
          <p:nvPr/>
        </p:nvSpPr>
        <p:spPr bwMode="auto">
          <a:xfrm>
            <a:off x="4273550" y="1955800"/>
            <a:ext cx="0" cy="450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71" name="Line 19"/>
          <p:cNvSpPr>
            <a:spLocks noChangeShapeType="1"/>
          </p:cNvSpPr>
          <p:nvPr/>
        </p:nvSpPr>
        <p:spPr bwMode="auto">
          <a:xfrm>
            <a:off x="4273550" y="3003550"/>
            <a:ext cx="0" cy="450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72" name="Line 20"/>
          <p:cNvSpPr>
            <a:spLocks noChangeShapeType="1"/>
          </p:cNvSpPr>
          <p:nvPr/>
        </p:nvSpPr>
        <p:spPr bwMode="auto">
          <a:xfrm>
            <a:off x="4273550" y="4051300"/>
            <a:ext cx="0" cy="450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73" name="Rectangle 21"/>
          <p:cNvSpPr>
            <a:spLocks noChangeArrowheads="1"/>
          </p:cNvSpPr>
          <p:nvPr/>
        </p:nvSpPr>
        <p:spPr bwMode="auto">
          <a:xfrm>
            <a:off x="4443413" y="2028825"/>
            <a:ext cx="485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t>VA</a:t>
            </a:r>
          </a:p>
        </p:txBody>
      </p:sp>
      <p:sp>
        <p:nvSpPr>
          <p:cNvPr id="23574" name="Rectangle 22"/>
          <p:cNvSpPr>
            <a:spLocks noChangeArrowheads="1"/>
          </p:cNvSpPr>
          <p:nvPr/>
        </p:nvSpPr>
        <p:spPr bwMode="auto">
          <a:xfrm>
            <a:off x="4443413" y="3019425"/>
            <a:ext cx="485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t>VA</a:t>
            </a:r>
          </a:p>
        </p:txBody>
      </p:sp>
      <p:sp>
        <p:nvSpPr>
          <p:cNvPr id="23575" name="Rectangle 23"/>
          <p:cNvSpPr>
            <a:spLocks noChangeArrowheads="1"/>
          </p:cNvSpPr>
          <p:nvPr/>
        </p:nvSpPr>
        <p:spPr bwMode="auto">
          <a:xfrm>
            <a:off x="4462463" y="4067175"/>
            <a:ext cx="485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t>PA</a:t>
            </a:r>
          </a:p>
        </p:txBody>
      </p:sp>
      <p:sp>
        <p:nvSpPr>
          <p:cNvPr id="23576" name="Rectangle 24"/>
          <p:cNvSpPr>
            <a:spLocks noChangeArrowheads="1"/>
          </p:cNvSpPr>
          <p:nvPr/>
        </p:nvSpPr>
        <p:spPr bwMode="auto">
          <a:xfrm>
            <a:off x="2657475" y="5584825"/>
            <a:ext cx="313055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latin typeface="Comic Sans MS" panose="030F0702030302020204" pitchFamily="66" charset="0"/>
              </a:rPr>
              <a:t>Virtually Addressed Cache?</a:t>
            </a:r>
          </a:p>
        </p:txBody>
      </p:sp>
      <p:sp>
        <p:nvSpPr>
          <p:cNvPr id="23577" name="Rectangle 25"/>
          <p:cNvSpPr>
            <a:spLocks noChangeArrowheads="1"/>
          </p:cNvSpPr>
          <p:nvPr/>
        </p:nvSpPr>
        <p:spPr bwMode="auto">
          <a:xfrm>
            <a:off x="6724650" y="1384300"/>
            <a:ext cx="850900" cy="546100"/>
          </a:xfrm>
          <a:prstGeom prst="rect">
            <a:avLst/>
          </a:prstGeom>
          <a:solidFill>
            <a:schemeClr val="bg1"/>
          </a:solidFill>
          <a:ln w="25400">
            <a:solidFill>
              <a:schemeClr val="tx1"/>
            </a:solidFill>
            <a:miter lim="800000"/>
            <a:headEnd/>
            <a:tailEnd/>
          </a:ln>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CPU</a:t>
            </a:r>
          </a:p>
        </p:txBody>
      </p:sp>
      <p:sp>
        <p:nvSpPr>
          <p:cNvPr id="23578" name="Rectangle 26"/>
          <p:cNvSpPr>
            <a:spLocks noChangeArrowheads="1"/>
          </p:cNvSpPr>
          <p:nvPr/>
        </p:nvSpPr>
        <p:spPr bwMode="auto">
          <a:xfrm>
            <a:off x="6724650" y="2451100"/>
            <a:ext cx="850900" cy="546100"/>
          </a:xfrm>
          <a:prstGeom prst="rect">
            <a:avLst/>
          </a:prstGeom>
          <a:solidFill>
            <a:schemeClr val="bg1"/>
          </a:solidFill>
          <a:ln w="25400">
            <a:solidFill>
              <a:schemeClr val="tx1"/>
            </a:solidFill>
            <a:miter lim="800000"/>
            <a:headEnd/>
            <a:tailEnd/>
          </a:ln>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a:t>
            </a:r>
          </a:p>
        </p:txBody>
      </p:sp>
      <p:sp>
        <p:nvSpPr>
          <p:cNvPr id="23579" name="Rectangle 27"/>
          <p:cNvSpPr>
            <a:spLocks noChangeArrowheads="1"/>
          </p:cNvSpPr>
          <p:nvPr/>
        </p:nvSpPr>
        <p:spPr bwMode="auto">
          <a:xfrm>
            <a:off x="7905750" y="2451100"/>
            <a:ext cx="850900" cy="546100"/>
          </a:xfrm>
          <a:prstGeom prst="rect">
            <a:avLst/>
          </a:prstGeom>
          <a:solidFill>
            <a:schemeClr val="bg1"/>
          </a:solidFill>
          <a:ln w="25400">
            <a:solidFill>
              <a:schemeClr val="tx1"/>
            </a:solidFill>
            <a:miter lim="800000"/>
            <a:headEnd/>
            <a:tailEnd/>
          </a:ln>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TB</a:t>
            </a:r>
          </a:p>
        </p:txBody>
      </p:sp>
      <p:sp>
        <p:nvSpPr>
          <p:cNvPr id="23580" name="Rectangle 28"/>
          <p:cNvSpPr>
            <a:spLocks noChangeArrowheads="1"/>
          </p:cNvSpPr>
          <p:nvPr/>
        </p:nvSpPr>
        <p:spPr bwMode="auto">
          <a:xfrm>
            <a:off x="7334250" y="3975100"/>
            <a:ext cx="850900" cy="546100"/>
          </a:xfrm>
          <a:prstGeom prst="rect">
            <a:avLst/>
          </a:prstGeom>
          <a:solidFill>
            <a:schemeClr val="bg1"/>
          </a:solidFill>
          <a:ln w="25400">
            <a:solidFill>
              <a:schemeClr val="tx1"/>
            </a:solidFill>
            <a:miter lim="800000"/>
            <a:headEnd/>
            <a:tailEnd/>
          </a:ln>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MEM</a:t>
            </a:r>
          </a:p>
        </p:txBody>
      </p:sp>
      <p:sp>
        <p:nvSpPr>
          <p:cNvPr id="23581" name="Line 29"/>
          <p:cNvSpPr>
            <a:spLocks noChangeShapeType="1"/>
          </p:cNvSpPr>
          <p:nvPr/>
        </p:nvSpPr>
        <p:spPr bwMode="auto">
          <a:xfrm>
            <a:off x="7131050" y="1974850"/>
            <a:ext cx="0" cy="450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82" name="Line 30"/>
          <p:cNvSpPr>
            <a:spLocks noChangeShapeType="1"/>
          </p:cNvSpPr>
          <p:nvPr/>
        </p:nvSpPr>
        <p:spPr bwMode="auto">
          <a:xfrm>
            <a:off x="7131050" y="3022600"/>
            <a:ext cx="0" cy="450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83" name="Line 31"/>
          <p:cNvSpPr>
            <a:spLocks noChangeShapeType="1"/>
          </p:cNvSpPr>
          <p:nvPr/>
        </p:nvSpPr>
        <p:spPr bwMode="auto">
          <a:xfrm>
            <a:off x="7740650" y="3498850"/>
            <a:ext cx="0" cy="450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84" name="Rectangle 32"/>
          <p:cNvSpPr>
            <a:spLocks noChangeArrowheads="1"/>
          </p:cNvSpPr>
          <p:nvPr/>
        </p:nvSpPr>
        <p:spPr bwMode="auto">
          <a:xfrm>
            <a:off x="6500813" y="2009775"/>
            <a:ext cx="485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t>VA</a:t>
            </a:r>
          </a:p>
        </p:txBody>
      </p:sp>
      <p:sp>
        <p:nvSpPr>
          <p:cNvPr id="23585" name="Rectangle 33"/>
          <p:cNvSpPr>
            <a:spLocks noChangeArrowheads="1"/>
          </p:cNvSpPr>
          <p:nvPr/>
        </p:nvSpPr>
        <p:spPr bwMode="auto">
          <a:xfrm>
            <a:off x="5808663" y="2428875"/>
            <a:ext cx="688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PA</a:t>
            </a:r>
          </a:p>
          <a:p>
            <a:pPr algn="ctr"/>
            <a:r>
              <a:rPr lang="en-US" altLang="en-US" sz="1800"/>
              <a:t>Tags</a:t>
            </a:r>
          </a:p>
        </p:txBody>
      </p:sp>
      <p:sp>
        <p:nvSpPr>
          <p:cNvPr id="23586" name="Rectangle 34"/>
          <p:cNvSpPr>
            <a:spLocks noChangeArrowheads="1"/>
          </p:cNvSpPr>
          <p:nvPr/>
        </p:nvSpPr>
        <p:spPr bwMode="auto">
          <a:xfrm>
            <a:off x="8386763" y="3038475"/>
            <a:ext cx="4857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t>PA</a:t>
            </a:r>
          </a:p>
        </p:txBody>
      </p:sp>
      <p:sp>
        <p:nvSpPr>
          <p:cNvPr id="23587" name="Line 35"/>
          <p:cNvSpPr>
            <a:spLocks noChangeShapeType="1"/>
          </p:cNvSpPr>
          <p:nvPr/>
        </p:nvSpPr>
        <p:spPr bwMode="auto">
          <a:xfrm>
            <a:off x="8331200" y="2051050"/>
            <a:ext cx="19050" cy="3746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88" name="Line 36"/>
          <p:cNvSpPr>
            <a:spLocks noChangeShapeType="1"/>
          </p:cNvSpPr>
          <p:nvPr/>
        </p:nvSpPr>
        <p:spPr bwMode="auto">
          <a:xfrm flipH="1">
            <a:off x="7118350" y="2057400"/>
            <a:ext cx="12446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89" name="Line 37"/>
          <p:cNvSpPr>
            <a:spLocks noChangeShapeType="1"/>
          </p:cNvSpPr>
          <p:nvPr/>
        </p:nvSpPr>
        <p:spPr bwMode="auto">
          <a:xfrm>
            <a:off x="8331200" y="3060700"/>
            <a:ext cx="0" cy="45085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90" name="Line 38"/>
          <p:cNvSpPr>
            <a:spLocks noChangeShapeType="1"/>
          </p:cNvSpPr>
          <p:nvPr/>
        </p:nvSpPr>
        <p:spPr bwMode="auto">
          <a:xfrm>
            <a:off x="7143750" y="3486150"/>
            <a:ext cx="1193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91" name="Rectangle 39"/>
          <p:cNvSpPr>
            <a:spLocks noChangeArrowheads="1"/>
          </p:cNvSpPr>
          <p:nvPr/>
        </p:nvSpPr>
        <p:spPr bwMode="auto">
          <a:xfrm>
            <a:off x="6346825" y="4657725"/>
            <a:ext cx="2317750" cy="168433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latin typeface="Comic Sans MS" panose="030F0702030302020204" pitchFamily="66" charset="0"/>
              </a:rPr>
              <a:t>Overlap $ access</a:t>
            </a:r>
          </a:p>
          <a:p>
            <a:pPr algn="ctr"/>
            <a:r>
              <a:rPr lang="en-US" altLang="en-US" sz="1800">
                <a:latin typeface="Comic Sans MS" panose="030F0702030302020204" pitchFamily="66" charset="0"/>
              </a:rPr>
              <a:t>with VA translation:</a:t>
            </a:r>
          </a:p>
          <a:p>
            <a:pPr algn="ctr"/>
            <a:r>
              <a:rPr lang="en-US" altLang="en-US" sz="1800">
                <a:latin typeface="Comic Sans MS" panose="030F0702030302020204" pitchFamily="66" charset="0"/>
              </a:rPr>
              <a:t>requires $ index to</a:t>
            </a:r>
          </a:p>
          <a:p>
            <a:pPr algn="ctr"/>
            <a:r>
              <a:rPr lang="en-US" altLang="en-US" sz="1800">
                <a:latin typeface="Comic Sans MS" panose="030F0702030302020204" pitchFamily="66" charset="0"/>
              </a:rPr>
              <a:t>remain invariant</a:t>
            </a:r>
          </a:p>
          <a:p>
            <a:pPr algn="ctr"/>
            <a:r>
              <a:rPr lang="en-US" altLang="en-US" sz="1800">
                <a:latin typeface="Comic Sans MS" panose="030F0702030302020204" pitchFamily="66" charset="0"/>
              </a:rPr>
              <a:t>across translation</a:t>
            </a:r>
            <a:endParaRPr lang="en-US" altLang="en-US" sz="1800"/>
          </a:p>
        </p:txBody>
      </p:sp>
      <p:sp>
        <p:nvSpPr>
          <p:cNvPr id="23592" name="Rectangle 40"/>
          <p:cNvSpPr>
            <a:spLocks noChangeArrowheads="1"/>
          </p:cNvSpPr>
          <p:nvPr/>
        </p:nvSpPr>
        <p:spPr bwMode="auto">
          <a:xfrm>
            <a:off x="2951163" y="2371725"/>
            <a:ext cx="6889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VA</a:t>
            </a:r>
          </a:p>
          <a:p>
            <a:pPr algn="ctr"/>
            <a:r>
              <a:rPr lang="en-US" altLang="en-US" sz="1800"/>
              <a:t>Tags</a:t>
            </a:r>
          </a:p>
        </p:txBody>
      </p:sp>
      <p:sp>
        <p:nvSpPr>
          <p:cNvPr id="23593" name="Rectangle 41"/>
          <p:cNvSpPr>
            <a:spLocks noChangeArrowheads="1"/>
          </p:cNvSpPr>
          <p:nvPr/>
        </p:nvSpPr>
        <p:spPr bwMode="auto">
          <a:xfrm>
            <a:off x="7505700" y="3346450"/>
            <a:ext cx="565150" cy="298450"/>
          </a:xfrm>
          <a:prstGeom prst="rect">
            <a:avLst/>
          </a:prstGeom>
          <a:solidFill>
            <a:schemeClr val="bg1"/>
          </a:solidFill>
          <a:ln w="25400">
            <a:solidFill>
              <a:schemeClr val="tx1"/>
            </a:solidFill>
            <a:prstDash val="dash"/>
            <a:miter lim="800000"/>
            <a:headEnd/>
            <a:tailEnd/>
          </a:ln>
        </p:spPr>
        <p:txBody>
          <a:bodyPr wrap="none" lIns="90488" tIns="44450" rIns="90488" bIns="44450"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t>L2 $</a:t>
            </a:r>
          </a:p>
        </p:txBody>
      </p:sp>
      <p:sp>
        <p:nvSpPr>
          <p:cNvPr id="23594" name="Slide Number Placeholder 4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B4CD33A-539C-471F-A2E0-A5A46265669E}" type="slidenum">
              <a:rPr lang="en-US" altLang="en-US" sz="1400">
                <a:latin typeface="Arial  " charset="0"/>
              </a:rPr>
              <a:pPr/>
              <a:t>92</a:t>
            </a:fld>
            <a:endParaRPr lang="en-US" altLang="en-US" sz="1400">
              <a:latin typeface="Arial  " charset="0"/>
            </a:endParaRPr>
          </a:p>
        </p:txBody>
      </p:sp>
    </p:spTree>
    <p:extLst>
      <p:ext uri="{BB962C8B-B14F-4D97-AF65-F5344CB8AC3E}">
        <p14:creationId xmlns:p14="http://schemas.microsoft.com/office/powerpoint/2010/main" val="2494759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lnSpc>
                <a:spcPct val="70000"/>
              </a:lnSpc>
            </a:pPr>
            <a:r>
              <a:rPr lang="en-US" altLang="en-US">
                <a:latin typeface="Arial  " charset="0"/>
                <a:cs typeface="Arial  " charset="0"/>
              </a:rPr>
              <a:t>Why not just use virtual addresses for cache?</a:t>
            </a:r>
          </a:p>
        </p:txBody>
      </p:sp>
      <p:sp>
        <p:nvSpPr>
          <p:cNvPr id="28675" name="Rectangle 3"/>
          <p:cNvSpPr>
            <a:spLocks noGrp="1" noChangeArrowheads="1"/>
          </p:cNvSpPr>
          <p:nvPr>
            <p:ph type="body" idx="1"/>
          </p:nvPr>
        </p:nvSpPr>
        <p:spPr>
          <a:xfrm>
            <a:off x="300038" y="5959475"/>
            <a:ext cx="7772400" cy="495300"/>
          </a:xfrm>
        </p:spPr>
        <p:txBody>
          <a:bodyPr/>
          <a:lstStyle/>
          <a:p>
            <a:pPr eaLnBrk="1" hangingPunct="1">
              <a:buFontTx/>
              <a:buNone/>
            </a:pPr>
            <a:r>
              <a:rPr lang="en-US" altLang="en-US" sz="2000">
                <a:solidFill>
                  <a:srgbClr val="FF0000"/>
                </a:solidFill>
                <a:latin typeface="Arial  " charset="0"/>
                <a:cs typeface="Arial  " charset="0"/>
              </a:rPr>
              <a:t>	Substantial overhead to flush cache on context switch (dirty lines need to be written to memory if using writeback cache)</a:t>
            </a:r>
            <a:endParaRPr lang="en-US" altLang="en-US" sz="2400">
              <a:latin typeface="Arial  " charset="0"/>
              <a:cs typeface="Arial  " charset="0"/>
            </a:endParaRPr>
          </a:p>
        </p:txBody>
      </p:sp>
      <p:pic>
        <p:nvPicPr>
          <p:cNvPr id="28676" name="Picture 4" descr="AppC-fig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244600"/>
            <a:ext cx="557212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Slide Number Placehold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2A9FE6-E4D0-4483-8246-D41121AF7421}" type="slidenum">
              <a:rPr lang="en-US" altLang="en-US" sz="1400">
                <a:latin typeface="Arial  " charset="0"/>
              </a:rPr>
              <a:pPr/>
              <a:t>93</a:t>
            </a:fld>
            <a:endParaRPr lang="en-US" altLang="en-US" sz="1400">
              <a:latin typeface="Arial  " charset="0"/>
            </a:endParaRPr>
          </a:p>
        </p:txBody>
      </p:sp>
      <p:cxnSp>
        <p:nvCxnSpPr>
          <p:cNvPr id="28678" name="Straight Arrow Connector 6"/>
          <p:cNvCxnSpPr>
            <a:cxnSpLocks noChangeShapeType="1"/>
          </p:cNvCxnSpPr>
          <p:nvPr/>
        </p:nvCxnSpPr>
        <p:spPr bwMode="auto">
          <a:xfrm rot="5400000">
            <a:off x="6516687" y="3581401"/>
            <a:ext cx="1262063" cy="411162"/>
          </a:xfrm>
          <a:prstGeom prst="straightConnector1">
            <a:avLst/>
          </a:prstGeom>
          <a:noFill/>
          <a:ln w="9525" algn="ctr">
            <a:solidFill>
              <a:srgbClr val="0000FF"/>
            </a:solidFill>
            <a:round/>
            <a:headEnd/>
            <a:tailEnd type="arrow" w="med" len="med"/>
          </a:ln>
          <a:extLst>
            <a:ext uri="{909E8E84-426E-40DD-AFC4-6F175D3DCCD1}">
              <a14:hiddenFill xmlns:a14="http://schemas.microsoft.com/office/drawing/2010/main">
                <a:noFill/>
              </a14:hiddenFill>
            </a:ext>
          </a:extLst>
        </p:spPr>
      </p:cxnSp>
      <p:sp>
        <p:nvSpPr>
          <p:cNvPr id="28679" name="TextBox 8"/>
          <p:cNvSpPr txBox="1">
            <a:spLocks noChangeArrowheads="1"/>
          </p:cNvSpPr>
          <p:nvPr/>
        </p:nvSpPr>
        <p:spPr bwMode="auto">
          <a:xfrm>
            <a:off x="6002338" y="1120775"/>
            <a:ext cx="31416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CA" altLang="en-US">
                <a:solidFill>
                  <a:srgbClr val="0000FF"/>
                </a:solidFill>
              </a:rPr>
              <a:t>“cold start misses” resulting from flushing cache (increasing cache capacity does not help)</a:t>
            </a:r>
          </a:p>
        </p:txBody>
      </p:sp>
      <p:cxnSp>
        <p:nvCxnSpPr>
          <p:cNvPr id="28680" name="Straight Arrow Connector 9"/>
          <p:cNvCxnSpPr>
            <a:cxnSpLocks noChangeShapeType="1"/>
          </p:cNvCxnSpPr>
          <p:nvPr/>
        </p:nvCxnSpPr>
        <p:spPr bwMode="auto">
          <a:xfrm rot="10800000" flipV="1">
            <a:off x="5448300" y="3168650"/>
            <a:ext cx="1917700" cy="1262063"/>
          </a:xfrm>
          <a:prstGeom prst="straightConnector1">
            <a:avLst/>
          </a:prstGeom>
          <a:noFill/>
          <a:ln w="9525" algn="ctr">
            <a:solidFill>
              <a:srgbClr val="0000FF"/>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349348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Caches improve performance by giving the appearance of a very fast and very large memory.</a:t>
            </a:r>
          </a:p>
          <a:p>
            <a:r>
              <a:rPr lang="en-US" dirty="0"/>
              <a:t>Different cache designs:  Fully associative, direct mapped, set associative. Replacement policies, cache write policies</a:t>
            </a:r>
          </a:p>
          <a:p>
            <a:r>
              <a:rPr lang="en-US" dirty="0"/>
              <a:t>Performance impact.</a:t>
            </a:r>
          </a:p>
          <a:p>
            <a:r>
              <a:rPr lang="en-US" dirty="0"/>
              <a:t>Virtual memory motivation; optimization of virtual memory using TLBs</a:t>
            </a:r>
          </a:p>
        </p:txBody>
      </p:sp>
      <p:sp>
        <p:nvSpPr>
          <p:cNvPr id="4" name="Slide Number Placeholder 3"/>
          <p:cNvSpPr>
            <a:spLocks noGrp="1"/>
          </p:cNvSpPr>
          <p:nvPr>
            <p:ph type="sldNum" sz="quarter" idx="12"/>
          </p:nvPr>
        </p:nvSpPr>
        <p:spPr/>
        <p:txBody>
          <a:bodyPr/>
          <a:lstStyle/>
          <a:p>
            <a:pPr>
              <a:defRPr/>
            </a:pPr>
            <a:fld id="{A5F30D0E-6C7B-458E-8902-0C79F52CDCCA}" type="slidenum">
              <a:rPr lang="en-US" smtClean="0"/>
              <a:pPr>
                <a:defRPr/>
              </a:pPr>
              <a:t>94</a:t>
            </a:fld>
            <a:r>
              <a:rPr lang="en-US"/>
              <a:t> </a:t>
            </a:r>
          </a:p>
        </p:txBody>
      </p:sp>
    </p:spTree>
    <p:extLst>
      <p:ext uri="{BB962C8B-B14F-4D97-AF65-F5344CB8AC3E}">
        <p14:creationId xmlns:p14="http://schemas.microsoft.com/office/powerpoint/2010/main" val="12827549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FBA7B427-2268-6F41-9D4C-2B614FB69C75}"/>
              </a:ext>
            </a:extLst>
          </p:cNvPr>
          <p:cNvSpPr>
            <a:spLocks noGrp="1"/>
          </p:cNvSpPr>
          <p:nvPr>
            <p:ph type="title"/>
          </p:nvPr>
        </p:nvSpPr>
        <p:spPr/>
        <p:txBody>
          <a:bodyPr/>
          <a:lstStyle/>
          <a:p>
            <a:r>
              <a:rPr lang="en-CA" altLang="en-US" dirty="0"/>
              <a:t>CPEN 211: In the beginning…</a:t>
            </a:r>
          </a:p>
        </p:txBody>
      </p:sp>
      <p:pic>
        <p:nvPicPr>
          <p:cNvPr id="6148" name="Picture 4" descr="JustStarting.jpg">
            <a:extLst>
              <a:ext uri="{FF2B5EF4-FFF2-40B4-BE49-F238E27FC236}">
                <a16:creationId xmlns:a16="http://schemas.microsoft.com/office/drawing/2014/main" id="{1217C94D-DA7E-844E-B3DB-690710A7EB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497013"/>
            <a:ext cx="7483475" cy="420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98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6637684D-2496-904A-8E73-7608A1FBC228}"/>
              </a:ext>
            </a:extLst>
          </p:cNvPr>
          <p:cNvSpPr>
            <a:spLocks noGrp="1"/>
          </p:cNvSpPr>
          <p:nvPr>
            <p:ph type="title"/>
          </p:nvPr>
        </p:nvSpPr>
        <p:spPr/>
        <p:txBody>
          <a:bodyPr/>
          <a:lstStyle/>
          <a:p>
            <a:endParaRPr lang="en-CA" altLang="en-US"/>
          </a:p>
        </p:txBody>
      </p:sp>
      <p:pic>
        <p:nvPicPr>
          <p:cNvPr id="7172" name="Picture 4" descr="FiremarshalSkeptical.jpg">
            <a:extLst>
              <a:ext uri="{FF2B5EF4-FFF2-40B4-BE49-F238E27FC236}">
                <a16:creationId xmlns:a16="http://schemas.microsoft.com/office/drawing/2014/main" id="{37C68758-A925-514D-AEF3-7D5F918302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8838"/>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3650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1315C39-7A96-7944-8CF1-6FF4F134C9BE}"/>
              </a:ext>
            </a:extLst>
          </p:cNvPr>
          <p:cNvSpPr>
            <a:spLocks noGrp="1"/>
          </p:cNvSpPr>
          <p:nvPr>
            <p:ph type="title"/>
          </p:nvPr>
        </p:nvSpPr>
        <p:spPr/>
        <p:txBody>
          <a:bodyPr/>
          <a:lstStyle/>
          <a:p>
            <a:endParaRPr lang="en-CA" altLang="en-US"/>
          </a:p>
        </p:txBody>
      </p:sp>
      <p:pic>
        <p:nvPicPr>
          <p:cNvPr id="8196" name="Picture 4" descr="WhorfinHelmet.gif">
            <a:extLst>
              <a:ext uri="{FF2B5EF4-FFF2-40B4-BE49-F238E27FC236}">
                <a16:creationId xmlns:a16="http://schemas.microsoft.com/office/drawing/2014/main" id="{BB7C4907-2CFB-A14D-AF7A-9616720CFD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5525" y="1506538"/>
            <a:ext cx="4152900"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35510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671F6C14-0014-CC47-A136-623DFD9601FA}"/>
              </a:ext>
            </a:extLst>
          </p:cNvPr>
          <p:cNvSpPr>
            <a:spLocks noGrp="1"/>
          </p:cNvSpPr>
          <p:nvPr>
            <p:ph type="title"/>
          </p:nvPr>
        </p:nvSpPr>
        <p:spPr/>
        <p:txBody>
          <a:bodyPr/>
          <a:lstStyle/>
          <a:p>
            <a:endParaRPr lang="en-CA" altLang="en-US"/>
          </a:p>
        </p:txBody>
      </p:sp>
      <p:pic>
        <p:nvPicPr>
          <p:cNvPr id="9220" name="Picture 4" descr="Explosion.jpg">
            <a:extLst>
              <a:ext uri="{FF2B5EF4-FFF2-40B4-BE49-F238E27FC236}">
                <a16:creationId xmlns:a16="http://schemas.microsoft.com/office/drawing/2014/main" id="{1A1632B5-0689-B74A-B785-E191295A68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8838"/>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060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5343BE79-AFD8-2044-9396-8EFCEBE04792}"/>
              </a:ext>
            </a:extLst>
          </p:cNvPr>
          <p:cNvSpPr>
            <a:spLocks noGrp="1"/>
          </p:cNvSpPr>
          <p:nvPr>
            <p:ph type="title"/>
          </p:nvPr>
        </p:nvSpPr>
        <p:spPr/>
        <p:txBody>
          <a:bodyPr/>
          <a:lstStyle/>
          <a:p>
            <a:endParaRPr lang="en-CA" altLang="en-US"/>
          </a:p>
        </p:txBody>
      </p:sp>
      <p:pic>
        <p:nvPicPr>
          <p:cNvPr id="10244" name="Picture 4" descr="Firemarshal During.jpg">
            <a:extLst>
              <a:ext uri="{FF2B5EF4-FFF2-40B4-BE49-F238E27FC236}">
                <a16:creationId xmlns:a16="http://schemas.microsoft.com/office/drawing/2014/main" id="{7A9801EB-450B-D647-8525-60B1E8AE14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8838"/>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39625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52"/>
            <a:ea typeface="ＭＳ Ｐゴシック" pitchFamily="-106" charset="-128"/>
            <a:cs typeface="ＭＳ Ｐゴシック"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81495</TotalTime>
  <Words>6110</Words>
  <Application>Microsoft Macintosh PowerPoint</Application>
  <PresentationFormat>On-screen Show (4:3)</PresentationFormat>
  <Paragraphs>2183</Paragraphs>
  <Slides>100</Slides>
  <Notes>15</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100</vt:i4>
      </vt:variant>
    </vt:vector>
  </HeadingPairs>
  <TitlesOfParts>
    <vt:vector size="114" baseType="lpstr">
      <vt:lpstr>Arial</vt:lpstr>
      <vt:lpstr>Arial  </vt:lpstr>
      <vt:lpstr>Arial Black</vt:lpstr>
      <vt:lpstr>Cambria Math</vt:lpstr>
      <vt:lpstr>Comic Sans MS</vt:lpstr>
      <vt:lpstr>Consolas</vt:lpstr>
      <vt:lpstr>Courier New</vt:lpstr>
      <vt:lpstr>Geneva</vt:lpstr>
      <vt:lpstr>Gill Sans MT</vt:lpstr>
      <vt:lpstr>Helvetica</vt:lpstr>
      <vt:lpstr>Marker Felt</vt:lpstr>
      <vt:lpstr>Times New Roman</vt:lpstr>
      <vt:lpstr>Blank Presentation</vt:lpstr>
      <vt:lpstr>Equation</vt:lpstr>
      <vt:lpstr>CPEN 211: Introduction to Microcomputers  Slide Set 13:  Caches and Virtual Memory </vt:lpstr>
      <vt:lpstr>Learning Objectives</vt:lpstr>
      <vt:lpstr>Reading</vt:lpstr>
      <vt:lpstr>How to Design “Memory” Blocks? </vt:lpstr>
      <vt:lpstr>Magnetic storage?</vt:lpstr>
      <vt:lpstr>Random Access Memory</vt:lpstr>
      <vt:lpstr>Static RAM</vt:lpstr>
      <vt:lpstr>SRAM Tradeoffs</vt:lpstr>
      <vt:lpstr>Dynamic RAM</vt:lpstr>
      <vt:lpstr>DRAM Chip Internals [Onur Mutlu, ETH Zurich] </vt:lpstr>
      <vt:lpstr>DRAM Operations [Onur Mutlu, ETH Zurich]</vt:lpstr>
      <vt:lpstr>DRAM Access Latency [Onur Mutlu, ETH Zurich] </vt:lpstr>
      <vt:lpstr>DRAM Tradeoffs</vt:lpstr>
      <vt:lpstr>Flash Memory</vt:lpstr>
      <vt:lpstr>Fundamental Problem</vt:lpstr>
      <vt:lpstr>The Memory Wall</vt:lpstr>
      <vt:lpstr>Solution: Memory Hierarchy</vt:lpstr>
      <vt:lpstr>What do real programs do?</vt:lpstr>
      <vt:lpstr>A Silly Locality Analogy</vt:lpstr>
      <vt:lpstr>Temporal Locality</vt:lpstr>
      <vt:lpstr>Exploiting Temporal Locality</vt:lpstr>
      <vt:lpstr>How is data transferred?</vt:lpstr>
      <vt:lpstr>Hardware managed cache design</vt:lpstr>
      <vt:lpstr>First level caches in typical pipeline</vt:lpstr>
      <vt:lpstr>Example</vt:lpstr>
      <vt:lpstr>Example, continued…</vt:lpstr>
      <vt:lpstr>Example, continued</vt:lpstr>
      <vt:lpstr>Example, continued</vt:lpstr>
      <vt:lpstr>Example, continued</vt:lpstr>
      <vt:lpstr>Question</vt:lpstr>
      <vt:lpstr>Solution</vt:lpstr>
      <vt:lpstr>Problem with this design</vt:lpstr>
      <vt:lpstr>Spatial Locality</vt:lpstr>
      <vt:lpstr>Exploiting Spatial Locality</vt:lpstr>
      <vt:lpstr>Cache Blocks (Cache Lines)</vt:lpstr>
      <vt:lpstr>Modified Cache Design</vt:lpstr>
      <vt:lpstr>Block Size Impact on Tag</vt:lpstr>
      <vt:lpstr>Question</vt:lpstr>
      <vt:lpstr>Example, revisited (FLDS F3, [R2]) </vt:lpstr>
      <vt:lpstr>Multiple words in block</vt:lpstr>
      <vt:lpstr>Solution: Block Offset</vt:lpstr>
      <vt:lpstr>Solution: Block Offset</vt:lpstr>
      <vt:lpstr>Question</vt:lpstr>
      <vt:lpstr>Example, revisited</vt:lpstr>
      <vt:lpstr>What if cache is full?</vt:lpstr>
      <vt:lpstr>Which block gets evicted?</vt:lpstr>
      <vt:lpstr>How to predict?</vt:lpstr>
      <vt:lpstr>Reuse Distance (Definition)</vt:lpstr>
      <vt:lpstr>Reuse distance measurement</vt:lpstr>
      <vt:lpstr>Replacement Policy</vt:lpstr>
      <vt:lpstr>Least Recently Used</vt:lpstr>
      <vt:lpstr>Research</vt:lpstr>
      <vt:lpstr>Question</vt:lpstr>
      <vt:lpstr>Fully Associative Implementation</vt:lpstr>
      <vt:lpstr>Problem with Fully Associative</vt:lpstr>
      <vt:lpstr>Direct Mapped Cache</vt:lpstr>
      <vt:lpstr>Direct Mapped Cache</vt:lpstr>
      <vt:lpstr>Direct Mapped Cache</vt:lpstr>
      <vt:lpstr>Problem: Conflict Misses</vt:lpstr>
      <vt:lpstr>Set Associative Cache</vt:lpstr>
      <vt:lpstr>Set Associative Cache</vt:lpstr>
      <vt:lpstr>Question</vt:lpstr>
      <vt:lpstr>Solution</vt:lpstr>
      <vt:lpstr>What happens on a write? Cache Writing Policies</vt:lpstr>
      <vt:lpstr>Write Misses  (how are they handled by hardware?)</vt:lpstr>
      <vt:lpstr>Counter-Intuitive Case 1: Load instruction may cause Writes</vt:lpstr>
      <vt:lpstr>Counter-Intuitive Case 2: Store instruction may cause Reads</vt:lpstr>
      <vt:lpstr>   Write Buffers for Write-Through Caches</vt:lpstr>
      <vt:lpstr>Performance / Multilevel Caches</vt:lpstr>
      <vt:lpstr>Example Problem</vt:lpstr>
      <vt:lpstr>Solution</vt:lpstr>
      <vt:lpstr>Solution, Continued…</vt:lpstr>
      <vt:lpstr>Solution, Continued…</vt:lpstr>
      <vt:lpstr>Virtual Memory</vt:lpstr>
      <vt:lpstr>Multiple Programs Using Memory</vt:lpstr>
      <vt:lpstr>Multiple Programs Using Memory</vt:lpstr>
      <vt:lpstr>How can we divide up memory between programs?</vt:lpstr>
      <vt:lpstr>Solution: Virtual Memory</vt:lpstr>
      <vt:lpstr>Address Translation</vt:lpstr>
      <vt:lpstr>Virtual Memory</vt:lpstr>
      <vt:lpstr>Page Table:  Big Lookup Table</vt:lpstr>
      <vt:lpstr>Page Table</vt:lpstr>
      <vt:lpstr>Page Table Translation Structure</vt:lpstr>
      <vt:lpstr>Page tables may not fit in memory!</vt:lpstr>
      <vt:lpstr>Page Table Implications</vt:lpstr>
      <vt:lpstr>TLB: Translation Looksaside Buffer (A special cache for the Page Table)</vt:lpstr>
      <vt:lpstr>What about writes?  How to determine what to put on disk?</vt:lpstr>
      <vt:lpstr>Memory Access:TLB Usage Algorithm</vt:lpstr>
      <vt:lpstr>TLB Notes</vt:lpstr>
      <vt:lpstr>Combined TLB &amp; Cache Structure</vt:lpstr>
      <vt:lpstr>TLB first, Cache second ?</vt:lpstr>
      <vt:lpstr>Fast hits by Avoiding Address Translation </vt:lpstr>
      <vt:lpstr>Why not just use virtual addresses for cache?</vt:lpstr>
      <vt:lpstr>Summary</vt:lpstr>
      <vt:lpstr>CPEN 211: In the beginning…</vt:lpstr>
      <vt:lpstr>PowerPoint Presentation</vt:lpstr>
      <vt:lpstr>PowerPoint Presentation</vt:lpstr>
      <vt:lpstr>PowerPoint Presentation</vt:lpstr>
      <vt:lpstr>PowerPoint Presentation</vt:lpstr>
      <vt:lpstr>PowerPoint Presentation</vt:lpstr>
    </vt:vector>
  </TitlesOfParts>
  <Company>Tor M. Aamodt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dc:title>
  <dc:creator>Tor</dc:creator>
  <cp:lastModifiedBy>Tor Aamodt</cp:lastModifiedBy>
  <cp:revision>570</cp:revision>
  <cp:lastPrinted>2008-11-03T07:07:04Z</cp:lastPrinted>
  <dcterms:created xsi:type="dcterms:W3CDTF">2009-09-03T20:28:18Z</dcterms:created>
  <dcterms:modified xsi:type="dcterms:W3CDTF">2019-11-28T22:44:11Z</dcterms:modified>
</cp:coreProperties>
</file>