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8" r:id="rId2"/>
    <p:sldId id="481" r:id="rId3"/>
    <p:sldId id="403" r:id="rId4"/>
    <p:sldId id="537" r:id="rId5"/>
    <p:sldId id="418" r:id="rId6"/>
    <p:sldId id="409" r:id="rId7"/>
    <p:sldId id="410" r:id="rId8"/>
    <p:sldId id="411" r:id="rId9"/>
    <p:sldId id="419" r:id="rId10"/>
    <p:sldId id="412" r:id="rId11"/>
    <p:sldId id="413" r:id="rId12"/>
    <p:sldId id="538" r:id="rId13"/>
    <p:sldId id="414" r:id="rId14"/>
    <p:sldId id="415" r:id="rId15"/>
    <p:sldId id="539" r:id="rId16"/>
    <p:sldId id="540" r:id="rId17"/>
    <p:sldId id="416" r:id="rId18"/>
    <p:sldId id="417" r:id="rId19"/>
    <p:sldId id="420" r:id="rId20"/>
    <p:sldId id="433" r:id="rId21"/>
    <p:sldId id="434" r:id="rId22"/>
    <p:sldId id="421" r:id="rId23"/>
    <p:sldId id="519" r:id="rId24"/>
    <p:sldId id="536" r:id="rId25"/>
    <p:sldId id="436" r:id="rId26"/>
    <p:sldId id="439" r:id="rId27"/>
    <p:sldId id="440" r:id="rId28"/>
    <p:sldId id="430" r:id="rId29"/>
    <p:sldId id="520" r:id="rId30"/>
    <p:sldId id="424" r:id="rId31"/>
    <p:sldId id="423" r:id="rId32"/>
    <p:sldId id="425" r:id="rId33"/>
    <p:sldId id="426" r:id="rId34"/>
    <p:sldId id="340" r:id="rId35"/>
    <p:sldId id="341" r:id="rId36"/>
    <p:sldId id="346" r:id="rId37"/>
    <p:sldId id="342" r:id="rId38"/>
    <p:sldId id="345" r:id="rId39"/>
    <p:sldId id="347" r:id="rId40"/>
    <p:sldId id="348" r:id="rId41"/>
    <p:sldId id="349" r:id="rId42"/>
    <p:sldId id="343" r:id="rId43"/>
    <p:sldId id="350" r:id="rId44"/>
    <p:sldId id="444" r:id="rId45"/>
  </p:sldIdLst>
  <p:sldSz cx="9144000" cy="6858000" type="screen4x3"/>
  <p:notesSz cx="6985000" cy="92837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60057"/>
    <a:srgbClr val="FF00FF"/>
    <a:srgbClr val="FFD1F6"/>
    <a:srgbClr val="008000"/>
    <a:srgbClr val="00CCFF"/>
    <a:srgbClr val="00FFFF"/>
    <a:srgbClr val="CC00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1" autoAdjust="0"/>
    <p:restoredTop sz="94366" autoAdjust="0"/>
  </p:normalViewPr>
  <p:slideViewPr>
    <p:cSldViewPr snapToObjects="1">
      <p:cViewPr varScale="1">
        <p:scale>
          <a:sx n="116" d="100"/>
          <a:sy n="116" d="100"/>
        </p:scale>
        <p:origin x="129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7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22A63D24-8326-C040-B625-797DC9696D32}" type="datetimeFigureOut">
              <a:rPr lang="en-US" smtClean="0"/>
              <a:t>11/5/23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39F88F39-EDB3-A846-9258-F4DE45E1AE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99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DCC211-E0E6-FC4D-90D1-B1982944D2E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413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E8CE60-7E4B-4F2A-B75C-AEE763F25DEC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866650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085AF7-E5BE-44CA-A576-6933AB4484FB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4978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39E632-08D8-4DAB-BE1B-E87E96537B24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23438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6D537B-06AD-49AF-9AEA-CD7758DAFF2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974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ED62A6-F142-4806-B265-0F4B391641C6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37233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B00D3-0BA1-42F7-8A57-84C08AA66D6B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9250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39A6D7-C305-472F-9F54-104DDE8DB91C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20357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B31292-E40C-4620-8BD5-0B254F442D86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9835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5BD9A4-A299-4964-A861-2D9B03169348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07251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5BD9A4-A299-4964-A861-2D9B0316934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4172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DE9E7A-09DB-4253-BD10-FC5B0D09D5A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13248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71C72-204C-44CF-97C2-E89512CF5D1F}" type="datetime1">
              <a:rPr lang="en-US" smtClean="0"/>
              <a:t>11/5/23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E1A55-D897-4FF9-9FCE-C8F1F834905C}" type="datetime1">
              <a:rPr lang="en-US" smtClean="0"/>
              <a:t>11/5/23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FE9EF-7A23-41F7-B8F9-48E349DD851D}" type="datetime1">
              <a:rPr lang="en-US" smtClean="0"/>
              <a:t>11/5/23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CA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990600"/>
            <a:ext cx="4038600" cy="5135563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90600"/>
            <a:ext cx="4038600" cy="5135563"/>
          </a:xfrm>
        </p:spPr>
        <p:txBody>
          <a:bodyPr/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B6321A-0C52-684D-9B16-BB48913CE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6333D-B86F-144F-87DD-0FA00C874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DD2119-2ACB-7C49-A960-B19B53E8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Slide Set 8, Page </a:t>
            </a:r>
            <a:fld id="{F99F74FD-B983-7F41-991F-ABD91164978A}" type="slidenum">
              <a:rPr lang="en-US" altLang="en-US"/>
              <a:pPr/>
              <a:t>‹#›</a:t>
            </a:fld>
            <a:endParaRPr lang="en-US" altLang="en-US" sz="1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569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4155C9-AF5F-443F-85AD-0D6B96CA79C7}" type="datetime1">
              <a:rPr lang="en-US" smtClean="0"/>
              <a:t>11/5/23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DD7C6-D331-4548-84BD-DAF8553C4603}" type="datetime1">
              <a:rPr lang="en-US" smtClean="0"/>
              <a:t>11/5/23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5B14-9776-403E-9019-E8B47E1A6037}" type="datetime1">
              <a:rPr lang="en-US" smtClean="0"/>
              <a:t>11/5/23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BC2B2-8F87-40D4-8C95-5B63FD981DC4}" type="datetime1">
              <a:rPr lang="en-US" smtClean="0"/>
              <a:t>11/5/23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9B290-32AD-4381-AA85-90C75D6CFEB7}" type="datetime1">
              <a:rPr lang="en-US" smtClean="0"/>
              <a:t>11/5/23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F9E80-D722-4AB2-A270-1B7FFE48B8DB}" type="datetime1">
              <a:rPr lang="en-US" smtClean="0"/>
              <a:t>11/5/23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B58A1-0723-4300-AC23-1161216A7971}" type="datetime1">
              <a:rPr lang="en-US" smtClean="0"/>
              <a:t>11/5/23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92BB6-C753-40DA-AD53-7245DA674FB9}" type="datetime1">
              <a:rPr lang="en-US" smtClean="0"/>
              <a:t>11/5/23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(c) 2005-2012 W. J. Dally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AE0DCB-5CBA-453C-BCFA-DD4C4DBC5A60}" type="datetime1">
              <a:rPr lang="en-US" smtClean="0"/>
              <a:t>11/5/23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(c) 2005-2012 W. J. Dally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8F53A-C161-3D49-96E1-2DF0E970DA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90600" y="-1905000"/>
            <a:ext cx="7010400" cy="10515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-152401"/>
            <a:ext cx="9144000" cy="7010400"/>
          </a:xfrm>
          <a:prstGeom prst="rect">
            <a:avLst/>
          </a:prstGeom>
          <a:solidFill>
            <a:srgbClr val="0000FF">
              <a:alpha val="3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914400"/>
            <a:ext cx="7772400" cy="3733800"/>
          </a:xfrm>
          <a:noFill/>
          <a:effectLst/>
        </p:spPr>
        <p:txBody>
          <a:bodyPr>
            <a:noAutofit/>
          </a:bodyPr>
          <a:lstStyle/>
          <a:p>
            <a:pPr algn="l"/>
            <a:r>
              <a:rPr lang="en-US" sz="3200" dirty="0">
                <a:solidFill>
                  <a:srgbClr val="FFFF00"/>
                </a:solidFill>
              </a:rPr>
              <a:t>CPEN 211: Introduction to Microcomputers</a:t>
            </a:r>
            <a:br>
              <a:rPr lang="en-US" sz="2800" dirty="0">
                <a:solidFill>
                  <a:srgbClr val="FFFF00"/>
                </a:solidFill>
              </a:rPr>
            </a:br>
            <a:br>
              <a:rPr lang="en-US" sz="2800" dirty="0">
                <a:solidFill>
                  <a:srgbClr val="FFFF00"/>
                </a:solidFill>
              </a:rPr>
            </a:br>
            <a:r>
              <a:rPr lang="en-US" sz="3600" dirty="0">
                <a:solidFill>
                  <a:srgbClr val="FFFF00"/>
                </a:solidFill>
              </a:rPr>
              <a:t>Slide Set 12: Arbitrary Digital Systems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5257800"/>
            <a:ext cx="3352800" cy="609600"/>
          </a:xfrm>
          <a:noFill/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Prof. Tor Aamodt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35841" y="6096000"/>
            <a:ext cx="6545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</a:rPr>
              <a:t>[Background: Intel 45nm SRAM </a:t>
            </a:r>
            <a:r>
              <a:rPr lang="en-US" sz="1400">
                <a:solidFill>
                  <a:srgbClr val="FFFF00"/>
                </a:solidFill>
              </a:rPr>
              <a:t>test chip; </a:t>
            </a:r>
          </a:p>
          <a:p>
            <a:r>
              <a:rPr lang="en-US" sz="1400" dirty="0">
                <a:solidFill>
                  <a:srgbClr val="FFFF00"/>
                </a:solidFill>
              </a:rPr>
              <a:t>Source:  http://</a:t>
            </a:r>
            <a:r>
              <a:rPr lang="en-US" sz="1400" dirty="0" err="1">
                <a:solidFill>
                  <a:srgbClr val="FFFF00"/>
                </a:solidFill>
              </a:rPr>
              <a:t>www.intel.com</a:t>
            </a:r>
            <a:r>
              <a:rPr lang="en-US" sz="1400" dirty="0">
                <a:solidFill>
                  <a:srgbClr val="FFFF00"/>
                </a:solidFill>
              </a:rPr>
              <a:t>/pressroom/archive/releases/2006/20060125comp.htm]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"/>
            <a:ext cx="8229600" cy="60960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dirty="0">
                <a:ea typeface="ＭＳ Ｐゴシック" pitchFamily="34" charset="-128"/>
                <a:cs typeface="Comic Sans MS" pitchFamily="66" charset="0"/>
              </a:rPr>
              <a:t>Consider this simple </a:t>
            </a:r>
            <a:r>
              <a:rPr lang="en-US" sz="2400" dirty="0" err="1">
                <a:ea typeface="ＭＳ Ｐゴシック" pitchFamily="34" charset="-128"/>
                <a:cs typeface="Comic Sans MS" pitchFamily="66" charset="0"/>
              </a:rPr>
              <a:t>datapath</a:t>
            </a:r>
            <a:r>
              <a:rPr lang="en-US" sz="2400" dirty="0">
                <a:ea typeface="ＭＳ Ｐゴシック" pitchFamily="34" charset="-128"/>
                <a:cs typeface="Comic Sans MS" pitchFamily="66" charset="0"/>
              </a:rPr>
              <a:t>:</a:t>
            </a: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sz="2400" dirty="0">
                <a:ea typeface="ＭＳ Ｐゴシック" pitchFamily="34" charset="-128"/>
                <a:cs typeface="Comic Sans MS" pitchFamily="66" charset="0"/>
              </a:rPr>
              <a:t>If we let this run for A clock cycles, we will produce our result. This will work for any A.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708260"/>
              </p:ext>
            </p:extLst>
          </p:nvPr>
        </p:nvGraphicFramePr>
        <p:xfrm>
          <a:off x="304800" y="1016000"/>
          <a:ext cx="4876800" cy="381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3927729" imgH="2831973" progId="Visio.Drawing.11">
                  <p:embed/>
                </p:oleObj>
              </mc:Choice>
              <mc:Fallback>
                <p:oleObj name="Visio" r:id="rId3" imgW="3927729" imgH="283197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016000"/>
                        <a:ext cx="4876800" cy="3816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6451600" y="-44450"/>
            <a:ext cx="2692400" cy="1758950"/>
            <a:chOff x="6452316" y="-44003"/>
            <a:chExt cx="2691684" cy="1757966"/>
          </a:xfrm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6452316" y="-44003"/>
              <a:ext cx="2667000" cy="1757966"/>
            </a:xfrm>
            <a:prstGeom prst="rect">
              <a:avLst/>
            </a:prstGeom>
            <a:solidFill>
              <a:srgbClr val="D3EBE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3"/>
            <p:cNvSpPr txBox="1">
              <a:spLocks noChangeArrowheads="1"/>
            </p:cNvSpPr>
            <p:nvPr/>
          </p:nvSpPr>
          <p:spPr bwMode="auto">
            <a:xfrm>
              <a:off x="6452316" y="422"/>
              <a:ext cx="2691684" cy="171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kern="0" dirty="0">
                  <a:latin typeface="+mj-lt"/>
                  <a:cs typeface="Comic Sans MS" pitchFamily="66" charset="0"/>
                </a:rPr>
                <a:t>   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P = 1;  CNT = A-1;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while (CNT </a:t>
              </a:r>
              <a:r>
                <a:rPr lang="en-US" b="1" kern="0" dirty="0">
                  <a:latin typeface="+mj-lt"/>
                  <a:cs typeface="Arial" pitchFamily="34" charset="0"/>
                </a:rPr>
                <a:t>&gt;=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 0) do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    </a:t>
              </a: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P = P * X;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    CNT = CNT – 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end while;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7392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6248400"/>
          </a:xfrm>
        </p:spPr>
        <p:txBody>
          <a:bodyPr>
            <a:normAutofit fontScale="70000" lnSpcReduction="20000"/>
          </a:bodyPr>
          <a:lstStyle/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Need a way to initialize P to 1 at the start:</a:t>
            </a: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First cycle, set </a:t>
            </a:r>
            <a:r>
              <a:rPr lang="en-US" dirty="0" err="1">
                <a:ea typeface="ＭＳ Ｐゴシック" pitchFamily="34" charset="-128"/>
                <a:cs typeface="Comic Sans MS" pitchFamily="66" charset="0"/>
              </a:rPr>
              <a:t>selP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 and </a:t>
            </a:r>
            <a:r>
              <a:rPr lang="en-US" dirty="0" err="1">
                <a:ea typeface="ＭＳ Ｐゴシック" pitchFamily="34" charset="-128"/>
                <a:cs typeface="Comic Sans MS" pitchFamily="66" charset="0"/>
              </a:rPr>
              <a:t>loadP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 to 1 and this will initialize P to 1</a:t>
            </a: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990599"/>
            <a:ext cx="2971800" cy="4844417"/>
          </a:xfrm>
          <a:prstGeom prst="rect">
            <a:avLst/>
          </a:prstGeom>
        </p:spPr>
      </p:pic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6451600" y="-44450"/>
            <a:ext cx="2692400" cy="1758950"/>
            <a:chOff x="6452316" y="-44003"/>
            <a:chExt cx="2691684" cy="1757966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452316" y="-44003"/>
              <a:ext cx="2667000" cy="1757966"/>
            </a:xfrm>
            <a:prstGeom prst="rect">
              <a:avLst/>
            </a:prstGeom>
            <a:solidFill>
              <a:srgbClr val="D3EBE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6452316" y="422"/>
              <a:ext cx="2691684" cy="171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kern="0" dirty="0">
                  <a:latin typeface="+mj-lt"/>
                  <a:cs typeface="Comic Sans MS" pitchFamily="66" charset="0"/>
                </a:rPr>
                <a:t>   </a:t>
              </a: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P = 1;  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CNT = A-1;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while (CNT </a:t>
              </a:r>
              <a:r>
                <a:rPr lang="en-US" b="1" kern="0" dirty="0">
                  <a:latin typeface="+mj-lt"/>
                  <a:cs typeface="Arial" pitchFamily="34" charset="0"/>
                </a:rPr>
                <a:t>&gt;=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 0) do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    </a:t>
              </a: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P = P * X;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    CNT = CNT – 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end while;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6287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6400800"/>
          </a:xfrm>
        </p:spPr>
        <p:txBody>
          <a:bodyPr>
            <a:normAutofit fontScale="62500" lnSpcReduction="20000"/>
          </a:bodyPr>
          <a:lstStyle/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Need a way to initialize P to 1 at the start:</a:t>
            </a: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Next, set </a:t>
            </a:r>
            <a:r>
              <a:rPr lang="en-US" dirty="0" err="1">
                <a:ea typeface="ＭＳ Ｐゴシック" pitchFamily="34" charset="-128"/>
                <a:cs typeface="Comic Sans MS" pitchFamily="66" charset="0"/>
              </a:rPr>
              <a:t>selP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 and </a:t>
            </a:r>
            <a:r>
              <a:rPr lang="en-US" dirty="0" err="1">
                <a:ea typeface="ＭＳ Ｐゴシック" pitchFamily="34" charset="-128"/>
                <a:cs typeface="Comic Sans MS" pitchFamily="66" charset="0"/>
              </a:rPr>
              <a:t>loadP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 to 0; then P = P * X on next rising edge of clk.</a:t>
            </a:r>
          </a:p>
          <a:p>
            <a:pPr marL="0" indent="0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We have to let this run for A cycles.  We need some sort of counter to keep track of this.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401" y="609600"/>
            <a:ext cx="2971800" cy="4844417"/>
          </a:xfrm>
          <a:prstGeom prst="rect">
            <a:avLst/>
          </a:prstGeom>
        </p:spPr>
      </p:pic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6451600" y="-44450"/>
            <a:ext cx="2692400" cy="1758950"/>
            <a:chOff x="6452316" y="-44003"/>
            <a:chExt cx="2691684" cy="1757966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6452316" y="-44003"/>
              <a:ext cx="2667000" cy="1757966"/>
            </a:xfrm>
            <a:prstGeom prst="rect">
              <a:avLst/>
            </a:prstGeom>
            <a:solidFill>
              <a:srgbClr val="D3EBE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3"/>
            <p:cNvSpPr txBox="1">
              <a:spLocks noChangeArrowheads="1"/>
            </p:cNvSpPr>
            <p:nvPr/>
          </p:nvSpPr>
          <p:spPr bwMode="auto">
            <a:xfrm>
              <a:off x="6452316" y="422"/>
              <a:ext cx="2691684" cy="171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kern="0" dirty="0">
                  <a:latin typeface="+mj-lt"/>
                  <a:cs typeface="Comic Sans MS" pitchFamily="66" charset="0"/>
                </a:rPr>
                <a:t>   </a:t>
              </a: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P = 1;  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CNT = A-1;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while (CNT </a:t>
              </a:r>
              <a:r>
                <a:rPr lang="en-US" b="1" kern="0" dirty="0">
                  <a:latin typeface="+mj-lt"/>
                  <a:cs typeface="Arial" pitchFamily="34" charset="0"/>
                </a:rPr>
                <a:t>&gt;=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 0) do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    </a:t>
              </a: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P = P * X;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    CNT = CNT – 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end while;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2685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565" y="1221503"/>
            <a:ext cx="4111235" cy="5627845"/>
          </a:xfrm>
          <a:prstGeom prst="rect">
            <a:avLst/>
          </a:prstGeom>
        </p:spPr>
      </p:pic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241" y="18393"/>
            <a:ext cx="6146800" cy="5135563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sz="2800" dirty="0">
                <a:ea typeface="ＭＳ Ｐゴシック" pitchFamily="34" charset="-128"/>
                <a:cs typeface="Comic Sans MS" pitchFamily="66" charset="0"/>
              </a:rPr>
              <a:t>Add a counter for CNT: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6451600" y="-44450"/>
            <a:ext cx="2692400" cy="1758950"/>
            <a:chOff x="6452316" y="-44003"/>
            <a:chExt cx="2691684" cy="1757966"/>
          </a:xfrm>
        </p:grpSpPr>
        <p:sp>
          <p:nvSpPr>
            <p:cNvPr id="6154" name="Rectangle 6"/>
            <p:cNvSpPr>
              <a:spLocks noChangeArrowheads="1"/>
            </p:cNvSpPr>
            <p:nvPr/>
          </p:nvSpPr>
          <p:spPr bwMode="auto">
            <a:xfrm>
              <a:off x="6452316" y="-44003"/>
              <a:ext cx="2667000" cy="1757966"/>
            </a:xfrm>
            <a:prstGeom prst="rect">
              <a:avLst/>
            </a:prstGeom>
            <a:solidFill>
              <a:srgbClr val="D3EBE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Rectangle 3"/>
            <p:cNvSpPr txBox="1">
              <a:spLocks noChangeArrowheads="1"/>
            </p:cNvSpPr>
            <p:nvPr/>
          </p:nvSpPr>
          <p:spPr bwMode="auto">
            <a:xfrm>
              <a:off x="6452316" y="422"/>
              <a:ext cx="2691684" cy="1713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   </a:t>
              </a: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P = 1;  CNT = A-1;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while (CNT </a:t>
              </a:r>
              <a:r>
                <a:rPr lang="en-US" b="1" kern="0" dirty="0">
                  <a:latin typeface="+mj-lt"/>
                  <a:cs typeface="Arial" pitchFamily="34" charset="0"/>
                </a:rPr>
                <a:t>&gt;=</a:t>
              </a:r>
              <a:r>
                <a:rPr lang="en-US" b="1" kern="0" dirty="0">
                  <a:latin typeface="+mj-lt"/>
                  <a:cs typeface="Comic Sans MS" pitchFamily="66" charset="0"/>
                </a:rPr>
                <a:t> 0) do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       P = P * X;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solidFill>
                    <a:srgbClr val="0000FF"/>
                  </a:solidFill>
                  <a:latin typeface="+mj-lt"/>
                  <a:cs typeface="Comic Sans MS" pitchFamily="66" charset="0"/>
                </a:rPr>
                <a:t>       CNT = CNT – 1;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r>
                <a:rPr lang="en-US" b="1" kern="0" dirty="0">
                  <a:latin typeface="+mj-lt"/>
                  <a:cs typeface="Comic Sans MS" pitchFamily="66" charset="0"/>
                </a:rPr>
                <a:t>   end while;</a:t>
              </a: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b="1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  <a:p>
              <a:pPr marL="342900" indent="-342900" eaLnBrk="1" hangingPunct="1">
                <a:spcBef>
                  <a:spcPct val="20000"/>
                </a:spcBef>
                <a:defRPr/>
              </a:pPr>
              <a:endParaRPr lang="en-US" kern="0" dirty="0">
                <a:latin typeface="+mj-lt"/>
                <a:cs typeface="Comic Sans MS" pitchFamily="66" charset="0"/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86" y="1351527"/>
            <a:ext cx="3343313" cy="545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53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8600"/>
            <a:ext cx="8229600" cy="5791200"/>
          </a:xfrm>
        </p:spPr>
        <p:txBody>
          <a:bodyPr>
            <a:normAutofit fontScale="77500" lnSpcReduction="20000"/>
          </a:bodyPr>
          <a:lstStyle/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But we are not there yet.  What we really want is:</a:t>
            </a: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So, to implement this, we need a controller that:</a:t>
            </a: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	when </a:t>
            </a:r>
            <a:r>
              <a:rPr lang="en-US" b="1" i="1" dirty="0">
                <a:ea typeface="ＭＳ Ｐゴシック" pitchFamily="34" charset="-128"/>
                <a:cs typeface="Comic Sans MS" pitchFamily="66" charset="0"/>
              </a:rPr>
              <a:t>s 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goes high:</a:t>
            </a: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	        set </a:t>
            </a:r>
            <a:r>
              <a:rPr lang="en-US" b="1" i="1" dirty="0" err="1">
                <a:ea typeface="ＭＳ Ｐゴシック" pitchFamily="34" charset="-128"/>
                <a:cs typeface="Comic Sans MS" pitchFamily="66" charset="0"/>
              </a:rPr>
              <a:t>selP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 and </a:t>
            </a:r>
            <a:r>
              <a:rPr lang="en-US" b="1" i="1" dirty="0" err="1">
                <a:ea typeface="ＭＳ Ｐゴシック" pitchFamily="34" charset="-128"/>
                <a:cs typeface="Comic Sans MS" pitchFamily="66" charset="0"/>
              </a:rPr>
              <a:t>selA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 to 1 for one cycle</a:t>
            </a: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              wait until </a:t>
            </a:r>
            <a:r>
              <a:rPr lang="en-US" b="1" dirty="0">
                <a:ea typeface="ＭＳ Ｐゴシック" pitchFamily="34" charset="-128"/>
                <a:cs typeface="Comic Sans MS" pitchFamily="66" charset="0"/>
              </a:rPr>
              <a:t>zero 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goes high</a:t>
            </a: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	        when it does, assert </a:t>
            </a:r>
            <a:r>
              <a:rPr lang="en-US" b="1" i="1" dirty="0">
                <a:ea typeface="ＭＳ Ｐゴシック" pitchFamily="34" charset="-128"/>
                <a:cs typeface="Comic Sans MS" pitchFamily="66" charset="0"/>
              </a:rPr>
              <a:t>done</a:t>
            </a:r>
            <a:r>
              <a:rPr lang="en-US" dirty="0">
                <a:ea typeface="ＭＳ Ｐゴシック" pitchFamily="34" charset="-128"/>
                <a:cs typeface="Comic Sans MS" pitchFamily="66" charset="0"/>
              </a:rPr>
              <a:t>, and go back to the start</a:t>
            </a:r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066800" y="1066800"/>
          <a:ext cx="6934200" cy="209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81981" imgH="1567053" progId="Visio.Drawing.11">
                  <p:embed/>
                </p:oleObj>
              </mc:Choice>
              <mc:Fallback>
                <p:oleObj name="Visio" r:id="rId3" imgW="5181981" imgH="156705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066800"/>
                        <a:ext cx="6934200" cy="209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D0318D3-F143-474F-B46B-A36E6F704E21}"/>
              </a:ext>
            </a:extLst>
          </p:cNvPr>
          <p:cNvCxnSpPr>
            <a:cxnSpLocks/>
          </p:cNvCxnSpPr>
          <p:nvPr/>
        </p:nvCxnSpPr>
        <p:spPr>
          <a:xfrm>
            <a:off x="1295400" y="2240280"/>
            <a:ext cx="99965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64B3F35-422B-0746-917B-306C9D978151}"/>
              </a:ext>
            </a:extLst>
          </p:cNvPr>
          <p:cNvSpPr txBox="1"/>
          <p:nvPr/>
        </p:nvSpPr>
        <p:spPr>
          <a:xfrm>
            <a:off x="609600" y="2055614"/>
            <a:ext cx="658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reset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6964ACF-6FD5-794B-9C40-D8DBC8A2A912}"/>
              </a:ext>
            </a:extLst>
          </p:cNvPr>
          <p:cNvCxnSpPr>
            <a:cxnSpLocks/>
          </p:cNvCxnSpPr>
          <p:nvPr/>
        </p:nvCxnSpPr>
        <p:spPr>
          <a:xfrm>
            <a:off x="2304288" y="2971800"/>
            <a:ext cx="152400" cy="67866"/>
          </a:xfrm>
          <a:prstGeom prst="line">
            <a:avLst/>
          </a:prstGeom>
          <a:ln w="158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AEB1F5-2BB2-FA47-AF33-F4E5FC727944}"/>
              </a:ext>
            </a:extLst>
          </p:cNvPr>
          <p:cNvCxnSpPr>
            <a:cxnSpLocks/>
          </p:cNvCxnSpPr>
          <p:nvPr/>
        </p:nvCxnSpPr>
        <p:spPr>
          <a:xfrm flipH="1">
            <a:off x="2304288" y="3039666"/>
            <a:ext cx="152400" cy="84534"/>
          </a:xfrm>
          <a:prstGeom prst="line">
            <a:avLst/>
          </a:prstGeom>
          <a:ln w="158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9854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4D41F-918B-8A40-ADD8-F6787DCB4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design FSM Controller?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C39AA-05DE-174E-84D9-115998F8A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Manually, work out a timeline  of what needs to happen on each rising edge of clock for sample inputs.  </a:t>
            </a:r>
          </a:p>
          <a:p>
            <a:r>
              <a:rPr lang="en-US" dirty="0"/>
              <a:t>Use timeline to add states and determine outputs. Things to keep in mind while doing this:</a:t>
            </a:r>
          </a:p>
          <a:p>
            <a:pPr lvl="1"/>
            <a:r>
              <a:rPr lang="en-US" dirty="0"/>
              <a:t>Each clock cycle corresponds to being in a given state in the FSM controller (might stay in a given state more than one cycle).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datapath</a:t>
            </a:r>
            <a:r>
              <a:rPr lang="en-US" dirty="0"/>
              <a:t> update specified by the FSM control inputs occurs on the </a:t>
            </a:r>
            <a:r>
              <a:rPr lang="en-US" b="1" dirty="0"/>
              <a:t>next</a:t>
            </a:r>
            <a:r>
              <a:rPr lang="en-US" dirty="0"/>
              <a:t> rising edge (e.g., as you leave the state).</a:t>
            </a:r>
          </a:p>
        </p:txBody>
      </p:sp>
    </p:spTree>
    <p:extLst>
      <p:ext uri="{BB962C8B-B14F-4D97-AF65-F5344CB8AC3E}">
        <p14:creationId xmlns:p14="http://schemas.microsoft.com/office/powerpoint/2010/main" val="2460321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A25AC-B456-9641-864E-D10B189EF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/>
              <a:t>Example Timeline: A=3, X=4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C59A1-0BDD-B646-A27B-89834262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62988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</a:t>
            </a:r>
            <a:r>
              <a:rPr lang="en-US" baseline="30000" dirty="0"/>
              <a:t>st</a:t>
            </a:r>
            <a:r>
              <a:rPr lang="en-US" dirty="0"/>
              <a:t> rising edge of </a:t>
            </a:r>
            <a:r>
              <a:rPr lang="en-US" dirty="0" err="1"/>
              <a:t>clk</a:t>
            </a:r>
            <a:r>
              <a:rPr lang="en-US" dirty="0"/>
              <a:t>: Reset FSM; Assume s=1, A=3, X=4</a:t>
            </a:r>
          </a:p>
          <a:p>
            <a:r>
              <a:rPr lang="en-US" dirty="0"/>
              <a:t>2</a:t>
            </a:r>
            <a:r>
              <a:rPr lang="en-US" baseline="30000" dirty="0"/>
              <a:t>nd</a:t>
            </a:r>
            <a:r>
              <a:rPr lang="en-US" dirty="0"/>
              <a:t> rising edge of </a:t>
            </a:r>
            <a:r>
              <a:rPr lang="en-US" dirty="0" err="1"/>
              <a:t>clk</a:t>
            </a:r>
            <a:r>
              <a:rPr lang="en-US" dirty="0"/>
              <a:t>: Set P=1, CNT=A-1=2</a:t>
            </a:r>
          </a:p>
          <a:p>
            <a:pPr lvl="1"/>
            <a:r>
              <a:rPr lang="en-US" dirty="0"/>
              <a:t>To do this need </a:t>
            </a:r>
            <a:r>
              <a:rPr lang="en-US" dirty="0" err="1"/>
              <a:t>selP</a:t>
            </a:r>
            <a:r>
              <a:rPr lang="en-US" dirty="0"/>
              <a:t>=1, </a:t>
            </a:r>
            <a:r>
              <a:rPr lang="en-US" dirty="0" err="1"/>
              <a:t>loadP</a:t>
            </a:r>
            <a:r>
              <a:rPr lang="en-US" dirty="0"/>
              <a:t>=1, </a:t>
            </a:r>
            <a:r>
              <a:rPr lang="en-US" dirty="0" err="1"/>
              <a:t>selA</a:t>
            </a:r>
            <a:r>
              <a:rPr lang="en-US" dirty="0"/>
              <a:t>=1 </a:t>
            </a:r>
            <a:r>
              <a:rPr lang="en-US" b="1" dirty="0"/>
              <a:t>before</a:t>
            </a:r>
            <a:r>
              <a:rPr lang="en-US" dirty="0"/>
              <a:t> rising edge</a:t>
            </a:r>
          </a:p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rising edge of </a:t>
            </a:r>
            <a:r>
              <a:rPr lang="en-US" dirty="0" err="1"/>
              <a:t>clk</a:t>
            </a:r>
            <a:r>
              <a:rPr lang="en-US" dirty="0"/>
              <a:t>: s=1 =&gt; CNT=CNT-1=1, P = P * X = 4 </a:t>
            </a:r>
          </a:p>
          <a:p>
            <a:pPr lvl="1"/>
            <a:r>
              <a:rPr lang="en-US" dirty="0"/>
              <a:t>To do this need </a:t>
            </a:r>
            <a:r>
              <a:rPr lang="en-US" dirty="0" err="1"/>
              <a:t>selP</a:t>
            </a:r>
            <a:r>
              <a:rPr lang="en-US" dirty="0"/>
              <a:t>=0, </a:t>
            </a:r>
            <a:r>
              <a:rPr lang="en-US" dirty="0" err="1"/>
              <a:t>loadP</a:t>
            </a:r>
            <a:r>
              <a:rPr lang="en-US" dirty="0"/>
              <a:t>=1, </a:t>
            </a:r>
            <a:r>
              <a:rPr lang="en-US" dirty="0" err="1"/>
              <a:t>selA</a:t>
            </a:r>
            <a:r>
              <a:rPr lang="en-US" dirty="0"/>
              <a:t>=0 </a:t>
            </a:r>
            <a:r>
              <a:rPr lang="en-US" b="1" dirty="0"/>
              <a:t>before</a:t>
            </a:r>
            <a:r>
              <a:rPr lang="en-US" dirty="0"/>
              <a:t> rising edge</a:t>
            </a:r>
          </a:p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rising edge of </a:t>
            </a:r>
            <a:r>
              <a:rPr lang="en-US" dirty="0" err="1"/>
              <a:t>clk</a:t>
            </a:r>
            <a:r>
              <a:rPr lang="en-US" dirty="0"/>
              <a:t>: z=0,CNT=0, P = P * X = 16</a:t>
            </a:r>
          </a:p>
          <a:p>
            <a:r>
              <a:rPr lang="en-US" dirty="0"/>
              <a:t>5</a:t>
            </a:r>
            <a:r>
              <a:rPr lang="en-US" baseline="30000" dirty="0"/>
              <a:t>th</a:t>
            </a:r>
            <a:r>
              <a:rPr lang="en-US" dirty="0"/>
              <a:t> rising edge of </a:t>
            </a:r>
            <a:r>
              <a:rPr lang="en-US" dirty="0" err="1"/>
              <a:t>clk</a:t>
            </a:r>
            <a:r>
              <a:rPr lang="en-US" dirty="0"/>
              <a:t>: z=1,CNT=-1, P = P * X = 64</a:t>
            </a:r>
          </a:p>
          <a:p>
            <a:r>
              <a:rPr lang="en-US" dirty="0"/>
              <a:t>6</a:t>
            </a:r>
            <a:r>
              <a:rPr lang="en-US" baseline="30000" dirty="0"/>
              <a:t>th</a:t>
            </a:r>
            <a:r>
              <a:rPr lang="en-US" dirty="0"/>
              <a:t> rising edge of </a:t>
            </a:r>
            <a:r>
              <a:rPr lang="en-US" dirty="0" err="1"/>
              <a:t>clk</a:t>
            </a:r>
            <a:r>
              <a:rPr lang="en-US" dirty="0"/>
              <a:t>: leave P unchanged, set done = 1.</a:t>
            </a:r>
          </a:p>
          <a:p>
            <a:pPr lvl="1"/>
            <a:r>
              <a:rPr lang="en-US" dirty="0"/>
              <a:t>To do this need </a:t>
            </a:r>
            <a:r>
              <a:rPr lang="en-US" dirty="0" err="1"/>
              <a:t>selP</a:t>
            </a:r>
            <a:r>
              <a:rPr lang="en-US" dirty="0"/>
              <a:t>=0, </a:t>
            </a:r>
            <a:r>
              <a:rPr lang="en-US" dirty="0" err="1"/>
              <a:t>loadP</a:t>
            </a:r>
            <a:r>
              <a:rPr lang="en-US" dirty="0"/>
              <a:t>=0, </a:t>
            </a:r>
            <a:r>
              <a:rPr lang="en-US" dirty="0" err="1"/>
              <a:t>selA</a:t>
            </a:r>
            <a:r>
              <a:rPr lang="en-US" dirty="0"/>
              <a:t>=0 </a:t>
            </a:r>
            <a:r>
              <a:rPr lang="en-US" b="1" dirty="0"/>
              <a:t>before</a:t>
            </a:r>
            <a:r>
              <a:rPr lang="en-US" dirty="0"/>
              <a:t> rising edge.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62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"/>
            <a:ext cx="8229600" cy="51355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Here is a simple controller that does that: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8149D25-515C-4248-B507-BCB6371B545B}"/>
              </a:ext>
            </a:extLst>
          </p:cNvPr>
          <p:cNvGrpSpPr/>
          <p:nvPr/>
        </p:nvGrpSpPr>
        <p:grpSpPr>
          <a:xfrm>
            <a:off x="304800" y="1143000"/>
            <a:ext cx="8305800" cy="2544763"/>
            <a:chOff x="304800" y="1143000"/>
            <a:chExt cx="8305800" cy="2544763"/>
          </a:xfrm>
        </p:grpSpPr>
        <p:graphicFrame>
          <p:nvGraphicFramePr>
            <p:cNvPr id="8194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1416543"/>
                </p:ext>
              </p:extLst>
            </p:nvPr>
          </p:nvGraphicFramePr>
          <p:xfrm>
            <a:off x="304800" y="1143000"/>
            <a:ext cx="8305800" cy="254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3" imgW="5792343" imgH="1775079" progId="Visio.Drawing.11">
                    <p:embed/>
                  </p:oleObj>
                </mc:Choice>
                <mc:Fallback>
                  <p:oleObj name="Visio" r:id="rId3" imgW="5792343" imgH="1775079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800" y="1143000"/>
                          <a:ext cx="8305800" cy="2544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98" name="TextBox 7"/>
            <p:cNvSpPr txBox="1">
              <a:spLocks noChangeArrowheads="1"/>
            </p:cNvSpPr>
            <p:nvPr/>
          </p:nvSpPr>
          <p:spPr bwMode="auto">
            <a:xfrm>
              <a:off x="685800" y="1828800"/>
              <a:ext cx="838200" cy="8620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400" dirty="0" err="1">
                  <a:solidFill>
                    <a:srgbClr val="0000FF"/>
                  </a:solidFill>
                </a:rPr>
                <a:t>selP</a:t>
              </a:r>
              <a:r>
                <a:rPr lang="en-US" sz="14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1400" dirty="0" err="1">
                  <a:solidFill>
                    <a:srgbClr val="0000FF"/>
                  </a:solidFill>
                </a:rPr>
                <a:t>loadP</a:t>
              </a:r>
              <a:r>
                <a:rPr lang="en-US" sz="14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1400" dirty="0" err="1">
                  <a:solidFill>
                    <a:srgbClr val="0000FF"/>
                  </a:solidFill>
                </a:rPr>
                <a:t>selA</a:t>
              </a:r>
              <a:r>
                <a:rPr lang="en-US" sz="14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1400" dirty="0"/>
                <a:t>done=0</a:t>
              </a:r>
            </a:p>
          </p:txBody>
        </p:sp>
        <p:sp>
          <p:nvSpPr>
            <p:cNvPr id="8199" name="TextBox 8"/>
            <p:cNvSpPr txBox="1">
              <a:spLocks noChangeArrowheads="1"/>
            </p:cNvSpPr>
            <p:nvPr/>
          </p:nvSpPr>
          <p:spPr bwMode="auto">
            <a:xfrm>
              <a:off x="3810000" y="1828800"/>
              <a:ext cx="838200" cy="8620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400" err="1"/>
                <a:t>selP</a:t>
              </a:r>
              <a:r>
                <a:rPr lang="en-US" sz="1400"/>
                <a:t>=0</a:t>
              </a:r>
            </a:p>
            <a:p>
              <a:pPr algn="ctr"/>
              <a:r>
                <a:rPr lang="en-US" sz="1400" err="1">
                  <a:solidFill>
                    <a:srgbClr val="0000FF"/>
                  </a:solidFill>
                </a:rPr>
                <a:t>loadP</a:t>
              </a:r>
              <a:r>
                <a:rPr lang="en-US" sz="140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1400" err="1"/>
                <a:t>selA</a:t>
              </a:r>
              <a:r>
                <a:rPr lang="en-US" sz="1400"/>
                <a:t>=0</a:t>
              </a:r>
            </a:p>
            <a:p>
              <a:pPr algn="ctr"/>
              <a:r>
                <a:rPr lang="en-US" sz="1400"/>
                <a:t>done=0</a:t>
              </a:r>
            </a:p>
          </p:txBody>
        </p:sp>
        <p:sp>
          <p:nvSpPr>
            <p:cNvPr id="8200" name="TextBox 9"/>
            <p:cNvSpPr txBox="1">
              <a:spLocks noChangeArrowheads="1"/>
            </p:cNvSpPr>
            <p:nvPr/>
          </p:nvSpPr>
          <p:spPr bwMode="auto">
            <a:xfrm>
              <a:off x="6934200" y="1828800"/>
              <a:ext cx="838200" cy="86201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1400" err="1"/>
                <a:t>selP</a:t>
              </a:r>
              <a:r>
                <a:rPr lang="en-US" sz="1400"/>
                <a:t>=0</a:t>
              </a:r>
            </a:p>
            <a:p>
              <a:pPr algn="ctr"/>
              <a:r>
                <a:rPr lang="en-US" sz="1400" err="1"/>
                <a:t>loadP</a:t>
              </a:r>
              <a:r>
                <a:rPr lang="en-US" sz="1400"/>
                <a:t>=0</a:t>
              </a:r>
            </a:p>
            <a:p>
              <a:pPr algn="ctr"/>
              <a:r>
                <a:rPr lang="en-US" sz="1400" err="1"/>
                <a:t>selA</a:t>
              </a:r>
              <a:r>
                <a:rPr lang="en-US" sz="1400"/>
                <a:t>=0</a:t>
              </a:r>
            </a:p>
            <a:p>
              <a:pPr algn="ctr"/>
              <a:r>
                <a:rPr lang="en-US" sz="1400">
                  <a:solidFill>
                    <a:srgbClr val="0000FF"/>
                  </a:solidFill>
                </a:rPr>
                <a:t>done=1</a:t>
              </a:r>
            </a:p>
          </p:txBody>
        </p:sp>
      </p:grpSp>
      <p:sp>
        <p:nvSpPr>
          <p:cNvPr id="37897" name="TextBox 10"/>
          <p:cNvSpPr txBox="1">
            <a:spLocks noChangeArrowheads="1"/>
          </p:cNvSpPr>
          <p:nvPr/>
        </p:nvSpPr>
        <p:spPr bwMode="auto">
          <a:xfrm>
            <a:off x="381000" y="4419600"/>
            <a:ext cx="83994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400">
                <a:latin typeface="+mj-lt"/>
              </a:rPr>
              <a:t>NOTE: In the rest of examples in this slide set we will not show outputs that are set to zero. If an output is not specified in a state, we assume it is zero and when writing Verilog you would still need make sure the output logic sets these signals to zero.  </a:t>
            </a:r>
            <a:r>
              <a:rPr lang="en-US" sz="2400" u="sng">
                <a:latin typeface="+mj-lt"/>
              </a:rPr>
              <a:t>They are not “don’t cares”!!!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F522306-B7C1-E942-83C8-78BAADA42EA9}"/>
              </a:ext>
            </a:extLst>
          </p:cNvPr>
          <p:cNvCxnSpPr/>
          <p:nvPr/>
        </p:nvCxnSpPr>
        <p:spPr>
          <a:xfrm>
            <a:off x="304800" y="1371600"/>
            <a:ext cx="381000" cy="457200"/>
          </a:xfrm>
          <a:prstGeom prst="straightConnector1">
            <a:avLst/>
          </a:prstGeom>
          <a:ln w="15875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F2716F1-18D6-8C44-A56B-DEC59BC2A005}"/>
              </a:ext>
            </a:extLst>
          </p:cNvPr>
          <p:cNvSpPr txBox="1"/>
          <p:nvPr/>
        </p:nvSpPr>
        <p:spPr>
          <a:xfrm>
            <a:off x="-24265" y="1002268"/>
            <a:ext cx="658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reset</a:t>
            </a:r>
          </a:p>
        </p:txBody>
      </p:sp>
    </p:spTree>
    <p:extLst>
      <p:ext uri="{BB962C8B-B14F-4D97-AF65-F5344CB8AC3E}">
        <p14:creationId xmlns:p14="http://schemas.microsoft.com/office/powerpoint/2010/main" val="22599900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61218"/>
            <a:ext cx="8229600" cy="452596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>
                <a:ea typeface="ＭＳ Ｐゴシック" pitchFamily="34" charset="-128"/>
                <a:cs typeface="Comic Sans MS" pitchFamily="66" charset="0"/>
              </a:rPr>
              <a:t>Now combine the state machine and the </a:t>
            </a:r>
            <a:r>
              <a:rPr lang="en-US" err="1">
                <a:ea typeface="ＭＳ Ｐゴシック" pitchFamily="34" charset="-128"/>
                <a:cs typeface="Comic Sans MS" pitchFamily="66" charset="0"/>
              </a:rPr>
              <a:t>datapath</a:t>
            </a:r>
            <a:r>
              <a:rPr lang="en-US">
                <a:ea typeface="ＭＳ Ｐゴシック" pitchFamily="34" charset="-128"/>
                <a:cs typeface="Comic Sans MS" pitchFamily="66" charset="0"/>
              </a:rPr>
              <a:t> into one circuit:</a:t>
            </a:r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530771"/>
              </p:ext>
            </p:extLst>
          </p:nvPr>
        </p:nvGraphicFramePr>
        <p:xfrm>
          <a:off x="1447800" y="3124200"/>
          <a:ext cx="5562600" cy="264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65345" imgH="2217420" progId="Visio.Drawing.11">
                  <p:embed/>
                </p:oleObj>
              </mc:Choice>
              <mc:Fallback>
                <p:oleObj name="Visio" r:id="rId3" imgW="4665345" imgH="22174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124200"/>
                        <a:ext cx="5562600" cy="2644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2" name="TextBox 7"/>
          <p:cNvSpPr txBox="1">
            <a:spLocks noChangeArrowheads="1"/>
          </p:cNvSpPr>
          <p:nvPr/>
        </p:nvSpPr>
        <p:spPr bwMode="auto">
          <a:xfrm rot="-5400000">
            <a:off x="2536825" y="4267200"/>
            <a:ext cx="630238" cy="3698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selP</a:t>
            </a:r>
          </a:p>
        </p:txBody>
      </p:sp>
      <p:cxnSp>
        <p:nvCxnSpPr>
          <p:cNvPr id="9223" name="Straight Arrow Connector 9"/>
          <p:cNvCxnSpPr>
            <a:cxnSpLocks noChangeShapeType="1"/>
          </p:cNvCxnSpPr>
          <p:nvPr/>
        </p:nvCxnSpPr>
        <p:spPr bwMode="auto">
          <a:xfrm rot="5400000">
            <a:off x="3543301" y="4457700"/>
            <a:ext cx="838200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</p:cxnSp>
      <p:sp>
        <p:nvSpPr>
          <p:cNvPr id="9224" name="TextBox 10"/>
          <p:cNvSpPr txBox="1">
            <a:spLocks noChangeArrowheads="1"/>
          </p:cNvSpPr>
          <p:nvPr/>
        </p:nvSpPr>
        <p:spPr bwMode="auto">
          <a:xfrm rot="-5400000">
            <a:off x="3397250" y="4260850"/>
            <a:ext cx="706438" cy="3381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loadP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2730AB9-CBA0-6340-B83E-5F14F2F29B3F}"/>
              </a:ext>
            </a:extLst>
          </p:cNvPr>
          <p:cNvCxnSpPr>
            <a:cxnSpLocks/>
          </p:cNvCxnSpPr>
          <p:nvPr/>
        </p:nvCxnSpPr>
        <p:spPr>
          <a:xfrm>
            <a:off x="1662730" y="3352800"/>
            <a:ext cx="999652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A0A8B03-C0D0-EC43-95D4-E8A53BB12170}"/>
              </a:ext>
            </a:extLst>
          </p:cNvPr>
          <p:cNvSpPr txBox="1"/>
          <p:nvPr/>
        </p:nvSpPr>
        <p:spPr>
          <a:xfrm>
            <a:off x="976930" y="3168134"/>
            <a:ext cx="658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reset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81DEBB-9A8C-E34C-A2AA-AF467976D44F}"/>
              </a:ext>
            </a:extLst>
          </p:cNvPr>
          <p:cNvCxnSpPr>
            <a:cxnSpLocks/>
          </p:cNvCxnSpPr>
          <p:nvPr/>
        </p:nvCxnSpPr>
        <p:spPr>
          <a:xfrm>
            <a:off x="2667000" y="3810000"/>
            <a:ext cx="152400" cy="67866"/>
          </a:xfrm>
          <a:prstGeom prst="line">
            <a:avLst/>
          </a:prstGeom>
          <a:ln w="158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DB5ACEB-7CA3-E248-BB5E-4E4ACB7C1C5C}"/>
              </a:ext>
            </a:extLst>
          </p:cNvPr>
          <p:cNvCxnSpPr>
            <a:cxnSpLocks/>
          </p:cNvCxnSpPr>
          <p:nvPr/>
        </p:nvCxnSpPr>
        <p:spPr>
          <a:xfrm flipH="1">
            <a:off x="2667000" y="3877866"/>
            <a:ext cx="152400" cy="84534"/>
          </a:xfrm>
          <a:prstGeom prst="line">
            <a:avLst/>
          </a:prstGeom>
          <a:ln w="158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F7A6FE5-C125-8E46-9630-7CCBFA6F1D7B}"/>
              </a:ext>
            </a:extLst>
          </p:cNvPr>
          <p:cNvCxnSpPr>
            <a:cxnSpLocks/>
          </p:cNvCxnSpPr>
          <p:nvPr/>
        </p:nvCxnSpPr>
        <p:spPr>
          <a:xfrm>
            <a:off x="2667000" y="5562004"/>
            <a:ext cx="152400" cy="67866"/>
          </a:xfrm>
          <a:prstGeom prst="line">
            <a:avLst/>
          </a:prstGeom>
          <a:ln w="158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598FF66-804C-804E-91D3-D2B96E596B4D}"/>
              </a:ext>
            </a:extLst>
          </p:cNvPr>
          <p:cNvCxnSpPr>
            <a:cxnSpLocks/>
          </p:cNvCxnSpPr>
          <p:nvPr/>
        </p:nvCxnSpPr>
        <p:spPr>
          <a:xfrm flipH="1">
            <a:off x="2667000" y="5629870"/>
            <a:ext cx="152400" cy="84534"/>
          </a:xfrm>
          <a:prstGeom prst="line">
            <a:avLst/>
          </a:prstGeom>
          <a:ln w="1587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5059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436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module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top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reset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parameter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width of X and A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parameter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width of counter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reset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n-1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X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[n-1:0] P;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done;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datapath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for exponential circuit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datapath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DATA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   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  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);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FSM controller for exponential circuit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control CTRL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reset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reset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.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), .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);</a:t>
            </a:r>
          </a:p>
          <a:p>
            <a:pPr marL="0" indent="0">
              <a:buNone/>
            </a:pPr>
            <a:r>
              <a:rPr lang="en-US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endmodule</a:t>
            </a:r>
            <a:endParaRPr lang="en-US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</p:spTree>
    <p:extLst>
      <p:ext uri="{BB962C8B-B14F-4D97-AF65-F5344CB8AC3E}">
        <p14:creationId xmlns:p14="http://schemas.microsoft.com/office/powerpoint/2010/main" val="1221817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/>
              <a:t>By the end of this slide set you should be able to: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ea typeface="ＭＳ Ｐゴシック" pitchFamily="34" charset="-128"/>
              </a:rPr>
              <a:t>Implement </a:t>
            </a:r>
            <a:r>
              <a:rPr lang="en-US" sz="2800" i="1" dirty="0">
                <a:ea typeface="ＭＳ Ｐゴシック" pitchFamily="34" charset="-128"/>
              </a:rPr>
              <a:t>any</a:t>
            </a:r>
            <a:r>
              <a:rPr lang="en-US" sz="2800" dirty="0">
                <a:ea typeface="ＭＳ Ｐゴシック" pitchFamily="34" charset="-128"/>
              </a:rPr>
              <a:t> digital system by designing a FSM and corresponding </a:t>
            </a:r>
            <a:r>
              <a:rPr lang="en-US" sz="2800" dirty="0" err="1">
                <a:ea typeface="ＭＳ Ｐゴシック" pitchFamily="34" charset="-128"/>
              </a:rPr>
              <a:t>datapath</a:t>
            </a:r>
            <a:r>
              <a:rPr lang="en-US" sz="2800" dirty="0">
                <a:ea typeface="ＭＳ Ｐゴシック" pitchFamily="34" charset="-128"/>
              </a:rPr>
              <a:t> and writing Verilog.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ea typeface="ＭＳ Ｐゴシック" pitchFamily="34" charset="-128"/>
              </a:rPr>
              <a:t>Describe tri-state drivers in Verilog and understand how multiple drivers of a signal are handled </a:t>
            </a:r>
            <a:r>
              <a:rPr lang="en-US" sz="2800">
                <a:ea typeface="ＭＳ Ｐゴシック" pitchFamily="34" charset="-128"/>
              </a:rPr>
              <a:t>in simulation </a:t>
            </a:r>
            <a:endParaRPr lang="en-US" sz="2800" dirty="0">
              <a:ea typeface="ＭＳ Ｐゴシック" pitchFamily="34" charset="-128"/>
            </a:endParaRP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48567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4953000"/>
            <a:ext cx="9525000" cy="1312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multiply_result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X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P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    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n x n bit Multiplier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multiply_init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1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multiply_result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8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Mux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P_next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multiply_init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P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8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multiplexer</a:t>
            </a:r>
          </a:p>
          <a:p>
            <a:pPr marL="0" indent="0">
              <a:buNone/>
            </a:pP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vDFF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ProductRegister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P_next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P hold current exponential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733" y="0"/>
            <a:ext cx="3056467" cy="498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9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4724400"/>
            <a:ext cx="8988035" cy="19155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count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count_init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A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count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8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Multiplexer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[m-1:0]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count_next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count_init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1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  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Subtract 1 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vDFF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CountRegister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count_next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count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counter state</a:t>
            </a:r>
          </a:p>
          <a:p>
            <a:pPr marL="0" indent="0">
              <a:buNone/>
            </a:pP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8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zero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~|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count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sz="18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detects if count is zero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28599"/>
            <a:ext cx="3501635" cy="47933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</p:spTree>
    <p:extLst>
      <p:ext uri="{BB962C8B-B14F-4D97-AF65-F5344CB8AC3E}">
        <p14:creationId xmlns:p14="http://schemas.microsoft.com/office/powerpoint/2010/main" val="58334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module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datapath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X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parameter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width of X and A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parameter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8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width of counter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n-1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A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X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n-1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exponential computation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multiply_result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X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   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n x n bit Multiplier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multiply_init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1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multiply_result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Mux</a:t>
            </a:r>
          </a:p>
          <a:p>
            <a:pPr marL="0" indent="0">
              <a:buNone/>
            </a:pP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P_next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multiply_init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multiplexer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vDFF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ProductRegister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P_next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P hold current exponential</a:t>
            </a: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counter for sequencing computation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count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count_init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A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count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Multiplexer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[m-1:0]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count_next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count_init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    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Subtract 1 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vDFF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CountRegister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count_next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count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counter state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zero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~|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count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detects if count is zero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endmodule</a:t>
            </a:r>
            <a:endParaRPr lang="en-US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</p:spTree>
    <p:extLst>
      <p:ext uri="{BB962C8B-B14F-4D97-AF65-F5344CB8AC3E}">
        <p14:creationId xmlns:p14="http://schemas.microsoft.com/office/powerpoint/2010/main" val="18964642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Check Using </a:t>
            </a:r>
            <a:r>
              <a:rPr lang="en-US" dirty="0" err="1"/>
              <a:t>Quartus</a:t>
            </a:r>
            <a:r>
              <a:rPr lang="en-US" dirty="0"/>
              <a:t> RTL Viewer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0678"/>
            <a:ext cx="9144000" cy="282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218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module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reset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reset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done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state encoding for control FSM for exponent circuit</a:t>
            </a:r>
            <a:endParaRPr lang="en-US" sz="1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`define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SW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`define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Sa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2'b00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`define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Sb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2'b01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`define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2'b11</a:t>
            </a:r>
          </a:p>
          <a:p>
            <a:pPr marL="0" indent="0">
              <a:buNone/>
            </a:pPr>
            <a:endParaRPr lang="en-US" sz="1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state_next_reset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reg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[(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`SW+4)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state DFF for control FSM for exponent circuit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vDFF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state_next_reset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reset mux for control FSM for exponent circuit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assign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state_next_reset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reset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combinational logic for control FSM for exponent circuit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always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@(*)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casex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 {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Sa-&gt;Sa as long as s==0;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=1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2'b1x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Sa-&gt;Sb when s==1; same outputs (Moore FSM)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2'bx0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4'b0100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Sb-&gt;Sb as long as zero==0;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=1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2'bx1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</a:t>
            </a:r>
            <a:r>
              <a:rPr lang="en-US" sz="12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4'b0100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Sb-&gt;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once zero==1; same outputs (Moore FSM)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</a:t>
            </a:r>
            <a:r>
              <a:rPr lang="en-US" sz="12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4'b0001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-&gt;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as long as s==0; set done=1 to tell world we’re done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2'b1x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4'b0001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-&gt;Sa once s==1 again (handshake with consumer of results)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:    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1'bx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}},{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1'bx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}}};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only get here if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s, or zero are x’s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endcase</a:t>
            </a:r>
            <a:endParaRPr lang="en-US" sz="1200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copy to module outputs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assign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=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en-US" sz="1200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endmodule</a:t>
            </a:r>
            <a:endParaRPr lang="en-US" sz="1200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56A1777-F9F8-5E4F-B1DA-BE25317676CF}"/>
              </a:ext>
            </a:extLst>
          </p:cNvPr>
          <p:cNvGrpSpPr>
            <a:grpSpLocks noChangeAspect="1"/>
          </p:cNvGrpSpPr>
          <p:nvPr/>
        </p:nvGrpSpPr>
        <p:grpSpPr>
          <a:xfrm>
            <a:off x="4544518" y="990600"/>
            <a:ext cx="4306061" cy="1319308"/>
            <a:chOff x="304800" y="1143000"/>
            <a:chExt cx="8305800" cy="2544763"/>
          </a:xfrm>
        </p:grpSpPr>
        <p:graphicFrame>
          <p:nvGraphicFramePr>
            <p:cNvPr id="7" name="Object 2">
              <a:extLst>
                <a:ext uri="{FF2B5EF4-FFF2-40B4-BE49-F238E27FC236}">
                  <a16:creationId xmlns:a16="http://schemas.microsoft.com/office/drawing/2014/main" id="{40490451-660B-7D45-9A63-3F7E72EA3F2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29949540"/>
                </p:ext>
              </p:extLst>
            </p:nvPr>
          </p:nvGraphicFramePr>
          <p:xfrm>
            <a:off x="304800" y="1143000"/>
            <a:ext cx="8305800" cy="254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5792343" imgH="1775079" progId="Visio.Drawing.11">
                    <p:embed/>
                  </p:oleObj>
                </mc:Choice>
                <mc:Fallback>
                  <p:oleObj name="Visio" r:id="rId2" imgW="5792343" imgH="1775079" progId="Visio.Drawing.11">
                    <p:embed/>
                    <p:pic>
                      <p:nvPicPr>
                        <p:cNvPr id="8194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800" y="1143000"/>
                          <a:ext cx="8305800" cy="2544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15BB74C-BF40-AE40-AC12-6CBEB81312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800" y="1828801"/>
              <a:ext cx="838200" cy="8548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800" dirty="0" err="1">
                  <a:solidFill>
                    <a:srgbClr val="0000FF"/>
                  </a:solidFill>
                </a:rPr>
                <a:t>selP</a:t>
              </a:r>
              <a:r>
                <a:rPr lang="en-US" sz="8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dirty="0" err="1">
                  <a:solidFill>
                    <a:srgbClr val="0000FF"/>
                  </a:solidFill>
                </a:rPr>
                <a:t>loadP</a:t>
              </a:r>
              <a:r>
                <a:rPr lang="en-US" sz="8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dirty="0" err="1">
                  <a:solidFill>
                    <a:srgbClr val="0000FF"/>
                  </a:solidFill>
                </a:rPr>
                <a:t>selA</a:t>
              </a:r>
              <a:r>
                <a:rPr lang="en-US" sz="8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dirty="0"/>
                <a:t>done=0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F1350CE-2926-A94C-A4C2-386FB88987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000" y="1828801"/>
              <a:ext cx="838200" cy="8548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800" err="1"/>
                <a:t>selP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 err="1">
                  <a:solidFill>
                    <a:srgbClr val="0000FF"/>
                  </a:solidFill>
                </a:rPr>
                <a:t>loadP</a:t>
              </a:r>
              <a:r>
                <a:rPr lang="en-US" sz="80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err="1"/>
                <a:t>selA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/>
                <a:t>done=0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FBEAD5-DFDD-CA4C-8EF9-438063082A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199" y="1828801"/>
              <a:ext cx="838200" cy="8548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800" err="1"/>
                <a:t>selP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 err="1"/>
                <a:t>loadP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 err="1"/>
                <a:t>selA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>
                  <a:solidFill>
                    <a:srgbClr val="0000FF"/>
                  </a:solidFill>
                </a:rPr>
                <a:t>done=1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29632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39548" y="685800"/>
            <a:ext cx="539940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8298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always</a:t>
            </a:r>
            <a:r>
              <a:rPr lang="en-US" sz="19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@(*)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9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casex</a:t>
            </a:r>
            <a:r>
              <a:rPr lang="en-US" sz="19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 {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= {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</a:t>
            </a: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055499" y="2889987"/>
            <a:ext cx="12351341" cy="3784251"/>
            <a:chOff x="4781676" y="3772678"/>
            <a:chExt cx="8305800" cy="2544763"/>
          </a:xfrm>
        </p:grpSpPr>
        <p:graphicFrame>
          <p:nvGraphicFramePr>
            <p:cNvPr id="4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2573521"/>
                </p:ext>
              </p:extLst>
            </p:nvPr>
          </p:nvGraphicFramePr>
          <p:xfrm>
            <a:off x="4781676" y="3772678"/>
            <a:ext cx="8305800" cy="254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5792343" imgH="1775079" progId="Visio.Drawing.11">
                    <p:embed/>
                  </p:oleObj>
                </mc:Choice>
                <mc:Fallback>
                  <p:oleObj name="Visio" r:id="rId2" imgW="5792343" imgH="1775079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1676" y="3772678"/>
                          <a:ext cx="8305800" cy="2544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5396575" y="4340110"/>
              <a:ext cx="350552" cy="351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0000FF"/>
                  </a:solidFill>
                </a:rPr>
                <a:t>Sa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573551" y="4340110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Sb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648045" y="4442593"/>
              <a:ext cx="4555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err="1">
                  <a:solidFill>
                    <a:srgbClr val="0000FF"/>
                  </a:solidFill>
                </a:rPr>
                <a:t>Sc</a:t>
              </a:r>
              <a:endParaRPr lang="en-US" sz="2400">
                <a:solidFill>
                  <a:srgbClr val="0000FF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39287" y="1412660"/>
            <a:ext cx="65900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match this case label if </a:t>
            </a:r>
            <a:r>
              <a:rPr lang="en-US" sz="2800" dirty="0" err="1">
                <a:solidFill>
                  <a:srgbClr val="0000FF"/>
                </a:solidFill>
              </a:rPr>
              <a:t>present_state</a:t>
            </a:r>
            <a:r>
              <a:rPr lang="en-US" sz="2800" dirty="0">
                <a:solidFill>
                  <a:srgbClr val="0000FF"/>
                </a:solidFill>
              </a:rPr>
              <a:t> == `Sa and….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-631656" y="914400"/>
            <a:ext cx="1050056" cy="0"/>
          </a:xfrm>
          <a:prstGeom prst="straightConnector1">
            <a:avLst/>
          </a:prstGeom>
          <a:ln w="50800"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676400" y="484733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err="1"/>
              <a:t>selP</a:t>
            </a:r>
            <a:r>
              <a:rPr lang="en-US" sz="2800"/>
              <a:t>=1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1677537" y="4229465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err="1"/>
              <a:t>loadP</a:t>
            </a:r>
            <a:r>
              <a:rPr lang="en-US" sz="2800"/>
              <a:t>=1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969899" y="3779427"/>
            <a:ext cx="539940" cy="457200"/>
          </a:xfrm>
          <a:prstGeom prst="roundRect">
            <a:avLst/>
          </a:prstGeom>
          <a:noFill/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6465564" y="4186640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err="1"/>
              <a:t>loadP</a:t>
            </a:r>
            <a:r>
              <a:rPr lang="en-US" sz="2800"/>
              <a:t>=1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6369575" y="4603086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3015678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/>
          <p:cNvSpPr/>
          <p:nvPr/>
        </p:nvSpPr>
        <p:spPr>
          <a:xfrm>
            <a:off x="8129996" y="3276600"/>
            <a:ext cx="947458" cy="609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2685394" y="3429000"/>
            <a:ext cx="1157014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179487" y="685800"/>
            <a:ext cx="790411" cy="457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8298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always</a:t>
            </a:r>
            <a:r>
              <a:rPr lang="en-US" sz="19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@(*)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9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casex</a:t>
            </a:r>
            <a:r>
              <a:rPr lang="en-US" sz="19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 {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= {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</a:t>
            </a: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055499" y="2889987"/>
            <a:ext cx="12351341" cy="3784251"/>
            <a:chOff x="4781676" y="3772678"/>
            <a:chExt cx="8305800" cy="2544763"/>
          </a:xfrm>
        </p:grpSpPr>
        <p:graphicFrame>
          <p:nvGraphicFramePr>
            <p:cNvPr id="4" name="Object 2"/>
            <p:cNvGraphicFramePr>
              <a:graphicFrameLocks noChangeAspect="1"/>
            </p:cNvGraphicFramePr>
            <p:nvPr/>
          </p:nvGraphicFramePr>
          <p:xfrm>
            <a:off x="4781676" y="3772678"/>
            <a:ext cx="8305800" cy="254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5792343" imgH="1775079" progId="Visio.Drawing.11">
                    <p:embed/>
                  </p:oleObj>
                </mc:Choice>
                <mc:Fallback>
                  <p:oleObj name="Visio" r:id="rId2" imgW="5792343" imgH="1775079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1676" y="3772678"/>
                          <a:ext cx="8305800" cy="2544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5396575" y="4340110"/>
              <a:ext cx="350552" cy="351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0000FF"/>
                  </a:solidFill>
                </a:rPr>
                <a:t>Sa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573551" y="4340110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Sb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648045" y="4442593"/>
              <a:ext cx="4555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err="1">
                  <a:solidFill>
                    <a:srgbClr val="0000FF"/>
                  </a:solidFill>
                </a:rPr>
                <a:t>Sc</a:t>
              </a:r>
              <a:endParaRPr lang="en-US" sz="2400">
                <a:solidFill>
                  <a:srgbClr val="0000FF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685393" y="1795790"/>
            <a:ext cx="4927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… s == 0  and  zero == 1 or 0</a:t>
            </a:r>
          </a:p>
        </p:txBody>
      </p:sp>
      <p:cxnSp>
        <p:nvCxnSpPr>
          <p:cNvPr id="19" name="Straight Arrow Connector 18"/>
          <p:cNvCxnSpPr>
            <a:stCxn id="10" idx="2"/>
            <a:endCxn id="13" idx="1"/>
          </p:cNvCxnSpPr>
          <p:nvPr/>
        </p:nvCxnSpPr>
        <p:spPr>
          <a:xfrm>
            <a:off x="1574693" y="1143000"/>
            <a:ext cx="1110700" cy="9144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200400" y="685800"/>
            <a:ext cx="533400" cy="11099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3" idx="0"/>
          </p:cNvCxnSpPr>
          <p:nvPr/>
        </p:nvCxnSpPr>
        <p:spPr>
          <a:xfrm flipH="1" flipV="1">
            <a:off x="4343400" y="685800"/>
            <a:ext cx="805901" cy="110999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676400" y="484733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err="1"/>
              <a:t>selP</a:t>
            </a:r>
            <a:r>
              <a:rPr lang="en-US" sz="2800"/>
              <a:t>=1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677537" y="4141113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err="1"/>
              <a:t>loadP</a:t>
            </a:r>
            <a:r>
              <a:rPr lang="en-US" sz="2800"/>
              <a:t>=1</a:t>
            </a: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6465564" y="4098288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err="1"/>
              <a:t>loadP</a:t>
            </a:r>
            <a:r>
              <a:rPr lang="en-US" sz="2800"/>
              <a:t>=1</a:t>
            </a: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6369575" y="4603086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42754235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8298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always</a:t>
            </a:r>
            <a:r>
              <a:rPr lang="en-US" sz="19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@(*)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9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casex</a:t>
            </a:r>
            <a:r>
              <a:rPr lang="en-US" sz="19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 {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)</a:t>
            </a:r>
          </a:p>
          <a:p>
            <a:pPr marL="0" indent="0">
              <a:buNone/>
            </a:pP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9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9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9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 err="1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= {</a:t>
            </a:r>
            <a:r>
              <a:rPr lang="en-US" sz="19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9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9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</a:t>
            </a: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1055499" y="2889987"/>
            <a:ext cx="12351341" cy="3784251"/>
            <a:chOff x="4781676" y="3772678"/>
            <a:chExt cx="8305800" cy="2544763"/>
          </a:xfrm>
        </p:grpSpPr>
        <p:graphicFrame>
          <p:nvGraphicFramePr>
            <p:cNvPr id="4" name="Object 2"/>
            <p:cNvGraphicFramePr>
              <a:graphicFrameLocks noChangeAspect="1"/>
            </p:cNvGraphicFramePr>
            <p:nvPr/>
          </p:nvGraphicFramePr>
          <p:xfrm>
            <a:off x="4781676" y="3772678"/>
            <a:ext cx="8305800" cy="254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5792343" imgH="1775079" progId="Visio.Drawing.11">
                    <p:embed/>
                  </p:oleObj>
                </mc:Choice>
                <mc:Fallback>
                  <p:oleObj name="Visio" r:id="rId2" imgW="5792343" imgH="1775079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1676" y="3772678"/>
                          <a:ext cx="8305800" cy="2544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5396575" y="4340110"/>
              <a:ext cx="350552" cy="351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rgbClr val="0000FF"/>
                  </a:solidFill>
                </a:rPr>
                <a:t>Sa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573551" y="4340110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>
                  <a:solidFill>
                    <a:srgbClr val="0000FF"/>
                  </a:solidFill>
                </a:rPr>
                <a:t>Sb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648045" y="4442593"/>
              <a:ext cx="45557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err="1">
                  <a:solidFill>
                    <a:srgbClr val="0000FF"/>
                  </a:solidFill>
                </a:rPr>
                <a:t>Sc</a:t>
              </a:r>
              <a:endParaRPr lang="en-US" sz="2400">
                <a:solidFill>
                  <a:srgbClr val="0000FF"/>
                </a:solidFill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676400" y="4847337"/>
            <a:ext cx="1133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err="1"/>
              <a:t>selP</a:t>
            </a:r>
            <a:r>
              <a:rPr lang="en-US" sz="2800"/>
              <a:t>=1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369575" y="4603086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/>
              <a:t>       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1677537" y="4141113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err="1"/>
              <a:t>loadP</a:t>
            </a:r>
            <a:r>
              <a:rPr lang="en-US" sz="2800"/>
              <a:t>=1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6465564" y="4098288"/>
            <a:ext cx="1182618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800" err="1"/>
              <a:t>loadP</a:t>
            </a:r>
            <a:r>
              <a:rPr lang="en-US" sz="2800"/>
              <a:t>=1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524000" y="1219200"/>
            <a:ext cx="6477000" cy="1447970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rgbClr val="0070C0"/>
                </a:solidFill>
                <a:latin typeface="Consolas" charset="0"/>
                <a:ea typeface="Consolas" charset="0"/>
                <a:cs typeface="Consolas" charset="0"/>
              </a:rPr>
              <a:t>`Sa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: </a:t>
            </a:r>
            <a:r>
              <a:rPr lang="en-US" b="1" dirty="0">
                <a:solidFill>
                  <a:srgbClr val="C00000"/>
                </a:solidFill>
                <a:latin typeface="Consolas" charset="0"/>
                <a:ea typeface="Consolas" charset="0"/>
                <a:cs typeface="Consolas" charset="0"/>
              </a:rPr>
              <a:t>if</a:t>
            </a:r>
            <a:r>
              <a:rPr lang="en-US" dirty="0">
                <a:solidFill>
                  <a:srgbClr val="C00000"/>
                </a:solidFill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s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==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0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)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Consolas" charset="0"/>
                <a:ea typeface="Consolas" charset="0"/>
                <a:cs typeface="Consolas" charset="0"/>
              </a:rPr>
              <a:t>begin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</a:t>
            </a:r>
            <a:r>
              <a:rPr lang="en-US" dirty="0" err="1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state_next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=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Consolas" charset="0"/>
                <a:ea typeface="Consolas" charset="0"/>
                <a:cs typeface="Consolas" charset="0"/>
              </a:rPr>
              <a:t>`Sa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  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{</a:t>
            </a:r>
            <a:r>
              <a:rPr lang="en-US" dirty="0" err="1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selP</a:t>
            </a:r>
            <a:r>
              <a:rPr lang="en-US" dirty="0" err="1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,</a:t>
            </a:r>
            <a:r>
              <a:rPr lang="en-US" dirty="0" err="1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loadP</a:t>
            </a:r>
            <a:r>
              <a:rPr lang="en-US" dirty="0" err="1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,</a:t>
            </a:r>
            <a:r>
              <a:rPr lang="en-US" dirty="0" err="1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selA</a:t>
            </a:r>
            <a:r>
              <a:rPr lang="en-US" dirty="0" err="1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,</a:t>
            </a:r>
            <a:r>
              <a:rPr lang="en-US" dirty="0" err="1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done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} =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solidFill>
                  <a:srgbClr val="760057"/>
                </a:solidFill>
                <a:latin typeface="Consolas" charset="0"/>
                <a:ea typeface="Consolas" charset="0"/>
                <a:cs typeface="Consolas" charset="0"/>
              </a:rPr>
              <a:t>4’b1110</a:t>
            </a:r>
            <a:r>
              <a:rPr lang="en-US" dirty="0">
                <a:solidFill>
                  <a:srgbClr val="0000FF"/>
                </a:solidFill>
                <a:latin typeface="Consolas" charset="0"/>
                <a:ea typeface="Consolas" charset="0"/>
                <a:cs typeface="Consolas" charset="0"/>
              </a:rPr>
              <a:t>;</a:t>
            </a:r>
          </a:p>
          <a:p>
            <a:r>
              <a:rPr lang="en-US" dirty="0">
                <a:latin typeface="Consolas" charset="0"/>
                <a:ea typeface="Consolas" charset="0"/>
                <a:cs typeface="Consolas" charset="0"/>
              </a:rPr>
              <a:t>     </a:t>
            </a:r>
            <a:r>
              <a:rPr lang="en-US" b="1" dirty="0">
                <a:solidFill>
                  <a:srgbClr val="C00000"/>
                </a:solidFill>
                <a:latin typeface="Consolas" charset="0"/>
                <a:ea typeface="Consolas" charset="0"/>
                <a:cs typeface="Consolas" charset="0"/>
              </a:rPr>
              <a:t>end else begin </a:t>
            </a:r>
            <a:r>
              <a:rPr lang="en-US" b="1" dirty="0">
                <a:solidFill>
                  <a:schemeClr val="tx1"/>
                </a:solidFill>
                <a:latin typeface="Consolas" charset="0"/>
                <a:ea typeface="Consolas" charset="0"/>
                <a:cs typeface="Consolas" charset="0"/>
              </a:rPr>
              <a:t>...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31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705600" y="457200"/>
            <a:ext cx="1066800" cy="914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always @(*)</a:t>
            </a:r>
          </a:p>
          <a:p>
            <a:pPr marL="0" indent="0">
              <a:buNone/>
            </a:pP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err="1">
                <a:latin typeface="Consolas" panose="020B0609020204030204" pitchFamily="49" charset="0"/>
                <a:cs typeface="Consolas" panose="020B0609020204030204" pitchFamily="49" charset="0"/>
              </a:rPr>
              <a:t>casex</a:t>
            </a: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( {</a:t>
            </a:r>
            <a:r>
              <a:rPr lang="en-US" sz="160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, s, zero} )</a:t>
            </a:r>
          </a:p>
          <a:p>
            <a:pPr marL="0" indent="0">
              <a:buNone/>
            </a:pP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     {`Sa,2'b0x}: {</a:t>
            </a:r>
            <a:r>
              <a:rPr lang="en-US" sz="1600" err="1">
                <a:latin typeface="Consolas" panose="020B0609020204030204" pitchFamily="49" charset="0"/>
                <a:cs typeface="Consolas" panose="020B0609020204030204" pitchFamily="49" charset="0"/>
              </a:rPr>
              <a:t>state_next,selP,loadP,selA,done</a:t>
            </a: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} = {`Sa,4'b1110};</a:t>
            </a:r>
          </a:p>
          <a:p>
            <a:pPr marL="0" indent="0">
              <a:buNone/>
            </a:pP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     {`Sa,2'b1x}: {</a:t>
            </a:r>
            <a:r>
              <a:rPr lang="en-US" sz="1600" err="1">
                <a:latin typeface="Consolas" panose="020B0609020204030204" pitchFamily="49" charset="0"/>
                <a:cs typeface="Consolas" panose="020B0609020204030204" pitchFamily="49" charset="0"/>
              </a:rPr>
              <a:t>state_next,selP,loadP,selA,done</a:t>
            </a: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} = {`Sb,4'b1110};</a:t>
            </a:r>
          </a:p>
          <a:p>
            <a:pPr marL="0" indent="0">
              <a:buNone/>
            </a:pPr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685800" y="4191000"/>
          <a:ext cx="8305800" cy="2544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792343" imgH="1775079" progId="Visio.Drawing.11">
                  <p:embed/>
                </p:oleObj>
              </mc:Choice>
              <mc:Fallback>
                <p:oleObj name="Visio" r:id="rId2" imgW="5792343" imgH="177507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191000"/>
                        <a:ext cx="8305800" cy="2544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Arrow Connector 5"/>
          <p:cNvCxnSpPr>
            <a:stCxn id="9" idx="0"/>
          </p:cNvCxnSpPr>
          <p:nvPr/>
        </p:nvCxnSpPr>
        <p:spPr>
          <a:xfrm flipH="1" flipV="1">
            <a:off x="7239000" y="1371600"/>
            <a:ext cx="152400" cy="990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996294" y="2362200"/>
            <a:ext cx="27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rgbClr val="0000FF"/>
                </a:solidFill>
              </a:rPr>
              <a:t>Both should be same for “Moore” state machine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4944" y="1845816"/>
            <a:ext cx="51307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0000FF"/>
                </a:solidFill>
              </a:rPr>
              <a:t>If </a:t>
            </a:r>
            <a:r>
              <a:rPr lang="en-US" err="1">
                <a:solidFill>
                  <a:schemeClr val="bg1">
                    <a:lumMod val="50000"/>
                  </a:schemeClr>
                </a:solidFill>
              </a:rPr>
              <a:t>present_state</a:t>
            </a:r>
            <a:r>
              <a:rPr lang="en-US">
                <a:solidFill>
                  <a:schemeClr val="bg1">
                    <a:lumMod val="50000"/>
                  </a:schemeClr>
                </a:solidFill>
              </a:rPr>
              <a:t> == `Sa and </a:t>
            </a:r>
            <a:r>
              <a:rPr lang="en-US">
                <a:solidFill>
                  <a:srgbClr val="FF0000"/>
                </a:solidFill>
              </a:rPr>
              <a:t>s == 1  </a:t>
            </a:r>
            <a:r>
              <a:rPr lang="en-US">
                <a:solidFill>
                  <a:schemeClr val="bg1">
                    <a:lumMod val="50000"/>
                  </a:schemeClr>
                </a:solidFill>
              </a:rPr>
              <a:t>and  zero == x</a:t>
            </a:r>
          </a:p>
          <a:p>
            <a:r>
              <a:rPr lang="en-US">
                <a:solidFill>
                  <a:srgbClr val="0000FF"/>
                </a:solidFill>
              </a:rPr>
              <a:t>then </a:t>
            </a:r>
          </a:p>
          <a:p>
            <a:r>
              <a:rPr lang="en-US" err="1">
                <a:solidFill>
                  <a:srgbClr val="FF0000"/>
                </a:solidFill>
              </a:rPr>
              <a:t>state_next</a:t>
            </a:r>
            <a:r>
              <a:rPr lang="en-US">
                <a:solidFill>
                  <a:srgbClr val="FF0000"/>
                </a:solidFill>
              </a:rPr>
              <a:t> = `Sb </a:t>
            </a:r>
            <a:r>
              <a:rPr lang="en-US">
                <a:solidFill>
                  <a:srgbClr val="0000FF"/>
                </a:solidFill>
              </a:rPr>
              <a:t>and </a:t>
            </a:r>
          </a:p>
          <a:p>
            <a:r>
              <a:rPr lang="en-US">
                <a:solidFill>
                  <a:schemeClr val="bg1">
                    <a:lumMod val="50000"/>
                  </a:schemeClr>
                </a:solidFill>
              </a:rPr>
              <a:t>{</a:t>
            </a:r>
            <a:r>
              <a:rPr lang="en-US" err="1">
                <a:solidFill>
                  <a:schemeClr val="bg1">
                    <a:lumMod val="50000"/>
                  </a:schemeClr>
                </a:solidFill>
              </a:rPr>
              <a:t>selP,loadP,selA,done</a:t>
            </a:r>
            <a:r>
              <a:rPr lang="en-US">
                <a:solidFill>
                  <a:schemeClr val="bg1">
                    <a:lumMod val="50000"/>
                  </a:schemeClr>
                </a:solidFill>
              </a:rPr>
              <a:t>} = 4’b1110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209800" y="4953000"/>
            <a:ext cx="870499" cy="4572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401748" y="4723472"/>
            <a:ext cx="502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err="1">
                <a:solidFill>
                  <a:srgbClr val="0000FF"/>
                </a:solidFill>
              </a:rPr>
              <a:t>Sc</a:t>
            </a:r>
            <a:endParaRPr lang="en-US" sz="280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4807" y="5463381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err="1"/>
              <a:t>selP</a:t>
            </a:r>
            <a:r>
              <a:rPr lang="en-US"/>
              <a:t>=1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914400" y="5040092"/>
            <a:ext cx="1182618" cy="3077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000" err="1"/>
              <a:t>loadP</a:t>
            </a:r>
            <a:r>
              <a:rPr lang="en-US" sz="2000"/>
              <a:t>=1</a:t>
            </a: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4059573" y="5099447"/>
            <a:ext cx="1045827" cy="6155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2000" err="1"/>
              <a:t>loadP</a:t>
            </a:r>
            <a:r>
              <a:rPr lang="en-US" sz="2000"/>
              <a:t>=1</a:t>
            </a:r>
          </a:p>
          <a:p>
            <a:pPr algn="ctr"/>
            <a:endParaRPr lang="en-US" sz="2000"/>
          </a:p>
        </p:txBody>
      </p:sp>
      <p:sp>
        <p:nvSpPr>
          <p:cNvPr id="14" name="TextBox 13"/>
          <p:cNvSpPr txBox="1"/>
          <p:nvPr/>
        </p:nvSpPr>
        <p:spPr>
          <a:xfrm>
            <a:off x="1250458" y="4690462"/>
            <a:ext cx="5212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rgbClr val="0000FF"/>
                </a:solidFill>
              </a:rPr>
              <a:t>Sa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169049" y="4648200"/>
            <a:ext cx="870499" cy="45720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350330" y="4677324"/>
            <a:ext cx="5389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rgbClr val="0000FF"/>
                </a:solidFill>
              </a:rPr>
              <a:t>Sb</a:t>
            </a:r>
          </a:p>
        </p:txBody>
      </p:sp>
    </p:spTree>
    <p:extLst>
      <p:ext uri="{BB962C8B-B14F-4D97-AF65-F5344CB8AC3E}">
        <p14:creationId xmlns:p14="http://schemas.microsoft.com/office/powerpoint/2010/main" val="2944330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module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control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reset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zero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input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reset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output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done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state encoding for control FSM for exponent circuit</a:t>
            </a:r>
            <a:endParaRPr lang="en-US" sz="1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`define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SW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`define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Sa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2'b00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`define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Sb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2'b01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CC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`define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2'b11</a:t>
            </a:r>
          </a:p>
          <a:p>
            <a:pPr marL="0" indent="0">
              <a:buNone/>
            </a:pPr>
            <a:endParaRPr lang="en-US" sz="12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wire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state_next_reset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reg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[(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`SW+4)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state DFF for control FSM for exponent circuit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vDFF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#(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state_next_reset</a:t>
            </a:r>
            <a:r>
              <a:rPr lang="en-US" sz="1200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reset mux for control FSM for exponent circuit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assign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state_next_reset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reset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combinational logic for control FSM for exponent circuit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always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@(*)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casex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 {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s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zero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Sa-&gt;Sa as long as s==0;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=1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2'b1x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4'b1110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Sa-&gt;Sb when s==1; same outputs (Moore FSM)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2'bx0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4'b0100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Sb-&gt;Sb as long as zero==0;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=1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`Sb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2'bx1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</a:t>
            </a:r>
            <a:r>
              <a:rPr lang="en-US" sz="12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4'b0100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Sb-&gt;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once zero==1; same outputs (Moore FSM)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2'b0x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</a:t>
            </a:r>
            <a:r>
              <a:rPr lang="en-US" sz="12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4'b0001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-&gt;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as long as s==0; set done=1 to tell world we’re done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`Sc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2'b1x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}: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`Sa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4'b0001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Sc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-&gt;Sa once s==1 again (handshake with consumer of results)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</a:t>
            </a: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default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:     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{{</a:t>
            </a:r>
            <a:r>
              <a:rPr lang="en-US" sz="1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`SW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1'bx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}},{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4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>
                <a:solidFill>
                  <a:srgbClr val="760057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1'bx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}}};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only get here if </a:t>
            </a:r>
            <a:r>
              <a:rPr lang="en-US" sz="1200" i="1" dirty="0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present_state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s, or zero are x’s</a:t>
            </a:r>
          </a:p>
          <a:p>
            <a:pPr marL="0" indent="0">
              <a:buNone/>
            </a:pP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endcase</a:t>
            </a:r>
            <a:endParaRPr lang="en-US" sz="1200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200" i="1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copy to module outputs</a:t>
            </a:r>
          </a:p>
          <a:p>
            <a:pPr marL="0" indent="0">
              <a:buNone/>
            </a:pPr>
            <a:r>
              <a:rPr lang="en-US" sz="1200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assign</a:t>
            </a:r>
            <a:r>
              <a:rPr lang="en-US" sz="1200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state_next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loadP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selA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done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 = </a:t>
            </a:r>
            <a:r>
              <a:rPr lang="en-US" sz="1200" dirty="0">
                <a:latin typeface="Consolas" panose="020B0609020204030204" pitchFamily="49" charset="0"/>
                <a:cs typeface="Consolas" panose="020B0609020204030204" pitchFamily="49" charset="0"/>
              </a:rPr>
              <a:t>next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en-US" sz="1200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200" b="1" dirty="0" err="1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endmodule</a:t>
            </a:r>
            <a:endParaRPr lang="en-US" sz="1200" b="1" dirty="0">
              <a:solidFill>
                <a:srgbClr val="C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AA7CC6D-1C59-D747-AF0F-2D75395C8E43}"/>
              </a:ext>
            </a:extLst>
          </p:cNvPr>
          <p:cNvGrpSpPr>
            <a:grpSpLocks noChangeAspect="1"/>
          </p:cNvGrpSpPr>
          <p:nvPr/>
        </p:nvGrpSpPr>
        <p:grpSpPr>
          <a:xfrm>
            <a:off x="4544518" y="990600"/>
            <a:ext cx="4306061" cy="1319308"/>
            <a:chOff x="304800" y="1143000"/>
            <a:chExt cx="8305800" cy="2544763"/>
          </a:xfrm>
        </p:grpSpPr>
        <p:graphicFrame>
          <p:nvGraphicFramePr>
            <p:cNvPr id="6" name="Object 2">
              <a:extLst>
                <a:ext uri="{FF2B5EF4-FFF2-40B4-BE49-F238E27FC236}">
                  <a16:creationId xmlns:a16="http://schemas.microsoft.com/office/drawing/2014/main" id="{6891F033-F069-1741-9A92-777564BCD00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05564700"/>
                </p:ext>
              </p:extLst>
            </p:nvPr>
          </p:nvGraphicFramePr>
          <p:xfrm>
            <a:off x="304800" y="1143000"/>
            <a:ext cx="8305800" cy="2544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5792343" imgH="1775079" progId="Visio.Drawing.11">
                    <p:embed/>
                  </p:oleObj>
                </mc:Choice>
                <mc:Fallback>
                  <p:oleObj name="Visio" r:id="rId2" imgW="5792343" imgH="1775079" progId="Visio.Drawing.11">
                    <p:embed/>
                    <p:pic>
                      <p:nvPicPr>
                        <p:cNvPr id="7" name="Object 2">
                          <a:extLst>
                            <a:ext uri="{FF2B5EF4-FFF2-40B4-BE49-F238E27FC236}">
                              <a16:creationId xmlns:a16="http://schemas.microsoft.com/office/drawing/2014/main" id="{40490451-660B-7D45-9A63-3F7E72EA3F2D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800" y="1143000"/>
                          <a:ext cx="8305800" cy="25447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9939C28-BBE5-C543-BAFE-0F8B736544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5800" y="1828801"/>
              <a:ext cx="838200" cy="8548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800" dirty="0" err="1">
                  <a:solidFill>
                    <a:srgbClr val="0000FF"/>
                  </a:solidFill>
                </a:rPr>
                <a:t>selP</a:t>
              </a:r>
              <a:r>
                <a:rPr lang="en-US" sz="8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dirty="0" err="1">
                  <a:solidFill>
                    <a:srgbClr val="0000FF"/>
                  </a:solidFill>
                </a:rPr>
                <a:t>loadP</a:t>
              </a:r>
              <a:r>
                <a:rPr lang="en-US" sz="8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dirty="0" err="1">
                  <a:solidFill>
                    <a:srgbClr val="0000FF"/>
                  </a:solidFill>
                </a:rPr>
                <a:t>selA</a:t>
              </a:r>
              <a:r>
                <a:rPr lang="en-US" sz="800" dirty="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dirty="0"/>
                <a:t>done=0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5232DDE-C59E-0E49-BFE4-F5CCFA0684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000" y="1828801"/>
              <a:ext cx="838200" cy="8548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800" err="1"/>
                <a:t>selP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 err="1">
                  <a:solidFill>
                    <a:srgbClr val="0000FF"/>
                  </a:solidFill>
                </a:rPr>
                <a:t>loadP</a:t>
              </a:r>
              <a:r>
                <a:rPr lang="en-US" sz="800">
                  <a:solidFill>
                    <a:srgbClr val="0000FF"/>
                  </a:solidFill>
                </a:rPr>
                <a:t>=1</a:t>
              </a:r>
            </a:p>
            <a:p>
              <a:pPr algn="ctr"/>
              <a:r>
                <a:rPr lang="en-US" sz="800" err="1"/>
                <a:t>selA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/>
                <a:t>done=0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0B3736F-1160-B54C-B095-61E6D42D7E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4199" y="1828801"/>
              <a:ext cx="838200" cy="85486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sz="800" err="1"/>
                <a:t>selP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 err="1"/>
                <a:t>loadP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 err="1"/>
                <a:t>selA</a:t>
              </a:r>
              <a:r>
                <a:rPr lang="en-US" sz="800"/>
                <a:t>=0</a:t>
              </a:r>
            </a:p>
            <a:p>
              <a:pPr algn="ctr"/>
              <a:r>
                <a:rPr lang="en-US" sz="800">
                  <a:solidFill>
                    <a:srgbClr val="0000FF"/>
                  </a:solidFill>
                </a:rPr>
                <a:t>done=1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6040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>
                <a:ea typeface="ＭＳ Ｐゴシック" pitchFamily="34" charset="-128"/>
              </a:rPr>
              <a:t>Datapath/Control Partitioning</a:t>
            </a:r>
            <a:endParaRPr lang="en-US" dirty="0">
              <a:ea typeface="ＭＳ Ｐゴシック" pitchFamily="34" charset="-128"/>
              <a:cs typeface="Comic Sans MS" pitchFamily="66" charset="0"/>
            </a:endParaRPr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657925"/>
              </p:ext>
            </p:extLst>
          </p:nvPr>
        </p:nvGraphicFramePr>
        <p:xfrm>
          <a:off x="2539365" y="2570163"/>
          <a:ext cx="3912870" cy="363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3009900" imgH="2794000" progId="Visio.Drawing.6">
                  <p:embed/>
                </p:oleObj>
              </mc:Choice>
              <mc:Fallback>
                <p:oleObj name="Visio" r:id="rId3" imgW="3009900" imgH="2794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9365" y="2570163"/>
                        <a:ext cx="3912870" cy="363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2400" y="1066800"/>
            <a:ext cx="8686800" cy="513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We can implement an arbitrary digital system  by combining a control FSM and </a:t>
            </a:r>
            <a:r>
              <a:rPr lang="en-US" dirty="0" err="1">
                <a:ea typeface="ＭＳ Ｐゴシック" pitchFamily="34" charset="-128"/>
                <a:cs typeface="Comic Sans MS" pitchFamily="66" charset="0"/>
              </a:rPr>
              <a:t>datapath</a:t>
            </a:r>
            <a:endParaRPr lang="en-US" dirty="0">
              <a:ea typeface="ＭＳ Ｐゴシック" pitchFamily="34" charset="-128"/>
              <a:cs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99420" y="6488668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</p:spTree>
    <p:extLst>
      <p:ext uri="{BB962C8B-B14F-4D97-AF65-F5344CB8AC3E}">
        <p14:creationId xmlns:p14="http://schemas.microsoft.com/office/powerpoint/2010/main" val="40230834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76200" y="1682178"/>
            <a:ext cx="4495800" cy="1028700"/>
          </a:xfrm>
          <a:prstGeom prst="round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5715000" y="1297390"/>
            <a:ext cx="2391426" cy="4036610"/>
          </a:xfrm>
          <a:prstGeom prst="roundRect">
            <a:avLst/>
          </a:prstGeom>
          <a:gradFill>
            <a:gsLst>
              <a:gs pos="0">
                <a:srgbClr val="CC0097"/>
              </a:gs>
              <a:gs pos="100000">
                <a:srgbClr val="FFD1F6"/>
              </a:gs>
            </a:gsLst>
          </a:gradFill>
          <a:ln>
            <a:solidFill>
              <a:srgbClr val="7600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0" y="2857500"/>
            <a:ext cx="2895600" cy="13335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module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exponential_tb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reg [7:0] A, X;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reg s,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, reset;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wire [7:0] P;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wire done;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top DUT( .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), .reset(reset),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   .X(X), .A(A), .s(s),. P(P), 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   .done(done) );</a:t>
            </a: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initial forever begin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0; #5;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clk</a:t>
            </a: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= 1; #5;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  <a:cs typeface="Consolas" panose="020B0609020204030204" pitchFamily="49" charset="0"/>
              </a:rPr>
              <a:t>  end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791200" y="1371600"/>
            <a:ext cx="9144000" cy="6858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/>
              <a:t>  initial begin</a:t>
            </a:r>
          </a:p>
          <a:p>
            <a:pPr marL="0" indent="0">
              <a:buNone/>
            </a:pPr>
            <a:r>
              <a:rPr lang="en-US" sz="1600" dirty="0"/>
              <a:t>    s = 1;</a:t>
            </a:r>
          </a:p>
          <a:p>
            <a:pPr marL="0" indent="0">
              <a:buNone/>
            </a:pPr>
            <a:r>
              <a:rPr lang="en-US" sz="1600" dirty="0"/>
              <a:t>    reset = 1;</a:t>
            </a:r>
          </a:p>
          <a:p>
            <a:pPr marL="0" indent="0">
              <a:buNone/>
            </a:pPr>
            <a:r>
              <a:rPr lang="en-US" sz="1600" dirty="0"/>
              <a:t>    A = 8'd3;</a:t>
            </a:r>
          </a:p>
          <a:p>
            <a:pPr marL="0" indent="0">
              <a:buNone/>
            </a:pPr>
            <a:r>
              <a:rPr lang="en-US" sz="1600" dirty="0"/>
              <a:t>    X = 8'd4;</a:t>
            </a:r>
          </a:p>
          <a:p>
            <a:pPr marL="0" indent="0">
              <a:buNone/>
            </a:pPr>
            <a:r>
              <a:rPr lang="en-US" sz="1600" dirty="0"/>
              <a:t>    #10 </a:t>
            </a:r>
          </a:p>
          <a:p>
            <a:pPr marL="0" indent="0">
              <a:buNone/>
            </a:pPr>
            <a:r>
              <a:rPr lang="en-US" sz="1600" dirty="0"/>
              <a:t>    reset = 0;</a:t>
            </a:r>
          </a:p>
          <a:p>
            <a:pPr marL="0" indent="0">
              <a:buNone/>
            </a:pPr>
            <a:r>
              <a:rPr lang="en-US" sz="1600" dirty="0"/>
              <a:t>    #10 </a:t>
            </a:r>
          </a:p>
          <a:p>
            <a:pPr marL="0" indent="0">
              <a:buNone/>
            </a:pPr>
            <a:r>
              <a:rPr lang="en-US" sz="1600" dirty="0"/>
              <a:t>    s = 0;</a:t>
            </a:r>
          </a:p>
          <a:p>
            <a:pPr marL="0" indent="0">
              <a:buNone/>
            </a:pPr>
            <a:r>
              <a:rPr lang="en-US" sz="1600" dirty="0"/>
              <a:t>    #40 </a:t>
            </a:r>
          </a:p>
          <a:p>
            <a:pPr marL="0" indent="0">
              <a:buNone/>
            </a:pPr>
            <a:r>
              <a:rPr lang="en-US" sz="1600" dirty="0"/>
              <a:t>    $stop;</a:t>
            </a:r>
          </a:p>
          <a:p>
            <a:pPr marL="0" indent="0">
              <a:buNone/>
            </a:pPr>
            <a:r>
              <a:rPr lang="en-US" sz="1600" dirty="0"/>
              <a:t>  end </a:t>
            </a:r>
          </a:p>
          <a:p>
            <a:pPr marL="0" indent="0">
              <a:buNone/>
            </a:pPr>
            <a:r>
              <a:rPr lang="en-US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endmodule</a:t>
            </a:r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352800" y="133620"/>
            <a:ext cx="1981200" cy="1292409"/>
            <a:chOff x="296118" y="0"/>
            <a:chExt cx="3886200" cy="2398325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118" y="0"/>
              <a:ext cx="3381638" cy="2398325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296118" y="2159610"/>
              <a:ext cx="3886200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>
                  <a:solidFill>
                    <a:schemeClr val="bg1">
                      <a:lumMod val="65000"/>
                    </a:schemeClr>
                  </a:solidFill>
                </a:rPr>
                <a:t>[http://www.servicenoodle.com/lighthouse-auto-sales-and-repair-p-552966]</a:t>
              </a:r>
            </a:p>
          </p:txBody>
        </p:sp>
      </p:grpSp>
      <p:cxnSp>
        <p:nvCxnSpPr>
          <p:cNvPr id="13" name="Straight Arrow Connector 12"/>
          <p:cNvCxnSpPr/>
          <p:nvPr/>
        </p:nvCxnSpPr>
        <p:spPr>
          <a:xfrm flipH="1">
            <a:off x="1790700" y="609600"/>
            <a:ext cx="2324100" cy="1072578"/>
          </a:xfrm>
          <a:prstGeom prst="straightConnector1">
            <a:avLst/>
          </a:prstGeom>
          <a:ln w="63500">
            <a:solidFill>
              <a:schemeClr val="accent2">
                <a:lumMod val="75000"/>
              </a:schemeClr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1037169" y="4337622"/>
            <a:ext cx="258231" cy="54661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" y="4754880"/>
            <a:ext cx="5555710" cy="202082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1" y="4755604"/>
            <a:ext cx="5546959" cy="2017641"/>
          </a:xfrm>
          <a:prstGeom prst="rect">
            <a:avLst/>
          </a:prstGeom>
        </p:spPr>
      </p:pic>
      <p:cxnSp>
        <p:nvCxnSpPr>
          <p:cNvPr id="27" name="Straight Arrow Connector 26"/>
          <p:cNvCxnSpPr/>
          <p:nvPr/>
        </p:nvCxnSpPr>
        <p:spPr>
          <a:xfrm flipH="1">
            <a:off x="4948563" y="2971800"/>
            <a:ext cx="766437" cy="2446281"/>
          </a:xfrm>
          <a:prstGeom prst="straightConnector1">
            <a:avLst/>
          </a:prstGeom>
          <a:ln w="63500">
            <a:solidFill>
              <a:srgbClr val="760057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4105926" y="5378163"/>
            <a:ext cx="1219200" cy="1281717"/>
          </a:xfrm>
          <a:prstGeom prst="ellipse">
            <a:avLst/>
          </a:prstGeom>
          <a:noFill/>
          <a:ln w="63500">
            <a:solidFill>
              <a:srgbClr val="7600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7399420" y="6481943"/>
            <a:ext cx="1744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Text: Dally §16.3</a:t>
            </a:r>
          </a:p>
        </p:txBody>
      </p:sp>
    </p:spTree>
    <p:extLst>
      <p:ext uri="{BB962C8B-B14F-4D97-AF65-F5344CB8AC3E}">
        <p14:creationId xmlns:p14="http://schemas.microsoft.com/office/powerpoint/2010/main" val="294518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17" grpId="0" animBg="1"/>
      <p:bldP spid="4" grpId="0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624"/>
            <a:ext cx="8229600" cy="1143000"/>
          </a:xfrm>
        </p:spPr>
        <p:txBody>
          <a:bodyPr/>
          <a:lstStyle/>
          <a:p>
            <a:r>
              <a:rPr lang="en-US" dirty="0"/>
              <a:t>Reminder: Organizing your Waves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112838"/>
            <a:ext cx="5207000" cy="50994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153" y="3124200"/>
            <a:ext cx="3003550" cy="245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50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Reminder: Adding internal signals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828800"/>
            <a:ext cx="60071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0352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Simulation results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68F7C9-D7E0-3B4B-A1CE-CE9E0297B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1295400"/>
            <a:ext cx="7797800" cy="486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5860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>
            <a:extLst>
              <a:ext uri="{FF2B5EF4-FFF2-40B4-BE49-F238E27FC236}">
                <a16:creationId xmlns:a16="http://schemas.microsoft.com/office/drawing/2014/main" id="{9F958BD0-5A99-E249-9FD6-9D312E87B2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Tri-State Drivers</a:t>
            </a:r>
          </a:p>
        </p:txBody>
      </p:sp>
      <p:graphicFrame>
        <p:nvGraphicFramePr>
          <p:cNvPr id="5122" name="Object 2">
            <a:extLst>
              <a:ext uri="{FF2B5EF4-FFF2-40B4-BE49-F238E27FC236}">
                <a16:creationId xmlns:a16="http://schemas.microsoft.com/office/drawing/2014/main" id="{43E9705F-8B4F-F141-B715-DF90100AC4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" y="1411211"/>
          <a:ext cx="5486400" cy="296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733800" imgH="1993900" progId="Visio.Drawing.6">
                  <p:embed/>
                </p:oleObj>
              </mc:Choice>
              <mc:Fallback>
                <p:oleObj name="Visio" r:id="rId2" imgW="3733800" imgH="1993900" progId="Visio.Drawing.6">
                  <p:embed/>
                  <p:pic>
                    <p:nvPicPr>
                      <p:cNvPr id="5122" name="Object 2">
                        <a:extLst>
                          <a:ext uri="{FF2B5EF4-FFF2-40B4-BE49-F238E27FC236}">
                            <a16:creationId xmlns:a16="http://schemas.microsoft.com/office/drawing/2014/main" id="{43E9705F-8B4F-F141-B715-DF90100AC4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411211"/>
                        <a:ext cx="5486400" cy="296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2">
            <a:extLst>
              <a:ext uri="{FF2B5EF4-FFF2-40B4-BE49-F238E27FC236}">
                <a16:creationId xmlns:a16="http://schemas.microsoft.com/office/drawing/2014/main" id="{726735C1-A8AF-704F-AFF8-B01AB8DA7488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2744787"/>
            <a:ext cx="6456363" cy="2771775"/>
            <a:chOff x="1200" y="1537"/>
            <a:chExt cx="4067" cy="1746"/>
          </a:xfrm>
        </p:grpSpPr>
        <p:sp>
          <p:nvSpPr>
            <p:cNvPr id="5131" name="Text Box 6">
              <a:extLst>
                <a:ext uri="{FF2B5EF4-FFF2-40B4-BE49-F238E27FC236}">
                  <a16:creationId xmlns:a16="http://schemas.microsoft.com/office/drawing/2014/main" id="{C68BAE01-1F51-5B4B-BF17-6609F4E800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2841"/>
              <a:ext cx="168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dirty="0">
                  <a:solidFill>
                    <a:schemeClr val="accent2"/>
                  </a:solidFill>
                </a:rPr>
                <a:t>Tries to drive output node to 0 volts</a:t>
              </a:r>
            </a:p>
          </p:txBody>
        </p:sp>
        <p:sp>
          <p:nvSpPr>
            <p:cNvPr id="5132" name="Line 7">
              <a:extLst>
                <a:ext uri="{FF2B5EF4-FFF2-40B4-BE49-F238E27FC236}">
                  <a16:creationId xmlns:a16="http://schemas.microsoft.com/office/drawing/2014/main" id="{7906887A-FFEB-0648-A631-4DE40AE6DB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04" y="2409"/>
              <a:ext cx="240" cy="43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" name="Line 8">
              <a:extLst>
                <a:ext uri="{FF2B5EF4-FFF2-40B4-BE49-F238E27FC236}">
                  <a16:creationId xmlns:a16="http://schemas.microsoft.com/office/drawing/2014/main" id="{C95955EB-67D2-114F-8EAE-1AA2841973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63" y="1825"/>
              <a:ext cx="576" cy="19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" name="Text Box 9">
              <a:extLst>
                <a:ext uri="{FF2B5EF4-FFF2-40B4-BE49-F238E27FC236}">
                  <a16:creationId xmlns:a16="http://schemas.microsoft.com/office/drawing/2014/main" id="{B563CE82-63A3-E74A-B72E-7AA4A35259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7" y="1537"/>
              <a:ext cx="168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 dirty="0">
                  <a:solidFill>
                    <a:schemeClr val="accent2"/>
                  </a:solidFill>
                </a:rPr>
                <a:t>Tries to drive output node to 3.3 volts</a:t>
              </a:r>
            </a:p>
          </p:txBody>
        </p:sp>
      </p:grpSp>
      <p:grpSp>
        <p:nvGrpSpPr>
          <p:cNvPr id="3" name="Group 13">
            <a:extLst>
              <a:ext uri="{FF2B5EF4-FFF2-40B4-BE49-F238E27FC236}">
                <a16:creationId xmlns:a16="http://schemas.microsoft.com/office/drawing/2014/main" id="{6BCAACA0-AFF3-3C4A-8555-CF188E785C72}"/>
              </a:ext>
            </a:extLst>
          </p:cNvPr>
          <p:cNvGrpSpPr>
            <a:grpSpLocks/>
          </p:cNvGrpSpPr>
          <p:nvPr/>
        </p:nvGrpSpPr>
        <p:grpSpPr bwMode="auto">
          <a:xfrm>
            <a:off x="5161402" y="4259941"/>
            <a:ext cx="3048000" cy="549275"/>
            <a:chOff x="3216" y="2160"/>
            <a:chExt cx="1920" cy="346"/>
          </a:xfrm>
        </p:grpSpPr>
        <p:sp>
          <p:nvSpPr>
            <p:cNvPr id="5129" name="Text Box 10">
              <a:extLst>
                <a:ext uri="{FF2B5EF4-FFF2-40B4-BE49-F238E27FC236}">
                  <a16:creationId xmlns:a16="http://schemas.microsoft.com/office/drawing/2014/main" id="{2254589F-C342-E74D-AC1A-278577D48E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2256"/>
              <a:ext cx="168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2000">
                  <a:solidFill>
                    <a:schemeClr val="accent2"/>
                  </a:solidFill>
                </a:rPr>
                <a:t>What voltage is this?</a:t>
              </a:r>
            </a:p>
          </p:txBody>
        </p:sp>
        <p:sp>
          <p:nvSpPr>
            <p:cNvPr id="5130" name="Line 11">
              <a:extLst>
                <a:ext uri="{FF2B5EF4-FFF2-40B4-BE49-F238E27FC236}">
                  <a16:creationId xmlns:a16="http://schemas.microsoft.com/office/drawing/2014/main" id="{F491D360-4943-554C-AB5C-EF8782A1C7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16" y="2160"/>
              <a:ext cx="192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55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AE836055-5A02-E246-8A62-DD4FB64D89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Fighting</a:t>
            </a:r>
          </a:p>
        </p:txBody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CB15DE0F-040A-4F4F-8D64-36B3AF2D1D6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8382000" cy="47244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This is an example of “fighting”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- What happens depends on the 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   way the circuits are implemented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- For CMOS (most chips are 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   designed using CMOS), fighting 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   can cause high currents and 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   even damage the chip!</a:t>
            </a: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Interesting question: what would happen if we measure the voltage</a:t>
            </a:r>
          </a:p>
          <a:p>
            <a:pPr marL="0" indent="0" eaLnBrk="1" hangingPunct="1"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of such a wire?</a:t>
            </a: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  <p:pic>
        <p:nvPicPr>
          <p:cNvPr id="31749" name="Picture 9">
            <a:extLst>
              <a:ext uri="{FF2B5EF4-FFF2-40B4-BE49-F238E27FC236}">
                <a16:creationId xmlns:a16="http://schemas.microsoft.com/office/drawing/2014/main" id="{9B4D0B5E-B7C2-8947-9B4B-F290AE4DE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9072"/>
            <a:ext cx="3962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92643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91A86C99-9118-114E-82A0-F63256A476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Simulation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D88551EA-1DD9-6842-B87C-DFC82D54FC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Now think of what happens if we simulate a Verilog specification of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this circuit…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What should the value of this output node be?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- We know a wire or reg can be ‘0’ or ‘1’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- But neither of those is the right answer.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- As we have seen, in simulation a possible values is ‘x’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- We have seen ‘x’ used for don’t care, but ‘x’ also means unknown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When </a:t>
            </a:r>
            <a:r>
              <a:rPr lang="en-US" altLang="en-US" dirty="0" err="1">
                <a:ea typeface="ＭＳ Ｐゴシック" panose="020B0600070205080204" pitchFamily="34" charset="-128"/>
              </a:rPr>
              <a:t>ModelSim</a:t>
            </a:r>
            <a:r>
              <a:rPr lang="en-US" altLang="en-US" dirty="0">
                <a:ea typeface="ＭＳ Ｐゴシック" panose="020B0600070205080204" pitchFamily="34" charset="-128"/>
              </a:rPr>
              <a:t> sees this fighting, it sets the value of the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output to ‘x’.  That tells you something is wrong.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Remember, in the real circuit, the node will have some value… (can’t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measure an ‘x’ voltage using a multimeter)</a:t>
            </a:r>
          </a:p>
        </p:txBody>
      </p:sp>
    </p:spTree>
    <p:extLst>
      <p:ext uri="{BB962C8B-B14F-4D97-AF65-F5344CB8AC3E}">
        <p14:creationId xmlns:p14="http://schemas.microsoft.com/office/powerpoint/2010/main" val="489128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>
            <a:extLst>
              <a:ext uri="{FF2B5EF4-FFF2-40B4-BE49-F238E27FC236}">
                <a16:creationId xmlns:a16="http://schemas.microsoft.com/office/drawing/2014/main" id="{DC426B31-01D8-8749-84B1-0D87B3D0AE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Recall: Tri-State Drivers</a:t>
            </a:r>
          </a:p>
        </p:txBody>
      </p:sp>
      <p:graphicFrame>
        <p:nvGraphicFramePr>
          <p:cNvPr id="6146" name="Object 2">
            <a:extLst>
              <a:ext uri="{FF2B5EF4-FFF2-40B4-BE49-F238E27FC236}">
                <a16:creationId xmlns:a16="http://schemas.microsoft.com/office/drawing/2014/main" id="{5ABA82C3-4F61-5040-920C-FFD79EEAADA1}"/>
              </a:ext>
            </a:extLst>
          </p:cNvPr>
          <p:cNvGraphicFramePr>
            <a:graphicFrameLocks noGrp="1" noChangeAspect="1"/>
          </p:cNvGraphicFramePr>
          <p:nvPr>
            <p:ph type="body" idx="1"/>
          </p:nvPr>
        </p:nvGraphicFramePr>
        <p:xfrm>
          <a:off x="1905000" y="1219200"/>
          <a:ext cx="4495800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5293300" imgH="10934700" progId="Visio.Drawing.6">
                  <p:embed/>
                </p:oleObj>
              </mc:Choice>
              <mc:Fallback>
                <p:oleObj name="Visio" r:id="rId2" imgW="35293300" imgH="10934700" progId="Visio.Drawing.6">
                  <p:embed/>
                  <p:pic>
                    <p:nvPicPr>
                      <p:cNvPr id="6146" name="Object 2">
                        <a:extLst>
                          <a:ext uri="{FF2B5EF4-FFF2-40B4-BE49-F238E27FC236}">
                            <a16:creationId xmlns:a16="http://schemas.microsoft.com/office/drawing/2014/main" id="{5ABA82C3-4F61-5040-920C-FFD79EEAAD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219200"/>
                        <a:ext cx="4495800" cy="1390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5">
            <a:extLst>
              <a:ext uri="{FF2B5EF4-FFF2-40B4-BE49-F238E27FC236}">
                <a16:creationId xmlns:a16="http://schemas.microsoft.com/office/drawing/2014/main" id="{93487CE6-A24B-2641-AC48-7847379D5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971800"/>
            <a:ext cx="94488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If “enable” is 1, then out is driven with the value on in.</a:t>
            </a:r>
          </a:p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If “enable” is 0, then out is </a:t>
            </a:r>
            <a:r>
              <a:rPr lang="en-US" altLang="en-US" sz="2000" i="1" dirty="0">
                <a:cs typeface="Arial" panose="020B0604020202020204" pitchFamily="34" charset="0"/>
              </a:rPr>
              <a:t>not driven</a:t>
            </a:r>
            <a:r>
              <a:rPr lang="en-US" altLang="en-US" sz="2000" dirty="0">
                <a:cs typeface="Arial" panose="020B0604020202020204" pitchFamily="34" charset="0"/>
              </a:rPr>
              <a:t>.</a:t>
            </a:r>
          </a:p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          - What does that mean?  If no one else is driving</a:t>
            </a:r>
          </a:p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             this signal, then the signal is “floating”</a:t>
            </a:r>
          </a:p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          - What happens if you try to measure the voltage of</a:t>
            </a:r>
          </a:p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            a floating signal in the lab?</a:t>
            </a:r>
          </a:p>
          <a:p>
            <a:pPr>
              <a:spcBef>
                <a:spcPct val="25000"/>
              </a:spcBef>
            </a:pPr>
            <a:endParaRPr lang="en-US" altLang="en-US" sz="2000" dirty="0">
              <a:cs typeface="Arial" panose="020B0604020202020204" pitchFamily="34" charset="0"/>
            </a:endParaRPr>
          </a:p>
          <a:p>
            <a:pPr>
              <a:spcBef>
                <a:spcPct val="25000"/>
              </a:spcBef>
            </a:pPr>
            <a:r>
              <a:rPr lang="en-US" altLang="en-US" sz="2000" dirty="0">
                <a:cs typeface="Arial" panose="020B0604020202020204" pitchFamily="34" charset="0"/>
              </a:rPr>
              <a:t>(We saw how to construct one of these with CMOS in Slide Set 2.)</a:t>
            </a:r>
            <a:endParaRPr lang="en-US" alt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1746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4E4148F8-8636-3949-9BF0-0F89C27AC3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Simulation</a:t>
            </a:r>
          </a:p>
        </p:txBody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B7A4F58A-6A31-6D4A-95D6-2052AE8C93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Now think of what happens if we simulate a Verilog  specification of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this circuit…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If enable is zero, what should the simulation say the output is?   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- One of the possible values is ‘z’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- ‘z’ stands for high impedance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in    enable     out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0         0           z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1         0           z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0         1           0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2000" dirty="0">
                <a:ea typeface="ＭＳ Ｐゴシック" panose="020B0600070205080204" pitchFamily="34" charset="-128"/>
              </a:rPr>
              <a:t>	1         1           1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33797" name="Line 5">
            <a:extLst>
              <a:ext uri="{FF2B5EF4-FFF2-40B4-BE49-F238E27FC236}">
                <a16:creationId xmlns:a16="http://schemas.microsoft.com/office/drawing/2014/main" id="{4F4FEB29-5BF5-0C4A-842D-A0F394210AD7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46482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8" name="Line 6">
            <a:extLst>
              <a:ext uri="{FF2B5EF4-FFF2-40B4-BE49-F238E27FC236}">
                <a16:creationId xmlns:a16="http://schemas.microsoft.com/office/drawing/2014/main" id="{EFD7C890-D4B7-6240-A423-4B03C730A5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42672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9" name="Text Box 7">
            <a:extLst>
              <a:ext uri="{FF2B5EF4-FFF2-40B4-BE49-F238E27FC236}">
                <a16:creationId xmlns:a16="http://schemas.microsoft.com/office/drawing/2014/main" id="{5D750DD1-4E4A-6640-AD1F-77BAEFC45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4267200"/>
            <a:ext cx="4953000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dirty="0">
                <a:cs typeface="Arial" panose="020B0604020202020204" pitchFamily="34" charset="0"/>
              </a:rPr>
              <a:t>Remember: in the real world, a signal will have a voltage, even if it is not being driven</a:t>
            </a:r>
          </a:p>
          <a:p>
            <a:pPr>
              <a:spcBef>
                <a:spcPct val="50000"/>
              </a:spcBef>
            </a:pPr>
            <a:r>
              <a:rPr lang="en-US" altLang="en-US" dirty="0">
                <a:cs typeface="Arial" panose="020B0604020202020204" pitchFamily="34" charset="0"/>
              </a:rPr>
              <a:t>	- Can’t measure Z in the lab</a:t>
            </a:r>
          </a:p>
        </p:txBody>
      </p:sp>
      <p:sp>
        <p:nvSpPr>
          <p:cNvPr id="33800" name="Slide Number Placeholder 8">
            <a:extLst>
              <a:ext uri="{FF2B5EF4-FFF2-40B4-BE49-F238E27FC236}">
                <a16:creationId xmlns:a16="http://schemas.microsoft.com/office/drawing/2014/main" id="{08CD7D07-EC25-3842-A420-252D868D9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Slide Set 8, Page </a:t>
            </a:r>
            <a:fld id="{D07FC441-36F4-7846-8E1F-644BA765326D}" type="slidenum">
              <a:rPr lang="en-US" altLang="en-US">
                <a:solidFill>
                  <a:schemeClr val="bg2"/>
                </a:solidFill>
              </a:rPr>
              <a:pPr/>
              <a:t>38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37758526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F03ADACB-27C2-3240-B2A2-A84FFBD6A5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503238"/>
            <a:ext cx="8229600" cy="563562"/>
          </a:xfrm>
        </p:spPr>
        <p:txBody>
          <a:bodyPr>
            <a:normAutofit fontScale="90000"/>
          </a:bodyPr>
          <a:lstStyle/>
          <a:p>
            <a:pPr eaLnBrk="1" hangingPunct="1"/>
            <a:endParaRPr lang="en-CA" altLang="en-US">
              <a:ea typeface="ＭＳ Ｐゴシック" panose="020B0600070205080204" pitchFamily="34" charset="-128"/>
            </a:endParaRP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907C55BB-D6E4-BB46-93F8-D67A2A71EDB4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28600"/>
            <a:ext cx="8305800" cy="5943600"/>
            <a:chOff x="240" y="0"/>
            <a:chExt cx="5232" cy="3744"/>
          </a:xfrm>
        </p:grpSpPr>
        <p:sp>
          <p:nvSpPr>
            <p:cNvPr id="34822" name="Line 4">
              <a:extLst>
                <a:ext uri="{FF2B5EF4-FFF2-40B4-BE49-F238E27FC236}">
                  <a16:creationId xmlns:a16="http://schemas.microsoft.com/office/drawing/2014/main" id="{4C10A76E-4D0D-5940-AD57-A6111886F6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" y="0"/>
              <a:ext cx="3360" cy="3744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3" name="Line 5">
              <a:extLst>
                <a:ext uri="{FF2B5EF4-FFF2-40B4-BE49-F238E27FC236}">
                  <a16:creationId xmlns:a16="http://schemas.microsoft.com/office/drawing/2014/main" id="{C6080395-543D-0449-A6D5-3BC7BDE671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2" y="192"/>
              <a:ext cx="3024" cy="3504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4" name="Text Box 6">
              <a:extLst>
                <a:ext uri="{FF2B5EF4-FFF2-40B4-BE49-F238E27FC236}">
                  <a16:creationId xmlns:a16="http://schemas.microsoft.com/office/drawing/2014/main" id="{273E0404-1141-D648-9E9D-BAA5568E35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0" y="1968"/>
              <a:ext cx="211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en-US" sz="4800">
                  <a:solidFill>
                    <a:srgbClr val="FF3300"/>
                  </a:solidFill>
                </a:rPr>
                <a:t>WRONG!</a:t>
              </a:r>
            </a:p>
          </p:txBody>
        </p:sp>
      </p:grpSp>
      <p:sp>
        <p:nvSpPr>
          <p:cNvPr id="34821" name="Slide Number Placeholder 8">
            <a:extLst>
              <a:ext uri="{FF2B5EF4-FFF2-40B4-BE49-F238E27FC236}">
                <a16:creationId xmlns:a16="http://schemas.microsoft.com/office/drawing/2014/main" id="{5561C0E5-69A1-0141-AC27-2546DFD4F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Slide Set 8, Page </a:t>
            </a:r>
            <a:fld id="{9609EAC3-F317-5843-BE9B-7CC7277C32CB}" type="slidenum">
              <a:rPr lang="en-US" altLang="en-US">
                <a:solidFill>
                  <a:schemeClr val="bg2"/>
                </a:solidFill>
              </a:rPr>
              <a:pPr/>
              <a:t>39</a:t>
            </a:fld>
            <a:endParaRPr lang="en-US" altLang="en-US" sz="14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184E82-561A-484F-861D-C1A6065724C5}"/>
              </a:ext>
            </a:extLst>
          </p:cNvPr>
          <p:cNvSpPr txBox="1"/>
          <p:nvPr/>
        </p:nvSpPr>
        <p:spPr>
          <a:xfrm>
            <a:off x="1979617" y="2891135"/>
            <a:ext cx="30973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always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@(*)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enable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703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1'b1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      out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86055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45F7-8F62-AA4F-9369-C94991540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6367E7-1236-AE48-84DB-4B5D211285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Partitioning into control FSM and </a:t>
            </a:r>
            <a:r>
              <a:rPr lang="en-US" dirty="0" err="1"/>
              <a:t>datapath</a:t>
            </a:r>
            <a:r>
              <a:rPr lang="en-US" dirty="0"/>
              <a:t> can be performed by high-level synthesis tools which employ various algorithms we are </a:t>
            </a:r>
            <a:r>
              <a:rPr lang="en-US" i="1" dirty="0"/>
              <a:t>not</a:t>
            </a:r>
            <a:r>
              <a:rPr lang="en-US" dirty="0"/>
              <a:t> going to cover in CPEN 211.</a:t>
            </a:r>
          </a:p>
          <a:p>
            <a:r>
              <a:rPr lang="en-US" dirty="0"/>
              <a:t>Best results are still usually obtained by a human designer manually partitioning a design.   Do learn to do this we’ll walk through a couple of examples.  </a:t>
            </a:r>
          </a:p>
        </p:txBody>
      </p:sp>
    </p:spTree>
    <p:extLst>
      <p:ext uri="{BB962C8B-B14F-4D97-AF65-F5344CB8AC3E}">
        <p14:creationId xmlns:p14="http://schemas.microsoft.com/office/powerpoint/2010/main" val="22432944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D93B53A1-DFFE-9440-858E-33A9AD55A0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CA" altLang="en-US">
              <a:ea typeface="ＭＳ Ｐゴシック" panose="020B0600070205080204" pitchFamily="34" charset="-128"/>
            </a:endParaRP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420AD132-9D07-2043-9919-97E8BF043C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1981200"/>
          </a:xfrm>
        </p:spPr>
        <p:txBody>
          <a:bodyPr>
            <a:normAutofit fontScale="70000" lnSpcReduction="20000"/>
          </a:bodyPr>
          <a:lstStyle/>
          <a:p>
            <a:pPr marL="0" indent="0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The problem with the previous specification is that if enable is zero,</a:t>
            </a:r>
          </a:p>
          <a:p>
            <a:pPr marL="0" indent="0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the output is not driven.  Verilog syntax says that in this case, the</a:t>
            </a:r>
          </a:p>
          <a:p>
            <a:pPr marL="0" indent="0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output maintains its old value.</a:t>
            </a:r>
          </a:p>
          <a:p>
            <a:pPr marL="0" indent="0" eaLnBrk="1" hangingPunct="1">
              <a:buNone/>
            </a:pPr>
            <a:r>
              <a:rPr lang="en-US" altLang="en-US" dirty="0">
                <a:ea typeface="ＭＳ Ｐゴシック" panose="020B0600070205080204" pitchFamily="34" charset="-128"/>
              </a:rPr>
              <a:t>	- Not the </a:t>
            </a:r>
            <a:r>
              <a:rPr lang="en-US" altLang="en-US" dirty="0" err="1">
                <a:ea typeface="ＭＳ Ｐゴシック" panose="020B0600070205080204" pitchFamily="34" charset="-128"/>
              </a:rPr>
              <a:t>behaviour</a:t>
            </a:r>
            <a:r>
              <a:rPr lang="en-US" altLang="en-US" dirty="0">
                <a:ea typeface="ＭＳ Ｐゴシック" panose="020B0600070205080204" pitchFamily="34" charset="-128"/>
              </a:rPr>
              <a:t> we want to specify</a:t>
            </a:r>
          </a:p>
        </p:txBody>
      </p:sp>
      <p:sp>
        <p:nvSpPr>
          <p:cNvPr id="35844" name="Slide Number Placeholder 4">
            <a:extLst>
              <a:ext uri="{FF2B5EF4-FFF2-40B4-BE49-F238E27FC236}">
                <a16:creationId xmlns:a16="http://schemas.microsoft.com/office/drawing/2014/main" id="{D67DE7AC-5C84-0A44-A3D5-38D125AAC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Slide Set 8, Page </a:t>
            </a:r>
            <a:fld id="{9EE6CABE-FD35-7541-ACCE-79BB7B71BE21}" type="slidenum">
              <a:rPr lang="en-US" altLang="en-US">
                <a:solidFill>
                  <a:schemeClr val="bg2"/>
                </a:solidFill>
              </a:rPr>
              <a:pPr/>
              <a:t>40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18439559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Slide Number Placeholder 4">
            <a:extLst>
              <a:ext uri="{FF2B5EF4-FFF2-40B4-BE49-F238E27FC236}">
                <a16:creationId xmlns:a16="http://schemas.microsoft.com/office/drawing/2014/main" id="{03172EA8-A7BF-2D48-A44E-9DFEF5C69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Slide Set 8, Page </a:t>
            </a:r>
            <a:fld id="{44AF8D41-C9DB-554D-B0FC-56240E33F5D4}" type="slidenum">
              <a:rPr lang="en-US" altLang="en-US">
                <a:solidFill>
                  <a:schemeClr val="bg2"/>
                </a:solidFill>
              </a:rPr>
              <a:pPr/>
              <a:t>41</a:t>
            </a:fld>
            <a:endParaRPr lang="en-US" altLang="en-US" sz="1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7CBE2E-2110-A342-979E-67ED732CF927}"/>
              </a:ext>
            </a:extLst>
          </p:cNvPr>
          <p:cNvSpPr txBox="1"/>
          <p:nvPr/>
        </p:nvSpPr>
        <p:spPr>
          <a:xfrm>
            <a:off x="2073559" y="3276600"/>
            <a:ext cx="5250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assign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out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enable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in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</a:t>
            </a:r>
            <a:r>
              <a:rPr lang="en-US" dirty="0">
                <a:solidFill>
                  <a:srgbClr val="703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dirty="0">
                <a:solidFill>
                  <a:srgbClr val="7030A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1’bz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}};</a:t>
            </a:r>
            <a:r>
              <a:rPr lang="en-US" dirty="0">
                <a:solidFill>
                  <a:srgbClr val="C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99613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>
            <a:extLst>
              <a:ext uri="{FF2B5EF4-FFF2-40B4-BE49-F238E27FC236}">
                <a16:creationId xmlns:a16="http://schemas.microsoft.com/office/drawing/2014/main" id="{9195D884-77FC-FB41-867A-F276A8929F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-1587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How a tri-state driver is usually used</a:t>
            </a:r>
            <a:endParaRPr lang="en-US" altLang="en-US" sz="2400" dirty="0">
              <a:ea typeface="ＭＳ Ｐゴシック" panose="020B0600070205080204" pitchFamily="34" charset="-128"/>
            </a:endParaRPr>
          </a:p>
        </p:txBody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784946A-9C8F-E049-93B7-ABE57C7A4F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4953000"/>
            <a:ext cx="8229600" cy="1325563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    At most one of the tri-state drivers turns on at a time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    If we want A to drive the output, turn on </a:t>
            </a:r>
            <a:r>
              <a:rPr lang="en-US" altLang="en-US" dirty="0" err="1">
                <a:ea typeface="ＭＳ Ｐゴシック" panose="020B0600070205080204" pitchFamily="34" charset="-128"/>
              </a:rPr>
              <a:t>driveA</a:t>
            </a:r>
            <a:r>
              <a:rPr lang="en-US" altLang="en-US" dirty="0">
                <a:ea typeface="ＭＳ Ｐゴシック" panose="020B0600070205080204" pitchFamily="34" charset="-128"/>
              </a:rPr>
              <a:t>, etc.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    You might think of this as a “distributed multiplexer” </a:t>
            </a:r>
          </a:p>
        </p:txBody>
      </p:sp>
      <p:graphicFrame>
        <p:nvGraphicFramePr>
          <p:cNvPr id="7170" name="Object 2">
            <a:extLst>
              <a:ext uri="{FF2B5EF4-FFF2-40B4-BE49-F238E27FC236}">
                <a16:creationId xmlns:a16="http://schemas.microsoft.com/office/drawing/2014/main" id="{E28EE905-1B6A-6347-8F3A-6074DFF814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990600"/>
          <a:ext cx="7239000" cy="3541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6235700" imgH="3060700" progId="Visio.Drawing.6">
                  <p:embed/>
                </p:oleObj>
              </mc:Choice>
              <mc:Fallback>
                <p:oleObj name="Visio" r:id="rId2" imgW="6235700" imgH="3060700" progId="Visio.Drawing.6">
                  <p:embed/>
                  <p:pic>
                    <p:nvPicPr>
                      <p:cNvPr id="7170" name="Object 2">
                        <a:extLst>
                          <a:ext uri="{FF2B5EF4-FFF2-40B4-BE49-F238E27FC236}">
                            <a16:creationId xmlns:a16="http://schemas.microsoft.com/office/drawing/2014/main" id="{E28EE905-1B6A-6347-8F3A-6074DFF814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990600"/>
                        <a:ext cx="7239000" cy="3541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Slide Number Placeholder 6">
            <a:extLst>
              <a:ext uri="{FF2B5EF4-FFF2-40B4-BE49-F238E27FC236}">
                <a16:creationId xmlns:a16="http://schemas.microsoft.com/office/drawing/2014/main" id="{E63E55F7-2BAC-CA43-9233-A5033DDB3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Slide Set 8, Page </a:t>
            </a:r>
            <a:fld id="{040DF540-B7FE-6B4A-9016-4C17D8B61638}" type="slidenum">
              <a:rPr lang="en-US" altLang="en-US">
                <a:solidFill>
                  <a:schemeClr val="bg2"/>
                </a:solidFill>
              </a:rPr>
              <a:pPr/>
              <a:t>42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40321090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A31E94EC-B3A1-2F4E-9F18-5B029D4B661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Details…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AC7395A-0ADB-684C-9D44-13B56FB91B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A built-in </a:t>
            </a:r>
            <a:r>
              <a:rPr lang="en-US" altLang="en-US" sz="1600" i="1" dirty="0">
                <a:solidFill>
                  <a:srgbClr val="0000FF"/>
                </a:solidFill>
                <a:ea typeface="ＭＳ Ｐゴシック" panose="020B0600070205080204" pitchFamily="34" charset="-128"/>
              </a:rPr>
              <a:t>resolution function </a:t>
            </a:r>
            <a:r>
              <a:rPr lang="en-US" altLang="en-US" sz="1600" dirty="0">
                <a:ea typeface="ＭＳ Ｐゴシック" panose="020B0600070205080204" pitchFamily="34" charset="-128"/>
              </a:rPr>
              <a:t>determines what happens when multiple values assigned.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1600" i="1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The resolution function takes all the values being driven on a certain wire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and calculates what the resulting value on that wire should be.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input			         output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7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1				1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0				0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0, 1				x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0, 0, 0, 0			0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0, 0, 0, 1			x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z, 0				0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z, 1, 1, 1			1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z, 0, 1			      	x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       	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x,x,z</a:t>
            </a:r>
            <a:r>
              <a:rPr lang="en-US" altLang="en-US" sz="1600" dirty="0">
                <a:ea typeface="ＭＳ Ｐゴシック" panose="020B0600070205080204" pitchFamily="34" charset="-128"/>
              </a:rPr>
              <a:t>                                 	x</a:t>
            </a: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</a:t>
            </a:r>
            <a:r>
              <a:rPr lang="en-US" altLang="en-US" sz="1600" dirty="0" err="1">
                <a:ea typeface="ＭＳ Ｐゴシック" panose="020B0600070205080204" pitchFamily="34" charset="-128"/>
              </a:rPr>
              <a:t>z,z,z,z</a:t>
            </a:r>
            <a:r>
              <a:rPr lang="en-US" altLang="en-US" sz="1600" dirty="0">
                <a:ea typeface="ＭＳ Ｐゴシック" panose="020B0600070205080204" pitchFamily="34" charset="-128"/>
              </a:rPr>
              <a:t>				z</a:t>
            </a: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en-US" sz="1600" dirty="0">
                <a:ea typeface="ＭＳ Ｐゴシック" panose="020B0600070205080204" pitchFamily="34" charset="-128"/>
              </a:rPr>
              <a:t>	</a:t>
            </a:r>
          </a:p>
        </p:txBody>
      </p:sp>
      <p:sp>
        <p:nvSpPr>
          <p:cNvPr id="37893" name="Line 5">
            <a:extLst>
              <a:ext uri="{FF2B5EF4-FFF2-40B4-BE49-F238E27FC236}">
                <a16:creationId xmlns:a16="http://schemas.microsoft.com/office/drawing/2014/main" id="{B8118F39-FC60-DB4A-B501-7121E678782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" y="3048000"/>
            <a:ext cx="3733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4" name="Line 6">
            <a:extLst>
              <a:ext uri="{FF2B5EF4-FFF2-40B4-BE49-F238E27FC236}">
                <a16:creationId xmlns:a16="http://schemas.microsoft.com/office/drawing/2014/main" id="{B147849F-289A-104D-8CB2-FB87C1781F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0" y="2819400"/>
            <a:ext cx="0" cy="297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896" name="Slide Number Placeholder 8">
            <a:extLst>
              <a:ext uri="{FF2B5EF4-FFF2-40B4-BE49-F238E27FC236}">
                <a16:creationId xmlns:a16="http://schemas.microsoft.com/office/drawing/2014/main" id="{CA7BCAAC-1245-C64A-9F26-F233097E4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altLang="en-US">
                <a:solidFill>
                  <a:schemeClr val="bg2"/>
                </a:solidFill>
              </a:rPr>
              <a:t>Slide Set 8, Page </a:t>
            </a:r>
            <a:fld id="{F51D81D6-9785-DC40-9381-C644D7C62067}" type="slidenum">
              <a:rPr lang="en-US" altLang="en-US">
                <a:solidFill>
                  <a:schemeClr val="bg2"/>
                </a:solidFill>
              </a:rPr>
              <a:pPr/>
              <a:t>43</a:t>
            </a:fld>
            <a:endParaRPr lang="en-US" altLang="en-US" sz="1400"/>
          </a:p>
        </p:txBody>
      </p:sp>
    </p:spTree>
    <p:extLst>
      <p:ext uri="{BB962C8B-B14F-4D97-AF65-F5344CB8AC3E}">
        <p14:creationId xmlns:p14="http://schemas.microsoft.com/office/powerpoint/2010/main" val="70225915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Verilog non-blocking assignment, </a:t>
            </a:r>
            <a:r>
              <a:rPr lang="en-US" dirty="0" err="1"/>
              <a:t>casex</a:t>
            </a:r>
            <a:endParaRPr lang="en-US" dirty="0"/>
          </a:p>
          <a:p>
            <a:r>
              <a:rPr lang="en-US" dirty="0"/>
              <a:t>Some state machines operate on data and it makes sense to use a symbolic state table for these.</a:t>
            </a:r>
          </a:p>
          <a:p>
            <a:r>
              <a:rPr lang="en-US" dirty="0"/>
              <a:t>Common </a:t>
            </a:r>
            <a:r>
              <a:rPr lang="en-US" dirty="0" err="1"/>
              <a:t>datapath</a:t>
            </a:r>
            <a:r>
              <a:rPr lang="en-US" dirty="0"/>
              <a:t> elements and examples</a:t>
            </a:r>
          </a:p>
          <a:p>
            <a:r>
              <a:rPr lang="en-US" dirty="0"/>
              <a:t>Example of how to design a generic digital system composed of both a data path and a controller.   You do this in Lab 6 and 7!</a:t>
            </a:r>
          </a:p>
        </p:txBody>
      </p:sp>
    </p:spTree>
    <p:extLst>
      <p:ext uri="{BB962C8B-B14F-4D97-AF65-F5344CB8AC3E}">
        <p14:creationId xmlns:p14="http://schemas.microsoft.com/office/powerpoint/2010/main" val="898753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Using a truth table it is possible to design a block that can multiply two numbers using only combinational logic: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6600" y="3733800"/>
            <a:ext cx="2496782" cy="1600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Combinational Logic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362200" y="4114800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362200" y="4876800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76400" y="3810000"/>
            <a:ext cx="393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70372" y="4615190"/>
            <a:ext cx="3802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B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773382" y="4497114"/>
            <a:ext cx="9144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831983" y="4194288"/>
            <a:ext cx="20106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/>
              <a:t>Result = A*B</a:t>
            </a:r>
          </a:p>
        </p:txBody>
      </p:sp>
    </p:spTree>
    <p:extLst>
      <p:ext uri="{BB962C8B-B14F-4D97-AF65-F5344CB8AC3E}">
        <p14:creationId xmlns:p14="http://schemas.microsoft.com/office/powerpoint/2010/main" val="2739010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6"/>
          <p:cNvSpPr>
            <a:spLocks noChangeArrowheads="1"/>
          </p:cNvSpPr>
          <p:nvPr/>
        </p:nvSpPr>
        <p:spPr bwMode="auto">
          <a:xfrm>
            <a:off x="1066800" y="3657600"/>
            <a:ext cx="5943600" cy="2743200"/>
          </a:xfrm>
          <a:prstGeom prst="rect">
            <a:avLst/>
          </a:prstGeom>
          <a:solidFill>
            <a:srgbClr val="D3EBE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ea typeface="ＭＳ Ｐゴシック" pitchFamily="34" charset="-128"/>
                <a:cs typeface="Comic Sans MS" pitchFamily="66" charset="0"/>
              </a:rPr>
              <a:t>Exponent</a:t>
            </a:r>
          </a:p>
        </p:txBody>
      </p:sp>
      <p:sp>
        <p:nvSpPr>
          <p:cNvPr id="20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03324"/>
            <a:ext cx="84582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>
                <a:ea typeface="ＭＳ Ｐゴシック" pitchFamily="34" charset="-128"/>
                <a:cs typeface="Comic Sans MS" pitchFamily="66" charset="0"/>
              </a:rPr>
              <a:t>Now, suppose we want to build a circuit to calculate </a:t>
            </a:r>
            <a:r>
              <a:rPr lang="en-US" sz="2800" i="1">
                <a:ea typeface="ＭＳ Ｐゴシック" pitchFamily="34" charset="-128"/>
                <a:cs typeface="Comic Sans MS" pitchFamily="66" charset="0"/>
              </a:rPr>
              <a:t>X</a:t>
            </a:r>
            <a:r>
              <a:rPr lang="en-US" sz="2800" i="1" baseline="30000">
                <a:ea typeface="ＭＳ Ｐゴシック" pitchFamily="34" charset="-128"/>
                <a:cs typeface="Comic Sans MS" pitchFamily="66" charset="0"/>
              </a:rPr>
              <a:t>3</a:t>
            </a:r>
          </a:p>
          <a:p>
            <a:pPr eaLnBrk="1" hangingPunct="1"/>
            <a:r>
              <a:rPr lang="en-US" sz="2800">
                <a:ea typeface="ＭＳ Ｐゴシック" pitchFamily="34" charset="-128"/>
                <a:cs typeface="Comic Sans MS" pitchFamily="66" charset="0"/>
              </a:rPr>
              <a:t>Here </a:t>
            </a:r>
            <a:r>
              <a:rPr lang="en-US" sz="2800" i="1">
                <a:ea typeface="ＭＳ Ｐゴシック" pitchFamily="34" charset="-128"/>
                <a:cs typeface="Comic Sans MS" pitchFamily="66" charset="0"/>
              </a:rPr>
              <a:t>X</a:t>
            </a:r>
            <a:r>
              <a:rPr lang="en-US" sz="2800">
                <a:ea typeface="ＭＳ Ｐゴシック" pitchFamily="34" charset="-128"/>
                <a:cs typeface="Comic Sans MS" pitchFamily="66" charset="0"/>
              </a:rPr>
              <a:t> is an </a:t>
            </a:r>
            <a:r>
              <a:rPr lang="en-US" sz="2800" i="1">
                <a:ea typeface="ＭＳ Ｐゴシック" pitchFamily="34" charset="-128"/>
                <a:cs typeface="Comic Sans MS" pitchFamily="66" charset="0"/>
              </a:rPr>
              <a:t>n</a:t>
            </a:r>
            <a:r>
              <a:rPr lang="en-US" sz="2800">
                <a:ea typeface="ＭＳ Ｐゴシック" pitchFamily="34" charset="-128"/>
                <a:cs typeface="Comic Sans MS" pitchFamily="66" charset="0"/>
              </a:rPr>
              <a:t>-bit input, assume the result also fits in </a:t>
            </a:r>
            <a:r>
              <a:rPr lang="en-US" sz="2800" i="1">
                <a:ea typeface="ＭＳ Ｐゴシック" pitchFamily="34" charset="-128"/>
                <a:cs typeface="Comic Sans MS" pitchFamily="66" charset="0"/>
              </a:rPr>
              <a:t>n </a:t>
            </a:r>
            <a:r>
              <a:rPr lang="en-US" sz="2800">
                <a:ea typeface="ＭＳ Ｐゴシック" pitchFamily="34" charset="-128"/>
                <a:cs typeface="Comic Sans MS" pitchFamily="66" charset="0"/>
              </a:rPr>
              <a:t>bits for now</a:t>
            </a:r>
            <a:endParaRPr lang="en-US" sz="2800" baseline="30000">
              <a:ea typeface="ＭＳ Ｐゴシック" pitchFamily="34" charset="-128"/>
              <a:cs typeface="Comic Sans MS" pitchFamily="66" charset="0"/>
            </a:endParaRPr>
          </a:p>
          <a:p>
            <a:pPr eaLnBrk="1" hangingPunct="1"/>
            <a:endParaRPr lang="en-US" sz="2800" baseline="30000">
              <a:ea typeface="ＭＳ Ｐゴシック" pitchFamily="34" charset="-128"/>
              <a:cs typeface="Comic Sans MS" pitchFamily="66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376441"/>
              </p:ext>
            </p:extLst>
          </p:nvPr>
        </p:nvGraphicFramePr>
        <p:xfrm>
          <a:off x="990600" y="3048000"/>
          <a:ext cx="6781800" cy="281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269867" imgH="1696212" progId="Visio.Drawing.11">
                  <p:embed/>
                </p:oleObj>
              </mc:Choice>
              <mc:Fallback>
                <p:oleObj name="Visio" r:id="rId3" imgW="4269867" imgH="169621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048000"/>
                        <a:ext cx="6781800" cy="2817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856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Exponent: A bit more complicated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eaLnBrk="1" hangingPunct="1">
              <a:buNone/>
            </a:pPr>
            <a:r>
              <a:rPr lang="en-US">
                <a:ea typeface="ＭＳ Ｐゴシック" pitchFamily="34" charset="-128"/>
                <a:cs typeface="Comic Sans MS" pitchFamily="66" charset="0"/>
              </a:rPr>
              <a:t>What if we want to compute </a:t>
            </a:r>
            <a:r>
              <a:rPr lang="en-US" i="1">
                <a:ea typeface="ＭＳ Ｐゴシック" pitchFamily="34" charset="-128"/>
                <a:cs typeface="Comic Sans MS" pitchFamily="66" charset="0"/>
              </a:rPr>
              <a:t>X</a:t>
            </a:r>
            <a:r>
              <a:rPr lang="en-US" i="1" baseline="30000">
                <a:ea typeface="ＭＳ Ｐゴシック" pitchFamily="34" charset="-128"/>
                <a:cs typeface="Comic Sans MS" pitchFamily="66" charset="0"/>
              </a:rPr>
              <a:t>A</a:t>
            </a:r>
            <a:r>
              <a:rPr lang="en-US">
                <a:ea typeface="ＭＳ Ｐゴシック" pitchFamily="34" charset="-128"/>
                <a:cs typeface="Comic Sans MS" pitchFamily="66" charset="0"/>
              </a:rPr>
              <a:t> where </a:t>
            </a:r>
            <a:r>
              <a:rPr lang="en-US" i="1">
                <a:ea typeface="ＭＳ Ｐゴシック" pitchFamily="34" charset="-128"/>
                <a:cs typeface="Comic Sans MS" pitchFamily="66" charset="0"/>
              </a:rPr>
              <a:t>X</a:t>
            </a:r>
            <a:r>
              <a:rPr lang="en-US">
                <a:ea typeface="ＭＳ Ｐゴシック" pitchFamily="34" charset="-128"/>
                <a:cs typeface="Comic Sans MS" pitchFamily="66" charset="0"/>
              </a:rPr>
              <a:t> and </a:t>
            </a:r>
            <a:r>
              <a:rPr lang="en-US" i="1">
                <a:ea typeface="ＭＳ Ｐゴシック" pitchFamily="34" charset="-128"/>
                <a:cs typeface="Comic Sans MS" pitchFamily="66" charset="0"/>
              </a:rPr>
              <a:t>A</a:t>
            </a:r>
            <a:r>
              <a:rPr lang="en-US">
                <a:ea typeface="ＭＳ Ｐゴシック" pitchFamily="34" charset="-128"/>
                <a:cs typeface="Comic Sans MS" pitchFamily="66" charset="0"/>
              </a:rPr>
              <a:t> are both inputs?</a:t>
            </a: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If A was fixed, we could figure out how many multipliers we need (as in the previous example).</a:t>
            </a:r>
          </a:p>
          <a:p>
            <a:pPr marL="0" indent="0" eaLnBrk="1" hangingPunct="1">
              <a:buNone/>
            </a:pPr>
            <a:endParaRPr lang="en-US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But, during the operation of this circuit, suppose A can change.  </a:t>
            </a:r>
          </a:p>
          <a:p>
            <a:pPr marL="0" indent="0" eaLnBrk="1" hangingPunct="1">
              <a:buNone/>
            </a:pPr>
            <a:r>
              <a:rPr lang="en-US" dirty="0">
                <a:ea typeface="ＭＳ Ｐゴシック" pitchFamily="34" charset="-128"/>
                <a:cs typeface="Comic Sans MS" pitchFamily="66" charset="0"/>
              </a:rPr>
              <a:t>How do we know how many hardware units to put down?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365377"/>
              </p:ext>
            </p:extLst>
          </p:nvPr>
        </p:nvGraphicFramePr>
        <p:xfrm>
          <a:off x="1752600" y="2139950"/>
          <a:ext cx="4495800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3632454" imgH="1272540" progId="Visio.Drawing.11">
                  <p:embed/>
                </p:oleObj>
              </mc:Choice>
              <mc:Fallback>
                <p:oleObj name="Visio" r:id="rId3" imgW="3632454" imgH="12725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139950"/>
                        <a:ext cx="4495800" cy="167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4182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6"/>
          <p:cNvSpPr>
            <a:spLocks noChangeArrowheads="1"/>
          </p:cNvSpPr>
          <p:nvPr/>
        </p:nvSpPr>
        <p:spPr bwMode="auto">
          <a:xfrm>
            <a:off x="533400" y="2362200"/>
            <a:ext cx="2971800" cy="2286000"/>
          </a:xfrm>
          <a:prstGeom prst="rect">
            <a:avLst/>
          </a:prstGeom>
          <a:solidFill>
            <a:srgbClr val="D3EBE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Exponent: A bit more complicated</a:t>
            </a:r>
          </a:p>
        </p:txBody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93837"/>
            <a:ext cx="8229600" cy="4525963"/>
          </a:xfrm>
        </p:spPr>
        <p:txBody>
          <a:bodyPr>
            <a:normAutofit/>
          </a:bodyPr>
          <a:lstStyle/>
          <a:p>
            <a:pPr marL="0" indent="0" eaLnBrk="1" hangingPunct="1">
              <a:buNone/>
            </a:pPr>
            <a:r>
              <a:rPr lang="en-US" sz="2400" dirty="0">
                <a:ea typeface="ＭＳ Ｐゴシック" pitchFamily="34" charset="-128"/>
                <a:cs typeface="Comic Sans MS" pitchFamily="66" charset="0"/>
              </a:rPr>
              <a:t>The algorithm to be implemented in this block:</a:t>
            </a:r>
          </a:p>
          <a:p>
            <a:pPr marL="0" indent="0" eaLnBrk="1" hangingPunct="1">
              <a:buNone/>
            </a:pPr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r>
              <a:rPr lang="en-US" sz="2400" b="1" dirty="0">
                <a:ea typeface="ＭＳ Ｐゴシック" pitchFamily="34" charset="-128"/>
                <a:cs typeface="Comic Sans MS" pitchFamily="66" charset="0"/>
              </a:rPr>
              <a:t>   P = 1;  CNT = A-1;</a:t>
            </a:r>
          </a:p>
          <a:p>
            <a:pPr marL="0" indent="0" eaLnBrk="1" hangingPunct="1">
              <a:buNone/>
            </a:pPr>
            <a:r>
              <a:rPr lang="en-US" sz="2400" b="1" dirty="0">
                <a:ea typeface="ＭＳ Ｐゴシック" pitchFamily="34" charset="-128"/>
                <a:cs typeface="Comic Sans MS" pitchFamily="66" charset="0"/>
              </a:rPr>
              <a:t>   while (CNT </a:t>
            </a:r>
            <a:r>
              <a:rPr lang="en-US" sz="2400" b="1" dirty="0">
                <a:ea typeface="ＭＳ Ｐゴシック" pitchFamily="34" charset="-128"/>
                <a:cs typeface="Arial" pitchFamily="34" charset="0"/>
              </a:rPr>
              <a:t>&gt;=</a:t>
            </a:r>
            <a:r>
              <a:rPr lang="en-US" sz="2400" b="1" dirty="0">
                <a:ea typeface="ＭＳ Ｐゴシック" pitchFamily="34" charset="-128"/>
                <a:cs typeface="Comic Sans MS" pitchFamily="66" charset="0"/>
              </a:rPr>
              <a:t> 0) do</a:t>
            </a:r>
          </a:p>
          <a:p>
            <a:pPr marL="0" indent="0" eaLnBrk="1" hangingPunct="1">
              <a:buNone/>
            </a:pPr>
            <a:r>
              <a:rPr lang="en-US" sz="2400" b="1" dirty="0">
                <a:ea typeface="ＭＳ Ｐゴシック" pitchFamily="34" charset="-128"/>
                <a:cs typeface="Comic Sans MS" pitchFamily="66" charset="0"/>
              </a:rPr>
              <a:t>       P = P * X;</a:t>
            </a:r>
          </a:p>
          <a:p>
            <a:pPr marL="0" indent="0" eaLnBrk="1" hangingPunct="1">
              <a:buNone/>
            </a:pPr>
            <a:r>
              <a:rPr lang="en-US" sz="2400" b="1" dirty="0">
                <a:ea typeface="ＭＳ Ｐゴシック" pitchFamily="34" charset="-128"/>
                <a:cs typeface="Comic Sans MS" pitchFamily="66" charset="0"/>
              </a:rPr>
              <a:t>       CNT = CNT – 1;</a:t>
            </a:r>
          </a:p>
          <a:p>
            <a:pPr marL="0" indent="0" eaLnBrk="1" hangingPunct="1">
              <a:buNone/>
            </a:pPr>
            <a:r>
              <a:rPr lang="en-US" sz="2400" b="1" dirty="0">
                <a:ea typeface="ＭＳ Ｐゴシック" pitchFamily="34" charset="-128"/>
                <a:cs typeface="Comic Sans MS" pitchFamily="66" charset="0"/>
              </a:rPr>
              <a:t>   end while;</a:t>
            </a:r>
          </a:p>
          <a:p>
            <a:pPr marL="0" indent="0" eaLnBrk="1" hangingPunct="1">
              <a:buNone/>
            </a:pPr>
            <a:endParaRPr lang="en-US" sz="2400" b="1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sz="2400" b="1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sz="2400" dirty="0">
              <a:ea typeface="ＭＳ Ｐゴシック" pitchFamily="34" charset="-128"/>
              <a:cs typeface="Comic Sans MS" pitchFamily="66" charset="0"/>
            </a:endParaRPr>
          </a:p>
          <a:p>
            <a:pPr marL="0" indent="0" eaLnBrk="1" hangingPunct="1">
              <a:buNone/>
            </a:pPr>
            <a:endParaRPr lang="en-US" sz="2400" dirty="0">
              <a:ea typeface="ＭＳ Ｐゴシック" pitchFamily="34" charset="-128"/>
              <a:cs typeface="Comic Sans MS" pitchFamily="66" charset="0"/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4191000" y="2346325"/>
            <a:ext cx="411480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Note 1: this isn’t Verilog or C, it is just pseudo-code to illustrate the algorithm.</a:t>
            </a:r>
          </a:p>
          <a:p>
            <a:pPr>
              <a:spcBef>
                <a:spcPct val="50000"/>
              </a:spcBef>
            </a:pPr>
            <a:endParaRPr lang="en-US" sz="1400" dirty="0"/>
          </a:p>
          <a:p>
            <a:pPr>
              <a:spcBef>
                <a:spcPct val="50000"/>
              </a:spcBef>
            </a:pPr>
            <a:r>
              <a:rPr lang="en-US" sz="2400" dirty="0"/>
              <a:t>Note 2: We could write this in Verilog, but it would not be synthesizable.  So, we have to design it using smaller blocks (each one synthesizable)</a:t>
            </a:r>
          </a:p>
        </p:txBody>
      </p:sp>
    </p:spTree>
    <p:extLst>
      <p:ext uri="{BB962C8B-B14F-4D97-AF65-F5344CB8AC3E}">
        <p14:creationId xmlns:p14="http://schemas.microsoft.com/office/powerpoint/2010/main" val="3861332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562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Synthesis Rule that didn’t matter before:  </a:t>
            </a:r>
            <a:r>
              <a:rPr lang="en-US" dirty="0">
                <a:solidFill>
                  <a:srgbClr val="0000FF"/>
                </a:solidFill>
              </a:rPr>
              <a:t>A synthesizable always block can only describe what happens in one clock cycle.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/>
              <a:t>NOTE: If you have been following the style guidelines then you have implicitly been following this rule already.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algorithm on the prior page would take more than one clock cycle.  So, it would </a:t>
            </a:r>
            <a:r>
              <a:rPr lang="en-US" b="1" u="sng" dirty="0"/>
              <a:t>not</a:t>
            </a:r>
            <a:r>
              <a:rPr lang="en-US" dirty="0"/>
              <a:t> be synthesizable.</a:t>
            </a:r>
          </a:p>
        </p:txBody>
      </p:sp>
    </p:spTree>
    <p:extLst>
      <p:ext uri="{BB962C8B-B14F-4D97-AF65-F5344CB8AC3E}">
        <p14:creationId xmlns:p14="http://schemas.microsoft.com/office/powerpoint/2010/main" val="584939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61535</TotalTime>
  <Words>4019</Words>
  <Application>Microsoft Macintosh PowerPoint</Application>
  <PresentationFormat>On-screen Show (4:3)</PresentationFormat>
  <Paragraphs>531</Paragraphs>
  <Slides>44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Arial</vt:lpstr>
      <vt:lpstr>Calibri</vt:lpstr>
      <vt:lpstr>Consolas</vt:lpstr>
      <vt:lpstr>Office Theme</vt:lpstr>
      <vt:lpstr>Visio</vt:lpstr>
      <vt:lpstr>CPEN 211: Introduction to Microcomputers  Slide Set 12: Arbitrary Digital Systems</vt:lpstr>
      <vt:lpstr>Learning Objectives</vt:lpstr>
      <vt:lpstr>Datapath/Control Partitioning</vt:lpstr>
      <vt:lpstr>PowerPoint Presentation</vt:lpstr>
      <vt:lpstr>Multiplier</vt:lpstr>
      <vt:lpstr>Exponent</vt:lpstr>
      <vt:lpstr>Exponent: A bit more complicated</vt:lpstr>
      <vt:lpstr>Exponent: A bit more complicated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design FSM Controller?</vt:lpstr>
      <vt:lpstr>Example Timeline: A=3, X=4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Check Using Quartus RTL Viewer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Reminder: Organizing your Waves</vt:lpstr>
      <vt:lpstr>Reminder: Adding internal signals</vt:lpstr>
      <vt:lpstr>Simulation results</vt:lpstr>
      <vt:lpstr>Tri-State Drivers</vt:lpstr>
      <vt:lpstr>Fighting</vt:lpstr>
      <vt:lpstr>Simulation</vt:lpstr>
      <vt:lpstr>Recall: Tri-State Drivers</vt:lpstr>
      <vt:lpstr>Simulation</vt:lpstr>
      <vt:lpstr>PowerPoint Presentation</vt:lpstr>
      <vt:lpstr>PowerPoint Presentation</vt:lpstr>
      <vt:lpstr>PowerPoint Presentation</vt:lpstr>
      <vt:lpstr>How a tri-state driver is usually used</vt:lpstr>
      <vt:lpstr>Details…</vt:lpstr>
      <vt:lpstr>Summary</vt:lpstr>
    </vt:vector>
  </TitlesOfParts>
  <Company>University of British Columbia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EECE 259: Introduction to Microcomputers  Slide Set 4:  Combinational logic in VHDL Combinational Logic Building Blocks</dc:title>
  <dc:creator>Tor M. Aamodt</dc:creator>
  <cp:lastModifiedBy>Tor Aamodt</cp:lastModifiedBy>
  <cp:revision>617</cp:revision>
  <cp:lastPrinted>2023-11-06T05:28:37Z</cp:lastPrinted>
  <dcterms:created xsi:type="dcterms:W3CDTF">2014-08-25T09:22:09Z</dcterms:created>
  <dcterms:modified xsi:type="dcterms:W3CDTF">2023-11-15T04:43:38Z</dcterms:modified>
</cp:coreProperties>
</file>